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2"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Lst>
  <p:sldSz cy="5143500" cx="9144000"/>
  <p:notesSz cx="6858000" cy="9144000"/>
  <p:embeddedFontLst>
    <p:embeddedFont>
      <p:font typeface="IBM Plex Sans"/>
      <p:regular r:id="rId61"/>
      <p:bold r:id="rId62"/>
      <p:italic r:id="rId63"/>
      <p:boldItalic r:id="rId64"/>
    </p:embeddedFont>
    <p:embeddedFont>
      <p:font typeface="DM Sans Medium"/>
      <p:regular r:id="rId65"/>
      <p:bold r:id="rId66"/>
      <p:italic r:id="rId67"/>
      <p:boldItalic r:id="rId68"/>
    </p:embeddedFont>
    <p:embeddedFont>
      <p:font typeface="Proxima Nova"/>
      <p:regular r:id="rId69"/>
      <p:bold r:id="rId70"/>
      <p:italic r:id="rId71"/>
      <p:boldItalic r:id="rId72"/>
    </p:embeddedFont>
    <p:embeddedFont>
      <p:font typeface="Roboto"/>
      <p:regular r:id="rId73"/>
      <p:bold r:id="rId74"/>
      <p:italic r:id="rId75"/>
      <p:boldItalic r:id="rId76"/>
    </p:embeddedFont>
    <p:embeddedFont>
      <p:font typeface="DM Sans"/>
      <p:regular r:id="rId77"/>
      <p:bold r:id="rId78"/>
      <p:italic r:id="rId79"/>
      <p:boldItalic r:id="rId80"/>
    </p:embeddedFont>
    <p:embeddedFont>
      <p:font typeface="Nanum Myeongjo"/>
      <p:regular r:id="rId81"/>
      <p:bold r:id="rId82"/>
    </p:embeddedFont>
    <p:embeddedFont>
      <p:font typeface="Alfa Slab One"/>
      <p:regular r:id="rId83"/>
    </p:embeddedFont>
    <p:embeddedFont>
      <p:font typeface="NanumMyeongjoExtraBold"/>
      <p:bold r:id="rId8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408">
          <p15:clr>
            <a:srgbClr val="747775"/>
          </p15:clr>
        </p15:guide>
        <p15:guide id="2" pos="388">
          <p15:clr>
            <a:srgbClr val="747775"/>
          </p15:clr>
        </p15:guide>
      </p15:sldGuideLst>
    </p:ext>
    <p:ext uri="GoogleSlidesCustomDataVersion2">
      <go:slidesCustomData xmlns:go="http://customooxmlschemas.google.com/" r:id="rId85" roundtripDataSignature="AMtx7mi97w9toAhYnFvM3hUeArvmQ8Co9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D4567D9-40A4-4558-B008-6CF1C4895884}">
  <a:tblStyle styleId="{4D4567D9-40A4-4558-B008-6CF1C4895884}"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7FA3EF66-6D48-41E4-AEB8-E3EE1188F19A}" styleName="Table_1">
    <a:wholeTbl>
      <a:tcTxStyle b="off" i="off">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408" orient="horz"/>
        <p:guide pos="388"/>
      </p:guideLst>
    </p:cSldViewPr>
  </p:slideViewPr>
</p:viewPr>
</file>

<file path=ppt/_rels/presentation.xml.rels><?xml version="1.0" encoding="UTF-8"?><Relationships xmlns="http://schemas.openxmlformats.org/package/2006/relationships"><Relationship Id="rId40" Type="http://schemas.openxmlformats.org/officeDocument/2006/relationships/slide" Target="slides/slide33.xml"/><Relationship Id="rId84" Type="http://schemas.openxmlformats.org/officeDocument/2006/relationships/font" Target="fonts/NanumMyeongjoExtraBold-bold.fntdata"/><Relationship Id="rId83" Type="http://schemas.openxmlformats.org/officeDocument/2006/relationships/font" Target="fonts/AlfaSlabOne-regular.fntdata"/><Relationship Id="rId42" Type="http://schemas.openxmlformats.org/officeDocument/2006/relationships/slide" Target="slides/slide35.xml"/><Relationship Id="rId41" Type="http://schemas.openxmlformats.org/officeDocument/2006/relationships/slide" Target="slides/slide34.xml"/><Relationship Id="rId85" Type="http://customschemas.google.com/relationships/presentationmetadata" Target="metadata"/><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80" Type="http://schemas.openxmlformats.org/officeDocument/2006/relationships/font" Target="fonts/DMSans-boldItalic.fntdata"/><Relationship Id="rId82" Type="http://schemas.openxmlformats.org/officeDocument/2006/relationships/font" Target="fonts/NanumMyeongjo-bold.fntdata"/><Relationship Id="rId81" Type="http://schemas.openxmlformats.org/officeDocument/2006/relationships/font" Target="fonts/NanumMyeongjo-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font" Target="fonts/Roboto-regular.fntdata"/><Relationship Id="rId72" Type="http://schemas.openxmlformats.org/officeDocument/2006/relationships/font" Target="fonts/ProximaNova-boldItalic.fntdata"/><Relationship Id="rId31" Type="http://schemas.openxmlformats.org/officeDocument/2006/relationships/slide" Target="slides/slide24.xml"/><Relationship Id="rId75" Type="http://schemas.openxmlformats.org/officeDocument/2006/relationships/font" Target="fonts/Roboto-italic.fntdata"/><Relationship Id="rId30" Type="http://schemas.openxmlformats.org/officeDocument/2006/relationships/slide" Target="slides/slide23.xml"/><Relationship Id="rId74" Type="http://schemas.openxmlformats.org/officeDocument/2006/relationships/font" Target="fonts/Roboto-bold.fntdata"/><Relationship Id="rId33" Type="http://schemas.openxmlformats.org/officeDocument/2006/relationships/slide" Target="slides/slide26.xml"/><Relationship Id="rId77" Type="http://schemas.openxmlformats.org/officeDocument/2006/relationships/font" Target="fonts/DMSans-regular.fntdata"/><Relationship Id="rId32" Type="http://schemas.openxmlformats.org/officeDocument/2006/relationships/slide" Target="slides/slide25.xml"/><Relationship Id="rId76" Type="http://schemas.openxmlformats.org/officeDocument/2006/relationships/font" Target="fonts/Roboto-boldItalic.fntdata"/><Relationship Id="rId35" Type="http://schemas.openxmlformats.org/officeDocument/2006/relationships/slide" Target="slides/slide28.xml"/><Relationship Id="rId79" Type="http://schemas.openxmlformats.org/officeDocument/2006/relationships/font" Target="fonts/DMSans-italic.fntdata"/><Relationship Id="rId34" Type="http://schemas.openxmlformats.org/officeDocument/2006/relationships/slide" Target="slides/slide27.xml"/><Relationship Id="rId78" Type="http://schemas.openxmlformats.org/officeDocument/2006/relationships/font" Target="fonts/DMSans-bold.fntdata"/><Relationship Id="rId71" Type="http://schemas.openxmlformats.org/officeDocument/2006/relationships/font" Target="fonts/ProximaNova-italic.fntdata"/><Relationship Id="rId70" Type="http://schemas.openxmlformats.org/officeDocument/2006/relationships/font" Target="fonts/ProximaNova-bold.fntdata"/><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IBMPlexSans-bold.fntdata"/><Relationship Id="rId61" Type="http://schemas.openxmlformats.org/officeDocument/2006/relationships/font" Target="fonts/IBMPlexSans-regular.fntdata"/><Relationship Id="rId20" Type="http://schemas.openxmlformats.org/officeDocument/2006/relationships/slide" Target="slides/slide13.xml"/><Relationship Id="rId64" Type="http://schemas.openxmlformats.org/officeDocument/2006/relationships/font" Target="fonts/IBMPlexSans-boldItalic.fntdata"/><Relationship Id="rId63" Type="http://schemas.openxmlformats.org/officeDocument/2006/relationships/font" Target="fonts/IBMPlexSans-italic.fntdata"/><Relationship Id="rId22" Type="http://schemas.openxmlformats.org/officeDocument/2006/relationships/slide" Target="slides/slide15.xml"/><Relationship Id="rId66" Type="http://schemas.openxmlformats.org/officeDocument/2006/relationships/font" Target="fonts/DMSansMedium-bold.fntdata"/><Relationship Id="rId21" Type="http://schemas.openxmlformats.org/officeDocument/2006/relationships/slide" Target="slides/slide14.xml"/><Relationship Id="rId65" Type="http://schemas.openxmlformats.org/officeDocument/2006/relationships/font" Target="fonts/DMSansMedium-regular.fntdata"/><Relationship Id="rId24" Type="http://schemas.openxmlformats.org/officeDocument/2006/relationships/slide" Target="slides/slide17.xml"/><Relationship Id="rId68" Type="http://schemas.openxmlformats.org/officeDocument/2006/relationships/font" Target="fonts/DMSansMedium-boldItalic.fntdata"/><Relationship Id="rId23" Type="http://schemas.openxmlformats.org/officeDocument/2006/relationships/slide" Target="slides/slide16.xml"/><Relationship Id="rId67" Type="http://schemas.openxmlformats.org/officeDocument/2006/relationships/font" Target="fonts/DMSansMedium-italic.fntdata"/><Relationship Id="rId60" Type="http://schemas.openxmlformats.org/officeDocument/2006/relationships/slide" Target="slides/slide53.xml"/><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font" Target="fonts/ProximaNova-regular.fntdata"/><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15" Type="http://schemas.openxmlformats.org/officeDocument/2006/relationships/slide" Target="slides/slide8.xml"/><Relationship Id="rId59" Type="http://schemas.openxmlformats.org/officeDocument/2006/relationships/slide" Target="slides/slide52.xml"/><Relationship Id="rId14" Type="http://schemas.openxmlformats.org/officeDocument/2006/relationships/slide" Target="slides/slide7.xml"/><Relationship Id="rId58" Type="http://schemas.openxmlformats.org/officeDocument/2006/relationships/slide" Target="slides/slide51.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ctm.org/Standards-and-Positions/Position-Statements/Ability-Labels_-Disrupting-%E2%80%9CHigh,%E2%80%9D-%E2%80%9CMedium,%E2%80%9D-and-%E2%80%9CLow%E2%80%9D-in-Mathematics-Education/" TargetMode="External"/></Relationships>
</file>

<file path=ppt/notesSlides/_rels/notesSlide2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PMm6xFC_1ip_MI_Dx9W0a5N9dqi33TDnz2kfGThU-r8/edit?usp=sharing" TargetMode="External"/></Relationships>
</file>

<file path=ppt/notesSlides/_rels/notesSlide3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PMm6xFC_1ip_MI_Dx9W0a5N9dqi33TDnz2kfGThU-r8/edit?usp=sharing" TargetMode="External"/></Relationships>
</file>

<file path=ppt/notesSlides/_rels/notesSlide4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 name="Google Shape;13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2" name="Google Shape;14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dk1"/>
                </a:solidFill>
              </a:rPr>
              <a:t>Baseline timeframe: 2 hours</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 name="Google Shape;150;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time to consider this joining question and invite folks to share.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7" name="Google Shape;15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overview of session goals and agenda.</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5" name="Google Shape;17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slide serves to remind participants about the learning principles that undergird the bading system.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time to consider this question and invite folks to share with a partner and the whole group.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5" name="Google Shape;18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25 minutes.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2" name="Google Shape;192;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consider the questions on this slide; they should generate responses based only on the title of the badge. Invite volunteers to share responses with the group.</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4" name="Google Shape;204;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Share that our process began by grounding in the standards and identifying the story of the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read through the standards associated with this badge in the handout. (The slide image shows only a partial list.)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Frame this by asking participants to consider how they would synthesize these set of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link to document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Please see pages 2-3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7" name="Google Shape;217;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volunteers to share responses with the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What are the are the key takeaways for students?</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0" name="Google Shape;230;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these are the Content and Practice Expectations (CPE) we landed on.</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some time to read and consider: </a:t>
            </a:r>
            <a:r>
              <a:rPr i="1" lang="en">
                <a:solidFill>
                  <a:schemeClr val="dk1"/>
                </a:solidFill>
              </a:rPr>
              <a:t>what in our list of Content Practice Expectations resonates with you? What surprises you?</a:t>
            </a:r>
            <a:endParaRPr i="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Please see page 4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8" name="Google Shape;238;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with the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that we will continue to build a shared understanding of these through sample prompts.</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8" name="Google Shape;248;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select a task and look for connections to badge CPEs.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Offer enough time for everyone to engage with at least one task; participants do not need to look at both.</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Consider use of self-select breakout rooms to give participants time to discuss with small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Please see page 5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6" name="Google Shape;256;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volunteers to share connections they see to each of the tasks.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Highlight responses where participants have identified one or more CPEs.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6" name="Google Shape;266;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some time to consider their responses to these questions then invite volunteers to share with whole group.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6" name="Google Shape;276;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Share these quotes with group as a way to give insight into the </a:t>
            </a:r>
            <a:r>
              <a:rPr i="1" lang="en">
                <a:solidFill>
                  <a:schemeClr val="dk1"/>
                </a:solidFill>
              </a:rPr>
              <a:t>why</a:t>
            </a:r>
            <a:r>
              <a:rPr lang="en">
                <a:solidFill>
                  <a:schemeClr val="dk1"/>
                </a:solidFill>
              </a:rPr>
              <a:t xml:space="preserve"> of this badging project.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0" name="Google Shape;290;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time to reflect on the HS Badging System, the quote and this list.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Invite participants to consider </a:t>
            </a:r>
            <a:r>
              <a:rPr i="1" lang="en">
                <a:solidFill>
                  <a:schemeClr val="dk1"/>
                </a:solidFill>
              </a:rPr>
              <a:t>how can this approach give students space for what math can be?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inviting 1-2 voices to share thoughts with the group before transitioning to the next section.</a:t>
            </a:r>
            <a:endParaRPr>
              <a:solidFill>
                <a:schemeClr val="dk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6" name="Google Shape;306;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15 minutes.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3" name="Google Shape;313;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read through prompt and consider how students might approach this. Invite to try it out for themselves.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Please see pages 6-7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3" name="Google Shape;323;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r>
              <a:rPr lang="en">
                <a:solidFill>
                  <a:schemeClr val="dk1"/>
                </a:solidFill>
              </a:rPr>
              <a:t xml:space="preserv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time to read and connect.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to give participants time to discuss with small group.</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3" name="Google Shape;333;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Encourage participants to use the content and practice expectations (CPE) to support their thinking.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A good CPE to focus on for this task is </a:t>
            </a:r>
            <a:r>
              <a:rPr b="1" lang="en">
                <a:solidFill>
                  <a:schemeClr val="dk1"/>
                </a:solidFill>
              </a:rPr>
              <a:t>152.a: Use definitions of rotations, reflections, and translations in terms of angles, circles, perpendicular lines, parallel lines, and line segments.</a:t>
            </a:r>
            <a:endParaRPr b="1">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3" name="Google Shape;343;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Share that we will now be reflecting on the learning principles in relation to this task.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time to read and access the copy.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4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5" name="Google Shape;355;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time for participants to consider these questions, reflecting on the student experience associated with this task and consider how the 7 learning principles are evident.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for small group conversation.</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8" name="Google Shape;368;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with the whole group.</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2" name="Google Shape;382;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30 minutes.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9" name="Google Shape;389;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Let participants know that since we will be looking at student work, it is important to maintain an asset orientation and avoid deficit labels.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Ask a participant to read the quote out loud.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Ask the group to reflect on (a) the types of labels they have heard used in math contexts; (b) the potential impact of these labels. </a:t>
            </a:r>
            <a:endParaRPr>
              <a:solidFill>
                <a:schemeClr val="dk1"/>
              </a:solidFill>
            </a:endParaRPr>
          </a:p>
          <a:p>
            <a:pPr indent="0" lvl="0" marL="45720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SzPts val="1100"/>
              <a:buNone/>
            </a:pPr>
            <a:r>
              <a:rPr lang="en">
                <a:solidFill>
                  <a:schemeClr val="dk1"/>
                </a:solidFill>
              </a:rPr>
              <a:t xml:space="preserve">From: NCTM position paper </a:t>
            </a:r>
            <a:r>
              <a:rPr lang="en" u="sng">
                <a:solidFill>
                  <a:schemeClr val="hlink"/>
                </a:solidFill>
                <a:hlinkClick r:id="rId2"/>
              </a:rPr>
              <a:t>Ability Labels: Disrupting “High,” “Medium,” and “Low” in Mathematics Education</a:t>
            </a:r>
            <a:r>
              <a:rPr lang="en">
                <a:solidFill>
                  <a:schemeClr val="dk1"/>
                </a:solidFill>
              </a:rPr>
              <a:t xml:space="preserve"> November 2023</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 xml:space="preserve">Read the quote and ask participants to reflect on (a) the types of labels they have heard used in math contexts; (b) the potential impact of these labels.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7" name="Google Shape;397;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study student work associated with Task 1.</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8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7" name="Google Shape;407;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what they noticed.</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Look for trends in responses, especially as connected to </a:t>
            </a:r>
            <a:r>
              <a:rPr b="1" lang="en">
                <a:solidFill>
                  <a:schemeClr val="dk1"/>
                </a:solidFill>
              </a:rPr>
              <a:t>152.a: Use definitions of rotations, reflections, and translations in terms of angles, circles, perpendicular lines, parallel lines, and line segments.</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p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9" name="Google Shape;419;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Introduce criteria for success.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Ask: “what resonates with you? What questions surface for you?”</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Consider use of breakout groups.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the following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12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b="1">
              <a:solidFill>
                <a:schemeClr val="dk1"/>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9" name="Google Shape;429;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the quote. Ask participants to reflect on how the criteria and the ideas in the quote require rethinking something in their current practice.</a:t>
            </a:r>
            <a:endParaRPr b="1">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7" name="Google Shape;437;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Use this slide to set up what folks will do on the next slide: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They will examine the student work.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Determine where that </a:t>
            </a:r>
            <a:r>
              <a:rPr b="1" lang="en" u="sng">
                <a:solidFill>
                  <a:schemeClr val="dk1"/>
                </a:solidFill>
              </a:rPr>
              <a:t>work</a:t>
            </a:r>
            <a:r>
              <a:rPr lang="en">
                <a:solidFill>
                  <a:schemeClr val="dk1"/>
                </a:solidFill>
              </a:rPr>
              <a:t xml:space="preserve"> falls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And add a checkmark and text sharing what evidence of success is present.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We will focus our lens on the CPE displayed on the slide: 152.a.</a:t>
            </a:r>
            <a:endParaRPr>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11c7441377dc492a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5" name="Google Shape;455;g11c7441377dc492a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Facilitator will need to make a copy of the </a:t>
            </a:r>
            <a:r>
              <a:rPr lang="en" u="sng">
                <a:solidFill>
                  <a:schemeClr val="hlink"/>
                </a:solidFill>
                <a:hlinkClick r:id="rId2"/>
              </a:rPr>
              <a:t>editable Google Slide Deck</a:t>
            </a:r>
            <a:r>
              <a:rPr lang="en">
                <a:solidFill>
                  <a:schemeClr val="dk1"/>
                </a:solidFill>
              </a:rPr>
              <a:t xml:space="preserve"> and share that link with participants.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edit the Google slide accordingly, sharing: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Where they think the evidence of learning is along the Criteria for Success spectrum (using the check marks provided).</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If the student was here, what question(s) would you pose to understand what they know?</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Remind participants to focus on the CPEs to help guide decision making.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If they find the student </a:t>
            </a:r>
            <a:r>
              <a:rPr b="1" lang="en" u="sng">
                <a:solidFill>
                  <a:schemeClr val="dk1"/>
                </a:solidFill>
              </a:rPr>
              <a:t>work</a:t>
            </a:r>
            <a:r>
              <a:rPr b="1" lang="en">
                <a:solidFill>
                  <a:schemeClr val="dk1"/>
                </a:solidFill>
              </a:rPr>
              <a:t xml:space="preserve"> </a:t>
            </a:r>
            <a:r>
              <a:rPr lang="en">
                <a:solidFill>
                  <a:schemeClr val="dk1"/>
                </a:solidFill>
              </a:rPr>
              <a:t xml:space="preserve">falls within the first two categories, consider inviting folks to consider and share what “conferring and additional instruction/learning” might look like for that student, as time permits.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that directions are on the first slide.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Navigate to Google Slides file to illustrate use of tools as needed.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5" name="Google Shape;475;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5" name="Google Shape;485;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p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5" name="Google Shape;495;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p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5" name="Google Shape;505;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to share with whole group.</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p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5" name="Google Shape;515;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15 minutes.</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p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2" name="Google Shape;522;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read through prompt and consider how students might approach this. Invite to try it out for themselves.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pages 11-12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2" name="Google Shape;532;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r>
              <a:rPr lang="en">
                <a:solidFill>
                  <a:schemeClr val="dk1"/>
                </a:solidFill>
              </a:rPr>
              <a:t xml:space="preserv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time to read and connect.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to give participants time to discuss with small group.</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p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2" name="Google Shape;542;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Encourage participants to use the content and practice expectations (CPE) to support their thinking.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A good CPE to focus on for this task is </a:t>
            </a:r>
            <a:r>
              <a:rPr b="1" lang="en">
                <a:solidFill>
                  <a:schemeClr val="dk1"/>
                </a:solidFill>
              </a:rPr>
              <a:t>152.j: Make formal geometric constructions with a variety of tools and methods (compass and straightedge, string, reflective devices, paper folding, dynamic geometric software, etc.).</a:t>
            </a:r>
            <a:endParaRPr b="1">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p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2" name="Google Shape;552;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Share that we will now be reflecting on the learning principles in relation to this task.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time to read and access the copy.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7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p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4" name="Google Shape;564;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time for participants to consider these questions, reflecting on the student experience associated with this task and consider how the 7 learning principles are evident.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for small group conversation.</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p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8" name="Google Shape;578;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with the whole group.</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p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2" name="Google Shape;592;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30 minutes.</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p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9" name="Google Shape;599;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study student work.</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pages 11-12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p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9" name="Google Shape;609;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what they noticed.</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Look for trends in responses, especially as connected to </a:t>
            </a:r>
            <a:r>
              <a:rPr b="1" lang="en">
                <a:solidFill>
                  <a:schemeClr val="dk1"/>
                </a:solidFill>
              </a:rPr>
              <a:t>152.j: Make formal geometric constructions with a variety of tools and methods (compass and straightedge, string, reflective devices, paper folding, dynamic geometric software, etc.).</a:t>
            </a:r>
            <a:endParaRPr>
              <a:solidFill>
                <a:schemeClr val="dk1"/>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p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1" name="Google Shape;621;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Remind participants of the criteria of success. </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Use this slide to set up what folks will do on the next slide.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They will examine the student work.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Determine where that </a:t>
            </a:r>
            <a:r>
              <a:rPr b="1" lang="en" u="sng">
                <a:solidFill>
                  <a:schemeClr val="dk1"/>
                </a:solidFill>
              </a:rPr>
              <a:t>work</a:t>
            </a:r>
            <a:r>
              <a:rPr lang="en">
                <a:solidFill>
                  <a:schemeClr val="dk1"/>
                </a:solidFill>
              </a:rPr>
              <a:t xml:space="preserve"> falls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And add a checkmark and text sharing what evidence of success is present.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We will focus our lens on the CPE displayed on the slide: 152.j.</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g11c7441377dc492a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9" name="Google Shape;639;g11c7441377dc492a_9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Facilitator will need to make a copy of the </a:t>
            </a:r>
            <a:r>
              <a:rPr lang="en" u="sng">
                <a:solidFill>
                  <a:schemeClr val="hlink"/>
                </a:solidFill>
                <a:hlinkClick r:id="rId2"/>
              </a:rPr>
              <a:t>editable Google Slide Deck</a:t>
            </a:r>
            <a:r>
              <a:rPr lang="en">
                <a:solidFill>
                  <a:schemeClr val="dk1"/>
                </a:solidFill>
              </a:rPr>
              <a:t xml:space="preserve"> and share that link with participants.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edit the Google slide accordingly, sharing: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Where they think the evidence of learning is along the Criteria for Success spectrum (using the check marks provided).</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If the student was here, what question(s) would you pose to understand what they know?</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Remind participants to focus on the CPEs to help guide decision making.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If they find the student </a:t>
            </a:r>
            <a:r>
              <a:rPr b="1" lang="en" u="sng">
                <a:solidFill>
                  <a:schemeClr val="dk1"/>
                </a:solidFill>
              </a:rPr>
              <a:t>work</a:t>
            </a:r>
            <a:r>
              <a:rPr b="1" lang="en">
                <a:solidFill>
                  <a:schemeClr val="dk1"/>
                </a:solidFill>
              </a:rPr>
              <a:t xml:space="preserve"> </a:t>
            </a:r>
            <a:r>
              <a:rPr lang="en">
                <a:solidFill>
                  <a:schemeClr val="dk1"/>
                </a:solidFill>
              </a:rPr>
              <a:t xml:space="preserve">falls within the first two categories, consider inviting folks to consider and share what “conferring and additional instruction/learning” might look like for that student, as time permits.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that directions are on the first slide.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Navigate to Google Slides file to illustrate use of tools as needed.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 name="Shape 657"/>
        <p:cNvGrpSpPr/>
        <p:nvPr/>
      </p:nvGrpSpPr>
      <p:grpSpPr>
        <a:xfrm>
          <a:off x="0" y="0"/>
          <a:ext cx="0" cy="0"/>
          <a:chOff x="0" y="0"/>
          <a:chExt cx="0" cy="0"/>
        </a:xfrm>
      </p:grpSpPr>
      <p:sp>
        <p:nvSpPr>
          <p:cNvPr id="658" name="Google Shape;658;p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9" name="Google Shape;659;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p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9" name="Google Shape;669;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p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9" name="Google Shape;679;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p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9" name="Google Shape;689;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to share with whole group.</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 name="Shape 697"/>
        <p:cNvGrpSpPr/>
        <p:nvPr/>
      </p:nvGrpSpPr>
      <p:grpSpPr>
        <a:xfrm>
          <a:off x="0" y="0"/>
          <a:ext cx="0" cy="0"/>
          <a:chOff x="0" y="0"/>
          <a:chExt cx="0" cy="0"/>
        </a:xfrm>
      </p:grpSpPr>
      <p:sp>
        <p:nvSpPr>
          <p:cNvPr id="698" name="Google Shape;698;p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9" name="Google Shape;699;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5 minutes.</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p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6" name="Google Shape;706;p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to share with whole group.</a:t>
            </a:r>
            <a:endParaRPr/>
          </a:p>
        </p:txBody>
      </p:sp>
    </p:spTree>
  </p:cSld>
  <p:clrMapOvr>
    <a:masterClrMapping/>
  </p:clrMapOvr>
</p:notes>
</file>

<file path=ppt/slideLayouts/_rels/slideLayout1.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4.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9" name="Shape 9"/>
        <p:cNvGrpSpPr/>
        <p:nvPr/>
      </p:nvGrpSpPr>
      <p:grpSpPr>
        <a:xfrm>
          <a:off x="0" y="0"/>
          <a:ext cx="0" cy="0"/>
          <a:chOff x="0" y="0"/>
          <a:chExt cx="0" cy="0"/>
        </a:xfrm>
      </p:grpSpPr>
      <p:cxnSp>
        <p:nvCxnSpPr>
          <p:cNvPr id="10" name="Google Shape;10;p56"/>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11" name="Google Shape;11;p56"/>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cxnSp>
        <p:nvCxnSpPr>
          <p:cNvPr id="13" name="Google Shape;13;p74"/>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14" name="Google Shape;14;p74"/>
          <p:cNvSpPr txBox="1"/>
          <p:nvPr>
            <p:ph type="ctrTitle"/>
          </p:nvPr>
        </p:nvSpPr>
        <p:spPr>
          <a:xfrm>
            <a:off x="311700" y="595975"/>
            <a:ext cx="8520600" cy="19578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15" name="Google Shape;15;p74"/>
          <p:cNvSpPr txBox="1"/>
          <p:nvPr>
            <p:ph idx="1" type="subTitle"/>
          </p:nvPr>
        </p:nvSpPr>
        <p:spPr>
          <a:xfrm>
            <a:off x="311700" y="3165823"/>
            <a:ext cx="8520600" cy="733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6" name="Google Shape;16;p7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sp>
        <p:nvSpPr>
          <p:cNvPr id="18" name="Google Shape;18;p75"/>
          <p:cNvSpPr txBox="1"/>
          <p:nvPr>
            <p:ph type="title"/>
          </p:nvPr>
        </p:nvSpPr>
        <p:spPr>
          <a:xfrm>
            <a:off x="311700" y="2480550"/>
            <a:ext cx="8114400" cy="24459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chemeClr val="lt1"/>
              </a:buClr>
              <a:buSzPts val="6800"/>
              <a:buNone/>
              <a:defRPr sz="6800">
                <a:solidFill>
                  <a:schemeClr val="lt1"/>
                </a:solidFill>
              </a:defRPr>
            </a:lvl1pPr>
            <a:lvl2pPr lvl="1" algn="l">
              <a:lnSpc>
                <a:spcPct val="100000"/>
              </a:lnSpc>
              <a:spcBef>
                <a:spcPts val="0"/>
              </a:spcBef>
              <a:spcAft>
                <a:spcPts val="0"/>
              </a:spcAft>
              <a:buClr>
                <a:schemeClr val="lt1"/>
              </a:buClr>
              <a:buSzPts val="6800"/>
              <a:buNone/>
              <a:defRPr sz="6800">
                <a:solidFill>
                  <a:schemeClr val="lt1"/>
                </a:solidFill>
              </a:defRPr>
            </a:lvl2pPr>
            <a:lvl3pPr lvl="2" algn="l">
              <a:lnSpc>
                <a:spcPct val="100000"/>
              </a:lnSpc>
              <a:spcBef>
                <a:spcPts val="0"/>
              </a:spcBef>
              <a:spcAft>
                <a:spcPts val="0"/>
              </a:spcAft>
              <a:buClr>
                <a:schemeClr val="lt1"/>
              </a:buClr>
              <a:buSzPts val="6800"/>
              <a:buNone/>
              <a:defRPr sz="6800">
                <a:solidFill>
                  <a:schemeClr val="lt1"/>
                </a:solidFill>
              </a:defRPr>
            </a:lvl3pPr>
            <a:lvl4pPr lvl="3" algn="l">
              <a:lnSpc>
                <a:spcPct val="100000"/>
              </a:lnSpc>
              <a:spcBef>
                <a:spcPts val="0"/>
              </a:spcBef>
              <a:spcAft>
                <a:spcPts val="0"/>
              </a:spcAft>
              <a:buClr>
                <a:schemeClr val="lt1"/>
              </a:buClr>
              <a:buSzPts val="6800"/>
              <a:buNone/>
              <a:defRPr sz="6800">
                <a:solidFill>
                  <a:schemeClr val="lt1"/>
                </a:solidFill>
              </a:defRPr>
            </a:lvl4pPr>
            <a:lvl5pPr lvl="4" algn="l">
              <a:lnSpc>
                <a:spcPct val="100000"/>
              </a:lnSpc>
              <a:spcBef>
                <a:spcPts val="0"/>
              </a:spcBef>
              <a:spcAft>
                <a:spcPts val="0"/>
              </a:spcAft>
              <a:buClr>
                <a:schemeClr val="lt1"/>
              </a:buClr>
              <a:buSzPts val="6800"/>
              <a:buNone/>
              <a:defRPr sz="6800">
                <a:solidFill>
                  <a:schemeClr val="lt1"/>
                </a:solidFill>
              </a:defRPr>
            </a:lvl5pPr>
            <a:lvl6pPr lvl="5" algn="l">
              <a:lnSpc>
                <a:spcPct val="100000"/>
              </a:lnSpc>
              <a:spcBef>
                <a:spcPts val="0"/>
              </a:spcBef>
              <a:spcAft>
                <a:spcPts val="0"/>
              </a:spcAft>
              <a:buClr>
                <a:schemeClr val="lt1"/>
              </a:buClr>
              <a:buSzPts val="6800"/>
              <a:buNone/>
              <a:defRPr sz="6800">
                <a:solidFill>
                  <a:schemeClr val="lt1"/>
                </a:solidFill>
              </a:defRPr>
            </a:lvl6pPr>
            <a:lvl7pPr lvl="6" algn="l">
              <a:lnSpc>
                <a:spcPct val="100000"/>
              </a:lnSpc>
              <a:spcBef>
                <a:spcPts val="0"/>
              </a:spcBef>
              <a:spcAft>
                <a:spcPts val="0"/>
              </a:spcAft>
              <a:buClr>
                <a:schemeClr val="lt1"/>
              </a:buClr>
              <a:buSzPts val="6800"/>
              <a:buNone/>
              <a:defRPr sz="6800">
                <a:solidFill>
                  <a:schemeClr val="lt1"/>
                </a:solidFill>
              </a:defRPr>
            </a:lvl7pPr>
            <a:lvl8pPr lvl="7" algn="l">
              <a:lnSpc>
                <a:spcPct val="100000"/>
              </a:lnSpc>
              <a:spcBef>
                <a:spcPts val="0"/>
              </a:spcBef>
              <a:spcAft>
                <a:spcPts val="0"/>
              </a:spcAft>
              <a:buClr>
                <a:schemeClr val="lt1"/>
              </a:buClr>
              <a:buSzPts val="6800"/>
              <a:buNone/>
              <a:defRPr sz="6800">
                <a:solidFill>
                  <a:schemeClr val="lt1"/>
                </a:solidFill>
              </a:defRPr>
            </a:lvl8pPr>
            <a:lvl9pPr lvl="8" algn="l">
              <a:lnSpc>
                <a:spcPct val="100000"/>
              </a:lnSpc>
              <a:spcBef>
                <a:spcPts val="0"/>
              </a:spcBef>
              <a:spcAft>
                <a:spcPts val="0"/>
              </a:spcAft>
              <a:buClr>
                <a:schemeClr val="lt1"/>
              </a:buClr>
              <a:buSzPts val="6800"/>
              <a:buNone/>
              <a:defRPr sz="6800">
                <a:solidFill>
                  <a:schemeClr val="lt1"/>
                </a:solidFill>
              </a:defRPr>
            </a:lvl9pPr>
          </a:lstStyle>
          <a:p/>
        </p:txBody>
      </p:sp>
      <p:sp>
        <p:nvSpPr>
          <p:cNvPr id="19" name="Google Shape;19;p7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7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2" name="Google Shape;22;p7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3" name="Google Shape;23;p7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7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6" name="Google Shape;26;p77"/>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7" name="Google Shape;27;p77"/>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8" name="Google Shape;28;p7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7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31" name="Google Shape;31;p7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9"/>
          <p:cNvSpPr txBox="1"/>
          <p:nvPr>
            <p:ph type="title"/>
          </p:nvPr>
        </p:nvSpPr>
        <p:spPr>
          <a:xfrm>
            <a:off x="311700" y="6318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4" name="Google Shape;34;p79"/>
          <p:cNvSpPr txBox="1"/>
          <p:nvPr>
            <p:ph idx="1" type="body"/>
          </p:nvPr>
        </p:nvSpPr>
        <p:spPr>
          <a:xfrm>
            <a:off x="311700" y="1490875"/>
            <a:ext cx="2808000" cy="30780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5" name="Google Shape;35;p7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36" name="Shape 36"/>
        <p:cNvGrpSpPr/>
        <p:nvPr/>
      </p:nvGrpSpPr>
      <p:grpSpPr>
        <a:xfrm>
          <a:off x="0" y="0"/>
          <a:ext cx="0" cy="0"/>
          <a:chOff x="0" y="0"/>
          <a:chExt cx="0" cy="0"/>
        </a:xfrm>
      </p:grpSpPr>
      <p:sp>
        <p:nvSpPr>
          <p:cNvPr id="37" name="Google Shape;37;p80"/>
          <p:cNvSpPr txBox="1"/>
          <p:nvPr>
            <p:ph type="title"/>
          </p:nvPr>
        </p:nvSpPr>
        <p:spPr>
          <a:xfrm>
            <a:off x="490250" y="526350"/>
            <a:ext cx="5683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38" name="Google Shape;38;p8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81"/>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1" name="Google Shape;41;p81"/>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81"/>
          <p:cNvSpPr txBox="1"/>
          <p:nvPr>
            <p:ph type="title"/>
          </p:nvPr>
        </p:nvSpPr>
        <p:spPr>
          <a:xfrm>
            <a:off x="265500" y="1375599"/>
            <a:ext cx="4045200" cy="15519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3800"/>
              <a:buNone/>
              <a:defRPr sz="3800"/>
            </a:lvl1pPr>
            <a:lvl2pPr lvl="1" algn="ctr">
              <a:lnSpc>
                <a:spcPct val="100000"/>
              </a:lnSpc>
              <a:spcBef>
                <a:spcPts val="0"/>
              </a:spcBef>
              <a:spcAft>
                <a:spcPts val="0"/>
              </a:spcAft>
              <a:buSzPts val="3800"/>
              <a:buNone/>
              <a:defRPr sz="3800"/>
            </a:lvl2pPr>
            <a:lvl3pPr lvl="2" algn="ctr">
              <a:lnSpc>
                <a:spcPct val="100000"/>
              </a:lnSpc>
              <a:spcBef>
                <a:spcPts val="0"/>
              </a:spcBef>
              <a:spcAft>
                <a:spcPts val="0"/>
              </a:spcAft>
              <a:buSzPts val="3800"/>
              <a:buNone/>
              <a:defRPr sz="3800"/>
            </a:lvl3pPr>
            <a:lvl4pPr lvl="3" algn="ctr">
              <a:lnSpc>
                <a:spcPct val="100000"/>
              </a:lnSpc>
              <a:spcBef>
                <a:spcPts val="0"/>
              </a:spcBef>
              <a:spcAft>
                <a:spcPts val="0"/>
              </a:spcAft>
              <a:buSzPts val="3800"/>
              <a:buNone/>
              <a:defRPr sz="3800"/>
            </a:lvl4pPr>
            <a:lvl5pPr lvl="4" algn="ctr">
              <a:lnSpc>
                <a:spcPct val="100000"/>
              </a:lnSpc>
              <a:spcBef>
                <a:spcPts val="0"/>
              </a:spcBef>
              <a:spcAft>
                <a:spcPts val="0"/>
              </a:spcAft>
              <a:buSzPts val="3800"/>
              <a:buNone/>
              <a:defRPr sz="3800"/>
            </a:lvl5pPr>
            <a:lvl6pPr lvl="5" algn="ctr">
              <a:lnSpc>
                <a:spcPct val="100000"/>
              </a:lnSpc>
              <a:spcBef>
                <a:spcPts val="0"/>
              </a:spcBef>
              <a:spcAft>
                <a:spcPts val="0"/>
              </a:spcAft>
              <a:buSzPts val="3800"/>
              <a:buNone/>
              <a:defRPr sz="3800"/>
            </a:lvl6pPr>
            <a:lvl7pPr lvl="6" algn="ctr">
              <a:lnSpc>
                <a:spcPct val="100000"/>
              </a:lnSpc>
              <a:spcBef>
                <a:spcPts val="0"/>
              </a:spcBef>
              <a:spcAft>
                <a:spcPts val="0"/>
              </a:spcAft>
              <a:buSzPts val="3800"/>
              <a:buNone/>
              <a:defRPr sz="3800"/>
            </a:lvl7pPr>
            <a:lvl8pPr lvl="7" algn="ctr">
              <a:lnSpc>
                <a:spcPct val="100000"/>
              </a:lnSpc>
              <a:spcBef>
                <a:spcPts val="0"/>
              </a:spcBef>
              <a:spcAft>
                <a:spcPts val="0"/>
              </a:spcAft>
              <a:buSzPts val="3800"/>
              <a:buNone/>
              <a:defRPr sz="3800"/>
            </a:lvl8pPr>
            <a:lvl9pPr lvl="8" algn="ctr">
              <a:lnSpc>
                <a:spcPct val="100000"/>
              </a:lnSpc>
              <a:spcBef>
                <a:spcPts val="0"/>
              </a:spcBef>
              <a:spcAft>
                <a:spcPts val="0"/>
              </a:spcAft>
              <a:buSzPts val="3800"/>
              <a:buNone/>
              <a:defRPr sz="3800"/>
            </a:lvl9pPr>
          </a:lstStyle>
          <a:p/>
        </p:txBody>
      </p:sp>
      <p:sp>
        <p:nvSpPr>
          <p:cNvPr id="43" name="Google Shape;43;p81"/>
          <p:cNvSpPr txBox="1"/>
          <p:nvPr>
            <p:ph idx="1" type="subTitle"/>
          </p:nvPr>
        </p:nvSpPr>
        <p:spPr>
          <a:xfrm>
            <a:off x="265500" y="2981125"/>
            <a:ext cx="4045200" cy="1345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4" name="Google Shape;44;p81"/>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317500" lvl="4" marL="2286000" algn="l">
              <a:lnSpc>
                <a:spcPct val="115000"/>
              </a:lnSpc>
              <a:spcBef>
                <a:spcPts val="0"/>
              </a:spcBef>
              <a:spcAft>
                <a:spcPts val="0"/>
              </a:spcAft>
              <a:buClr>
                <a:schemeClr val="lt1"/>
              </a:buClr>
              <a:buSzPts val="1400"/>
              <a:buChar char="○"/>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45" name="Google Shape;45;p8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82"/>
          <p:cNvSpPr txBox="1"/>
          <p:nvPr>
            <p:ph idx="1" type="body"/>
          </p:nvPr>
        </p:nvSpPr>
        <p:spPr>
          <a:xfrm>
            <a:off x="319500" y="4233725"/>
            <a:ext cx="5998800" cy="5988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48" name="Google Shape;48;p8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83"/>
          <p:cNvSpPr txBox="1"/>
          <p:nvPr>
            <p:ph hasCustomPrompt="1" type="title"/>
          </p:nvPr>
        </p:nvSpPr>
        <p:spPr>
          <a:xfrm>
            <a:off x="311700" y="1167925"/>
            <a:ext cx="8520600" cy="19800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dk1"/>
              </a:buClr>
              <a:buSzPts val="11000"/>
              <a:buNone/>
              <a:defRPr sz="11000">
                <a:solidFill>
                  <a:schemeClr val="dk1"/>
                </a:solidFill>
              </a:defRPr>
            </a:lvl1pPr>
            <a:lvl2pPr lvl="1" algn="ctr">
              <a:lnSpc>
                <a:spcPct val="100000"/>
              </a:lnSpc>
              <a:spcBef>
                <a:spcPts val="0"/>
              </a:spcBef>
              <a:spcAft>
                <a:spcPts val="0"/>
              </a:spcAft>
              <a:buClr>
                <a:schemeClr val="dk1"/>
              </a:buClr>
              <a:buSzPts val="11000"/>
              <a:buNone/>
              <a:defRPr sz="11000">
                <a:solidFill>
                  <a:schemeClr val="dk1"/>
                </a:solidFill>
              </a:defRPr>
            </a:lvl2pPr>
            <a:lvl3pPr lvl="2" algn="ctr">
              <a:lnSpc>
                <a:spcPct val="100000"/>
              </a:lnSpc>
              <a:spcBef>
                <a:spcPts val="0"/>
              </a:spcBef>
              <a:spcAft>
                <a:spcPts val="0"/>
              </a:spcAft>
              <a:buClr>
                <a:schemeClr val="dk1"/>
              </a:buClr>
              <a:buSzPts val="11000"/>
              <a:buNone/>
              <a:defRPr sz="11000">
                <a:solidFill>
                  <a:schemeClr val="dk1"/>
                </a:solidFill>
              </a:defRPr>
            </a:lvl3pPr>
            <a:lvl4pPr lvl="3" algn="ctr">
              <a:lnSpc>
                <a:spcPct val="100000"/>
              </a:lnSpc>
              <a:spcBef>
                <a:spcPts val="0"/>
              </a:spcBef>
              <a:spcAft>
                <a:spcPts val="0"/>
              </a:spcAft>
              <a:buClr>
                <a:schemeClr val="dk1"/>
              </a:buClr>
              <a:buSzPts val="11000"/>
              <a:buNone/>
              <a:defRPr sz="11000">
                <a:solidFill>
                  <a:schemeClr val="dk1"/>
                </a:solidFill>
              </a:defRPr>
            </a:lvl4pPr>
            <a:lvl5pPr lvl="4" algn="ctr">
              <a:lnSpc>
                <a:spcPct val="100000"/>
              </a:lnSpc>
              <a:spcBef>
                <a:spcPts val="0"/>
              </a:spcBef>
              <a:spcAft>
                <a:spcPts val="0"/>
              </a:spcAft>
              <a:buClr>
                <a:schemeClr val="dk1"/>
              </a:buClr>
              <a:buSzPts val="11000"/>
              <a:buNone/>
              <a:defRPr sz="11000">
                <a:solidFill>
                  <a:schemeClr val="dk1"/>
                </a:solidFill>
              </a:defRPr>
            </a:lvl5pPr>
            <a:lvl6pPr lvl="5" algn="ctr">
              <a:lnSpc>
                <a:spcPct val="100000"/>
              </a:lnSpc>
              <a:spcBef>
                <a:spcPts val="0"/>
              </a:spcBef>
              <a:spcAft>
                <a:spcPts val="0"/>
              </a:spcAft>
              <a:buClr>
                <a:schemeClr val="dk1"/>
              </a:buClr>
              <a:buSzPts val="11000"/>
              <a:buNone/>
              <a:defRPr sz="11000">
                <a:solidFill>
                  <a:schemeClr val="dk1"/>
                </a:solidFill>
              </a:defRPr>
            </a:lvl6pPr>
            <a:lvl7pPr lvl="6" algn="ctr">
              <a:lnSpc>
                <a:spcPct val="100000"/>
              </a:lnSpc>
              <a:spcBef>
                <a:spcPts val="0"/>
              </a:spcBef>
              <a:spcAft>
                <a:spcPts val="0"/>
              </a:spcAft>
              <a:buClr>
                <a:schemeClr val="dk1"/>
              </a:buClr>
              <a:buSzPts val="11000"/>
              <a:buNone/>
              <a:defRPr sz="11000">
                <a:solidFill>
                  <a:schemeClr val="dk1"/>
                </a:solidFill>
              </a:defRPr>
            </a:lvl7pPr>
            <a:lvl8pPr lvl="7" algn="ctr">
              <a:lnSpc>
                <a:spcPct val="100000"/>
              </a:lnSpc>
              <a:spcBef>
                <a:spcPts val="0"/>
              </a:spcBef>
              <a:spcAft>
                <a:spcPts val="0"/>
              </a:spcAft>
              <a:buClr>
                <a:schemeClr val="dk1"/>
              </a:buClr>
              <a:buSzPts val="11000"/>
              <a:buNone/>
              <a:defRPr sz="11000">
                <a:solidFill>
                  <a:schemeClr val="dk1"/>
                </a:solidFill>
              </a:defRPr>
            </a:lvl8pPr>
            <a:lvl9pPr lvl="8" algn="ctr">
              <a:lnSpc>
                <a:spcPct val="100000"/>
              </a:lnSpc>
              <a:spcBef>
                <a:spcPts val="0"/>
              </a:spcBef>
              <a:spcAft>
                <a:spcPts val="0"/>
              </a:spcAft>
              <a:buClr>
                <a:schemeClr val="dk1"/>
              </a:buClr>
              <a:buSzPts val="11000"/>
              <a:buNone/>
              <a:defRPr sz="11000">
                <a:solidFill>
                  <a:schemeClr val="dk1"/>
                </a:solidFill>
              </a:defRPr>
            </a:lvl9pPr>
          </a:lstStyle>
          <a:p>
            <a:r>
              <a:t>xx%</a:t>
            </a:r>
          </a:p>
        </p:txBody>
      </p:sp>
      <p:sp>
        <p:nvSpPr>
          <p:cNvPr id="51" name="Google Shape;51;p83"/>
          <p:cNvSpPr txBox="1"/>
          <p:nvPr>
            <p:ph idx="1" type="body"/>
          </p:nvPr>
        </p:nvSpPr>
        <p:spPr>
          <a:xfrm>
            <a:off x="311700" y="3224250"/>
            <a:ext cx="8520600" cy="10716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2" name="Google Shape;52;p8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8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a Section Header" showMasterSp="0">
  <p:cSld name="3a Section Header">
    <p:bg>
      <p:bgPr>
        <a:solidFill>
          <a:schemeClr val="accent1"/>
        </a:solidFill>
      </p:bgPr>
    </p:bg>
    <p:spTree>
      <p:nvGrpSpPr>
        <p:cNvPr id="55" name="Shape 55"/>
        <p:cNvGrpSpPr/>
        <p:nvPr/>
      </p:nvGrpSpPr>
      <p:grpSpPr>
        <a:xfrm>
          <a:off x="0" y="0"/>
          <a:ext cx="0" cy="0"/>
          <a:chOff x="0" y="0"/>
          <a:chExt cx="0" cy="0"/>
        </a:xfrm>
      </p:grpSpPr>
      <p:sp>
        <p:nvSpPr>
          <p:cNvPr id="56" name="Google Shape;56;p85"/>
          <p:cNvSpPr txBox="1"/>
          <p:nvPr>
            <p:ph type="title"/>
          </p:nvPr>
        </p:nvSpPr>
        <p:spPr>
          <a:xfrm>
            <a:off x="571481" y="1085851"/>
            <a:ext cx="7543800" cy="14859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3300"/>
              <a:buFont typeface="Roboto"/>
              <a:buNone/>
              <a:defRPr>
                <a:solidFill>
                  <a:schemeClr val="lt1"/>
                </a:solidFil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7" name="Google Shape;57;p85"/>
          <p:cNvSpPr txBox="1"/>
          <p:nvPr>
            <p:ph idx="1" type="subTitle"/>
          </p:nvPr>
        </p:nvSpPr>
        <p:spPr>
          <a:xfrm>
            <a:off x="571481" y="2702638"/>
            <a:ext cx="7543800" cy="1241700"/>
          </a:xfrm>
          <a:prstGeom prst="rect">
            <a:avLst/>
          </a:prstGeom>
          <a:noFill/>
          <a:ln>
            <a:noFill/>
          </a:ln>
        </p:spPr>
        <p:txBody>
          <a:bodyPr anchorCtr="0" anchor="t" bIns="34275" lIns="68575" spcFirstLastPara="1" rIns="68575" wrap="square" tIns="34275">
            <a:noAutofit/>
          </a:bodyPr>
          <a:lstStyle>
            <a:lvl1pPr lvl="0" algn="l">
              <a:lnSpc>
                <a:spcPct val="90000"/>
              </a:lnSpc>
              <a:spcBef>
                <a:spcPts val="800"/>
              </a:spcBef>
              <a:spcAft>
                <a:spcPts val="0"/>
              </a:spcAft>
              <a:buClr>
                <a:schemeClr val="lt1"/>
              </a:buClr>
              <a:buSzPts val="2100"/>
              <a:buNone/>
              <a:defRPr sz="2100">
                <a:solidFill>
                  <a:schemeClr val="lt1"/>
                </a:solidFill>
                <a:latin typeface="Roboto"/>
                <a:ea typeface="Roboto"/>
                <a:cs typeface="Roboto"/>
                <a:sym typeface="Roboto"/>
              </a:defRPr>
            </a:lvl1pPr>
            <a:lvl2pPr lvl="1" algn="ctr">
              <a:lnSpc>
                <a:spcPct val="90000"/>
              </a:lnSpc>
              <a:spcBef>
                <a:spcPts val="1200"/>
              </a:spcBef>
              <a:spcAft>
                <a:spcPts val="0"/>
              </a:spcAft>
              <a:buClr>
                <a:schemeClr val="dk1"/>
              </a:buClr>
              <a:buSzPts val="1500"/>
              <a:buNone/>
              <a:defRPr sz="1500"/>
            </a:lvl2pPr>
            <a:lvl3pPr lvl="2" algn="ctr">
              <a:lnSpc>
                <a:spcPct val="90000"/>
              </a:lnSpc>
              <a:spcBef>
                <a:spcPts val="1200"/>
              </a:spcBef>
              <a:spcAft>
                <a:spcPts val="0"/>
              </a:spcAft>
              <a:buClr>
                <a:schemeClr val="dk1"/>
              </a:buClr>
              <a:buSzPts val="1400"/>
              <a:buNone/>
              <a:defRPr sz="1400"/>
            </a:lvl3pPr>
            <a:lvl4pPr lvl="3" algn="ctr">
              <a:lnSpc>
                <a:spcPct val="90000"/>
              </a:lnSpc>
              <a:spcBef>
                <a:spcPts val="1200"/>
              </a:spcBef>
              <a:spcAft>
                <a:spcPts val="0"/>
              </a:spcAft>
              <a:buClr>
                <a:schemeClr val="dk1"/>
              </a:buClr>
              <a:buSzPts val="1200"/>
              <a:buNone/>
              <a:defRPr sz="1200"/>
            </a:lvl4pPr>
            <a:lvl5pPr lvl="4" algn="ctr">
              <a:lnSpc>
                <a:spcPct val="90000"/>
              </a:lnSpc>
              <a:spcBef>
                <a:spcPts val="1200"/>
              </a:spcBef>
              <a:spcAft>
                <a:spcPts val="0"/>
              </a:spcAft>
              <a:buClr>
                <a:schemeClr val="dk1"/>
              </a:buClr>
              <a:buSzPts val="1200"/>
              <a:buNone/>
              <a:defRPr sz="1200"/>
            </a:lvl5pPr>
            <a:lvl6pPr lvl="5" algn="ctr">
              <a:lnSpc>
                <a:spcPct val="90000"/>
              </a:lnSpc>
              <a:spcBef>
                <a:spcPts val="1200"/>
              </a:spcBef>
              <a:spcAft>
                <a:spcPts val="0"/>
              </a:spcAft>
              <a:buClr>
                <a:schemeClr val="dk1"/>
              </a:buClr>
              <a:buSzPts val="1200"/>
              <a:buNone/>
              <a:defRPr sz="1200"/>
            </a:lvl6pPr>
            <a:lvl7pPr lvl="6" algn="ctr">
              <a:lnSpc>
                <a:spcPct val="90000"/>
              </a:lnSpc>
              <a:spcBef>
                <a:spcPts val="1200"/>
              </a:spcBef>
              <a:spcAft>
                <a:spcPts val="0"/>
              </a:spcAft>
              <a:buClr>
                <a:schemeClr val="dk1"/>
              </a:buClr>
              <a:buSzPts val="1200"/>
              <a:buNone/>
              <a:defRPr sz="1200"/>
            </a:lvl7pPr>
            <a:lvl8pPr lvl="7" algn="ctr">
              <a:lnSpc>
                <a:spcPct val="90000"/>
              </a:lnSpc>
              <a:spcBef>
                <a:spcPts val="1200"/>
              </a:spcBef>
              <a:spcAft>
                <a:spcPts val="0"/>
              </a:spcAft>
              <a:buClr>
                <a:schemeClr val="dk1"/>
              </a:buClr>
              <a:buSzPts val="1200"/>
              <a:buNone/>
              <a:defRPr sz="1200"/>
            </a:lvl8pPr>
            <a:lvl9pPr lvl="8" algn="ctr">
              <a:lnSpc>
                <a:spcPct val="90000"/>
              </a:lnSpc>
              <a:spcBef>
                <a:spcPts val="1200"/>
              </a:spcBef>
              <a:spcAft>
                <a:spcPts val="1200"/>
              </a:spcAft>
              <a:buClr>
                <a:schemeClr val="dk1"/>
              </a:buClr>
              <a:buSzPts val="1200"/>
              <a:buNone/>
              <a:defRPr sz="1200"/>
            </a:lvl9pPr>
          </a:lstStyle>
          <a:p/>
        </p:txBody>
      </p:sp>
      <p:pic>
        <p:nvPicPr>
          <p:cNvPr id="58" name="Google Shape;58;p85"/>
          <p:cNvPicPr preferRelativeResize="0"/>
          <p:nvPr/>
        </p:nvPicPr>
        <p:blipFill rotWithShape="1">
          <a:blip r:embed="rId2">
            <a:alphaModFix/>
          </a:blip>
          <a:srcRect b="0" l="0" r="0" t="0"/>
          <a:stretch/>
        </p:blipFill>
        <p:spPr>
          <a:xfrm>
            <a:off x="7743825" y="4800600"/>
            <a:ext cx="1285875" cy="321469"/>
          </a:xfrm>
          <a:prstGeom prst="rect">
            <a:avLst/>
          </a:prstGeom>
          <a:noFill/>
          <a:ln>
            <a:noFill/>
          </a:ln>
        </p:spPr>
      </p:pic>
      <p:pic>
        <p:nvPicPr>
          <p:cNvPr id="59" name="Google Shape;59;p85"/>
          <p:cNvPicPr preferRelativeResize="0"/>
          <p:nvPr/>
        </p:nvPicPr>
        <p:blipFill rotWithShape="1">
          <a:blip r:embed="rId3">
            <a:alphaModFix/>
          </a:blip>
          <a:srcRect b="0" l="0" r="0" t="0"/>
          <a:stretch/>
        </p:blipFill>
        <p:spPr>
          <a:xfrm rot="5400000">
            <a:off x="-290946" y="290945"/>
            <a:ext cx="1200151" cy="618259"/>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64" name="Shape 64"/>
        <p:cNvGrpSpPr/>
        <p:nvPr/>
      </p:nvGrpSpPr>
      <p:grpSpPr>
        <a:xfrm>
          <a:off x="0" y="0"/>
          <a:ext cx="0" cy="0"/>
          <a:chOff x="0" y="0"/>
          <a:chExt cx="0" cy="0"/>
        </a:xfrm>
      </p:grpSpPr>
      <p:cxnSp>
        <p:nvCxnSpPr>
          <p:cNvPr id="65" name="Google Shape;65;p58"/>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66" name="Google Shape;66;p58"/>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7" name="Shape 67"/>
        <p:cNvGrpSpPr/>
        <p:nvPr/>
      </p:nvGrpSpPr>
      <p:grpSpPr>
        <a:xfrm>
          <a:off x="0" y="0"/>
          <a:ext cx="0" cy="0"/>
          <a:chOff x="0" y="0"/>
          <a:chExt cx="0" cy="0"/>
        </a:xfrm>
      </p:grpSpPr>
      <p:sp>
        <p:nvSpPr>
          <p:cNvPr id="68" name="Google Shape;68;p5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9" name="Google Shape;69;p5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0" name="Google Shape;70;p5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TITLE_1_1">
    <p:spTree>
      <p:nvGrpSpPr>
        <p:cNvPr id="71" name="Shape 71"/>
        <p:cNvGrpSpPr/>
        <p:nvPr/>
      </p:nvGrpSpPr>
      <p:grpSpPr>
        <a:xfrm>
          <a:off x="0" y="0"/>
          <a:ext cx="0" cy="0"/>
          <a:chOff x="0" y="0"/>
          <a:chExt cx="0" cy="0"/>
        </a:xfrm>
      </p:grpSpPr>
      <p:cxnSp>
        <p:nvCxnSpPr>
          <p:cNvPr id="72" name="Google Shape;72;p60"/>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73" name="Google Shape;73;p60"/>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74" name="Google Shape;74;p60"/>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75" name="Google Shape;75;p60"/>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DM Sans"/>
              <a:ea typeface="DM Sans"/>
              <a:cs typeface="DM Sans"/>
              <a:sym typeface="DM Sans"/>
            </a:endParaRPr>
          </a:p>
        </p:txBody>
      </p:sp>
      <p:sp>
        <p:nvSpPr>
          <p:cNvPr id="76" name="Google Shape;76;p60"/>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7" name="Shape 77"/>
        <p:cNvGrpSpPr/>
        <p:nvPr/>
      </p:nvGrpSpPr>
      <p:grpSpPr>
        <a:xfrm>
          <a:off x="0" y="0"/>
          <a:ext cx="0" cy="0"/>
          <a:chOff x="0" y="0"/>
          <a:chExt cx="0" cy="0"/>
        </a:xfrm>
      </p:grpSpPr>
      <p:sp>
        <p:nvSpPr>
          <p:cNvPr id="78" name="Google Shape;78;p61"/>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79" name="Google Shape;79;p61"/>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80" name="Google Shape;80;p6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p:cSld name="TITLE_2">
    <p:spTree>
      <p:nvGrpSpPr>
        <p:cNvPr id="81" name="Shape 81"/>
        <p:cNvGrpSpPr/>
        <p:nvPr/>
      </p:nvGrpSpPr>
      <p:grpSpPr>
        <a:xfrm>
          <a:off x="0" y="0"/>
          <a:ext cx="0" cy="0"/>
          <a:chOff x="0" y="0"/>
          <a:chExt cx="0" cy="0"/>
        </a:xfrm>
      </p:grpSpPr>
      <p:cxnSp>
        <p:nvCxnSpPr>
          <p:cNvPr id="82" name="Google Shape;82;p62"/>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83" name="Google Shape;83;p62"/>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84" name="Google Shape;84;p62"/>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85" name="Google Shape;85;p62"/>
          <p:cNvSpPr txBox="1"/>
          <p:nvPr/>
        </p:nvSpPr>
        <p:spPr>
          <a:xfrm>
            <a:off x="33873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DM Sans"/>
              <a:ea typeface="DM Sans"/>
              <a:cs typeface="DM Sans"/>
              <a:sym typeface="DM Sans"/>
            </a:endParaRPr>
          </a:p>
        </p:txBody>
      </p:sp>
      <p:sp>
        <p:nvSpPr>
          <p:cNvPr id="86" name="Google Shape;86;p62"/>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928">
          <p15:clr>
            <a:srgbClr val="FA7B17"/>
          </p15:clr>
        </p15:guide>
        <p15:guide id="6" pos="3029">
          <p15:clr>
            <a:srgbClr val="FA7B17"/>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7" name="Shape 87"/>
        <p:cNvGrpSpPr/>
        <p:nvPr/>
      </p:nvGrpSpPr>
      <p:grpSpPr>
        <a:xfrm>
          <a:off x="0" y="0"/>
          <a:ext cx="0" cy="0"/>
          <a:chOff x="0" y="0"/>
          <a:chExt cx="0" cy="0"/>
        </a:xfrm>
      </p:grpSpPr>
      <p:sp>
        <p:nvSpPr>
          <p:cNvPr id="88" name="Google Shape;88;p63"/>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89" name="Google Shape;89;p6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0" name="Shape 90"/>
        <p:cNvGrpSpPr/>
        <p:nvPr/>
      </p:nvGrpSpPr>
      <p:grpSpPr>
        <a:xfrm>
          <a:off x="0" y="0"/>
          <a:ext cx="0" cy="0"/>
          <a:chOff x="0" y="0"/>
          <a:chExt cx="0" cy="0"/>
        </a:xfrm>
      </p:grpSpPr>
      <p:sp>
        <p:nvSpPr>
          <p:cNvPr id="91" name="Google Shape;91;p6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92" name="Google Shape;92;p64"/>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3" name="Google Shape;93;p64"/>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4" name="Google Shape;94;p6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5" name="Shape 95"/>
        <p:cNvGrpSpPr/>
        <p:nvPr/>
      </p:nvGrpSpPr>
      <p:grpSpPr>
        <a:xfrm>
          <a:off x="0" y="0"/>
          <a:ext cx="0" cy="0"/>
          <a:chOff x="0" y="0"/>
          <a:chExt cx="0" cy="0"/>
        </a:xfrm>
      </p:grpSpPr>
      <p:sp>
        <p:nvSpPr>
          <p:cNvPr id="96" name="Google Shape;96;p6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97" name="Google Shape;97;p6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8" name="Shape 98"/>
        <p:cNvGrpSpPr/>
        <p:nvPr/>
      </p:nvGrpSpPr>
      <p:grpSpPr>
        <a:xfrm>
          <a:off x="0" y="0"/>
          <a:ext cx="0" cy="0"/>
          <a:chOff x="0" y="0"/>
          <a:chExt cx="0" cy="0"/>
        </a:xfrm>
      </p:grpSpPr>
      <p:sp>
        <p:nvSpPr>
          <p:cNvPr id="99" name="Google Shape;99;p66"/>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00" name="Google Shape;100;p66"/>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01" name="Google Shape;101;p6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02" name="Shape 102"/>
        <p:cNvGrpSpPr/>
        <p:nvPr/>
      </p:nvGrpSpPr>
      <p:grpSpPr>
        <a:xfrm>
          <a:off x="0" y="0"/>
          <a:ext cx="0" cy="0"/>
          <a:chOff x="0" y="0"/>
          <a:chExt cx="0" cy="0"/>
        </a:xfrm>
      </p:grpSpPr>
      <p:sp>
        <p:nvSpPr>
          <p:cNvPr id="103" name="Google Shape;103;p67"/>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104" name="Google Shape;104;p6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05" name="Shape 105"/>
        <p:cNvGrpSpPr/>
        <p:nvPr/>
      </p:nvGrpSpPr>
      <p:grpSpPr>
        <a:xfrm>
          <a:off x="0" y="0"/>
          <a:ext cx="0" cy="0"/>
          <a:chOff x="0" y="0"/>
          <a:chExt cx="0" cy="0"/>
        </a:xfrm>
      </p:grpSpPr>
      <p:sp>
        <p:nvSpPr>
          <p:cNvPr id="106" name="Google Shape;106;p68"/>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68"/>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08" name="Google Shape;108;p68"/>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09" name="Google Shape;109;p68"/>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10" name="Google Shape;110;p6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11" name="Shape 111"/>
        <p:cNvGrpSpPr/>
        <p:nvPr/>
      </p:nvGrpSpPr>
      <p:grpSpPr>
        <a:xfrm>
          <a:off x="0" y="0"/>
          <a:ext cx="0" cy="0"/>
          <a:chOff x="0" y="0"/>
          <a:chExt cx="0" cy="0"/>
        </a:xfrm>
      </p:grpSpPr>
      <p:sp>
        <p:nvSpPr>
          <p:cNvPr id="112" name="Google Shape;112;p69"/>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113" name="Google Shape;113;p6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14" name="Shape 114"/>
        <p:cNvGrpSpPr/>
        <p:nvPr/>
      </p:nvGrpSpPr>
      <p:grpSpPr>
        <a:xfrm>
          <a:off x="0" y="0"/>
          <a:ext cx="0" cy="0"/>
          <a:chOff x="0" y="0"/>
          <a:chExt cx="0" cy="0"/>
        </a:xfrm>
      </p:grpSpPr>
      <p:sp>
        <p:nvSpPr>
          <p:cNvPr id="115" name="Google Shape;115;p70"/>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16" name="Google Shape;116;p70"/>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117" name="Google Shape;117;p7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8" name="Shape 118"/>
        <p:cNvGrpSpPr/>
        <p:nvPr/>
      </p:nvGrpSpPr>
      <p:grpSpPr>
        <a:xfrm>
          <a:off x="0" y="0"/>
          <a:ext cx="0" cy="0"/>
          <a:chOff x="0" y="0"/>
          <a:chExt cx="0" cy="0"/>
        </a:xfrm>
      </p:grpSpPr>
      <p:sp>
        <p:nvSpPr>
          <p:cNvPr id="119" name="Google Shape;119;p7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_quote">
  <p:cSld name="TITLE_1_1_1">
    <p:spTree>
      <p:nvGrpSpPr>
        <p:cNvPr id="120" name="Shape 120"/>
        <p:cNvGrpSpPr/>
        <p:nvPr/>
      </p:nvGrpSpPr>
      <p:grpSpPr>
        <a:xfrm>
          <a:off x="0" y="0"/>
          <a:ext cx="0" cy="0"/>
          <a:chOff x="0" y="0"/>
          <a:chExt cx="0" cy="0"/>
        </a:xfrm>
      </p:grpSpPr>
      <p:sp>
        <p:nvSpPr>
          <p:cNvPr id="121" name="Google Shape;121;p72"/>
          <p:cNvSpPr/>
          <p:nvPr/>
        </p:nvSpPr>
        <p:spPr>
          <a:xfrm>
            <a:off x="5844900" y="375"/>
            <a:ext cx="3299100" cy="5153400"/>
          </a:xfrm>
          <a:prstGeom prst="rect">
            <a:avLst/>
          </a:prstGeom>
          <a:solidFill>
            <a:srgbClr val="83FF3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22" name="Google Shape;122;p72"/>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123" name="Google Shape;123;p72"/>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124" name="Google Shape;124;p72"/>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DM Sans"/>
              <a:ea typeface="DM Sans"/>
              <a:cs typeface="DM Sans"/>
              <a:sym typeface="DM Sans"/>
            </a:endParaRPr>
          </a:p>
        </p:txBody>
      </p:sp>
      <p:sp>
        <p:nvSpPr>
          <p:cNvPr id="125" name="Google Shape;125;p72"/>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cxnSp>
        <p:nvCxnSpPr>
          <p:cNvPr id="126" name="Google Shape;126;p72"/>
          <p:cNvCxnSpPr/>
          <p:nvPr/>
        </p:nvCxnSpPr>
        <p:spPr>
          <a:xfrm>
            <a:off x="5844900" y="1350"/>
            <a:ext cx="0" cy="5141400"/>
          </a:xfrm>
          <a:prstGeom prst="straightConnector1">
            <a:avLst/>
          </a:prstGeom>
          <a:noFill/>
          <a:ln cap="flat" cmpd="sng" w="9525">
            <a:solidFill>
              <a:schemeClr val="dk2"/>
            </a:solidFill>
            <a:prstDash val="solid"/>
            <a:round/>
            <a:headEnd len="sm" w="sm" type="none"/>
            <a:tailEnd len="sm" w="sm" type="none"/>
          </a:ln>
        </p:spPr>
      </p:cxnSp>
      <p:cxnSp>
        <p:nvCxnSpPr>
          <p:cNvPr id="127" name="Google Shape;127;p72"/>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3">
  <p:cSld name="TITLE_3">
    <p:spTree>
      <p:nvGrpSpPr>
        <p:cNvPr id="128" name="Shape 128"/>
        <p:cNvGrpSpPr/>
        <p:nvPr/>
      </p:nvGrpSpPr>
      <p:grpSpPr>
        <a:xfrm>
          <a:off x="0" y="0"/>
          <a:ext cx="0" cy="0"/>
          <a:chOff x="0" y="0"/>
          <a:chExt cx="0" cy="0"/>
        </a:xfrm>
      </p:grpSpPr>
      <p:sp>
        <p:nvSpPr>
          <p:cNvPr id="129" name="Google Shape;129;p7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30" name="Google Shape;130;p7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1" name="Google Shape;131;p7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5" Type="http://schemas.openxmlformats.org/officeDocument/2006/relationships/slideLayout" Target="../slideLayouts/slideLayout28.xml"/><Relationship Id="rId14" Type="http://schemas.openxmlformats.org/officeDocument/2006/relationships/slideLayout" Target="../slideLayouts/slideLayout27.xml"/><Relationship Id="rId17" Type="http://schemas.openxmlformats.org/officeDocument/2006/relationships/theme" Target="../theme/theme3.xml"/><Relationship Id="rId16" Type="http://schemas.openxmlformats.org/officeDocument/2006/relationships/slideLayout" Target="../slideLayouts/slideLayout29.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chemeClr val="lt1"/>
        </a:solidFill>
      </p:bgPr>
    </p:bg>
    <p:spTree>
      <p:nvGrpSpPr>
        <p:cNvPr id="5" name="Shape 5"/>
        <p:cNvGrpSpPr/>
        <p:nvPr/>
      </p:nvGrpSpPr>
      <p:grpSpPr>
        <a:xfrm>
          <a:off x="0" y="0"/>
          <a:ext cx="0" cy="0"/>
          <a:chOff x="0" y="0"/>
          <a:chExt cx="0" cy="0"/>
        </a:xfrm>
      </p:grpSpPr>
      <p:sp>
        <p:nvSpPr>
          <p:cNvPr id="6" name="Google Shape;6;p5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1pPr>
            <a:lvl2pPr lvl="1"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2pPr>
            <a:lvl3pPr lvl="2"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3pPr>
            <a:lvl4pPr lvl="3"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4pPr>
            <a:lvl5pPr lvl="4"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5pPr>
            <a:lvl6pPr lvl="5"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6pPr>
            <a:lvl7pPr lvl="6"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7pPr>
            <a:lvl8pPr lvl="7"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8pPr>
            <a:lvl9pPr lvl="8"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9pPr>
          </a:lstStyle>
          <a:p/>
        </p:txBody>
      </p:sp>
      <p:sp>
        <p:nvSpPr>
          <p:cNvPr id="7" name="Google Shape;7;p5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Proxima Nova"/>
              <a:buChar char="●"/>
              <a:defRPr b="0" i="0" sz="1800" u="none" cap="none" strike="noStrike">
                <a:solidFill>
                  <a:schemeClr val="dk2"/>
                </a:solidFill>
                <a:latin typeface="Proxima Nova"/>
                <a:ea typeface="Proxima Nova"/>
                <a:cs typeface="Proxima Nova"/>
                <a:sym typeface="Proxima Nova"/>
              </a:defRPr>
            </a:lvl1pPr>
            <a:lvl2pPr indent="-317500" lvl="1" marL="914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2pPr>
            <a:lvl3pPr indent="-317500" lvl="2" marL="1371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3pPr>
            <a:lvl4pPr indent="-317500" lvl="3" marL="1828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4pPr>
            <a:lvl5pPr indent="-317500" lvl="4" marL="22860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5pPr>
            <a:lvl6pPr indent="-317500" lvl="5" marL="27432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6pPr>
            <a:lvl7pPr indent="-317500" lvl="6" marL="3200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7pPr>
            <a:lvl8pPr indent="-317500" lvl="7" marL="3657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8pPr>
            <a:lvl9pPr indent="-317500" lvl="8" marL="4114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9pPr>
          </a:lstStyle>
          <a:p/>
        </p:txBody>
      </p:sp>
      <p:sp>
        <p:nvSpPr>
          <p:cNvPr id="8" name="Google Shape;8;p5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60" name="Shape 60"/>
        <p:cNvGrpSpPr/>
        <p:nvPr/>
      </p:nvGrpSpPr>
      <p:grpSpPr>
        <a:xfrm>
          <a:off x="0" y="0"/>
          <a:ext cx="0" cy="0"/>
          <a:chOff x="0" y="0"/>
          <a:chExt cx="0" cy="0"/>
        </a:xfrm>
      </p:grpSpPr>
      <p:sp>
        <p:nvSpPr>
          <p:cNvPr id="61" name="Google Shape;61;p5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62" name="Google Shape;62;p5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63" name="Google Shape;63;p5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docs.google.com/presentation/d/1PMm6xFC_1ip_MI_Dx9W0a5N9dqi33TDnz2kfGThU-r8/edit?usp=sharing" TargetMode="External"/></Relationships>
</file>

<file path=ppt/slides/_rels/slide2.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5.png"/></Relationships>
</file>

<file path=ppt/slides/_rels/slide5.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s>
</file>

<file path=ppt/slides/_rels/slide7.xml.rels><?xml version="1.0" encoding="UTF-8"?><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s>
</file>

<file path=ppt/slides/_rels/slide8.xml.rels><?xml version="1.0" encoding="UTF-8"?><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s>
</file>

<file path=ppt/slides/_rels/slide9.xml.rels><?xml version="1.0" encoding="UTF-8"?><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s>
</file>

<file path=ppt/slides/_rels/slide10.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s>
</file>

<file path=ppt/slides/_rels/slide11.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s>
</file>

<file path=ppt/slides/_rels/slide12.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13.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14.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15.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 Id="rId3" Type="http://schemas.openxmlformats.org/officeDocument/2006/relationships/image" Target="../media/image6.png"/></Relationships>
</file>

<file path=ppt/slides/_rels/slide16.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s>
</file>

<file path=ppt/slides/_rels/slide17.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7.xml"/></Relationships>
</file>

<file path=ppt/slides/_rels/slide18.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hyperlink" Target="https://science.howstuffworks.com/why-do-get-so-much-pleasure-from-symmetry.htm" TargetMode="External"/></Relationships>
</file>

<file path=ppt/slides/_rels/slide19.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hyperlink" Target="https://science.howstuffworks.com/why-do-get-so-much-pleasure-from-symmetry.htm" TargetMode="External"/></Relationships>
</file>

<file path=ppt/slides/_rels/slide20.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hyperlink" Target="https://science.howstuffworks.com/why-do-get-so-much-pleasure-from-symmetry.htm" TargetMode="External"/></Relationships>
</file>

<file path=ppt/slides/_rels/slide21.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1.xml"/></Relationships>
</file>

<file path=ppt/slides/_rels/slide22.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s>
</file>

<file path=ppt/slides/_rels/slide23.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s>
</file>

<file path=ppt/slides/_rels/slide24.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4.xml"/></Relationships>
</file>

<file path=ppt/slides/_rels/slide25.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s>
</file>

<file path=ppt/slides/_rels/slide26.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6.xml"/></Relationships>
</file>

<file path=ppt/slides/_rels/slide27.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7.xml"/></Relationships>
</file>

<file path=ppt/slides/_rels/slide28.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s>
</file>

<file path=ppt/slides/_rels/slide29.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s>
</file>

<file path=ppt/slides/_rels/slide30.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0.xml"/></Relationships>
</file>

<file path=ppt/slides/_rels/slide31.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1.xml"/><Relationship Id="rId3" Type="http://schemas.openxmlformats.org/officeDocument/2006/relationships/image" Target="../media/image8.png"/></Relationships>
</file>

<file path=ppt/slides/_rels/slide32.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2.xml"/></Relationships>
</file>

<file path=ppt/slides/_rels/slide33.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3.xml"/></Relationships>
</file>

<file path=ppt/slides/_rels/slide34.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4.xml"/></Relationships>
</file>

<file path=ppt/slides/_rels/slide35.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5.xml"/></Relationships>
</file>

<file path=ppt/slides/_rels/slide36.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6.xml"/></Relationships>
</file>

<file path=ppt/slides/_rels/slide37.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7.xml"/><Relationship Id="rId3" Type="http://schemas.openxmlformats.org/officeDocument/2006/relationships/image" Target="../media/image10.png"/></Relationships>
</file>

<file path=ppt/slides/_rels/slide38.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8.xml"/><Relationship Id="rId3" Type="http://schemas.openxmlformats.org/officeDocument/2006/relationships/image" Target="../media/image10.png"/></Relationships>
</file>

<file path=ppt/slides/_rels/slide39.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9.xml"/><Relationship Id="rId3" Type="http://schemas.openxmlformats.org/officeDocument/2006/relationships/image" Target="../media/image10.png"/></Relationships>
</file>

<file path=ppt/slides/_rels/slide40.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0.xml"/></Relationships>
</file>

<file path=ppt/slides/_rels/slide41.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1.xml"/></Relationships>
</file>

<file path=ppt/slides/_rels/slide42.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2.xml"/></Relationships>
</file>

<file path=ppt/slides/_rels/slide43.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3.xml"/></Relationships>
</file>

<file path=ppt/slides/_rels/slide44.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4.xml"/></Relationships>
</file>

<file path=ppt/slides/_rels/slide45.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5.xml"/></Relationships>
</file>

<file path=ppt/slides/_rels/slide46.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6.xml"/></Relationships>
</file>

<file path=ppt/slides/_rels/slide47.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7.xml"/><Relationship Id="rId3" Type="http://schemas.openxmlformats.org/officeDocument/2006/relationships/image" Target="../media/image8.png"/></Relationships>
</file>

<file path=ppt/slides/_rels/slide48.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8.xml"/></Relationships>
</file>

<file path=ppt/slides/_rels/slide49.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9.xml"/></Relationships>
</file>

<file path=ppt/slides/_rels/slide50.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0.xml"/></Relationships>
</file>

<file path=ppt/slides/_rels/slide51.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1.xml"/></Relationships>
</file>

<file path=ppt/slides/_rels/slide52.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2.xml"/></Relationships>
</file>

<file path=ppt/slides/_rels/slide53.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145758"/>
        </a:solidFill>
      </p:bgPr>
    </p:bg>
    <p:spTree>
      <p:nvGrpSpPr>
        <p:cNvPr id="135" name="Shape 135"/>
        <p:cNvGrpSpPr/>
        <p:nvPr/>
      </p:nvGrpSpPr>
      <p:grpSpPr>
        <a:xfrm>
          <a:off x="0" y="0"/>
          <a:ext cx="0" cy="0"/>
          <a:chOff x="0" y="0"/>
          <a:chExt cx="0" cy="0"/>
        </a:xfrm>
      </p:grpSpPr>
      <p:cxnSp>
        <p:nvCxnSpPr>
          <p:cNvPr id="136" name="Google Shape;136;p1"/>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37" name="Google Shape;137;p1"/>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38" name="Google Shape;138;p1"/>
          <p:cNvSpPr txBox="1"/>
          <p:nvPr/>
        </p:nvSpPr>
        <p:spPr>
          <a:xfrm>
            <a:off x="768300" y="379350"/>
            <a:ext cx="7896300" cy="187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Preparation Notes</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t/>
            </a:r>
            <a:endParaRPr b="0" i="0" sz="3500" u="none" cap="none" strike="noStrike">
              <a:solidFill>
                <a:schemeClr val="lt1"/>
              </a:solidFill>
              <a:latin typeface="Nanum Myeongjo"/>
              <a:ea typeface="Nanum Myeongjo"/>
              <a:cs typeface="Nanum Myeongjo"/>
              <a:sym typeface="Nanum Myeongjo"/>
            </a:endParaRPr>
          </a:p>
        </p:txBody>
      </p:sp>
      <p:sp>
        <p:nvSpPr>
          <p:cNvPr id="139" name="Google Shape;139;p1"/>
          <p:cNvSpPr txBox="1"/>
          <p:nvPr/>
        </p:nvSpPr>
        <p:spPr>
          <a:xfrm>
            <a:off x="312775" y="1071275"/>
            <a:ext cx="8733900" cy="35655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500"/>
              </a:spcBef>
              <a:spcAft>
                <a:spcPts val="0"/>
              </a:spcAft>
              <a:buClr>
                <a:srgbClr val="000000"/>
              </a:buClr>
              <a:buSzPts val="1400"/>
              <a:buFont typeface="Arial"/>
              <a:buNone/>
            </a:pPr>
            <a:r>
              <a:rPr b="0" i="0" lang="en" sz="1400" u="none" cap="none" strike="noStrike">
                <a:solidFill>
                  <a:schemeClr val="lt1"/>
                </a:solidFill>
                <a:latin typeface="Nanum Myeongjo"/>
                <a:ea typeface="Nanum Myeongjo"/>
                <a:cs typeface="Nanum Myeongjo"/>
                <a:sym typeface="Nanum Myeongjo"/>
              </a:rPr>
              <a:t>Please review and customize this deck to prepare it for use. Some notes:</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50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 xml:space="preserve">These professional learning (PL) materials (slide deck and accompanying handout) are being offered in editable forms so that you may make adjustments to better support the specific work happening in your school or district. </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 xml:space="preserve">For the 2024-25 school year, student work samples are not provided for most sessions. The facilitator will need to collect or create student work samples when implementing these materials during 2024-25. </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 xml:space="preserve">These PL materials are designed to easily accommodate remote delivery: </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 xml:space="preserve">An </a:t>
            </a:r>
            <a:r>
              <a:rPr b="0" i="0" lang="en" sz="1400" u="sng" cap="none" strike="noStrike">
                <a:solidFill>
                  <a:srgbClr val="83FF36"/>
                </a:solidFill>
                <a:latin typeface="Nanum Myeongjo"/>
                <a:ea typeface="Nanum Myeongjo"/>
                <a:cs typeface="Nanum Myeongjo"/>
                <a:sym typeface="Nanum Myeongjo"/>
                <a:hlinkClick r:id="rId3">
                  <a:extLst>
                    <a:ext uri="{A12FA001-AC4F-418D-AE19-62706E023703}">
                      <ahyp:hlinkClr val="tx"/>
                    </a:ext>
                  </a:extLst>
                </a:hlinkClick>
              </a:rPr>
              <a:t>editable Google Slide Deck</a:t>
            </a:r>
            <a:r>
              <a:rPr b="0" i="0" lang="en" sz="1400" u="none" cap="none" strike="noStrike">
                <a:solidFill>
                  <a:srgbClr val="83FF36"/>
                </a:solidFill>
                <a:latin typeface="Nanum Myeongjo"/>
                <a:ea typeface="Nanum Myeongjo"/>
                <a:cs typeface="Nanum Myeongjo"/>
                <a:sym typeface="Nanum Myeongjo"/>
              </a:rPr>
              <a:t xml:space="preserve"> </a:t>
            </a:r>
            <a:r>
              <a:rPr b="0" i="0" lang="en" sz="1400" u="none" cap="none" strike="noStrike">
                <a:solidFill>
                  <a:schemeClr val="lt1"/>
                </a:solidFill>
                <a:latin typeface="Nanum Myeongjo"/>
                <a:ea typeface="Nanum Myeongjo"/>
                <a:cs typeface="Nanum Myeongjo"/>
                <a:sym typeface="Nanum Myeongjo"/>
              </a:rPr>
              <a:t xml:space="preserve">is  provided to facilitate discussion of student work; the facilitator will need to make a copy of this and be ready to share the link with participants as noted in the deck. </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Text that can be readily pasted (marked with “—”) into a video call chat feature is included when participants need to reference the handout.</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There are placeholders for handout links to be shared with participants in the notes field of selected slides; the facilitator will need to add a link to the handout where indicated by “[insert link].”</a:t>
            </a:r>
            <a:endParaRPr b="0" i="0" sz="1400" u="none" cap="none" strike="noStrike">
              <a:solidFill>
                <a:schemeClr val="lt1"/>
              </a:solidFill>
              <a:latin typeface="Nanum Myeongjo"/>
              <a:ea typeface="Nanum Myeongjo"/>
              <a:cs typeface="Nanum Myeongjo"/>
              <a:sym typeface="Nanum Myeongjo"/>
            </a:endParaRPr>
          </a:p>
          <a:p>
            <a:pPr indent="0" lvl="0" marL="0" marR="0" rtl="0" algn="l">
              <a:lnSpc>
                <a:spcPct val="115000"/>
              </a:lnSpc>
              <a:spcBef>
                <a:spcPts val="500"/>
              </a:spcBef>
              <a:spcAft>
                <a:spcPts val="0"/>
              </a:spcAft>
              <a:buClr>
                <a:srgbClr val="000000"/>
              </a:buClr>
              <a:buSzPts val="1400"/>
              <a:buFont typeface="Arial"/>
              <a:buNone/>
            </a:pPr>
            <a:r>
              <a:t/>
            </a:r>
            <a:endParaRPr b="0" i="0" sz="1400" u="none" cap="none" strike="noStrike">
              <a:solidFill>
                <a:schemeClr val="lt1"/>
              </a:solidFill>
              <a:latin typeface="Nanum Myeongjo"/>
              <a:ea typeface="Nanum Myeongjo"/>
              <a:cs typeface="Nanum Myeongjo"/>
              <a:sym typeface="Nanum Myeongj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143" name="Shape 143"/>
        <p:cNvGrpSpPr/>
        <p:nvPr/>
      </p:nvGrpSpPr>
      <p:grpSpPr>
        <a:xfrm>
          <a:off x="0" y="0"/>
          <a:ext cx="0" cy="0"/>
          <a:chOff x="0" y="0"/>
          <a:chExt cx="0" cy="0"/>
        </a:xfrm>
      </p:grpSpPr>
      <p:sp>
        <p:nvSpPr>
          <p:cNvPr id="144" name="Google Shape;144;p2"/>
          <p:cNvSpPr txBox="1"/>
          <p:nvPr/>
        </p:nvSpPr>
        <p:spPr>
          <a:xfrm>
            <a:off x="615900" y="1031000"/>
            <a:ext cx="8006700" cy="1944600"/>
          </a:xfrm>
          <a:prstGeom prst="rect">
            <a:avLst/>
          </a:prstGeom>
          <a:noFill/>
          <a:ln>
            <a:noFill/>
          </a:ln>
        </p:spPr>
        <p:txBody>
          <a:bodyPr anchorCtr="0" anchor="t" bIns="0" lIns="0" spcFirstLastPara="1" rIns="0" wrap="square" tIns="0">
            <a:noAutofit/>
          </a:bodyPr>
          <a:lstStyle/>
          <a:p>
            <a:pPr indent="0" lvl="0" marL="0" marR="0" rtl="0" algn="l">
              <a:lnSpc>
                <a:spcPct val="80000"/>
              </a:lnSpc>
              <a:spcBef>
                <a:spcPts val="0"/>
              </a:spcBef>
              <a:spcAft>
                <a:spcPts val="0"/>
              </a:spcAft>
              <a:buClr>
                <a:srgbClr val="000000"/>
              </a:buClr>
              <a:buSzPts val="4900"/>
              <a:buFont typeface="Arial"/>
              <a:buNone/>
            </a:pPr>
            <a:r>
              <a:rPr b="0" i="0" lang="en" sz="4900" u="none" cap="none" strike="noStrike">
                <a:solidFill>
                  <a:srgbClr val="000000"/>
                </a:solidFill>
                <a:latin typeface="Nanum Myeongjo"/>
                <a:ea typeface="Nanum Myeongjo"/>
                <a:cs typeface="Nanum Myeongjo"/>
                <a:sym typeface="Nanum Myeongjo"/>
              </a:rPr>
              <a:t>M152 Overview</a:t>
            </a:r>
            <a:endParaRPr b="0" i="0" sz="4900" u="none" cap="none" strike="noStrike">
              <a:solidFill>
                <a:srgbClr val="000000"/>
              </a:solidFill>
              <a:latin typeface="Nanum Myeongjo"/>
              <a:ea typeface="Nanum Myeongjo"/>
              <a:cs typeface="Nanum Myeongjo"/>
              <a:sym typeface="Nanum Myeongjo"/>
            </a:endParaRPr>
          </a:p>
        </p:txBody>
      </p:sp>
      <p:sp>
        <p:nvSpPr>
          <p:cNvPr id="145" name="Google Shape;145;p2"/>
          <p:cNvSpPr txBox="1"/>
          <p:nvPr/>
        </p:nvSpPr>
        <p:spPr>
          <a:xfrm>
            <a:off x="615900" y="4436800"/>
            <a:ext cx="26823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 sz="1600" u="none" cap="none" strike="noStrike">
                <a:solidFill>
                  <a:srgbClr val="000000"/>
                </a:solidFill>
                <a:latin typeface="DM Sans Medium"/>
                <a:ea typeface="DM Sans Medium"/>
                <a:cs typeface="DM Sans Medium"/>
                <a:sym typeface="DM Sans Medium"/>
              </a:rPr>
              <a:t>Month XX, XXXX</a:t>
            </a:r>
            <a:endParaRPr b="0" i="0" sz="1600" u="none" cap="none" strike="noStrike">
              <a:solidFill>
                <a:srgbClr val="000000"/>
              </a:solidFill>
              <a:latin typeface="DM Sans Medium"/>
              <a:ea typeface="DM Sans Medium"/>
              <a:cs typeface="DM Sans Medium"/>
              <a:sym typeface="DM Sans Medium"/>
            </a:endParaRPr>
          </a:p>
        </p:txBody>
      </p:sp>
      <p:pic>
        <p:nvPicPr>
          <p:cNvPr id="146" name="Google Shape;146;p2"/>
          <p:cNvPicPr preferRelativeResize="0"/>
          <p:nvPr/>
        </p:nvPicPr>
        <p:blipFill rotWithShape="1">
          <a:blip r:embed="rId3">
            <a:alphaModFix/>
          </a:blip>
          <a:srcRect b="0" l="0" r="0" t="0"/>
          <a:stretch/>
        </p:blipFill>
        <p:spPr>
          <a:xfrm>
            <a:off x="8162438" y="4343025"/>
            <a:ext cx="678562" cy="340075"/>
          </a:xfrm>
          <a:prstGeom prst="rect">
            <a:avLst/>
          </a:prstGeom>
          <a:noFill/>
          <a:ln>
            <a:noFill/>
          </a:ln>
        </p:spPr>
      </p:pic>
      <p:sp>
        <p:nvSpPr>
          <p:cNvPr id="147" name="Google Shape;147;p2"/>
          <p:cNvSpPr txBox="1"/>
          <p:nvPr/>
        </p:nvSpPr>
        <p:spPr>
          <a:xfrm>
            <a:off x="615900" y="1757000"/>
            <a:ext cx="43407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rgbClr val="000000"/>
                </a:solidFill>
                <a:latin typeface="DM Sans"/>
                <a:ea typeface="DM Sans"/>
                <a:cs typeface="DM Sans"/>
                <a:sym typeface="DM Sans"/>
              </a:rPr>
              <a:t>XQ Badge Project PL Series Baseline Session</a:t>
            </a:r>
            <a:endParaRPr b="1" i="0" sz="1600" u="none" cap="none" strike="noStrike">
              <a:solidFill>
                <a:srgbClr val="000000"/>
              </a:solidFill>
              <a:latin typeface="DM Sans"/>
              <a:ea typeface="DM Sans"/>
              <a:cs typeface="DM Sans"/>
              <a:sym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151" name="Shape 151"/>
        <p:cNvGrpSpPr/>
        <p:nvPr/>
      </p:nvGrpSpPr>
      <p:grpSpPr>
        <a:xfrm>
          <a:off x="0" y="0"/>
          <a:ext cx="0" cy="0"/>
          <a:chOff x="0" y="0"/>
          <a:chExt cx="0" cy="0"/>
        </a:xfrm>
      </p:grpSpPr>
      <p:cxnSp>
        <p:nvCxnSpPr>
          <p:cNvPr id="152" name="Google Shape;152;p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53" name="Google Shape;153;p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54" name="Google Shape;154;p3"/>
          <p:cNvSpPr txBox="1"/>
          <p:nvPr/>
        </p:nvSpPr>
        <p:spPr>
          <a:xfrm>
            <a:off x="768300" y="379351"/>
            <a:ext cx="5917800" cy="3360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Welcome!</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rPr b="0" i="0" lang="en" sz="3500" u="none" cap="none" strike="noStrike">
                <a:solidFill>
                  <a:schemeClr val="lt1"/>
                </a:solidFill>
                <a:latin typeface="DM Sans"/>
                <a:ea typeface="DM Sans"/>
                <a:cs typeface="DM Sans"/>
                <a:sym typeface="DM Sans"/>
              </a:rPr>
              <a:t>Community Builder:</a:t>
            </a:r>
            <a:br>
              <a:rPr b="0" i="0" lang="en" sz="3500" u="none" cap="none" strike="noStrike">
                <a:solidFill>
                  <a:schemeClr val="lt1"/>
                </a:solidFill>
                <a:latin typeface="Nanum Myeongjo"/>
                <a:ea typeface="Nanum Myeongjo"/>
                <a:cs typeface="Nanum Myeongjo"/>
                <a:sym typeface="Nanum Myeongjo"/>
              </a:rPr>
            </a:br>
            <a:r>
              <a:rPr b="0" i="0" lang="en" sz="3500" u="none" cap="none" strike="noStrike">
                <a:solidFill>
                  <a:schemeClr val="lt1"/>
                </a:solidFill>
                <a:latin typeface="Nanum Myeongjo"/>
                <a:ea typeface="Nanum Myeongjo"/>
                <a:cs typeface="Nanum Myeongjo"/>
                <a:sym typeface="Nanum Myeongjo"/>
              </a:rPr>
              <a:t>Write a “tweet” in 140 characters or less to describe your teaching style in your first year. Get ready to share!</a:t>
            </a:r>
            <a:endParaRPr b="0" i="0" sz="3500" u="none" cap="none" strike="noStrike">
              <a:solidFill>
                <a:schemeClr val="lt1"/>
              </a:solidFill>
              <a:latin typeface="Nanum Myeongjo"/>
              <a:ea typeface="Nanum Myeongjo"/>
              <a:cs typeface="Nanum Myeongjo"/>
              <a:sym typeface="Nanum Myeongj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158" name="Shape 158"/>
        <p:cNvGrpSpPr/>
        <p:nvPr/>
      </p:nvGrpSpPr>
      <p:grpSpPr>
        <a:xfrm>
          <a:off x="0" y="0"/>
          <a:ext cx="0" cy="0"/>
          <a:chOff x="0" y="0"/>
          <a:chExt cx="0" cy="0"/>
        </a:xfrm>
      </p:grpSpPr>
      <p:sp>
        <p:nvSpPr>
          <p:cNvPr id="159" name="Google Shape;159;p4"/>
          <p:cNvSpPr txBox="1"/>
          <p:nvPr/>
        </p:nvSpPr>
        <p:spPr>
          <a:xfrm>
            <a:off x="2876500" y="1757125"/>
            <a:ext cx="24090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MyeongjoExtraBold"/>
                <a:ea typeface="NanumMyeongjoExtraBold"/>
                <a:cs typeface="NanumMyeongjoExtraBold"/>
                <a:sym typeface="NanumMyeongjoExtraBold"/>
              </a:rPr>
              <a:t>Participants will be able to:</a:t>
            </a:r>
            <a:endParaRPr b="0" i="0" sz="1400" u="none" cap="none" strike="noStrike">
              <a:solidFill>
                <a:schemeClr val="dk1"/>
              </a:solidFill>
              <a:latin typeface="NanumMyeongjoExtraBold"/>
              <a:ea typeface="NanumMyeongjoExtraBold"/>
              <a:cs typeface="NanumMyeongjoExtraBold"/>
              <a:sym typeface="NanumMyeongjoExtraBold"/>
            </a:endParaRPr>
          </a:p>
        </p:txBody>
      </p:sp>
      <p:sp>
        <p:nvSpPr>
          <p:cNvPr id="160" name="Google Shape;160;p4"/>
          <p:cNvSpPr txBox="1"/>
          <p:nvPr/>
        </p:nvSpPr>
        <p:spPr>
          <a:xfrm>
            <a:off x="2876500" y="2088175"/>
            <a:ext cx="2134800" cy="15213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Explain the content and practice expectations for the M152 badge</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Analyze tasks through the lenses of (1) content and practice expectations and (2)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Analyze student work for evidence of learning</a:t>
            </a:r>
            <a:endParaRPr b="0" i="0" sz="1000" u="none" cap="none" strike="noStrike">
              <a:solidFill>
                <a:schemeClr val="dk1"/>
              </a:solidFill>
              <a:latin typeface="DM Sans"/>
              <a:ea typeface="DM Sans"/>
              <a:cs typeface="DM Sans"/>
              <a:sym typeface="DM Sans"/>
            </a:endParaRPr>
          </a:p>
        </p:txBody>
      </p:sp>
      <p:cxnSp>
        <p:nvCxnSpPr>
          <p:cNvPr id="161" name="Google Shape;161;p4"/>
          <p:cNvCxnSpPr/>
          <p:nvPr/>
        </p:nvCxnSpPr>
        <p:spPr>
          <a:xfrm>
            <a:off x="2374350" y="1083650"/>
            <a:ext cx="6784800" cy="0"/>
          </a:xfrm>
          <a:prstGeom prst="straightConnector1">
            <a:avLst/>
          </a:prstGeom>
          <a:noFill/>
          <a:ln cap="flat" cmpd="sng" w="9525">
            <a:solidFill>
              <a:schemeClr val="dk1"/>
            </a:solidFill>
            <a:prstDash val="solid"/>
            <a:round/>
            <a:headEnd len="sm" w="sm" type="none"/>
            <a:tailEnd len="sm" w="sm" type="none"/>
          </a:ln>
        </p:spPr>
      </p:cxnSp>
      <p:sp>
        <p:nvSpPr>
          <p:cNvPr id="162" name="Google Shape;162;p4"/>
          <p:cNvSpPr/>
          <p:nvPr/>
        </p:nvSpPr>
        <p:spPr>
          <a:xfrm>
            <a:off x="2876500" y="617975"/>
            <a:ext cx="922200" cy="922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4"/>
          <p:cNvSpPr txBox="1"/>
          <p:nvPr/>
        </p:nvSpPr>
        <p:spPr>
          <a:xfrm>
            <a:off x="6085125" y="1757125"/>
            <a:ext cx="922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MyeongjoExtraBold"/>
                <a:ea typeface="NanumMyeongjoExtraBold"/>
                <a:cs typeface="NanumMyeongjoExtraBold"/>
                <a:sym typeface="NanumMyeongjoExtraBold"/>
              </a:rPr>
              <a:t>Agenda:</a:t>
            </a:r>
            <a:endParaRPr b="0" i="0" sz="1400" u="none" cap="none" strike="noStrike">
              <a:solidFill>
                <a:schemeClr val="dk1"/>
              </a:solidFill>
              <a:latin typeface="NanumMyeongjoExtraBold"/>
              <a:ea typeface="NanumMyeongjoExtraBold"/>
              <a:cs typeface="NanumMyeongjoExtraBold"/>
              <a:sym typeface="NanumMyeongjoExtraBold"/>
            </a:endParaRPr>
          </a:p>
        </p:txBody>
      </p:sp>
      <p:sp>
        <p:nvSpPr>
          <p:cNvPr id="164" name="Google Shape;164;p4"/>
          <p:cNvSpPr txBox="1"/>
          <p:nvPr/>
        </p:nvSpPr>
        <p:spPr>
          <a:xfrm>
            <a:off x="6085125" y="2088175"/>
            <a:ext cx="1915200" cy="1713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Exploring the Content</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1: Expectations and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1: Student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2: Expectations and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2: Student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Closing</a:t>
            </a:r>
            <a:endParaRPr b="0" i="0" sz="1000" u="none" cap="none" strike="noStrike">
              <a:solidFill>
                <a:schemeClr val="dk1"/>
              </a:solidFill>
              <a:latin typeface="DM Sans"/>
              <a:ea typeface="DM Sans"/>
              <a:cs typeface="DM Sans"/>
              <a:sym typeface="DM Sans"/>
            </a:endParaRPr>
          </a:p>
        </p:txBody>
      </p:sp>
      <p:sp>
        <p:nvSpPr>
          <p:cNvPr id="165" name="Google Shape;165;p4"/>
          <p:cNvSpPr/>
          <p:nvPr/>
        </p:nvSpPr>
        <p:spPr>
          <a:xfrm>
            <a:off x="6085125" y="617975"/>
            <a:ext cx="922200" cy="922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66" name="Google Shape;166;p4"/>
          <p:cNvCxnSpPr/>
          <p:nvPr/>
        </p:nvCxnSpPr>
        <p:spPr>
          <a:xfrm>
            <a:off x="5687700" y="1083650"/>
            <a:ext cx="0" cy="4065300"/>
          </a:xfrm>
          <a:prstGeom prst="straightConnector1">
            <a:avLst/>
          </a:prstGeom>
          <a:noFill/>
          <a:ln cap="flat" cmpd="sng" w="9525">
            <a:solidFill>
              <a:schemeClr val="dk1"/>
            </a:solidFill>
            <a:prstDash val="solid"/>
            <a:round/>
            <a:headEnd len="sm" w="sm" type="none"/>
            <a:tailEnd len="sm" w="sm" type="none"/>
          </a:ln>
        </p:spPr>
      </p:cxnSp>
      <p:cxnSp>
        <p:nvCxnSpPr>
          <p:cNvPr id="167" name="Google Shape;167;p4"/>
          <p:cNvCxnSpPr/>
          <p:nvPr/>
        </p:nvCxnSpPr>
        <p:spPr>
          <a:xfrm>
            <a:off x="2374350" y="4721100"/>
            <a:ext cx="6784800" cy="0"/>
          </a:xfrm>
          <a:prstGeom prst="straightConnector1">
            <a:avLst/>
          </a:prstGeom>
          <a:noFill/>
          <a:ln cap="flat" cmpd="sng" w="9525">
            <a:solidFill>
              <a:schemeClr val="dk1"/>
            </a:solidFill>
            <a:prstDash val="solid"/>
            <a:round/>
            <a:headEnd len="sm" w="sm" type="none"/>
            <a:tailEnd len="sm" w="sm" type="none"/>
          </a:ln>
        </p:spPr>
      </p:cxnSp>
      <p:sp>
        <p:nvSpPr>
          <p:cNvPr id="168" name="Google Shape;168;p4"/>
          <p:cNvSpPr/>
          <p:nvPr/>
        </p:nvSpPr>
        <p:spPr>
          <a:xfrm>
            <a:off x="0" y="0"/>
            <a:ext cx="2505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4"/>
          <p:cNvSpPr txBox="1"/>
          <p:nvPr/>
        </p:nvSpPr>
        <p:spPr>
          <a:xfrm>
            <a:off x="325175" y="342200"/>
            <a:ext cx="19152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Outcomes and Agenda</a:t>
            </a:r>
            <a:endParaRPr b="0" i="0" sz="3300" u="none" cap="none" strike="noStrike">
              <a:solidFill>
                <a:schemeClr val="dk1"/>
              </a:solidFill>
              <a:latin typeface="Nanum Myeongjo"/>
              <a:ea typeface="Nanum Myeongjo"/>
              <a:cs typeface="Nanum Myeongjo"/>
              <a:sym typeface="Nanum Myeongjo"/>
            </a:endParaRPr>
          </a:p>
        </p:txBody>
      </p:sp>
      <p:cxnSp>
        <p:nvCxnSpPr>
          <p:cNvPr id="170" name="Google Shape;170;p4"/>
          <p:cNvCxnSpPr/>
          <p:nvPr/>
        </p:nvCxnSpPr>
        <p:spPr>
          <a:xfrm>
            <a:off x="2505475" y="-6900"/>
            <a:ext cx="0" cy="5155800"/>
          </a:xfrm>
          <a:prstGeom prst="straightConnector1">
            <a:avLst/>
          </a:prstGeom>
          <a:noFill/>
          <a:ln cap="flat" cmpd="sng" w="9525">
            <a:solidFill>
              <a:schemeClr val="dk1"/>
            </a:solidFill>
            <a:prstDash val="solid"/>
            <a:round/>
            <a:headEnd len="sm" w="sm" type="none"/>
            <a:tailEnd len="sm" w="sm" type="none"/>
          </a:ln>
        </p:spPr>
      </p:cxnSp>
      <p:pic>
        <p:nvPicPr>
          <p:cNvPr id="171" name="Google Shape;171;p4"/>
          <p:cNvPicPr preferRelativeResize="0"/>
          <p:nvPr/>
        </p:nvPicPr>
        <p:blipFill rotWithShape="1">
          <a:blip r:embed="rId3">
            <a:alphaModFix/>
          </a:blip>
          <a:srcRect b="0" l="0" r="0" t="0"/>
          <a:stretch/>
        </p:blipFill>
        <p:spPr>
          <a:xfrm>
            <a:off x="3096768" y="841025"/>
            <a:ext cx="481663" cy="485249"/>
          </a:xfrm>
          <a:prstGeom prst="rect">
            <a:avLst/>
          </a:prstGeom>
          <a:noFill/>
          <a:ln>
            <a:noFill/>
          </a:ln>
        </p:spPr>
      </p:pic>
      <p:pic>
        <p:nvPicPr>
          <p:cNvPr id="172" name="Google Shape;172;p4"/>
          <p:cNvPicPr preferRelativeResize="0"/>
          <p:nvPr/>
        </p:nvPicPr>
        <p:blipFill rotWithShape="1">
          <a:blip r:embed="rId4">
            <a:alphaModFix/>
          </a:blip>
          <a:srcRect b="0" l="0" r="0" t="0"/>
          <a:stretch/>
        </p:blipFill>
        <p:spPr>
          <a:xfrm>
            <a:off x="6309925" y="841025"/>
            <a:ext cx="472599" cy="485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176" name="Shape 176"/>
        <p:cNvGrpSpPr/>
        <p:nvPr/>
      </p:nvGrpSpPr>
      <p:grpSpPr>
        <a:xfrm>
          <a:off x="0" y="0"/>
          <a:ext cx="0" cy="0"/>
          <a:chOff x="0" y="0"/>
          <a:chExt cx="0" cy="0"/>
        </a:xfrm>
      </p:grpSpPr>
      <p:cxnSp>
        <p:nvCxnSpPr>
          <p:cNvPr id="177" name="Google Shape;177;p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78" name="Google Shape;178;p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79" name="Google Shape;179;p5"/>
          <p:cNvSpPr txBox="1"/>
          <p:nvPr/>
        </p:nvSpPr>
        <p:spPr>
          <a:xfrm>
            <a:off x="768300" y="379350"/>
            <a:ext cx="7896300" cy="187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Learning Principles</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t/>
            </a:r>
            <a:endParaRPr b="0" i="0" sz="3500" u="none" cap="none" strike="noStrike">
              <a:solidFill>
                <a:schemeClr val="lt1"/>
              </a:solidFill>
              <a:latin typeface="Nanum Myeongjo"/>
              <a:ea typeface="Nanum Myeongjo"/>
              <a:cs typeface="Nanum Myeongjo"/>
              <a:sym typeface="Nanum Myeongjo"/>
            </a:endParaRPr>
          </a:p>
        </p:txBody>
      </p:sp>
      <p:sp>
        <p:nvSpPr>
          <p:cNvPr id="180" name="Google Shape;180;p5"/>
          <p:cNvSpPr txBox="1"/>
          <p:nvPr/>
        </p:nvSpPr>
        <p:spPr>
          <a:xfrm>
            <a:off x="768300" y="1071275"/>
            <a:ext cx="5967300" cy="3210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 xml:space="preserve">Engage with cognitively demanding tasks in heterogeneous settings.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Engage in social activities.</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Build conceptual understanding through reasoning.</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 xml:space="preserve">Have agency in their learning.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View mathematics as a human endeavor across centuries.</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 xml:space="preserve">See mathematics as relevant.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Employ technology as a tool for problem-solving and understanding.</a:t>
            </a:r>
            <a:endParaRPr b="0" i="0" sz="1800" u="none" cap="none" strike="noStrike">
              <a:solidFill>
                <a:schemeClr val="lt1"/>
              </a:solidFill>
              <a:latin typeface="Nanum Myeongjo"/>
              <a:ea typeface="Nanum Myeongjo"/>
              <a:cs typeface="Nanum Myeongjo"/>
              <a:sym typeface="Nanum Myeongjo"/>
            </a:endParaRPr>
          </a:p>
        </p:txBody>
      </p:sp>
      <p:sp>
        <p:nvSpPr>
          <p:cNvPr id="181" name="Google Shape;181;p5"/>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5"/>
          <p:cNvSpPr txBox="1"/>
          <p:nvPr/>
        </p:nvSpPr>
        <p:spPr>
          <a:xfrm>
            <a:off x="6887975" y="3145425"/>
            <a:ext cx="1561500" cy="507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145758"/>
                </a:solidFill>
                <a:latin typeface="Proxima Nova"/>
                <a:ea typeface="Proxima Nova"/>
                <a:cs typeface="Proxima Nova"/>
                <a:sym typeface="Proxima Nova"/>
              </a:rPr>
              <a:t>Which learning principle would you like to focus on today?</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186" name="Shape 186"/>
        <p:cNvGrpSpPr/>
        <p:nvPr/>
      </p:nvGrpSpPr>
      <p:grpSpPr>
        <a:xfrm>
          <a:off x="0" y="0"/>
          <a:ext cx="0" cy="0"/>
          <a:chOff x="0" y="0"/>
          <a:chExt cx="0" cy="0"/>
        </a:xfrm>
      </p:grpSpPr>
      <p:cxnSp>
        <p:nvCxnSpPr>
          <p:cNvPr id="187" name="Google Shape;187;p6"/>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188" name="Google Shape;188;p6"/>
          <p:cNvSpPr txBox="1"/>
          <p:nvPr/>
        </p:nvSpPr>
        <p:spPr>
          <a:xfrm>
            <a:off x="3419850" y="303450"/>
            <a:ext cx="5421300" cy="1944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Exploring the Content</a:t>
            </a:r>
            <a:endParaRPr b="0" i="0" sz="5200" u="none" cap="none" strike="noStrike">
              <a:solidFill>
                <a:schemeClr val="dk1"/>
              </a:solidFill>
              <a:latin typeface="Nanum Myeongjo"/>
              <a:ea typeface="Nanum Myeongjo"/>
              <a:cs typeface="Nanum Myeongjo"/>
              <a:sym typeface="Nanum Myeongjo"/>
            </a:endParaRPr>
          </a:p>
        </p:txBody>
      </p:sp>
      <p:sp>
        <p:nvSpPr>
          <p:cNvPr id="189" name="Google Shape;189;p6"/>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01</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193" name="Shape 193"/>
        <p:cNvGrpSpPr/>
        <p:nvPr/>
      </p:nvGrpSpPr>
      <p:grpSpPr>
        <a:xfrm>
          <a:off x="0" y="0"/>
          <a:ext cx="0" cy="0"/>
          <a:chOff x="0" y="0"/>
          <a:chExt cx="0" cy="0"/>
        </a:xfrm>
      </p:grpSpPr>
      <p:cxnSp>
        <p:nvCxnSpPr>
          <p:cNvPr id="194" name="Google Shape;194;p7"/>
          <p:cNvCxnSpPr/>
          <p:nvPr/>
        </p:nvCxnSpPr>
        <p:spPr>
          <a:xfrm>
            <a:off x="343425" y="0"/>
            <a:ext cx="0" cy="5164500"/>
          </a:xfrm>
          <a:prstGeom prst="straightConnector1">
            <a:avLst/>
          </a:prstGeom>
          <a:noFill/>
          <a:ln cap="flat" cmpd="sng" w="9525">
            <a:solidFill>
              <a:schemeClr val="dk1"/>
            </a:solidFill>
            <a:prstDash val="solid"/>
            <a:round/>
            <a:headEnd len="sm" w="sm" type="none"/>
            <a:tailEnd len="sm" w="sm" type="none"/>
          </a:ln>
        </p:spPr>
      </p:cxnSp>
      <p:sp>
        <p:nvSpPr>
          <p:cNvPr id="195" name="Google Shape;195;p7"/>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7"/>
          <p:cNvSpPr txBox="1"/>
          <p:nvPr/>
        </p:nvSpPr>
        <p:spPr>
          <a:xfrm>
            <a:off x="345075" y="276625"/>
            <a:ext cx="60321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 sz="2100" u="none" cap="none" strike="noStrike">
                <a:solidFill>
                  <a:schemeClr val="dk1"/>
                </a:solidFill>
                <a:latin typeface="Nanum Myeongjo"/>
                <a:ea typeface="Nanum Myeongjo"/>
                <a:cs typeface="Nanum Myeongjo"/>
                <a:sym typeface="Nanum Myeongjo"/>
              </a:rPr>
              <a:t>M152 Reasoning and Proof through Congruence</a:t>
            </a:r>
            <a:endParaRPr b="0" i="0" sz="2100" u="none" cap="none" strike="noStrike">
              <a:solidFill>
                <a:schemeClr val="dk1"/>
              </a:solidFill>
              <a:latin typeface="Nanum Myeongjo"/>
              <a:ea typeface="Nanum Myeongjo"/>
              <a:cs typeface="Nanum Myeongjo"/>
              <a:sym typeface="Nanum Myeongjo"/>
            </a:endParaRPr>
          </a:p>
        </p:txBody>
      </p:sp>
      <p:cxnSp>
        <p:nvCxnSpPr>
          <p:cNvPr id="197" name="Google Shape;197;p7"/>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sp>
        <p:nvSpPr>
          <p:cNvPr id="198" name="Google Shape;198;p7"/>
          <p:cNvSpPr txBox="1"/>
          <p:nvPr/>
        </p:nvSpPr>
        <p:spPr>
          <a:xfrm>
            <a:off x="802275" y="1218825"/>
            <a:ext cx="5421300" cy="2154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chemeClr val="dk1"/>
              </a:buClr>
              <a:buSzPts val="1100"/>
              <a:buFont typeface="Arial"/>
              <a:buNone/>
            </a:pPr>
            <a:r>
              <a:rPr b="0" i="0" lang="en" sz="3500" u="none" cap="none" strike="noStrike">
                <a:solidFill>
                  <a:schemeClr val="dk1"/>
                </a:solidFill>
                <a:latin typeface="Nanum Myeongjo"/>
                <a:ea typeface="Nanum Myeongjo"/>
                <a:cs typeface="Nanum Myeongjo"/>
                <a:sym typeface="Nanum Myeongjo"/>
              </a:rPr>
              <a:t xml:space="preserve">What comes to mind? </a:t>
            </a:r>
            <a:br>
              <a:rPr b="0" i="0" lang="en" sz="3500" u="none" cap="none" strike="noStrike">
                <a:solidFill>
                  <a:schemeClr val="dk1"/>
                </a:solidFill>
                <a:latin typeface="Nanum Myeongjo"/>
                <a:ea typeface="Nanum Myeongjo"/>
                <a:cs typeface="Nanum Myeongjo"/>
                <a:sym typeface="Nanum Myeongjo"/>
              </a:rPr>
            </a:br>
            <a:r>
              <a:rPr b="0" i="0" lang="en" sz="3500" u="none" cap="none" strike="noStrike">
                <a:solidFill>
                  <a:schemeClr val="dk1"/>
                </a:solidFill>
                <a:latin typeface="Nanum Myeongjo"/>
                <a:ea typeface="Nanum Myeongjo"/>
                <a:cs typeface="Nanum Myeongjo"/>
                <a:sym typeface="Nanum Myeongjo"/>
              </a:rPr>
              <a:t xml:space="preserve">What knowledge and skills should students learn to earn this badge? </a:t>
            </a:r>
            <a:endParaRPr b="0" i="0" sz="3500" u="none" cap="none" strike="noStrike">
              <a:solidFill>
                <a:schemeClr val="dk1"/>
              </a:solidFill>
              <a:latin typeface="Nanum Myeongjo"/>
              <a:ea typeface="Nanum Myeongjo"/>
              <a:cs typeface="Nanum Myeongjo"/>
              <a:sym typeface="Nanum Myeongjo"/>
            </a:endParaRPr>
          </a:p>
        </p:txBody>
      </p:sp>
      <p:sp>
        <p:nvSpPr>
          <p:cNvPr id="199" name="Google Shape;199;p7"/>
          <p:cNvSpPr/>
          <p:nvPr/>
        </p:nvSpPr>
        <p:spPr>
          <a:xfrm>
            <a:off x="6695675" y="24263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7"/>
          <p:cNvSpPr txBox="1"/>
          <p:nvPr/>
        </p:nvSpPr>
        <p:spPr>
          <a:xfrm>
            <a:off x="6975725" y="30309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Come off mute or put your thoughts in the chat!</a:t>
            </a:r>
            <a:endParaRPr b="1" i="0" sz="1400" u="none" cap="none" strike="noStrike">
              <a:solidFill>
                <a:srgbClr val="BDFCD7"/>
              </a:solidFill>
              <a:latin typeface="DM Sans"/>
              <a:ea typeface="DM Sans"/>
              <a:cs typeface="DM Sans"/>
              <a:sym typeface="DM Sans"/>
            </a:endParaRPr>
          </a:p>
        </p:txBody>
      </p:sp>
      <p:cxnSp>
        <p:nvCxnSpPr>
          <p:cNvPr id="201" name="Google Shape;201;p7"/>
          <p:cNvCxnSpPr/>
          <p:nvPr/>
        </p:nvCxnSpPr>
        <p:spPr>
          <a:xfrm rot="10800000">
            <a:off x="-4200" y="4815975"/>
            <a:ext cx="9152400" cy="0"/>
          </a:xfrm>
          <a:prstGeom prst="straightConnector1">
            <a:avLst/>
          </a:prstGeom>
          <a:noFill/>
          <a:ln cap="flat" cmpd="sng" w="9525">
            <a:solidFill>
              <a:schemeClr val="dk1"/>
            </a:solidFill>
            <a:prstDash val="solid"/>
            <a:round/>
            <a:headEnd len="sm" w="sm" type="none"/>
            <a:tailEnd len="sm" w="sm" type="non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205" name="Shape 205"/>
        <p:cNvGrpSpPr/>
        <p:nvPr/>
      </p:nvGrpSpPr>
      <p:grpSpPr>
        <a:xfrm>
          <a:off x="0" y="0"/>
          <a:ext cx="0" cy="0"/>
          <a:chOff x="0" y="0"/>
          <a:chExt cx="0" cy="0"/>
        </a:xfrm>
      </p:grpSpPr>
      <p:sp>
        <p:nvSpPr>
          <p:cNvPr id="206" name="Google Shape;206;p8"/>
          <p:cNvSpPr txBox="1"/>
          <p:nvPr/>
        </p:nvSpPr>
        <p:spPr>
          <a:xfrm>
            <a:off x="615900" y="303450"/>
            <a:ext cx="4032900" cy="9696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1100"/>
              <a:buFont typeface="Arial"/>
              <a:buNone/>
            </a:pPr>
            <a:r>
              <a:rPr b="0" i="0" lang="en" sz="3500" u="none" cap="none" strike="noStrike">
                <a:solidFill>
                  <a:schemeClr val="dk1"/>
                </a:solidFill>
                <a:latin typeface="Nanum Myeongjo"/>
                <a:ea typeface="Nanum Myeongjo"/>
                <a:cs typeface="Nanum Myeongjo"/>
                <a:sym typeface="Nanum Myeongjo"/>
              </a:rPr>
              <a:t>What’s the Story of these Standards?</a:t>
            </a:r>
            <a:endParaRPr b="0" i="0" sz="3500" u="none" cap="none" strike="noStrike">
              <a:solidFill>
                <a:schemeClr val="dk1"/>
              </a:solidFill>
              <a:latin typeface="Nanum Myeongjo"/>
              <a:ea typeface="Nanum Myeongjo"/>
              <a:cs typeface="Nanum Myeongjo"/>
              <a:sym typeface="Nanum Myeongjo"/>
            </a:endParaRPr>
          </a:p>
        </p:txBody>
      </p:sp>
      <p:sp>
        <p:nvSpPr>
          <p:cNvPr id="207" name="Google Shape;207;p8"/>
          <p:cNvSpPr txBox="1"/>
          <p:nvPr/>
        </p:nvSpPr>
        <p:spPr>
          <a:xfrm>
            <a:off x="615900" y="2595775"/>
            <a:ext cx="3728400" cy="20394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0"/>
              </a:spcAft>
              <a:buClr>
                <a:schemeClr val="dk1"/>
              </a:buClr>
              <a:buSzPts val="900"/>
              <a:buFont typeface="DM Sans"/>
              <a:buAutoNum type="arabicPeriod"/>
            </a:pPr>
            <a:r>
              <a:rPr b="0" i="0" lang="en" sz="900" u="none" cap="none" strike="noStrike">
                <a:solidFill>
                  <a:schemeClr val="dk1"/>
                </a:solidFill>
                <a:latin typeface="DM Sans"/>
                <a:ea typeface="DM Sans"/>
                <a:cs typeface="DM Sans"/>
                <a:sym typeface="DM Sans"/>
              </a:rPr>
              <a:t xml:space="preserve">Know precise definitions of angle, circle, perpendicular line, parallel line, and line segment, based on the undefined notions of point, line, distance along a line, and distance around a circular arc. </a:t>
            </a:r>
            <a:endParaRPr b="0" i="0"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0"/>
              </a:spcAft>
              <a:buClr>
                <a:schemeClr val="dk1"/>
              </a:buClr>
              <a:buSzPts val="900"/>
              <a:buFont typeface="DM Sans"/>
              <a:buAutoNum type="arabicPeriod"/>
            </a:pPr>
            <a:r>
              <a:rPr b="0" i="0" lang="en" sz="900" u="none" cap="none" strike="noStrike">
                <a:solidFill>
                  <a:schemeClr val="dk1"/>
                </a:solidFill>
                <a:latin typeface="DM Sans"/>
                <a:ea typeface="DM Sans"/>
                <a:cs typeface="DM Sans"/>
                <a:sym typeface="DM Sans"/>
              </a:rPr>
              <a:t>Represent transformations in the plane using, e.g., transparencies and geometry software; describe transformations as functions that take points in the plane as inputs and give other points as outputs. Compare transformations that preserve distance and angle to those that do not (e.g., translation versus horizontal stretch).</a:t>
            </a:r>
            <a:endParaRPr b="0" i="0"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1000"/>
              </a:spcAft>
              <a:buClr>
                <a:schemeClr val="dk1"/>
              </a:buClr>
              <a:buSzPts val="900"/>
              <a:buFont typeface="DM Sans"/>
              <a:buAutoNum type="arabicPeriod"/>
            </a:pPr>
            <a:r>
              <a:rPr b="0" i="0" lang="en" sz="900" u="none" cap="none" strike="noStrike">
                <a:solidFill>
                  <a:schemeClr val="dk1"/>
                </a:solidFill>
                <a:latin typeface="DM Sans"/>
                <a:ea typeface="DM Sans"/>
                <a:cs typeface="DM Sans"/>
                <a:sym typeface="DM Sans"/>
              </a:rPr>
              <a:t xml:space="preserve">Given a rectangle, parallelogram, trapezoid, or regular polygon, describe the rotations and reflections that carry it onto itself. </a:t>
            </a:r>
            <a:endParaRPr b="0" i="0" sz="900" u="none" cap="none" strike="noStrike">
              <a:solidFill>
                <a:schemeClr val="dk1"/>
              </a:solidFill>
              <a:latin typeface="DM Sans"/>
              <a:ea typeface="DM Sans"/>
              <a:cs typeface="DM Sans"/>
              <a:sym typeface="DM Sans"/>
            </a:endParaRPr>
          </a:p>
        </p:txBody>
      </p:sp>
      <p:sp>
        <p:nvSpPr>
          <p:cNvPr id="208" name="Google Shape;208;p8"/>
          <p:cNvSpPr txBox="1"/>
          <p:nvPr/>
        </p:nvSpPr>
        <p:spPr>
          <a:xfrm>
            <a:off x="615900" y="1515100"/>
            <a:ext cx="4032900" cy="4419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Selected Common Core Standards for Mathematics High School - Congruence</a:t>
            </a:r>
            <a:endParaRPr b="1" i="0" sz="1400" u="none" cap="none" strike="noStrike">
              <a:solidFill>
                <a:srgbClr val="000000"/>
              </a:solidFill>
              <a:latin typeface="DM Sans"/>
              <a:ea typeface="DM Sans"/>
              <a:cs typeface="DM Sans"/>
              <a:sym typeface="DM Sans"/>
            </a:endParaRPr>
          </a:p>
        </p:txBody>
      </p:sp>
      <p:cxnSp>
        <p:nvCxnSpPr>
          <p:cNvPr id="209" name="Google Shape;209;p8"/>
          <p:cNvCxnSpPr/>
          <p:nvPr/>
        </p:nvCxnSpPr>
        <p:spPr>
          <a:xfrm rot="10800000">
            <a:off x="4874201" y="125"/>
            <a:ext cx="0" cy="5162100"/>
          </a:xfrm>
          <a:prstGeom prst="straightConnector1">
            <a:avLst/>
          </a:prstGeom>
          <a:noFill/>
          <a:ln cap="flat" cmpd="sng" w="9525">
            <a:solidFill>
              <a:schemeClr val="dk2"/>
            </a:solidFill>
            <a:prstDash val="solid"/>
            <a:round/>
            <a:headEnd len="sm" w="sm" type="none"/>
            <a:tailEnd len="sm" w="sm" type="none"/>
          </a:ln>
        </p:spPr>
      </p:cxnSp>
      <p:sp>
        <p:nvSpPr>
          <p:cNvPr id="210" name="Google Shape;210;p8"/>
          <p:cNvSpPr txBox="1"/>
          <p:nvPr/>
        </p:nvSpPr>
        <p:spPr>
          <a:xfrm>
            <a:off x="615900" y="2147600"/>
            <a:ext cx="35127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 xml:space="preserve">Experiment with transformations in the plane </a:t>
            </a:r>
            <a:endParaRPr b="1" i="0" sz="1100" u="none" cap="none" strike="noStrike">
              <a:solidFill>
                <a:srgbClr val="000000"/>
              </a:solidFill>
              <a:latin typeface="DM Sans"/>
              <a:ea typeface="DM Sans"/>
              <a:cs typeface="DM Sans"/>
              <a:sym typeface="DM Sans"/>
            </a:endParaRPr>
          </a:p>
        </p:txBody>
      </p:sp>
      <p:sp>
        <p:nvSpPr>
          <p:cNvPr id="211" name="Google Shape;211;p8"/>
          <p:cNvSpPr txBox="1"/>
          <p:nvPr/>
        </p:nvSpPr>
        <p:spPr>
          <a:xfrm>
            <a:off x="5174775" y="751625"/>
            <a:ext cx="3402000" cy="21987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0"/>
              </a:spcAft>
              <a:buClr>
                <a:schemeClr val="dk1"/>
              </a:buClr>
              <a:buSzPts val="900"/>
              <a:buFont typeface="DM Sans"/>
              <a:buAutoNum type="arabicPeriod" startAt="6"/>
            </a:pPr>
            <a:r>
              <a:rPr b="0" i="0" lang="en" sz="900" u="none" cap="none" strike="noStrike">
                <a:solidFill>
                  <a:schemeClr val="dk1"/>
                </a:solidFill>
                <a:latin typeface="DM Sans"/>
                <a:ea typeface="DM Sans"/>
                <a:cs typeface="DM Sans"/>
                <a:sym typeface="DM Sans"/>
              </a:rPr>
              <a:t>Use geometric descriptions of rigid motions to transform figures and to predict the effect of a given rigid motion on a given figure; given two figures, use the definition of congruence in terms of rigid motions to decide if they are congruent.</a:t>
            </a:r>
            <a:endParaRPr b="0" i="0"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0"/>
              </a:spcAft>
              <a:buClr>
                <a:schemeClr val="dk1"/>
              </a:buClr>
              <a:buSzPts val="900"/>
              <a:buFont typeface="DM Sans"/>
              <a:buAutoNum type="arabicPeriod" startAt="6"/>
            </a:pPr>
            <a:r>
              <a:rPr b="0" i="0" lang="en" sz="900" u="none" cap="none" strike="noStrike">
                <a:solidFill>
                  <a:schemeClr val="dk1"/>
                </a:solidFill>
                <a:latin typeface="DM Sans"/>
                <a:ea typeface="DM Sans"/>
                <a:cs typeface="DM Sans"/>
                <a:sym typeface="DM Sans"/>
              </a:rPr>
              <a:t>Use the definition of congruence in terms of rigid motions to show that two triangles are congruent if and only if corresponding pairs of sides and corresponding pairs of angles are congruent.</a:t>
            </a:r>
            <a:endParaRPr b="0" i="0"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1000"/>
              </a:spcAft>
              <a:buClr>
                <a:schemeClr val="dk1"/>
              </a:buClr>
              <a:buSzPts val="900"/>
              <a:buFont typeface="DM Sans"/>
              <a:buAutoNum type="arabicPeriod" startAt="6"/>
            </a:pPr>
            <a:r>
              <a:rPr b="0" i="0" lang="en" sz="900" u="none" cap="none" strike="noStrike">
                <a:solidFill>
                  <a:schemeClr val="dk1"/>
                </a:solidFill>
                <a:latin typeface="DM Sans"/>
                <a:ea typeface="DM Sans"/>
                <a:cs typeface="DM Sans"/>
                <a:sym typeface="DM Sans"/>
              </a:rPr>
              <a:t>Explain how the criteria for triangle congruence (ASA, SAS, and SSS) follow from the definition of congruence in terms of rigid motions.</a:t>
            </a:r>
            <a:endParaRPr b="0" i="0" sz="900" u="none" cap="none" strike="noStrike">
              <a:solidFill>
                <a:schemeClr val="dk1"/>
              </a:solidFill>
              <a:latin typeface="DM Sans"/>
              <a:ea typeface="DM Sans"/>
              <a:cs typeface="DM Sans"/>
              <a:sym typeface="DM Sans"/>
            </a:endParaRPr>
          </a:p>
        </p:txBody>
      </p:sp>
      <p:sp>
        <p:nvSpPr>
          <p:cNvPr id="212" name="Google Shape;212;p8"/>
          <p:cNvSpPr txBox="1"/>
          <p:nvPr/>
        </p:nvSpPr>
        <p:spPr>
          <a:xfrm>
            <a:off x="5174775" y="303450"/>
            <a:ext cx="35127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Understand congruence in terms of rigid motion</a:t>
            </a:r>
            <a:endParaRPr b="1" i="0" sz="1100" u="none" cap="none" strike="noStrike">
              <a:solidFill>
                <a:srgbClr val="000000"/>
              </a:solidFill>
              <a:latin typeface="DM Sans"/>
              <a:ea typeface="DM Sans"/>
              <a:cs typeface="DM Sans"/>
              <a:sym typeface="DM Sans"/>
            </a:endParaRPr>
          </a:p>
        </p:txBody>
      </p:sp>
      <p:sp>
        <p:nvSpPr>
          <p:cNvPr id="213" name="Google Shape;213;p8"/>
          <p:cNvSpPr/>
          <p:nvPr/>
        </p:nvSpPr>
        <p:spPr>
          <a:xfrm>
            <a:off x="5365925" y="3934075"/>
            <a:ext cx="3155700" cy="1014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 name="Google Shape;214;p8"/>
          <p:cNvSpPr txBox="1"/>
          <p:nvPr/>
        </p:nvSpPr>
        <p:spPr>
          <a:xfrm>
            <a:off x="5443775" y="4048975"/>
            <a:ext cx="3000000" cy="785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en" sz="1300" u="none" cap="none" strike="noStrike">
                <a:solidFill>
                  <a:srgbClr val="C9FC8D"/>
                </a:solidFill>
                <a:latin typeface="DM Sans"/>
                <a:ea typeface="DM Sans"/>
                <a:cs typeface="DM Sans"/>
                <a:sym typeface="DM Sans"/>
              </a:rPr>
              <a:t xml:space="preserve">How would you synthesize these? </a:t>
            </a:r>
            <a:br>
              <a:rPr b="1" i="0" lang="en" sz="1300" u="none" cap="none" strike="noStrike">
                <a:solidFill>
                  <a:srgbClr val="C9FC8D"/>
                </a:solidFill>
                <a:latin typeface="DM Sans"/>
                <a:ea typeface="DM Sans"/>
                <a:cs typeface="DM Sans"/>
                <a:sym typeface="DM Sans"/>
              </a:rPr>
            </a:br>
            <a:r>
              <a:rPr b="1" i="0" lang="en" sz="1300" u="none" cap="none" strike="noStrike">
                <a:solidFill>
                  <a:srgbClr val="C9FC8D"/>
                </a:solidFill>
                <a:latin typeface="DM Sans"/>
                <a:ea typeface="DM Sans"/>
                <a:cs typeface="DM Sans"/>
                <a:sym typeface="DM Sans"/>
              </a:rPr>
              <a:t xml:space="preserve">What are the key takeaways </a:t>
            </a:r>
            <a:br>
              <a:rPr b="1" i="0" lang="en" sz="1300" u="none" cap="none" strike="noStrike">
                <a:solidFill>
                  <a:srgbClr val="C9FC8D"/>
                </a:solidFill>
                <a:latin typeface="DM Sans"/>
                <a:ea typeface="DM Sans"/>
                <a:cs typeface="DM Sans"/>
                <a:sym typeface="DM Sans"/>
              </a:rPr>
            </a:br>
            <a:r>
              <a:rPr b="1" i="0" lang="en" sz="1300" u="none" cap="none" strike="noStrike">
                <a:solidFill>
                  <a:srgbClr val="C9FC8D"/>
                </a:solidFill>
                <a:latin typeface="DM Sans"/>
                <a:ea typeface="DM Sans"/>
                <a:cs typeface="DM Sans"/>
                <a:sym typeface="DM Sans"/>
              </a:rPr>
              <a:t>for students?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218" name="Shape 218"/>
        <p:cNvGrpSpPr/>
        <p:nvPr/>
      </p:nvGrpSpPr>
      <p:grpSpPr>
        <a:xfrm>
          <a:off x="0" y="0"/>
          <a:ext cx="0" cy="0"/>
          <a:chOff x="0" y="0"/>
          <a:chExt cx="0" cy="0"/>
        </a:xfrm>
      </p:grpSpPr>
      <p:sp>
        <p:nvSpPr>
          <p:cNvPr id="219" name="Google Shape;219;p9"/>
          <p:cNvSpPr txBox="1"/>
          <p:nvPr/>
        </p:nvSpPr>
        <p:spPr>
          <a:xfrm>
            <a:off x="615900" y="303450"/>
            <a:ext cx="4032900" cy="9696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1100"/>
              <a:buFont typeface="Arial"/>
              <a:buNone/>
            </a:pPr>
            <a:r>
              <a:rPr b="0" i="0" lang="en" sz="3500" u="none" cap="none" strike="noStrike">
                <a:solidFill>
                  <a:schemeClr val="dk1"/>
                </a:solidFill>
                <a:latin typeface="Nanum Myeongjo"/>
                <a:ea typeface="Nanum Myeongjo"/>
                <a:cs typeface="Nanum Myeongjo"/>
                <a:sym typeface="Nanum Myeongjo"/>
              </a:rPr>
              <a:t>What’s the Story of these Standards?</a:t>
            </a:r>
            <a:endParaRPr b="0" i="0" sz="3500" u="none" cap="none" strike="noStrike">
              <a:solidFill>
                <a:schemeClr val="dk1"/>
              </a:solidFill>
              <a:latin typeface="Nanum Myeongjo"/>
              <a:ea typeface="Nanum Myeongjo"/>
              <a:cs typeface="Nanum Myeongjo"/>
              <a:sym typeface="Nanum Myeongjo"/>
            </a:endParaRPr>
          </a:p>
        </p:txBody>
      </p:sp>
      <p:sp>
        <p:nvSpPr>
          <p:cNvPr id="220" name="Google Shape;220;p9"/>
          <p:cNvSpPr txBox="1"/>
          <p:nvPr/>
        </p:nvSpPr>
        <p:spPr>
          <a:xfrm>
            <a:off x="615900" y="1515100"/>
            <a:ext cx="4032900" cy="4419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Selected Common Core Standards for Mathematics High School - Congruence</a:t>
            </a:r>
            <a:endParaRPr b="1" i="0" sz="1400" u="none" cap="none" strike="noStrike">
              <a:solidFill>
                <a:srgbClr val="000000"/>
              </a:solidFill>
              <a:latin typeface="DM Sans"/>
              <a:ea typeface="DM Sans"/>
              <a:cs typeface="DM Sans"/>
              <a:sym typeface="DM Sans"/>
            </a:endParaRPr>
          </a:p>
        </p:txBody>
      </p:sp>
      <p:cxnSp>
        <p:nvCxnSpPr>
          <p:cNvPr id="221" name="Google Shape;221;p9"/>
          <p:cNvCxnSpPr/>
          <p:nvPr/>
        </p:nvCxnSpPr>
        <p:spPr>
          <a:xfrm rot="10800000">
            <a:off x="4874201" y="125"/>
            <a:ext cx="0" cy="5162100"/>
          </a:xfrm>
          <a:prstGeom prst="straightConnector1">
            <a:avLst/>
          </a:prstGeom>
          <a:noFill/>
          <a:ln cap="flat" cmpd="sng" w="9525">
            <a:solidFill>
              <a:schemeClr val="dk2"/>
            </a:solidFill>
            <a:prstDash val="solid"/>
            <a:round/>
            <a:headEnd len="sm" w="sm" type="none"/>
            <a:tailEnd len="sm" w="sm" type="none"/>
          </a:ln>
        </p:spPr>
      </p:cxnSp>
      <p:sp>
        <p:nvSpPr>
          <p:cNvPr id="222" name="Google Shape;222;p9"/>
          <p:cNvSpPr/>
          <p:nvPr/>
        </p:nvSpPr>
        <p:spPr>
          <a:xfrm>
            <a:off x="5365925" y="3906250"/>
            <a:ext cx="3155700" cy="597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 name="Google Shape;223;p9"/>
          <p:cNvSpPr txBox="1"/>
          <p:nvPr/>
        </p:nvSpPr>
        <p:spPr>
          <a:xfrm>
            <a:off x="5570175" y="4021150"/>
            <a:ext cx="27219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en" sz="1300" u="none" cap="none" strike="noStrike">
                <a:solidFill>
                  <a:srgbClr val="C9FC8D"/>
                </a:solidFill>
                <a:latin typeface="DM Sans"/>
                <a:ea typeface="DM Sans"/>
                <a:cs typeface="DM Sans"/>
                <a:sym typeface="DM Sans"/>
              </a:rPr>
              <a:t>Share your thinking!</a:t>
            </a:r>
            <a:endParaRPr b="1" i="0" sz="1300" u="none" cap="none" strike="noStrike">
              <a:solidFill>
                <a:srgbClr val="C9FC8D"/>
              </a:solidFill>
              <a:latin typeface="DM Sans"/>
              <a:ea typeface="DM Sans"/>
              <a:cs typeface="DM Sans"/>
              <a:sym typeface="DM Sans"/>
            </a:endParaRPr>
          </a:p>
        </p:txBody>
      </p:sp>
      <p:sp>
        <p:nvSpPr>
          <p:cNvPr id="224" name="Google Shape;224;p9"/>
          <p:cNvSpPr txBox="1"/>
          <p:nvPr/>
        </p:nvSpPr>
        <p:spPr>
          <a:xfrm>
            <a:off x="615900" y="2595775"/>
            <a:ext cx="3728400" cy="20394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0"/>
              </a:spcAft>
              <a:buClr>
                <a:schemeClr val="dk1"/>
              </a:buClr>
              <a:buSzPts val="900"/>
              <a:buFont typeface="DM Sans"/>
              <a:buAutoNum type="arabicPeriod"/>
            </a:pPr>
            <a:r>
              <a:rPr b="0" i="0" lang="en" sz="900" u="none" cap="none" strike="noStrike">
                <a:solidFill>
                  <a:schemeClr val="dk1"/>
                </a:solidFill>
                <a:latin typeface="DM Sans"/>
                <a:ea typeface="DM Sans"/>
                <a:cs typeface="DM Sans"/>
                <a:sym typeface="DM Sans"/>
              </a:rPr>
              <a:t xml:space="preserve">Know precise definitions of angle, circle, perpendicular line, parallel line, and line segment, based on the undefined notions of point, line, distance along a line, and distance around a circular arc. </a:t>
            </a:r>
            <a:endParaRPr b="0" i="0"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0"/>
              </a:spcAft>
              <a:buClr>
                <a:schemeClr val="dk1"/>
              </a:buClr>
              <a:buSzPts val="900"/>
              <a:buFont typeface="DM Sans"/>
              <a:buAutoNum type="arabicPeriod"/>
            </a:pPr>
            <a:r>
              <a:rPr b="0" i="0" lang="en" sz="900" u="none" cap="none" strike="noStrike">
                <a:solidFill>
                  <a:schemeClr val="dk1"/>
                </a:solidFill>
                <a:latin typeface="DM Sans"/>
                <a:ea typeface="DM Sans"/>
                <a:cs typeface="DM Sans"/>
                <a:sym typeface="DM Sans"/>
              </a:rPr>
              <a:t>Represent transformations in the plane using, e.g., transparencies and geometry software; describe transformations as functions that take points in the plane as inputs and give other points as outputs. Compare transformations that preserve distance and angle to those that do not (e.g., translation versus horizontal stretch).</a:t>
            </a:r>
            <a:endParaRPr b="0" i="0"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1000"/>
              </a:spcAft>
              <a:buClr>
                <a:schemeClr val="dk1"/>
              </a:buClr>
              <a:buSzPts val="900"/>
              <a:buFont typeface="DM Sans"/>
              <a:buAutoNum type="arabicPeriod"/>
            </a:pPr>
            <a:r>
              <a:rPr b="0" i="0" lang="en" sz="900" u="none" cap="none" strike="noStrike">
                <a:solidFill>
                  <a:schemeClr val="dk1"/>
                </a:solidFill>
                <a:latin typeface="DM Sans"/>
                <a:ea typeface="DM Sans"/>
                <a:cs typeface="DM Sans"/>
                <a:sym typeface="DM Sans"/>
              </a:rPr>
              <a:t xml:space="preserve">Given a rectangle, parallelogram, trapezoid, or regular polygon, describe the rotations and reflections that carry it onto itself. </a:t>
            </a:r>
            <a:endParaRPr b="0" i="0" sz="900" u="none" cap="none" strike="noStrike">
              <a:solidFill>
                <a:schemeClr val="dk1"/>
              </a:solidFill>
              <a:latin typeface="DM Sans"/>
              <a:ea typeface="DM Sans"/>
              <a:cs typeface="DM Sans"/>
              <a:sym typeface="DM Sans"/>
            </a:endParaRPr>
          </a:p>
        </p:txBody>
      </p:sp>
      <p:sp>
        <p:nvSpPr>
          <p:cNvPr id="225" name="Google Shape;225;p9"/>
          <p:cNvSpPr txBox="1"/>
          <p:nvPr/>
        </p:nvSpPr>
        <p:spPr>
          <a:xfrm>
            <a:off x="615900" y="2147600"/>
            <a:ext cx="35127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 xml:space="preserve">Experiment with transformations in the plane </a:t>
            </a:r>
            <a:endParaRPr b="1" i="0" sz="1100" u="none" cap="none" strike="noStrike">
              <a:solidFill>
                <a:srgbClr val="000000"/>
              </a:solidFill>
              <a:latin typeface="DM Sans"/>
              <a:ea typeface="DM Sans"/>
              <a:cs typeface="DM Sans"/>
              <a:sym typeface="DM Sans"/>
            </a:endParaRPr>
          </a:p>
        </p:txBody>
      </p:sp>
      <p:sp>
        <p:nvSpPr>
          <p:cNvPr id="226" name="Google Shape;226;p9"/>
          <p:cNvSpPr txBox="1"/>
          <p:nvPr/>
        </p:nvSpPr>
        <p:spPr>
          <a:xfrm>
            <a:off x="5174775" y="751625"/>
            <a:ext cx="3402000" cy="21987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0"/>
              </a:spcAft>
              <a:buClr>
                <a:schemeClr val="dk1"/>
              </a:buClr>
              <a:buSzPts val="900"/>
              <a:buFont typeface="DM Sans"/>
              <a:buAutoNum type="arabicPeriod" startAt="6"/>
            </a:pPr>
            <a:r>
              <a:rPr b="0" i="0" lang="en" sz="900" u="none" cap="none" strike="noStrike">
                <a:solidFill>
                  <a:schemeClr val="dk1"/>
                </a:solidFill>
                <a:latin typeface="DM Sans"/>
                <a:ea typeface="DM Sans"/>
                <a:cs typeface="DM Sans"/>
                <a:sym typeface="DM Sans"/>
              </a:rPr>
              <a:t>Use geometric descriptions of rigid motions to transform figures and to predict the effect of a given rigid motion on a given figure; given two figures, use the definition of congruence in terms of rigid motions to decide if they are congruent.</a:t>
            </a:r>
            <a:endParaRPr b="0" i="0"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0"/>
              </a:spcAft>
              <a:buClr>
                <a:schemeClr val="dk1"/>
              </a:buClr>
              <a:buSzPts val="900"/>
              <a:buFont typeface="DM Sans"/>
              <a:buAutoNum type="arabicPeriod" startAt="6"/>
            </a:pPr>
            <a:r>
              <a:rPr b="0" i="0" lang="en" sz="900" u="none" cap="none" strike="noStrike">
                <a:solidFill>
                  <a:schemeClr val="dk1"/>
                </a:solidFill>
                <a:latin typeface="DM Sans"/>
                <a:ea typeface="DM Sans"/>
                <a:cs typeface="DM Sans"/>
                <a:sym typeface="DM Sans"/>
              </a:rPr>
              <a:t>Use the definition of congruence in terms of rigid motions to show that two triangles are congruent if and only if corresponding pairs of sides and corresponding pairs of angles are congruent.</a:t>
            </a:r>
            <a:endParaRPr b="0" i="0" sz="9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1000"/>
              </a:spcAft>
              <a:buClr>
                <a:schemeClr val="dk1"/>
              </a:buClr>
              <a:buSzPts val="900"/>
              <a:buFont typeface="DM Sans"/>
              <a:buAutoNum type="arabicPeriod" startAt="6"/>
            </a:pPr>
            <a:r>
              <a:rPr b="0" i="0" lang="en" sz="900" u="none" cap="none" strike="noStrike">
                <a:solidFill>
                  <a:schemeClr val="dk1"/>
                </a:solidFill>
                <a:latin typeface="DM Sans"/>
                <a:ea typeface="DM Sans"/>
                <a:cs typeface="DM Sans"/>
                <a:sym typeface="DM Sans"/>
              </a:rPr>
              <a:t>Explain how the criteria for triangle congruence (ASA, SAS, and SSS) follow from the definition of congruence in terms of rigid motions.</a:t>
            </a:r>
            <a:endParaRPr b="0" i="0" sz="900" u="none" cap="none" strike="noStrike">
              <a:solidFill>
                <a:schemeClr val="dk1"/>
              </a:solidFill>
              <a:latin typeface="DM Sans"/>
              <a:ea typeface="DM Sans"/>
              <a:cs typeface="DM Sans"/>
              <a:sym typeface="DM Sans"/>
            </a:endParaRPr>
          </a:p>
        </p:txBody>
      </p:sp>
      <p:sp>
        <p:nvSpPr>
          <p:cNvPr id="227" name="Google Shape;227;p9"/>
          <p:cNvSpPr txBox="1"/>
          <p:nvPr/>
        </p:nvSpPr>
        <p:spPr>
          <a:xfrm>
            <a:off x="5174775" y="303450"/>
            <a:ext cx="35127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Understand congruence in terms of rigid motion</a:t>
            </a:r>
            <a:endParaRPr b="1" i="0" sz="1100" u="none" cap="none" strike="noStrike">
              <a:solidFill>
                <a:srgbClr val="000000"/>
              </a:solidFill>
              <a:latin typeface="DM Sans"/>
              <a:ea typeface="DM Sans"/>
              <a:cs typeface="DM Sans"/>
              <a:sym typeface="DM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31" name="Shape 231"/>
        <p:cNvGrpSpPr/>
        <p:nvPr/>
      </p:nvGrpSpPr>
      <p:grpSpPr>
        <a:xfrm>
          <a:off x="0" y="0"/>
          <a:ext cx="0" cy="0"/>
          <a:chOff x="0" y="0"/>
          <a:chExt cx="0" cy="0"/>
        </a:xfrm>
      </p:grpSpPr>
      <p:sp>
        <p:nvSpPr>
          <p:cNvPr id="232" name="Google Shape;232;p10"/>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 name="Google Shape;233;p10"/>
          <p:cNvSpPr txBox="1"/>
          <p:nvPr/>
        </p:nvSpPr>
        <p:spPr>
          <a:xfrm>
            <a:off x="345075" y="276625"/>
            <a:ext cx="65538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 sz="2100" u="none" cap="none" strike="noStrike">
                <a:solidFill>
                  <a:schemeClr val="dk1"/>
                </a:solidFill>
                <a:latin typeface="Nanum Myeongjo"/>
                <a:ea typeface="Nanum Myeongjo"/>
                <a:cs typeface="Nanum Myeongjo"/>
                <a:sym typeface="Nanum Myeongjo"/>
              </a:rPr>
              <a:t>M152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234" name="Google Shape;234;p10"/>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graphicFrame>
        <p:nvGraphicFramePr>
          <p:cNvPr id="235" name="Google Shape;235;p10"/>
          <p:cNvGraphicFramePr/>
          <p:nvPr/>
        </p:nvGraphicFramePr>
        <p:xfrm>
          <a:off x="311700" y="904750"/>
          <a:ext cx="3000000" cy="3000000"/>
        </p:xfrm>
        <a:graphic>
          <a:graphicData uri="http://schemas.openxmlformats.org/drawingml/2006/table">
            <a:tbl>
              <a:tblPr>
                <a:noFill/>
                <a:tableStyleId>{4D4567D9-40A4-4558-B008-6CF1C4895884}</a:tableStyleId>
              </a:tblPr>
              <a:tblGrid>
                <a:gridCol w="755075"/>
                <a:gridCol w="7796575"/>
              </a:tblGrid>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152.a</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Use definitions of rotations, reflections, and translations in terms of angles, circles, perpendicular lines, parallel lines, and line segments.</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152.b</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Given a geometric figure and a rotation, reflection, or translation, draw the transformed figure using graph paper, tracing paper, geometry software, etc.</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152.c</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Specify a sequence of transformations that will carry a given figure onto another.</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152.d</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Given two figures, use the definition of congruence in terms of rigid motions to decide if they are congruent.</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152.e</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Use the definition of congruence in terms of rigid motions to show that two triangles are congruent if and only if corresponding pairs of sides and corresponding pairs of angles are congruent.</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152.f</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Explain how the criteria for triangle congruence (ASA, SAS, and SSS) follow from the definition of congruence in terms of rigid motions.</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chemeClr val="dk1"/>
                        </a:buClr>
                        <a:buSzPts val="1100"/>
                        <a:buFont typeface="Arial"/>
                        <a:buNone/>
                      </a:pPr>
                      <a:r>
                        <a:rPr lang="en" sz="1000" u="none" cap="none" strike="noStrike">
                          <a:solidFill>
                            <a:schemeClr val="dk1"/>
                          </a:solidFill>
                          <a:latin typeface="DM Sans"/>
                          <a:ea typeface="DM Sans"/>
                          <a:cs typeface="DM Sans"/>
                          <a:sym typeface="DM Sans"/>
                        </a:rPr>
                        <a:t>152.g</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Prove theorems about lines and angles.</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chemeClr val="dk1"/>
                        </a:buClr>
                        <a:buSzPts val="1100"/>
                        <a:buFont typeface="Arial"/>
                        <a:buNone/>
                      </a:pPr>
                      <a:r>
                        <a:rPr lang="en" sz="1000" u="none" cap="none" strike="noStrike">
                          <a:solidFill>
                            <a:schemeClr val="dk1"/>
                          </a:solidFill>
                          <a:latin typeface="DM Sans"/>
                          <a:ea typeface="DM Sans"/>
                          <a:cs typeface="DM Sans"/>
                          <a:sym typeface="DM Sans"/>
                        </a:rPr>
                        <a:t>152.h</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Prove theorems about triangles.</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chemeClr val="dk1"/>
                        </a:buClr>
                        <a:buSzPts val="1100"/>
                        <a:buFont typeface="Arial"/>
                        <a:buNone/>
                      </a:pPr>
                      <a:r>
                        <a:rPr lang="en" sz="1000" u="none" cap="none" strike="noStrike">
                          <a:solidFill>
                            <a:schemeClr val="dk1"/>
                          </a:solidFill>
                          <a:latin typeface="DM Sans"/>
                          <a:ea typeface="DM Sans"/>
                          <a:cs typeface="DM Sans"/>
                          <a:sym typeface="DM Sans"/>
                        </a:rPr>
                        <a:t>152.i</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Prove theorems about parallelograms.</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152.j</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Make formal geometric constructions with a variety of tools and methods (compass and straightedge, string, reflective devices, paper folding, dynamic geometric software, etc.).</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39" name="Shape 239"/>
        <p:cNvGrpSpPr/>
        <p:nvPr/>
      </p:nvGrpSpPr>
      <p:grpSpPr>
        <a:xfrm>
          <a:off x="0" y="0"/>
          <a:ext cx="0" cy="0"/>
          <a:chOff x="0" y="0"/>
          <a:chExt cx="0" cy="0"/>
        </a:xfrm>
      </p:grpSpPr>
      <p:graphicFrame>
        <p:nvGraphicFramePr>
          <p:cNvPr id="240" name="Google Shape;240;p11"/>
          <p:cNvGraphicFramePr/>
          <p:nvPr/>
        </p:nvGraphicFramePr>
        <p:xfrm>
          <a:off x="311700" y="904750"/>
          <a:ext cx="3000000" cy="3000000"/>
        </p:xfrm>
        <a:graphic>
          <a:graphicData uri="http://schemas.openxmlformats.org/drawingml/2006/table">
            <a:tbl>
              <a:tblPr>
                <a:noFill/>
                <a:tableStyleId>{4D4567D9-40A4-4558-B008-6CF1C4895884}</a:tableStyleId>
              </a:tblPr>
              <a:tblGrid>
                <a:gridCol w="755075"/>
                <a:gridCol w="7796575"/>
              </a:tblGrid>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152.a</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Use definitions of rotations, reflections, and translations in terms of angles, circles, perpendicular lines, parallel lines, and line segments.</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152.b</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Given a geometric figure and a rotation, reflection, or translation, draw the transformed figure using graph paper, tracing paper, geometry software, etc.</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152.c</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Specify a sequence of transformations that will carry a given figure onto another.</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152.d</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Given two figures, use the definition of congruence in terms of rigid motions to decide if they are congruent.</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152.e</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Use the definition of congruence in terms of rigid motions to show that two triangles are congruent if and only if corresponding pairs of sides and corresponding pairs of angles are congruent.</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152.f</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Explain how the criteria for triangle congruence (ASA, SAS, and SSS) follow from the definition of congruence in terms of rigid motions.</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chemeClr val="dk1"/>
                        </a:buClr>
                        <a:buSzPts val="1100"/>
                        <a:buFont typeface="Arial"/>
                        <a:buNone/>
                      </a:pPr>
                      <a:r>
                        <a:rPr lang="en" sz="1000" u="none" cap="none" strike="noStrike">
                          <a:solidFill>
                            <a:schemeClr val="dk1"/>
                          </a:solidFill>
                          <a:latin typeface="DM Sans"/>
                          <a:ea typeface="DM Sans"/>
                          <a:cs typeface="DM Sans"/>
                          <a:sym typeface="DM Sans"/>
                        </a:rPr>
                        <a:t>152.g</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Prove theorems about lines and angles.</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chemeClr val="dk1"/>
                        </a:buClr>
                        <a:buSzPts val="1100"/>
                        <a:buFont typeface="Arial"/>
                        <a:buNone/>
                      </a:pPr>
                      <a:r>
                        <a:rPr lang="en" sz="1000" u="none" cap="none" strike="noStrike">
                          <a:solidFill>
                            <a:schemeClr val="dk1"/>
                          </a:solidFill>
                          <a:latin typeface="DM Sans"/>
                          <a:ea typeface="DM Sans"/>
                          <a:cs typeface="DM Sans"/>
                          <a:sym typeface="DM Sans"/>
                        </a:rPr>
                        <a:t>152.h</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Prove theorems about triangles.</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chemeClr val="dk1"/>
                        </a:buClr>
                        <a:buSzPts val="1100"/>
                        <a:buFont typeface="Arial"/>
                        <a:buNone/>
                      </a:pPr>
                      <a:r>
                        <a:rPr lang="en" sz="1000" u="none" cap="none" strike="noStrike">
                          <a:solidFill>
                            <a:schemeClr val="dk1"/>
                          </a:solidFill>
                          <a:latin typeface="DM Sans"/>
                          <a:ea typeface="DM Sans"/>
                          <a:cs typeface="DM Sans"/>
                          <a:sym typeface="DM Sans"/>
                        </a:rPr>
                        <a:t>152.i</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Prove theorems about parallelograms.</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000"/>
                        <a:buFont typeface="Arial"/>
                        <a:buNone/>
                      </a:pPr>
                      <a:r>
                        <a:rPr lang="en" sz="1000" u="none" cap="none" strike="noStrike">
                          <a:solidFill>
                            <a:schemeClr val="dk1"/>
                          </a:solidFill>
                          <a:latin typeface="DM Sans"/>
                          <a:ea typeface="DM Sans"/>
                          <a:cs typeface="DM Sans"/>
                          <a:sym typeface="DM Sans"/>
                        </a:rPr>
                        <a:t>152.j</a:t>
                      </a:r>
                      <a:endParaRPr sz="10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 sz="1000" u="none" cap="none" strike="noStrike">
                          <a:solidFill>
                            <a:srgbClr val="434343"/>
                          </a:solidFill>
                          <a:latin typeface="IBM Plex Sans"/>
                          <a:ea typeface="IBM Plex Sans"/>
                          <a:cs typeface="IBM Plex Sans"/>
                          <a:sym typeface="IBM Plex Sans"/>
                        </a:rPr>
                        <a:t>Make formal geometric constructions with a variety of tools and methods (compass and straightedge, string, reflective devices, paper folding, dynamic geometric software, etc.).</a:t>
                      </a:r>
                      <a:endParaRPr sz="1000" u="none" cap="none" strike="noStrike">
                        <a:solidFill>
                          <a:srgbClr val="434343"/>
                        </a:solidFill>
                        <a:latin typeface="IBM Plex Sans"/>
                        <a:ea typeface="IBM Plex Sans"/>
                        <a:cs typeface="IBM Plex Sans"/>
                        <a:sym typeface="IBM Plex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chemeClr val="lt1"/>
                    </a:solidFill>
                  </a:tcPr>
                </a:tc>
              </a:tr>
            </a:tbl>
          </a:graphicData>
        </a:graphic>
      </p:graphicFrame>
      <p:sp>
        <p:nvSpPr>
          <p:cNvPr id="241" name="Google Shape;241;p11"/>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p11"/>
          <p:cNvSpPr txBox="1"/>
          <p:nvPr/>
        </p:nvSpPr>
        <p:spPr>
          <a:xfrm>
            <a:off x="345075" y="276625"/>
            <a:ext cx="61983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 sz="2100" u="none" cap="none" strike="noStrike">
                <a:solidFill>
                  <a:schemeClr val="dk1"/>
                </a:solidFill>
                <a:latin typeface="Nanum Myeongjo"/>
                <a:ea typeface="Nanum Myeongjo"/>
                <a:cs typeface="Nanum Myeongjo"/>
                <a:sym typeface="Nanum Myeongjo"/>
              </a:rPr>
              <a:t>M152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243" name="Google Shape;243;p11"/>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sp>
        <p:nvSpPr>
          <p:cNvPr id="244" name="Google Shape;244;p11"/>
          <p:cNvSpPr/>
          <p:nvPr/>
        </p:nvSpPr>
        <p:spPr>
          <a:xfrm>
            <a:off x="6543275" y="24258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p11"/>
          <p:cNvSpPr txBox="1"/>
          <p:nvPr/>
        </p:nvSpPr>
        <p:spPr>
          <a:xfrm>
            <a:off x="6823325" y="3075600"/>
            <a:ext cx="1386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What</a:t>
            </a:r>
            <a:br>
              <a:rPr b="1" i="0" lang="en" sz="1400" u="none" cap="none" strike="noStrike">
                <a:solidFill>
                  <a:srgbClr val="BDFCD7"/>
                </a:solidFill>
                <a:latin typeface="DM Sans"/>
                <a:ea typeface="DM Sans"/>
                <a:cs typeface="DM Sans"/>
                <a:sym typeface="DM Sans"/>
              </a:rPr>
            </a:br>
            <a:r>
              <a:rPr b="1" i="0" lang="en" sz="1400" u="none" cap="none" strike="noStrike">
                <a:solidFill>
                  <a:srgbClr val="BDFCD7"/>
                </a:solidFill>
                <a:latin typeface="DM Sans"/>
                <a:ea typeface="DM Sans"/>
                <a:cs typeface="DM Sans"/>
                <a:sym typeface="DM Sans"/>
              </a:rPr>
              <a:t>resonates with you?</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49" name="Shape 249"/>
        <p:cNvGrpSpPr/>
        <p:nvPr/>
      </p:nvGrpSpPr>
      <p:grpSpPr>
        <a:xfrm>
          <a:off x="0" y="0"/>
          <a:ext cx="0" cy="0"/>
          <a:chOff x="0" y="0"/>
          <a:chExt cx="0" cy="0"/>
        </a:xfrm>
      </p:grpSpPr>
      <p:cxnSp>
        <p:nvCxnSpPr>
          <p:cNvPr id="250" name="Google Shape;250;p1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51" name="Google Shape;251;p1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52" name="Google Shape;252;p13"/>
          <p:cNvSpPr txBox="1"/>
          <p:nvPr/>
        </p:nvSpPr>
        <p:spPr>
          <a:xfrm>
            <a:off x="615900" y="1141350"/>
            <a:ext cx="5917800" cy="2770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 xml:space="preserve">Choose at least one task to explore: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20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Identifying Rotations</a:t>
            </a:r>
            <a:endParaRPr b="0" i="0" sz="2500" u="none" cap="none" strike="noStrike">
              <a:solidFill>
                <a:srgbClr val="83FBA3"/>
              </a:solidFill>
              <a:latin typeface="DM Sans"/>
              <a:ea typeface="DM Sans"/>
              <a:cs typeface="DM Sans"/>
              <a:sym typeface="DM Sans"/>
            </a:endParaRPr>
          </a:p>
          <a:p>
            <a:pPr indent="-387350" lvl="0" marL="457200" marR="0" rtl="0" algn="l">
              <a:lnSpc>
                <a:spcPct val="100000"/>
              </a:lnSpc>
              <a:spcBef>
                <a:spcPts val="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 xml:space="preserve">Origami Equilateral Triangle </a:t>
            </a:r>
            <a:endParaRPr b="0" i="0" sz="2500" u="none" cap="none" strike="noStrike">
              <a:solidFill>
                <a:srgbClr val="83FBA3"/>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 xml:space="preserve">Which content and practice expectations are evident in each one? </a:t>
            </a:r>
            <a:endParaRPr b="0" i="0" sz="25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t/>
            </a:r>
            <a:endParaRPr b="0" i="0" sz="2500" u="none" cap="none" strike="noStrike">
              <a:solidFill>
                <a:schemeClr val="lt1"/>
              </a:solidFill>
              <a:latin typeface="DM Sans"/>
              <a:ea typeface="DM Sans"/>
              <a:cs typeface="DM Sans"/>
              <a:sym typeface="DM Sans"/>
            </a:endParaRPr>
          </a:p>
        </p:txBody>
      </p:sp>
      <p:sp>
        <p:nvSpPr>
          <p:cNvPr id="253" name="Google Shape;253;p13"/>
          <p:cNvSpPr txBox="1"/>
          <p:nvPr/>
        </p:nvSpPr>
        <p:spPr>
          <a:xfrm>
            <a:off x="615900" y="368375"/>
            <a:ext cx="3915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Investigate</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57" name="Shape 257"/>
        <p:cNvGrpSpPr/>
        <p:nvPr/>
      </p:nvGrpSpPr>
      <p:grpSpPr>
        <a:xfrm>
          <a:off x="0" y="0"/>
          <a:ext cx="0" cy="0"/>
          <a:chOff x="0" y="0"/>
          <a:chExt cx="0" cy="0"/>
        </a:xfrm>
      </p:grpSpPr>
      <p:cxnSp>
        <p:nvCxnSpPr>
          <p:cNvPr id="258" name="Google Shape;258;p14"/>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59" name="Google Shape;259;p14"/>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60" name="Google Shape;260;p14"/>
          <p:cNvSpPr txBox="1"/>
          <p:nvPr/>
        </p:nvSpPr>
        <p:spPr>
          <a:xfrm>
            <a:off x="615900" y="1141350"/>
            <a:ext cx="6079800" cy="2770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 xml:space="preserve">Choose at least one task to explore: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20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Identifying Rotations</a:t>
            </a:r>
            <a:endParaRPr b="0" i="0" sz="2500" u="none" cap="none" strike="noStrike">
              <a:solidFill>
                <a:srgbClr val="83FBA3"/>
              </a:solidFill>
              <a:latin typeface="DM Sans"/>
              <a:ea typeface="DM Sans"/>
              <a:cs typeface="DM Sans"/>
              <a:sym typeface="DM Sans"/>
            </a:endParaRPr>
          </a:p>
          <a:p>
            <a:pPr indent="-387350" lvl="0" marL="457200" marR="0" rtl="0" algn="l">
              <a:lnSpc>
                <a:spcPct val="100000"/>
              </a:lnSpc>
              <a:spcBef>
                <a:spcPts val="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 xml:space="preserve">Origami Equilateral Triangle </a:t>
            </a:r>
            <a:endParaRPr b="0" i="0" sz="2500" u="none" cap="none" strike="noStrike">
              <a:solidFill>
                <a:srgbClr val="83FBA3"/>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 xml:space="preserve">Which content and practice expectations are evident in each one? </a:t>
            </a:r>
            <a:endParaRPr b="0" i="0" sz="25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t/>
            </a:r>
            <a:endParaRPr b="0" i="0" sz="2500" u="none" cap="none" strike="noStrike">
              <a:solidFill>
                <a:schemeClr val="lt1"/>
              </a:solidFill>
              <a:latin typeface="DM Sans"/>
              <a:ea typeface="DM Sans"/>
              <a:cs typeface="DM Sans"/>
              <a:sym typeface="DM Sans"/>
            </a:endParaRPr>
          </a:p>
        </p:txBody>
      </p:sp>
      <p:sp>
        <p:nvSpPr>
          <p:cNvPr id="261" name="Google Shape;261;p14"/>
          <p:cNvSpPr txBox="1"/>
          <p:nvPr/>
        </p:nvSpPr>
        <p:spPr>
          <a:xfrm>
            <a:off x="615900" y="368375"/>
            <a:ext cx="3915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Investigate</a:t>
            </a:r>
            <a:endParaRPr b="0" i="0" sz="3500" u="none" cap="none" strike="noStrike">
              <a:solidFill>
                <a:srgbClr val="83FBA3"/>
              </a:solidFill>
              <a:latin typeface="Nanum Myeongjo"/>
              <a:ea typeface="Nanum Myeongjo"/>
              <a:cs typeface="Nanum Myeongjo"/>
              <a:sym typeface="Nanum Myeongjo"/>
            </a:endParaRPr>
          </a:p>
        </p:txBody>
      </p:sp>
      <p:sp>
        <p:nvSpPr>
          <p:cNvPr id="262" name="Google Shape;262;p14"/>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 name="Google Shape;263;p14"/>
          <p:cNvSpPr txBox="1"/>
          <p:nvPr/>
        </p:nvSpPr>
        <p:spPr>
          <a:xfrm>
            <a:off x="6975725" y="2898900"/>
            <a:ext cx="1386000" cy="1077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Come off mute or put your thoughts in the chat! What did you find?</a:t>
            </a:r>
            <a:endParaRPr b="1" i="0" sz="1400" u="none" cap="none" strike="noStrike">
              <a:solidFill>
                <a:srgbClr val="145758"/>
              </a:solidFill>
              <a:latin typeface="DM Sans"/>
              <a:ea typeface="DM Sans"/>
              <a:cs typeface="DM Sans"/>
              <a:sym typeface="DM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67" name="Shape 267"/>
        <p:cNvGrpSpPr/>
        <p:nvPr/>
      </p:nvGrpSpPr>
      <p:grpSpPr>
        <a:xfrm>
          <a:off x="0" y="0"/>
          <a:ext cx="0" cy="0"/>
          <a:chOff x="0" y="0"/>
          <a:chExt cx="0" cy="0"/>
        </a:xfrm>
      </p:grpSpPr>
      <p:cxnSp>
        <p:nvCxnSpPr>
          <p:cNvPr id="268" name="Google Shape;268;p1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69" name="Google Shape;269;p1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70" name="Google Shape;270;p15"/>
          <p:cNvSpPr txBox="1"/>
          <p:nvPr/>
        </p:nvSpPr>
        <p:spPr>
          <a:xfrm>
            <a:off x="650600" y="1674750"/>
            <a:ext cx="5917800" cy="1667400"/>
          </a:xfrm>
          <a:prstGeom prst="rect">
            <a:avLst/>
          </a:prstGeom>
          <a:noFill/>
          <a:ln>
            <a:noFill/>
          </a:ln>
        </p:spPr>
        <p:txBody>
          <a:bodyPr anchorCtr="0" anchor="t" bIns="0" lIns="0" spcFirstLastPara="1" rIns="0" wrap="square" tIns="0">
            <a:spAutoFit/>
          </a:bodyPr>
          <a:lstStyle/>
          <a:p>
            <a:pPr indent="-387350" lvl="0" marL="457200" marR="0" rtl="0" algn="l">
              <a:lnSpc>
                <a:spcPct val="100000"/>
              </a:lnSpc>
              <a:spcBef>
                <a:spcPts val="0"/>
              </a:spcBef>
              <a:spcAft>
                <a:spcPts val="0"/>
              </a:spcAft>
              <a:buClr>
                <a:schemeClr val="lt1"/>
              </a:buClr>
              <a:buSzPts val="2500"/>
              <a:buFont typeface="Nanum Myeongjo"/>
              <a:buAutoNum type="arabicPeriod"/>
            </a:pPr>
            <a:r>
              <a:rPr b="0" i="0" lang="en" sz="2500" u="none" cap="none" strike="noStrike">
                <a:solidFill>
                  <a:schemeClr val="lt1"/>
                </a:solidFill>
                <a:latin typeface="DM Sans"/>
                <a:ea typeface="DM Sans"/>
                <a:cs typeface="DM Sans"/>
                <a:sym typeface="DM Sans"/>
              </a:rPr>
              <a:t xml:space="preserve">How do these content and practice expectations align to ways you’ve taught this topic before?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000"/>
              </a:spcBef>
              <a:spcAft>
                <a:spcPts val="1000"/>
              </a:spcAft>
              <a:buClr>
                <a:schemeClr val="lt1"/>
              </a:buClr>
              <a:buSzPts val="2500"/>
              <a:buFont typeface="Nanum Myeongjo"/>
              <a:buAutoNum type="arabicPeriod"/>
            </a:pPr>
            <a:r>
              <a:rPr b="0" i="0" lang="en" sz="2500" u="none" cap="none" strike="noStrike">
                <a:solidFill>
                  <a:schemeClr val="lt1"/>
                </a:solidFill>
                <a:latin typeface="DM Sans"/>
                <a:ea typeface="DM Sans"/>
                <a:cs typeface="DM Sans"/>
                <a:sym typeface="DM Sans"/>
              </a:rPr>
              <a:t xml:space="preserve">How are they different? </a:t>
            </a:r>
            <a:endParaRPr b="0" i="0" sz="2500" u="none" cap="none" strike="noStrike">
              <a:solidFill>
                <a:schemeClr val="lt1"/>
              </a:solidFill>
              <a:latin typeface="DM Sans"/>
              <a:ea typeface="DM Sans"/>
              <a:cs typeface="DM Sans"/>
              <a:sym typeface="DM Sans"/>
            </a:endParaRPr>
          </a:p>
        </p:txBody>
      </p:sp>
      <p:sp>
        <p:nvSpPr>
          <p:cNvPr id="271" name="Google Shape;271;p15"/>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 name="Google Shape;272;p15"/>
          <p:cNvSpPr txBox="1"/>
          <p:nvPr/>
        </p:nvSpPr>
        <p:spPr>
          <a:xfrm>
            <a:off x="6823325" y="30309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Come off mute or put your thoughts in the chat!</a:t>
            </a:r>
            <a:endParaRPr b="1" i="0" sz="1400" u="none" cap="none" strike="noStrike">
              <a:solidFill>
                <a:srgbClr val="145758"/>
              </a:solidFill>
              <a:latin typeface="DM Sans"/>
              <a:ea typeface="DM Sans"/>
              <a:cs typeface="DM Sans"/>
              <a:sym typeface="DM Sans"/>
            </a:endParaRPr>
          </a:p>
        </p:txBody>
      </p:sp>
      <p:sp>
        <p:nvSpPr>
          <p:cNvPr id="273" name="Google Shape;273;p15"/>
          <p:cNvSpPr txBox="1"/>
          <p:nvPr/>
        </p:nvSpPr>
        <p:spPr>
          <a:xfrm>
            <a:off x="615900" y="368375"/>
            <a:ext cx="39159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What’s the Same? What’s Different?</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F36"/>
        </a:solidFill>
      </p:bgPr>
    </p:bg>
    <p:spTree>
      <p:nvGrpSpPr>
        <p:cNvPr id="277" name="Shape 277"/>
        <p:cNvGrpSpPr/>
        <p:nvPr/>
      </p:nvGrpSpPr>
      <p:grpSpPr>
        <a:xfrm>
          <a:off x="0" y="0"/>
          <a:ext cx="0" cy="0"/>
          <a:chOff x="0" y="0"/>
          <a:chExt cx="0" cy="0"/>
        </a:xfrm>
      </p:grpSpPr>
      <p:pic>
        <p:nvPicPr>
          <p:cNvPr id="278" name="Google Shape;278;p16"/>
          <p:cNvPicPr preferRelativeResize="0"/>
          <p:nvPr/>
        </p:nvPicPr>
        <p:blipFill rotWithShape="1">
          <a:blip r:embed="rId3">
            <a:alphaModFix/>
          </a:blip>
          <a:srcRect b="0" l="0" r="0" t="0"/>
          <a:stretch/>
        </p:blipFill>
        <p:spPr>
          <a:xfrm rot="432179">
            <a:off x="2764280" y="359560"/>
            <a:ext cx="2773340" cy="1592282"/>
          </a:xfrm>
          <a:prstGeom prst="rect">
            <a:avLst/>
          </a:prstGeom>
          <a:noFill/>
          <a:ln>
            <a:noFill/>
          </a:ln>
        </p:spPr>
      </p:pic>
      <p:sp>
        <p:nvSpPr>
          <p:cNvPr id="279" name="Google Shape;279;p16"/>
          <p:cNvSpPr txBox="1"/>
          <p:nvPr/>
        </p:nvSpPr>
        <p:spPr>
          <a:xfrm>
            <a:off x="5687325" y="601800"/>
            <a:ext cx="28554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rgbClr val="000000"/>
              </a:buClr>
              <a:buSzPts val="1400"/>
              <a:buFont typeface="Arial"/>
              <a:buNone/>
            </a:pPr>
            <a:r>
              <a:rPr b="0" i="0" lang="en" sz="1400" u="none" cap="none" strike="noStrike">
                <a:solidFill>
                  <a:schemeClr val="dk1"/>
                </a:solidFill>
                <a:latin typeface="DM Sans"/>
                <a:ea typeface="DM Sans"/>
                <a:cs typeface="DM Sans"/>
                <a:sym typeface="DM Sans"/>
              </a:rPr>
              <a:t>of community college students and 40 percent of four-year students are placed into non-credit bearing developmental mathematics (Ganga et al., 2018)</a:t>
            </a:r>
            <a:endParaRPr b="0" i="0" sz="1400" u="none" cap="none" strike="noStrike">
              <a:solidFill>
                <a:schemeClr val="dk1"/>
              </a:solidFill>
              <a:latin typeface="DM Sans"/>
              <a:ea typeface="DM Sans"/>
              <a:cs typeface="DM Sans"/>
              <a:sym typeface="DM Sans"/>
            </a:endParaRPr>
          </a:p>
        </p:txBody>
      </p:sp>
      <p:sp>
        <p:nvSpPr>
          <p:cNvPr id="280" name="Google Shape;280;p16"/>
          <p:cNvSpPr txBox="1"/>
          <p:nvPr/>
        </p:nvSpPr>
        <p:spPr>
          <a:xfrm>
            <a:off x="3115050" y="608250"/>
            <a:ext cx="2511600" cy="10338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9000"/>
              <a:buFont typeface="Arial"/>
              <a:buNone/>
            </a:pPr>
            <a:r>
              <a:rPr b="0" i="0" lang="en" sz="9000" u="none" cap="none" strike="noStrike">
                <a:solidFill>
                  <a:schemeClr val="dk1"/>
                </a:solidFill>
                <a:latin typeface="Nanum Myeongjo"/>
                <a:ea typeface="Nanum Myeongjo"/>
                <a:cs typeface="Nanum Myeongjo"/>
                <a:sym typeface="Nanum Myeongjo"/>
              </a:rPr>
              <a:t>60%</a:t>
            </a:r>
            <a:endParaRPr b="0" i="0" sz="9000" u="none" cap="none" strike="noStrike">
              <a:solidFill>
                <a:schemeClr val="dk1"/>
              </a:solidFill>
              <a:latin typeface="Nanum Myeongjo"/>
              <a:ea typeface="Nanum Myeongjo"/>
              <a:cs typeface="Nanum Myeongjo"/>
              <a:sym typeface="Nanum Myeongjo"/>
            </a:endParaRPr>
          </a:p>
        </p:txBody>
      </p:sp>
      <p:cxnSp>
        <p:nvCxnSpPr>
          <p:cNvPr id="281" name="Google Shape;281;p16"/>
          <p:cNvCxnSpPr/>
          <p:nvPr/>
        </p:nvCxnSpPr>
        <p:spPr>
          <a:xfrm>
            <a:off x="2510750" y="300"/>
            <a:ext cx="0" cy="5141400"/>
          </a:xfrm>
          <a:prstGeom prst="straightConnector1">
            <a:avLst/>
          </a:prstGeom>
          <a:noFill/>
          <a:ln cap="flat" cmpd="sng" w="9525">
            <a:solidFill>
              <a:schemeClr val="dk2"/>
            </a:solidFill>
            <a:prstDash val="solid"/>
            <a:round/>
            <a:headEnd len="sm" w="sm" type="none"/>
            <a:tailEnd len="sm" w="sm" type="none"/>
          </a:ln>
        </p:spPr>
      </p:cxnSp>
      <p:pic>
        <p:nvPicPr>
          <p:cNvPr id="282" name="Google Shape;282;p16"/>
          <p:cNvPicPr preferRelativeResize="0"/>
          <p:nvPr/>
        </p:nvPicPr>
        <p:blipFill rotWithShape="1">
          <a:blip r:embed="rId3">
            <a:alphaModFix/>
          </a:blip>
          <a:srcRect b="0" l="0" r="0" t="0"/>
          <a:stretch/>
        </p:blipFill>
        <p:spPr>
          <a:xfrm rot="432179">
            <a:off x="2764280" y="2308260"/>
            <a:ext cx="2773340" cy="1592282"/>
          </a:xfrm>
          <a:prstGeom prst="rect">
            <a:avLst/>
          </a:prstGeom>
          <a:noFill/>
          <a:ln>
            <a:noFill/>
          </a:ln>
        </p:spPr>
      </p:pic>
      <p:sp>
        <p:nvSpPr>
          <p:cNvPr id="283" name="Google Shape;283;p16"/>
          <p:cNvSpPr txBox="1"/>
          <p:nvPr/>
        </p:nvSpPr>
        <p:spPr>
          <a:xfrm>
            <a:off x="5687325" y="2499600"/>
            <a:ext cx="2951100" cy="1293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rgbClr val="000000"/>
              </a:buClr>
              <a:buSzPts val="1400"/>
              <a:buFont typeface="Arial"/>
              <a:buNone/>
            </a:pPr>
            <a:r>
              <a:rPr b="0" i="0" lang="en" sz="1400" u="none" cap="none" strike="noStrike">
                <a:solidFill>
                  <a:schemeClr val="dk1"/>
                </a:solidFill>
                <a:latin typeface="DM Sans"/>
                <a:ea typeface="DM Sans"/>
                <a:cs typeface="DM Sans"/>
                <a:sym typeface="DM Sans"/>
              </a:rPr>
              <a:t>of community college students complete the developmental math sequence. Only 20 percent complete a college-level math course over three years (Bailey, Jeong, &amp; Cho, 2010).</a:t>
            </a:r>
            <a:endParaRPr b="0" i="0" sz="1400" u="none" cap="none" strike="noStrike">
              <a:solidFill>
                <a:schemeClr val="dk1"/>
              </a:solidFill>
              <a:latin typeface="DM Sans"/>
              <a:ea typeface="DM Sans"/>
              <a:cs typeface="DM Sans"/>
              <a:sym typeface="DM Sans"/>
            </a:endParaRPr>
          </a:p>
        </p:txBody>
      </p:sp>
      <p:sp>
        <p:nvSpPr>
          <p:cNvPr id="284" name="Google Shape;284;p16"/>
          <p:cNvSpPr txBox="1"/>
          <p:nvPr/>
        </p:nvSpPr>
        <p:spPr>
          <a:xfrm>
            <a:off x="3115050" y="2556950"/>
            <a:ext cx="2511600" cy="10338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9000"/>
              <a:buFont typeface="Arial"/>
              <a:buNone/>
            </a:pPr>
            <a:r>
              <a:rPr b="0" i="0" lang="en" sz="9000" u="none" cap="none" strike="noStrike">
                <a:solidFill>
                  <a:schemeClr val="dk1"/>
                </a:solidFill>
                <a:latin typeface="Nanum Myeongjo"/>
                <a:ea typeface="Nanum Myeongjo"/>
                <a:cs typeface="Nanum Myeongjo"/>
                <a:sym typeface="Nanum Myeongjo"/>
              </a:rPr>
              <a:t>33%</a:t>
            </a:r>
            <a:endParaRPr b="0" i="0" sz="9000" u="none" cap="none" strike="noStrike">
              <a:solidFill>
                <a:schemeClr val="dk1"/>
              </a:solidFill>
              <a:latin typeface="Nanum Myeongjo"/>
              <a:ea typeface="Nanum Myeongjo"/>
              <a:cs typeface="Nanum Myeongjo"/>
              <a:sym typeface="Nanum Myeongjo"/>
            </a:endParaRPr>
          </a:p>
        </p:txBody>
      </p:sp>
      <p:sp>
        <p:nvSpPr>
          <p:cNvPr id="285" name="Google Shape;285;p16"/>
          <p:cNvSpPr txBox="1"/>
          <p:nvPr/>
        </p:nvSpPr>
        <p:spPr>
          <a:xfrm>
            <a:off x="553775" y="266000"/>
            <a:ext cx="22860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1800"/>
              <a:buFont typeface="Arial"/>
              <a:buNone/>
            </a:pPr>
            <a:r>
              <a:rPr b="0" i="0" lang="en" sz="1800" u="none" cap="none" strike="noStrike">
                <a:solidFill>
                  <a:schemeClr val="dk1"/>
                </a:solidFill>
                <a:latin typeface="Nanum Myeongjo"/>
                <a:ea typeface="Nanum Myeongjo"/>
                <a:cs typeface="Nanum Myeongjo"/>
                <a:sym typeface="Nanum Myeongjo"/>
              </a:rPr>
              <a:t>Math Gaps Create</a:t>
            </a:r>
            <a:endParaRPr b="0" i="0" sz="18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1800"/>
              <a:buFont typeface="Arial"/>
              <a:buNone/>
            </a:pPr>
            <a:r>
              <a:rPr b="0" i="0" lang="en" sz="1800" u="none" cap="none" strike="noStrike">
                <a:solidFill>
                  <a:schemeClr val="dk1"/>
                </a:solidFill>
                <a:latin typeface="Nanum Myeongjo"/>
                <a:ea typeface="Nanum Myeongjo"/>
                <a:cs typeface="Nanum Myeongjo"/>
                <a:sym typeface="Nanum Myeongjo"/>
              </a:rPr>
              <a:t>Lasting Barriers</a:t>
            </a:r>
            <a:endParaRPr b="0" i="0" sz="1800" u="none" cap="none" strike="noStrike">
              <a:solidFill>
                <a:schemeClr val="dk1"/>
              </a:solidFill>
              <a:latin typeface="Nanum Myeongjo"/>
              <a:ea typeface="Nanum Myeongjo"/>
              <a:cs typeface="Nanum Myeongjo"/>
              <a:sym typeface="Nanum Myeongjo"/>
            </a:endParaRPr>
          </a:p>
        </p:txBody>
      </p:sp>
      <p:sp>
        <p:nvSpPr>
          <p:cNvPr id="286" name="Google Shape;286;p16"/>
          <p:cNvSpPr txBox="1"/>
          <p:nvPr/>
        </p:nvSpPr>
        <p:spPr>
          <a:xfrm>
            <a:off x="3115050" y="361950"/>
            <a:ext cx="890700" cy="2463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2000"/>
              <a:buFont typeface="Arial"/>
              <a:buNone/>
            </a:pPr>
            <a:r>
              <a:rPr b="1" i="0" lang="en" sz="2000" u="none" cap="none" strike="noStrike">
                <a:solidFill>
                  <a:schemeClr val="dk1"/>
                </a:solidFill>
                <a:latin typeface="DM Sans"/>
                <a:ea typeface="DM Sans"/>
                <a:cs typeface="DM Sans"/>
                <a:sym typeface="DM Sans"/>
              </a:rPr>
              <a:t>About</a:t>
            </a:r>
            <a:endParaRPr b="1" i="0" sz="2000" u="none" cap="none" strike="noStrike">
              <a:solidFill>
                <a:srgbClr val="000000"/>
              </a:solidFill>
              <a:latin typeface="DM Sans"/>
              <a:ea typeface="DM Sans"/>
              <a:cs typeface="DM Sans"/>
              <a:sym typeface="DM Sans"/>
            </a:endParaRPr>
          </a:p>
        </p:txBody>
      </p:sp>
      <p:sp>
        <p:nvSpPr>
          <p:cNvPr id="287" name="Google Shape;287;p16"/>
          <p:cNvSpPr txBox="1"/>
          <p:nvPr/>
        </p:nvSpPr>
        <p:spPr>
          <a:xfrm>
            <a:off x="3115050" y="2310650"/>
            <a:ext cx="764400" cy="2463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2000"/>
              <a:buFont typeface="Arial"/>
              <a:buNone/>
            </a:pPr>
            <a:r>
              <a:rPr b="1" i="0" lang="en" sz="2000" u="none" cap="none" strike="noStrike">
                <a:solidFill>
                  <a:schemeClr val="dk1"/>
                </a:solidFill>
                <a:latin typeface="DM Sans"/>
                <a:ea typeface="DM Sans"/>
                <a:cs typeface="DM Sans"/>
                <a:sym typeface="DM Sans"/>
              </a:rPr>
              <a:t>Only</a:t>
            </a:r>
            <a:endParaRPr b="1" i="0" sz="2000" u="none" cap="none" strike="noStrike">
              <a:solidFill>
                <a:srgbClr val="000000"/>
              </a:solidFill>
              <a:latin typeface="DM Sans"/>
              <a:ea typeface="DM Sans"/>
              <a:cs typeface="DM Sans"/>
              <a:sym typeface="DM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91" name="Shape 291"/>
        <p:cNvGrpSpPr/>
        <p:nvPr/>
      </p:nvGrpSpPr>
      <p:grpSpPr>
        <a:xfrm>
          <a:off x="0" y="0"/>
          <a:ext cx="0" cy="0"/>
          <a:chOff x="0" y="0"/>
          <a:chExt cx="0" cy="0"/>
        </a:xfrm>
      </p:grpSpPr>
      <p:sp>
        <p:nvSpPr>
          <p:cNvPr id="292" name="Google Shape;292;p17"/>
          <p:cNvSpPr txBox="1"/>
          <p:nvPr/>
        </p:nvSpPr>
        <p:spPr>
          <a:xfrm>
            <a:off x="3105100" y="1376125"/>
            <a:ext cx="24090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MyeongjoExtraBold"/>
                <a:ea typeface="NanumMyeongjoExtraBold"/>
                <a:cs typeface="NanumMyeongjoExtraBold"/>
                <a:sym typeface="NanumMyeongjoExtraBold"/>
              </a:rPr>
              <a:t>Is math...?</a:t>
            </a:r>
            <a:endParaRPr b="0" i="0" sz="1400" u="none" cap="none" strike="noStrike">
              <a:solidFill>
                <a:schemeClr val="dk1"/>
              </a:solidFill>
              <a:latin typeface="NanumMyeongjoExtraBold"/>
              <a:ea typeface="NanumMyeongjoExtraBold"/>
              <a:cs typeface="NanumMyeongjoExtraBold"/>
              <a:sym typeface="NanumMyeongjoExtraBold"/>
            </a:endParaRPr>
          </a:p>
        </p:txBody>
      </p:sp>
      <p:sp>
        <p:nvSpPr>
          <p:cNvPr id="293" name="Google Shape;293;p17"/>
          <p:cNvSpPr txBox="1"/>
          <p:nvPr/>
        </p:nvSpPr>
        <p:spPr>
          <a:xfrm>
            <a:off x="3105100" y="1741950"/>
            <a:ext cx="2134800" cy="1536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getting one right answer, the teacher’s way</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Irrelevant</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doing procedures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Independent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Something my teacher made up</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Formulaic</a:t>
            </a:r>
            <a:endParaRPr b="0" i="0" sz="1000" u="none" cap="none" strike="noStrike">
              <a:solidFill>
                <a:schemeClr val="dk1"/>
              </a:solidFill>
              <a:latin typeface="DM Sans"/>
              <a:ea typeface="DM Sans"/>
              <a:cs typeface="DM Sans"/>
              <a:sym typeface="DM Sans"/>
            </a:endParaRPr>
          </a:p>
        </p:txBody>
      </p:sp>
      <p:cxnSp>
        <p:nvCxnSpPr>
          <p:cNvPr id="294" name="Google Shape;294;p17"/>
          <p:cNvCxnSpPr/>
          <p:nvPr/>
        </p:nvCxnSpPr>
        <p:spPr>
          <a:xfrm>
            <a:off x="2374350" y="1083650"/>
            <a:ext cx="6784800" cy="0"/>
          </a:xfrm>
          <a:prstGeom prst="straightConnector1">
            <a:avLst/>
          </a:prstGeom>
          <a:noFill/>
          <a:ln cap="flat" cmpd="sng" w="9525">
            <a:solidFill>
              <a:schemeClr val="dk1"/>
            </a:solidFill>
            <a:prstDash val="solid"/>
            <a:round/>
            <a:headEnd len="sm" w="sm" type="none"/>
            <a:tailEnd len="sm" w="sm" type="none"/>
          </a:ln>
        </p:spPr>
      </p:cxnSp>
      <p:sp>
        <p:nvSpPr>
          <p:cNvPr id="295" name="Google Shape;295;p17"/>
          <p:cNvSpPr txBox="1"/>
          <p:nvPr/>
        </p:nvSpPr>
        <p:spPr>
          <a:xfrm>
            <a:off x="6237525" y="1376125"/>
            <a:ext cx="1915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MyeongjoExtraBold"/>
                <a:ea typeface="NanumMyeongjoExtraBold"/>
                <a:cs typeface="NanumMyeongjoExtraBold"/>
                <a:sym typeface="NanumMyeongjoExtraBold"/>
              </a:rPr>
              <a:t>Or could math be...?</a:t>
            </a:r>
            <a:endParaRPr b="0" i="0" sz="1400" u="none" cap="none" strike="noStrike">
              <a:solidFill>
                <a:schemeClr val="dk1"/>
              </a:solidFill>
              <a:latin typeface="NanumMyeongjoExtraBold"/>
              <a:ea typeface="NanumMyeongjoExtraBold"/>
              <a:cs typeface="NanumMyeongjoExtraBold"/>
              <a:sym typeface="NanumMyeongjoExtraBold"/>
            </a:endParaRPr>
          </a:p>
        </p:txBody>
      </p:sp>
      <p:sp>
        <p:nvSpPr>
          <p:cNvPr id="296" name="Google Shape;296;p17"/>
          <p:cNvSpPr txBox="1"/>
          <p:nvPr/>
        </p:nvSpPr>
        <p:spPr>
          <a:xfrm>
            <a:off x="6237525" y="1741950"/>
            <a:ext cx="1915200" cy="2067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using multiple strategies flexibly</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Connected to the real-world in ways that make sense</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understanding and applying</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Collaborative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Lived across continents and centuries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Novel, challenging problems</a:t>
            </a:r>
            <a:endParaRPr b="0" i="0" sz="1000" u="none" cap="none" strike="noStrike">
              <a:solidFill>
                <a:schemeClr val="dk1"/>
              </a:solidFill>
              <a:latin typeface="DM Sans"/>
              <a:ea typeface="DM Sans"/>
              <a:cs typeface="DM Sans"/>
              <a:sym typeface="DM Sans"/>
            </a:endParaRPr>
          </a:p>
        </p:txBody>
      </p:sp>
      <p:cxnSp>
        <p:nvCxnSpPr>
          <p:cNvPr id="297" name="Google Shape;297;p17"/>
          <p:cNvCxnSpPr/>
          <p:nvPr/>
        </p:nvCxnSpPr>
        <p:spPr>
          <a:xfrm>
            <a:off x="5916300" y="1083650"/>
            <a:ext cx="0" cy="4065300"/>
          </a:xfrm>
          <a:prstGeom prst="straightConnector1">
            <a:avLst/>
          </a:prstGeom>
          <a:noFill/>
          <a:ln cap="flat" cmpd="sng" w="9525">
            <a:solidFill>
              <a:schemeClr val="dk1"/>
            </a:solidFill>
            <a:prstDash val="solid"/>
            <a:round/>
            <a:headEnd len="sm" w="sm" type="none"/>
            <a:tailEnd len="sm" w="sm" type="none"/>
          </a:ln>
        </p:spPr>
      </p:cxnSp>
      <p:cxnSp>
        <p:nvCxnSpPr>
          <p:cNvPr id="298" name="Google Shape;298;p17"/>
          <p:cNvCxnSpPr/>
          <p:nvPr/>
        </p:nvCxnSpPr>
        <p:spPr>
          <a:xfrm>
            <a:off x="2374350" y="4721100"/>
            <a:ext cx="6784800" cy="0"/>
          </a:xfrm>
          <a:prstGeom prst="straightConnector1">
            <a:avLst/>
          </a:prstGeom>
          <a:noFill/>
          <a:ln cap="flat" cmpd="sng" w="9525">
            <a:solidFill>
              <a:schemeClr val="dk1"/>
            </a:solidFill>
            <a:prstDash val="solid"/>
            <a:round/>
            <a:headEnd len="sm" w="sm" type="none"/>
            <a:tailEnd len="sm" w="sm" type="none"/>
          </a:ln>
        </p:spPr>
      </p:cxnSp>
      <p:sp>
        <p:nvSpPr>
          <p:cNvPr id="299" name="Google Shape;299;p17"/>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 name="Google Shape;300;p17"/>
          <p:cNvSpPr txBox="1"/>
          <p:nvPr/>
        </p:nvSpPr>
        <p:spPr>
          <a:xfrm>
            <a:off x="325175" y="342200"/>
            <a:ext cx="21699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We Must Lead the Movement</a:t>
            </a:r>
            <a:endParaRPr b="0" i="0" sz="3300" u="none" cap="none" strike="noStrike">
              <a:solidFill>
                <a:schemeClr val="dk1"/>
              </a:solidFill>
              <a:latin typeface="Nanum Myeongjo"/>
              <a:ea typeface="Nanum Myeongjo"/>
              <a:cs typeface="Nanum Myeongjo"/>
              <a:sym typeface="Nanum Myeongjo"/>
            </a:endParaRPr>
          </a:p>
        </p:txBody>
      </p:sp>
      <p:cxnSp>
        <p:nvCxnSpPr>
          <p:cNvPr id="301" name="Google Shape;301;p17"/>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sp>
        <p:nvSpPr>
          <p:cNvPr id="302" name="Google Shape;302;p17"/>
          <p:cNvSpPr/>
          <p:nvPr/>
        </p:nvSpPr>
        <p:spPr>
          <a:xfrm>
            <a:off x="389700" y="299897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 name="Google Shape;303;p17"/>
          <p:cNvSpPr txBox="1"/>
          <p:nvPr/>
        </p:nvSpPr>
        <p:spPr>
          <a:xfrm>
            <a:off x="669750" y="35410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How can this approach give space for what math can be?</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307" name="Shape 307"/>
        <p:cNvGrpSpPr/>
        <p:nvPr/>
      </p:nvGrpSpPr>
      <p:grpSpPr>
        <a:xfrm>
          <a:off x="0" y="0"/>
          <a:ext cx="0" cy="0"/>
          <a:chOff x="0" y="0"/>
          <a:chExt cx="0" cy="0"/>
        </a:xfrm>
      </p:grpSpPr>
      <p:cxnSp>
        <p:nvCxnSpPr>
          <p:cNvPr id="308" name="Google Shape;308;p18"/>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309" name="Google Shape;309;p18"/>
          <p:cNvSpPr txBox="1"/>
          <p:nvPr/>
        </p:nvSpPr>
        <p:spPr>
          <a:xfrm>
            <a:off x="3419850" y="303450"/>
            <a:ext cx="4318200" cy="30291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 xml:space="preserve">Task 1: Expectations </a:t>
            </a:r>
            <a:br>
              <a:rPr b="0" i="0" lang="en" sz="5200" u="none" cap="none" strike="noStrike">
                <a:solidFill>
                  <a:schemeClr val="dk1"/>
                </a:solidFill>
                <a:latin typeface="Nanum Myeongjo"/>
                <a:ea typeface="Nanum Myeongjo"/>
                <a:cs typeface="Nanum Myeongjo"/>
                <a:sym typeface="Nanum Myeongjo"/>
              </a:rPr>
            </a:br>
            <a:r>
              <a:rPr b="0" i="0" lang="en" sz="5200" u="none" cap="none" strike="noStrike">
                <a:solidFill>
                  <a:schemeClr val="dk1"/>
                </a:solidFill>
                <a:latin typeface="Nanum Myeongjo"/>
                <a:ea typeface="Nanum Myeongjo"/>
                <a:cs typeface="Nanum Myeongjo"/>
                <a:sym typeface="Nanum Myeongjo"/>
              </a:rPr>
              <a:t>and Learning Principles</a:t>
            </a:r>
            <a:endParaRPr b="0" i="0" sz="5200" u="none" cap="none" strike="noStrike">
              <a:solidFill>
                <a:schemeClr val="dk1"/>
              </a:solidFill>
              <a:latin typeface="Nanum Myeongjo"/>
              <a:ea typeface="Nanum Myeongjo"/>
              <a:cs typeface="Nanum Myeongjo"/>
              <a:sym typeface="Nanum Myeongjo"/>
            </a:endParaRPr>
          </a:p>
        </p:txBody>
      </p:sp>
      <p:sp>
        <p:nvSpPr>
          <p:cNvPr id="310" name="Google Shape;310;p18"/>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02</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14" name="Shape 314"/>
        <p:cNvGrpSpPr/>
        <p:nvPr/>
      </p:nvGrpSpPr>
      <p:grpSpPr>
        <a:xfrm>
          <a:off x="0" y="0"/>
          <a:ext cx="0" cy="0"/>
          <a:chOff x="0" y="0"/>
          <a:chExt cx="0" cy="0"/>
        </a:xfrm>
      </p:grpSpPr>
      <p:cxnSp>
        <p:nvCxnSpPr>
          <p:cNvPr id="315" name="Google Shape;315;p19"/>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16" name="Google Shape;316;p19"/>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17" name="Google Shape;317;p19"/>
          <p:cNvSpPr txBox="1"/>
          <p:nvPr/>
        </p:nvSpPr>
        <p:spPr>
          <a:xfrm>
            <a:off x="615900" y="1369950"/>
            <a:ext cx="6308400" cy="2979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1800" u="none" cap="none" strike="noStrike">
                <a:solidFill>
                  <a:schemeClr val="lt1"/>
                </a:solidFill>
                <a:latin typeface="DM Sans"/>
                <a:ea typeface="DM Sans"/>
                <a:cs typeface="DM Sans"/>
                <a:sym typeface="DM Sans"/>
              </a:rPr>
              <a:t>In the field of marketing, it is crucial to create a brand that stands out from the rest! Think about your favorite brand logos. What about those logos make them memorable?</a:t>
            </a:r>
            <a:endParaRPr b="0" i="0" sz="18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1200"/>
              </a:spcAft>
              <a:buClr>
                <a:schemeClr val="dk1"/>
              </a:buClr>
              <a:buSzPts val="1100"/>
              <a:buFont typeface="Arial"/>
              <a:buNone/>
            </a:pPr>
            <a:r>
              <a:rPr b="0" i="0" lang="en" sz="1800" u="none" cap="none" strike="noStrike">
                <a:solidFill>
                  <a:schemeClr val="lt1"/>
                </a:solidFill>
                <a:latin typeface="DM Sans"/>
                <a:ea typeface="DM Sans"/>
                <a:cs typeface="DM Sans"/>
                <a:sym typeface="DM Sans"/>
              </a:rPr>
              <a:t xml:space="preserve">One of the ways that companies capture their audience is through symmetry.  Symmetrical patterns are said to give the human brain a sense of familiarity and order, making it easier to remember products. Take a moment to explore the article </a:t>
            </a:r>
            <a:r>
              <a:rPr b="0" i="0" lang="en" sz="1800" u="sng" cap="none" strike="noStrike">
                <a:solidFill>
                  <a:srgbClr val="83FF36"/>
                </a:solidFill>
                <a:latin typeface="DM Sans"/>
                <a:ea typeface="DM Sans"/>
                <a:cs typeface="DM Sans"/>
                <a:sym typeface="DM Sans"/>
                <a:hlinkClick r:id="rId3">
                  <a:extLst>
                    <a:ext uri="{A12FA001-AC4F-418D-AE19-62706E023703}">
                      <ahyp:hlinkClr val="tx"/>
                    </a:ext>
                  </a:extLst>
                </a:hlinkClick>
              </a:rPr>
              <a:t>Why Do We Get So Much Pleasure From Symmetry?</a:t>
            </a:r>
            <a:r>
              <a:rPr b="0" i="0" lang="en" sz="1800" u="none" cap="none" strike="noStrike">
                <a:solidFill>
                  <a:srgbClr val="83FF36"/>
                </a:solidFill>
                <a:latin typeface="DM Sans"/>
                <a:ea typeface="DM Sans"/>
                <a:cs typeface="DM Sans"/>
                <a:sym typeface="DM Sans"/>
              </a:rPr>
              <a:t xml:space="preserve"> </a:t>
            </a:r>
            <a:r>
              <a:rPr b="0" i="0" lang="en" sz="1800" u="none" cap="none" strike="noStrike">
                <a:solidFill>
                  <a:schemeClr val="lt1"/>
                </a:solidFill>
                <a:latin typeface="DM Sans"/>
                <a:ea typeface="DM Sans"/>
                <a:cs typeface="DM Sans"/>
                <a:sym typeface="DM Sans"/>
              </a:rPr>
              <a:t>from the website howstuffworks to learn more.</a:t>
            </a:r>
            <a:endParaRPr b="0" i="0" sz="1800" u="none" cap="none" strike="noStrike">
              <a:solidFill>
                <a:schemeClr val="lt1"/>
              </a:solidFill>
              <a:latin typeface="DM Sans"/>
              <a:ea typeface="DM Sans"/>
              <a:cs typeface="DM Sans"/>
              <a:sym typeface="DM Sans"/>
            </a:endParaRPr>
          </a:p>
        </p:txBody>
      </p:sp>
      <p:sp>
        <p:nvSpPr>
          <p:cNvPr id="318" name="Google Shape;318;p19"/>
          <p:cNvSpPr txBox="1"/>
          <p:nvPr/>
        </p:nvSpPr>
        <p:spPr>
          <a:xfrm>
            <a:off x="615900" y="368375"/>
            <a:ext cx="49005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Do Some Math!</a:t>
            </a:r>
            <a:endParaRPr b="0" i="0" sz="3500" u="none" cap="none" strike="noStrike">
              <a:solidFill>
                <a:srgbClr val="83FBA3"/>
              </a:solidFill>
              <a:latin typeface="Nanum Myeongjo"/>
              <a:ea typeface="Nanum Myeongjo"/>
              <a:cs typeface="Nanum Myeongjo"/>
              <a:sym typeface="Nanum Myeongjo"/>
            </a:endParaRPr>
          </a:p>
        </p:txBody>
      </p:sp>
      <p:sp>
        <p:nvSpPr>
          <p:cNvPr id="319" name="Google Shape;319;p19"/>
          <p:cNvSpPr/>
          <p:nvPr/>
        </p:nvSpPr>
        <p:spPr>
          <a:xfrm>
            <a:off x="6924275" y="26549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0" name="Google Shape;320;p19"/>
          <p:cNvSpPr txBox="1"/>
          <p:nvPr/>
        </p:nvSpPr>
        <p:spPr>
          <a:xfrm>
            <a:off x="7116575" y="3166275"/>
            <a:ext cx="1561500" cy="923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200"/>
              <a:buFont typeface="Arial"/>
              <a:buNone/>
            </a:pPr>
            <a:r>
              <a:rPr b="1" i="0" lang="en" sz="1200" u="none" cap="none" strike="noStrike">
                <a:solidFill>
                  <a:srgbClr val="145758"/>
                </a:solidFill>
                <a:latin typeface="Proxima Nova"/>
                <a:ea typeface="Proxima Nova"/>
                <a:cs typeface="Proxima Nova"/>
                <a:sym typeface="Proxima Nova"/>
              </a:rPr>
              <a:t>Do the task as a student would. Jot down any reflections that you have as you do the math!</a:t>
            </a:r>
            <a:endParaRPr b="1" i="0" sz="1200" u="none" cap="none" strike="noStrike">
              <a:solidFill>
                <a:srgbClr val="145758"/>
              </a:solidFill>
              <a:latin typeface="DM Sans"/>
              <a:ea typeface="DM Sans"/>
              <a:cs typeface="DM Sans"/>
              <a:sym typeface="DM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24" name="Shape 324"/>
        <p:cNvGrpSpPr/>
        <p:nvPr/>
      </p:nvGrpSpPr>
      <p:grpSpPr>
        <a:xfrm>
          <a:off x="0" y="0"/>
          <a:ext cx="0" cy="0"/>
          <a:chOff x="0" y="0"/>
          <a:chExt cx="0" cy="0"/>
        </a:xfrm>
      </p:grpSpPr>
      <p:cxnSp>
        <p:nvCxnSpPr>
          <p:cNvPr id="325" name="Google Shape;325;p20"/>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26" name="Google Shape;326;p20"/>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27" name="Google Shape;327;p20"/>
          <p:cNvSpPr txBox="1"/>
          <p:nvPr/>
        </p:nvSpPr>
        <p:spPr>
          <a:xfrm>
            <a:off x="615900" y="368375"/>
            <a:ext cx="70230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Content and Practice Expectations</a:t>
            </a:r>
            <a:endParaRPr b="0" i="0" sz="3500" u="none" cap="none" strike="noStrike">
              <a:solidFill>
                <a:srgbClr val="83FBA3"/>
              </a:solidFill>
              <a:latin typeface="Nanum Myeongjo"/>
              <a:ea typeface="Nanum Myeongjo"/>
              <a:cs typeface="Nanum Myeongjo"/>
              <a:sym typeface="Nanum Myeongjo"/>
            </a:endParaRPr>
          </a:p>
        </p:txBody>
      </p:sp>
      <p:sp>
        <p:nvSpPr>
          <p:cNvPr id="328" name="Google Shape;328;p20"/>
          <p:cNvSpPr txBox="1"/>
          <p:nvPr/>
        </p:nvSpPr>
        <p:spPr>
          <a:xfrm>
            <a:off x="615900" y="1369950"/>
            <a:ext cx="6308400" cy="2979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1800" u="none" cap="none" strike="noStrike">
                <a:solidFill>
                  <a:schemeClr val="lt1"/>
                </a:solidFill>
                <a:latin typeface="DM Sans"/>
                <a:ea typeface="DM Sans"/>
                <a:cs typeface="DM Sans"/>
                <a:sym typeface="DM Sans"/>
              </a:rPr>
              <a:t>In the field of marketing, it is crucial to create a brand that stands out from the rest! Think about your favorite brand logos. What about those logos make them memorable?</a:t>
            </a:r>
            <a:endParaRPr b="0" i="0" sz="18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1200"/>
              </a:spcAft>
              <a:buClr>
                <a:schemeClr val="dk1"/>
              </a:buClr>
              <a:buSzPts val="1100"/>
              <a:buFont typeface="Arial"/>
              <a:buNone/>
            </a:pPr>
            <a:r>
              <a:rPr b="0" i="0" lang="en" sz="1800" u="none" cap="none" strike="noStrike">
                <a:solidFill>
                  <a:schemeClr val="lt1"/>
                </a:solidFill>
                <a:latin typeface="DM Sans"/>
                <a:ea typeface="DM Sans"/>
                <a:cs typeface="DM Sans"/>
                <a:sym typeface="DM Sans"/>
              </a:rPr>
              <a:t xml:space="preserve">One of the ways that companies capture their audience is through symmetry.  Symmetrical patterns are said to give the human brain a sense of familiarity and order, making it easier to remember products. Take a moment to explore the article </a:t>
            </a:r>
            <a:r>
              <a:rPr b="0" i="0" lang="en" sz="1800" u="sng" cap="none" strike="noStrike">
                <a:solidFill>
                  <a:srgbClr val="83FF36"/>
                </a:solidFill>
                <a:latin typeface="DM Sans"/>
                <a:ea typeface="DM Sans"/>
                <a:cs typeface="DM Sans"/>
                <a:sym typeface="DM Sans"/>
                <a:hlinkClick r:id="rId3">
                  <a:extLst>
                    <a:ext uri="{A12FA001-AC4F-418D-AE19-62706E023703}">
                      <ahyp:hlinkClr val="tx"/>
                    </a:ext>
                  </a:extLst>
                </a:hlinkClick>
              </a:rPr>
              <a:t>Why Do We Get So Much Pleasure From Symmetry?</a:t>
            </a:r>
            <a:r>
              <a:rPr b="0" i="0" lang="en" sz="1800" u="none" cap="none" strike="noStrike">
                <a:solidFill>
                  <a:srgbClr val="83FF36"/>
                </a:solidFill>
                <a:latin typeface="DM Sans"/>
                <a:ea typeface="DM Sans"/>
                <a:cs typeface="DM Sans"/>
                <a:sym typeface="DM Sans"/>
              </a:rPr>
              <a:t xml:space="preserve"> </a:t>
            </a:r>
            <a:r>
              <a:rPr b="0" i="0" lang="en" sz="1800" u="none" cap="none" strike="noStrike">
                <a:solidFill>
                  <a:schemeClr val="lt1"/>
                </a:solidFill>
                <a:latin typeface="DM Sans"/>
                <a:ea typeface="DM Sans"/>
                <a:cs typeface="DM Sans"/>
                <a:sym typeface="DM Sans"/>
              </a:rPr>
              <a:t>from the website howstuffworks to learn more.</a:t>
            </a:r>
            <a:endParaRPr b="0" i="0" sz="1800" u="none" cap="none" strike="noStrike">
              <a:solidFill>
                <a:schemeClr val="lt1"/>
              </a:solidFill>
              <a:latin typeface="DM Sans"/>
              <a:ea typeface="DM Sans"/>
              <a:cs typeface="DM Sans"/>
              <a:sym typeface="DM Sans"/>
            </a:endParaRPr>
          </a:p>
        </p:txBody>
      </p:sp>
      <p:sp>
        <p:nvSpPr>
          <p:cNvPr id="329" name="Google Shape;329;p20"/>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0" name="Google Shape;330;p20"/>
          <p:cNvSpPr txBox="1"/>
          <p:nvPr/>
        </p:nvSpPr>
        <p:spPr>
          <a:xfrm>
            <a:off x="6735575" y="2976075"/>
            <a:ext cx="15615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145758"/>
                </a:solidFill>
                <a:latin typeface="DM Sans"/>
                <a:ea typeface="DM Sans"/>
                <a:cs typeface="DM Sans"/>
                <a:sym typeface="DM Sans"/>
              </a:rPr>
              <a:t>Choose 1-2 Content and Practice Expectations that student work could give evidence of.</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34" name="Shape 334"/>
        <p:cNvGrpSpPr/>
        <p:nvPr/>
      </p:nvGrpSpPr>
      <p:grpSpPr>
        <a:xfrm>
          <a:off x="0" y="0"/>
          <a:ext cx="0" cy="0"/>
          <a:chOff x="0" y="0"/>
          <a:chExt cx="0" cy="0"/>
        </a:xfrm>
      </p:grpSpPr>
      <p:cxnSp>
        <p:nvCxnSpPr>
          <p:cNvPr id="335" name="Google Shape;335;p21"/>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36" name="Google Shape;336;p21"/>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37" name="Google Shape;337;p21"/>
          <p:cNvSpPr txBox="1"/>
          <p:nvPr/>
        </p:nvSpPr>
        <p:spPr>
          <a:xfrm>
            <a:off x="615900" y="368375"/>
            <a:ext cx="74907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Content and Practice Expectations</a:t>
            </a:r>
            <a:endParaRPr b="0" i="0" sz="3500" u="none" cap="none" strike="noStrike">
              <a:solidFill>
                <a:srgbClr val="83FBA3"/>
              </a:solidFill>
              <a:latin typeface="Nanum Myeongjo"/>
              <a:ea typeface="Nanum Myeongjo"/>
              <a:cs typeface="Nanum Myeongjo"/>
              <a:sym typeface="Nanum Myeongjo"/>
            </a:endParaRPr>
          </a:p>
        </p:txBody>
      </p:sp>
      <p:sp>
        <p:nvSpPr>
          <p:cNvPr id="338" name="Google Shape;338;p21"/>
          <p:cNvSpPr txBox="1"/>
          <p:nvPr/>
        </p:nvSpPr>
        <p:spPr>
          <a:xfrm>
            <a:off x="615900" y="1369950"/>
            <a:ext cx="6308400" cy="2979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1800" u="none" cap="none" strike="noStrike">
                <a:solidFill>
                  <a:schemeClr val="lt1"/>
                </a:solidFill>
                <a:latin typeface="DM Sans"/>
                <a:ea typeface="DM Sans"/>
                <a:cs typeface="DM Sans"/>
                <a:sym typeface="DM Sans"/>
              </a:rPr>
              <a:t>In the field of marketing, it is crucial to create a brand that stands out from the rest! Think about your favorite brand logos. What about those logos make them memorable?</a:t>
            </a:r>
            <a:endParaRPr b="0" i="0" sz="18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1200"/>
              </a:spcAft>
              <a:buClr>
                <a:schemeClr val="dk1"/>
              </a:buClr>
              <a:buSzPts val="1100"/>
              <a:buFont typeface="Arial"/>
              <a:buNone/>
            </a:pPr>
            <a:r>
              <a:rPr b="0" i="0" lang="en" sz="1800" u="none" cap="none" strike="noStrike">
                <a:solidFill>
                  <a:schemeClr val="lt1"/>
                </a:solidFill>
                <a:latin typeface="DM Sans"/>
                <a:ea typeface="DM Sans"/>
                <a:cs typeface="DM Sans"/>
                <a:sym typeface="DM Sans"/>
              </a:rPr>
              <a:t xml:space="preserve">One of the ways that companies capture their audience is through symmetry.  Symmetrical patterns are said to give the human brain a sense of familiarity and order, making it easier to remember products. Take a moment to explore the article </a:t>
            </a:r>
            <a:r>
              <a:rPr b="0" i="0" lang="en" sz="1800" u="sng" cap="none" strike="noStrike">
                <a:solidFill>
                  <a:srgbClr val="83FF36"/>
                </a:solidFill>
                <a:latin typeface="DM Sans"/>
                <a:ea typeface="DM Sans"/>
                <a:cs typeface="DM Sans"/>
                <a:sym typeface="DM Sans"/>
                <a:hlinkClick r:id="rId3">
                  <a:extLst>
                    <a:ext uri="{A12FA001-AC4F-418D-AE19-62706E023703}">
                      <ahyp:hlinkClr val="tx"/>
                    </a:ext>
                  </a:extLst>
                </a:hlinkClick>
              </a:rPr>
              <a:t>Why Do We Get So Much Pleasure From Symmetry?</a:t>
            </a:r>
            <a:r>
              <a:rPr b="0" i="0" lang="en" sz="1800" u="none" cap="none" strike="noStrike">
                <a:solidFill>
                  <a:srgbClr val="83FF36"/>
                </a:solidFill>
                <a:latin typeface="DM Sans"/>
                <a:ea typeface="DM Sans"/>
                <a:cs typeface="DM Sans"/>
                <a:sym typeface="DM Sans"/>
              </a:rPr>
              <a:t xml:space="preserve"> </a:t>
            </a:r>
            <a:r>
              <a:rPr b="0" i="0" lang="en" sz="1800" u="none" cap="none" strike="noStrike">
                <a:solidFill>
                  <a:schemeClr val="lt1"/>
                </a:solidFill>
                <a:latin typeface="DM Sans"/>
                <a:ea typeface="DM Sans"/>
                <a:cs typeface="DM Sans"/>
                <a:sym typeface="DM Sans"/>
              </a:rPr>
              <a:t>from the website howstuffworks to learn more.</a:t>
            </a:r>
            <a:endParaRPr b="0" i="0" sz="1800" u="none" cap="none" strike="noStrike">
              <a:solidFill>
                <a:schemeClr val="lt1"/>
              </a:solidFill>
              <a:latin typeface="DM Sans"/>
              <a:ea typeface="DM Sans"/>
              <a:cs typeface="DM Sans"/>
              <a:sym typeface="DM Sans"/>
            </a:endParaRPr>
          </a:p>
        </p:txBody>
      </p:sp>
      <p:sp>
        <p:nvSpPr>
          <p:cNvPr id="339" name="Google Shape;339;p21"/>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0" name="Google Shape;340;p21"/>
          <p:cNvSpPr txBox="1"/>
          <p:nvPr/>
        </p:nvSpPr>
        <p:spPr>
          <a:xfrm>
            <a:off x="6770975" y="2806725"/>
            <a:ext cx="1643100" cy="1185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145758"/>
                </a:solidFill>
                <a:latin typeface="Proxima Nova"/>
                <a:ea typeface="Proxima Nova"/>
                <a:cs typeface="Proxima Nova"/>
                <a:sym typeface="Proxima Nova"/>
              </a:rPr>
              <a:t>152.a: Use definitions of rotations, reflections, and translations in terms of angles, circles, perpendicular lines, parallel lines, and line segments.</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44" name="Shape 344"/>
        <p:cNvGrpSpPr/>
        <p:nvPr/>
      </p:nvGrpSpPr>
      <p:grpSpPr>
        <a:xfrm>
          <a:off x="0" y="0"/>
          <a:ext cx="0" cy="0"/>
          <a:chOff x="0" y="0"/>
          <a:chExt cx="0" cy="0"/>
        </a:xfrm>
      </p:grpSpPr>
      <p:sp>
        <p:nvSpPr>
          <p:cNvPr id="345" name="Google Shape;345;p22"/>
          <p:cNvSpPr txBox="1"/>
          <p:nvPr/>
        </p:nvSpPr>
        <p:spPr>
          <a:xfrm>
            <a:off x="3105100" y="690325"/>
            <a:ext cx="36363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M152 Badge Title,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46" name="Google Shape;346;p22"/>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47" name="Google Shape;347;p22"/>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48" name="Google Shape;348;p22"/>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9" name="Google Shape;349;p22"/>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cxnSp>
        <p:nvCxnSpPr>
          <p:cNvPr id="350" name="Google Shape;350;p22"/>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51" name="Google Shape;351;p22"/>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352" name="Google Shape;352;p22"/>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56" name="Shape 356"/>
        <p:cNvGrpSpPr/>
        <p:nvPr/>
      </p:nvGrpSpPr>
      <p:grpSpPr>
        <a:xfrm>
          <a:off x="0" y="0"/>
          <a:ext cx="0" cy="0"/>
          <a:chOff x="0" y="0"/>
          <a:chExt cx="0" cy="0"/>
        </a:xfrm>
      </p:grpSpPr>
      <p:sp>
        <p:nvSpPr>
          <p:cNvPr id="357" name="Google Shape;357;p23"/>
          <p:cNvSpPr txBox="1"/>
          <p:nvPr/>
        </p:nvSpPr>
        <p:spPr>
          <a:xfrm>
            <a:off x="3105100" y="690325"/>
            <a:ext cx="36363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M152 Badge Title,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58" name="Google Shape;358;p23"/>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59" name="Google Shape;359;p23"/>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60" name="Google Shape;360;p23"/>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61" name="Google Shape;361;p23"/>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62" name="Google Shape;362;p23"/>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363" name="Google Shape;363;p23"/>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364" name="Google Shape;364;p23"/>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365" name="Google Shape;365;p23"/>
          <p:cNvSpPr/>
          <p:nvPr/>
        </p:nvSpPr>
        <p:spPr>
          <a:xfrm>
            <a:off x="6543275" y="25787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1" i="0" lang="en" sz="1300" u="none" cap="none" strike="noStrike">
                <a:solidFill>
                  <a:srgbClr val="83FBA3"/>
                </a:solidFill>
                <a:latin typeface="Proxima Nova"/>
                <a:ea typeface="Proxima Nova"/>
                <a:cs typeface="Proxima Nova"/>
                <a:sym typeface="Proxima Nova"/>
              </a:rPr>
              <a:t>Which of these principles does this task lend itself to? Which ones can the task be easily adapted to accommodate?</a:t>
            </a:r>
            <a:endParaRPr b="0" i="0" sz="1300" u="none" cap="none" strike="noStrike">
              <a:solidFill>
                <a:srgbClr val="000000"/>
              </a:solidFill>
              <a:latin typeface="Proxima Nova"/>
              <a:ea typeface="Proxima Nova"/>
              <a:cs typeface="Proxima Nova"/>
              <a:sym typeface="Proxima Nova"/>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69" name="Shape 369"/>
        <p:cNvGrpSpPr/>
        <p:nvPr/>
      </p:nvGrpSpPr>
      <p:grpSpPr>
        <a:xfrm>
          <a:off x="0" y="0"/>
          <a:ext cx="0" cy="0"/>
          <a:chOff x="0" y="0"/>
          <a:chExt cx="0" cy="0"/>
        </a:xfrm>
      </p:grpSpPr>
      <p:sp>
        <p:nvSpPr>
          <p:cNvPr id="370" name="Google Shape;370;p24"/>
          <p:cNvSpPr txBox="1"/>
          <p:nvPr/>
        </p:nvSpPr>
        <p:spPr>
          <a:xfrm>
            <a:off x="3105100" y="690325"/>
            <a:ext cx="36363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M152 Badge Title,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371" name="Google Shape;371;p24"/>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372" name="Google Shape;372;p24"/>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373" name="Google Shape;373;p24"/>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74" name="Google Shape;374;p24"/>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375" name="Google Shape;375;p24"/>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sp>
        <p:nvSpPr>
          <p:cNvPr id="376" name="Google Shape;376;p24"/>
          <p:cNvSpPr/>
          <p:nvPr/>
        </p:nvSpPr>
        <p:spPr>
          <a:xfrm>
            <a:off x="6543275" y="25787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7" name="Google Shape;377;p24"/>
          <p:cNvSpPr txBox="1"/>
          <p:nvPr/>
        </p:nvSpPr>
        <p:spPr>
          <a:xfrm>
            <a:off x="6739325" y="3235575"/>
            <a:ext cx="15540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 xml:space="preserve">Share what </a:t>
            </a:r>
            <a:br>
              <a:rPr b="1" i="0" lang="en" sz="1600" u="none" cap="none" strike="noStrike">
                <a:solidFill>
                  <a:srgbClr val="83FBA3"/>
                </a:solidFill>
                <a:latin typeface="DM Sans"/>
                <a:ea typeface="DM Sans"/>
                <a:cs typeface="DM Sans"/>
                <a:sym typeface="DM Sans"/>
              </a:rPr>
            </a:br>
            <a:r>
              <a:rPr b="1" i="0" lang="en" sz="1600" u="none" cap="none" strike="noStrike">
                <a:solidFill>
                  <a:srgbClr val="83FBA3"/>
                </a:solidFill>
                <a:latin typeface="DM Sans"/>
                <a:ea typeface="DM Sans"/>
                <a:cs typeface="DM Sans"/>
                <a:sym typeface="DM Sans"/>
              </a:rPr>
              <a:t>you came up with!</a:t>
            </a:r>
            <a:endParaRPr b="1" i="0" sz="1000" u="none" cap="none" strike="noStrike">
              <a:solidFill>
                <a:srgbClr val="83FBA3"/>
              </a:solidFill>
              <a:latin typeface="DM Sans"/>
              <a:ea typeface="DM Sans"/>
              <a:cs typeface="DM Sans"/>
              <a:sym typeface="DM Sans"/>
            </a:endParaRPr>
          </a:p>
        </p:txBody>
      </p:sp>
      <p:cxnSp>
        <p:nvCxnSpPr>
          <p:cNvPr id="378" name="Google Shape;378;p24"/>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379" name="Google Shape;379;p24"/>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383" name="Shape 383"/>
        <p:cNvGrpSpPr/>
        <p:nvPr/>
      </p:nvGrpSpPr>
      <p:grpSpPr>
        <a:xfrm>
          <a:off x="0" y="0"/>
          <a:ext cx="0" cy="0"/>
          <a:chOff x="0" y="0"/>
          <a:chExt cx="0" cy="0"/>
        </a:xfrm>
      </p:grpSpPr>
      <p:cxnSp>
        <p:nvCxnSpPr>
          <p:cNvPr id="384" name="Google Shape;384;p25"/>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385" name="Google Shape;385;p25"/>
          <p:cNvSpPr txBox="1"/>
          <p:nvPr/>
        </p:nvSpPr>
        <p:spPr>
          <a:xfrm>
            <a:off x="3419850" y="303450"/>
            <a:ext cx="4318200" cy="15759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Task 1: Student Work</a:t>
            </a:r>
            <a:endParaRPr b="0" i="0" sz="5200" u="none" cap="none" strike="noStrike">
              <a:solidFill>
                <a:schemeClr val="dk1"/>
              </a:solidFill>
              <a:latin typeface="Nanum Myeongjo"/>
              <a:ea typeface="Nanum Myeongjo"/>
              <a:cs typeface="Nanum Myeongjo"/>
              <a:sym typeface="Nanum Myeongjo"/>
            </a:endParaRPr>
          </a:p>
        </p:txBody>
      </p:sp>
      <p:sp>
        <p:nvSpPr>
          <p:cNvPr id="386" name="Google Shape;386;p25"/>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03</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90" name="Shape 390"/>
        <p:cNvGrpSpPr/>
        <p:nvPr/>
      </p:nvGrpSpPr>
      <p:grpSpPr>
        <a:xfrm>
          <a:off x="0" y="0"/>
          <a:ext cx="0" cy="0"/>
          <a:chOff x="0" y="0"/>
          <a:chExt cx="0" cy="0"/>
        </a:xfrm>
      </p:grpSpPr>
      <p:cxnSp>
        <p:nvCxnSpPr>
          <p:cNvPr id="391" name="Google Shape;391;p26"/>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92" name="Google Shape;392;p26"/>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93" name="Google Shape;393;p26"/>
          <p:cNvSpPr txBox="1"/>
          <p:nvPr/>
        </p:nvSpPr>
        <p:spPr>
          <a:xfrm>
            <a:off x="664600" y="1027825"/>
            <a:ext cx="8098800" cy="3617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1800" u="none" cap="none" strike="noStrike">
                <a:solidFill>
                  <a:schemeClr val="lt1"/>
                </a:solidFill>
                <a:latin typeface="DM Sans"/>
                <a:ea typeface="DM Sans"/>
                <a:cs typeface="DM Sans"/>
                <a:sym typeface="DM Sans"/>
              </a:rPr>
              <a:t>“Undoing the harms of ability labeling is not just an issue of changing our language or implementing a standardized set of “best practices” or policies. It requires sustained action and ongoing learning at every level of our educational system, from individual classrooms to schools, school districts, universities, regions, states/provinces, and the nation. Many curricula, assessments, and instructional practices reproduce stratification—labeling students, their problem-solving strategies, and the learning opportunities they should receive on a scale from “remedial” to “sophisticated” (e.g., test score categories, systems for grouping students based on perceived ability, and strategies for sequencing student work for mathematical discussions). “</a:t>
            </a:r>
            <a:endParaRPr b="0" i="0" sz="1800" u="none" cap="none" strike="noStrike">
              <a:solidFill>
                <a:schemeClr val="lt1"/>
              </a:solidFill>
              <a:latin typeface="DM Sans"/>
              <a:ea typeface="DM Sans"/>
              <a:cs typeface="DM Sans"/>
              <a:sym typeface="DM Sans"/>
            </a:endParaRPr>
          </a:p>
          <a:p>
            <a:pPr indent="0" lvl="0" marL="0" marR="0" rtl="0" algn="r">
              <a:lnSpc>
                <a:spcPct val="115000"/>
              </a:lnSpc>
              <a:spcBef>
                <a:spcPts val="1200"/>
              </a:spcBef>
              <a:spcAft>
                <a:spcPts val="1200"/>
              </a:spcAft>
              <a:buClr>
                <a:schemeClr val="dk1"/>
              </a:buClr>
              <a:buSzPts val="1100"/>
              <a:buFont typeface="Arial"/>
              <a:buNone/>
            </a:pPr>
            <a:r>
              <a:rPr b="0" i="0" lang="en" sz="1800" u="none" cap="none" strike="noStrike">
                <a:solidFill>
                  <a:schemeClr val="lt1"/>
                </a:solidFill>
                <a:latin typeface="DM Sans"/>
                <a:ea typeface="DM Sans"/>
                <a:cs typeface="DM Sans"/>
                <a:sym typeface="DM Sans"/>
              </a:rPr>
              <a:t xml:space="preserve">-National Council of Teachers of Mathematics </a:t>
            </a:r>
            <a:endParaRPr b="0" i="0" sz="1500" u="none" cap="none" strike="noStrike">
              <a:solidFill>
                <a:schemeClr val="lt1"/>
              </a:solidFill>
              <a:latin typeface="DM Sans"/>
              <a:ea typeface="DM Sans"/>
              <a:cs typeface="DM Sans"/>
              <a:sym typeface="DM Sans"/>
            </a:endParaRPr>
          </a:p>
        </p:txBody>
      </p:sp>
      <p:sp>
        <p:nvSpPr>
          <p:cNvPr id="394" name="Google Shape;394;p26"/>
          <p:cNvSpPr txBox="1"/>
          <p:nvPr/>
        </p:nvSpPr>
        <p:spPr>
          <a:xfrm>
            <a:off x="615900" y="368375"/>
            <a:ext cx="76812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What is the impact of our labels?</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398" name="Shape 398"/>
        <p:cNvGrpSpPr/>
        <p:nvPr/>
      </p:nvGrpSpPr>
      <p:grpSpPr>
        <a:xfrm>
          <a:off x="0" y="0"/>
          <a:ext cx="0" cy="0"/>
          <a:chOff x="0" y="0"/>
          <a:chExt cx="0" cy="0"/>
        </a:xfrm>
      </p:grpSpPr>
      <p:sp>
        <p:nvSpPr>
          <p:cNvPr id="399" name="Google Shape;399;p27"/>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400" name="Google Shape;400;p27"/>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cxnSp>
        <p:nvCxnSpPr>
          <p:cNvPr id="401" name="Google Shape;401;p27"/>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402" name="Google Shape;402;p27"/>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403" name="Google Shape;403;p27"/>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404" name="Google Shape;404;p27"/>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408" name="Shape 408"/>
        <p:cNvGrpSpPr/>
        <p:nvPr/>
      </p:nvGrpSpPr>
      <p:grpSpPr>
        <a:xfrm>
          <a:off x="0" y="0"/>
          <a:ext cx="0" cy="0"/>
          <a:chOff x="0" y="0"/>
          <a:chExt cx="0" cy="0"/>
        </a:xfrm>
      </p:grpSpPr>
      <p:cxnSp>
        <p:nvCxnSpPr>
          <p:cNvPr id="409" name="Google Shape;409;p28"/>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410" name="Google Shape;410;p28"/>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411" name="Google Shape;411;p28"/>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2400" u="none" cap="none" strike="noStrike">
              <a:solidFill>
                <a:schemeClr val="dk1"/>
              </a:solidFill>
              <a:latin typeface="Nanum Myeongjo"/>
              <a:ea typeface="Nanum Myeongjo"/>
              <a:cs typeface="Nanum Myeongjo"/>
              <a:sym typeface="Nanum Myeongjo"/>
            </a:endParaRPr>
          </a:p>
        </p:txBody>
      </p:sp>
      <p:sp>
        <p:nvSpPr>
          <p:cNvPr id="412" name="Google Shape;412;p28"/>
          <p:cNvSpPr/>
          <p:nvPr/>
        </p:nvSpPr>
        <p:spPr>
          <a:xfrm>
            <a:off x="2085125" y="25403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3" name="Google Shape;413;p28"/>
          <p:cNvSpPr txBox="1"/>
          <p:nvPr/>
        </p:nvSpPr>
        <p:spPr>
          <a:xfrm>
            <a:off x="2365175" y="3190125"/>
            <a:ext cx="1386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Come off mute and share what you saw!</a:t>
            </a:r>
            <a:endParaRPr b="1" i="0" sz="1400" u="none" cap="none" strike="noStrike">
              <a:solidFill>
                <a:srgbClr val="BDFCD7"/>
              </a:solidFill>
              <a:latin typeface="DM Sans"/>
              <a:ea typeface="DM Sans"/>
              <a:cs typeface="DM Sans"/>
              <a:sym typeface="DM Sans"/>
            </a:endParaRPr>
          </a:p>
        </p:txBody>
      </p:sp>
      <p:sp>
        <p:nvSpPr>
          <p:cNvPr id="414" name="Google Shape;414;p28"/>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415" name="Google Shape;415;p28"/>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sp>
        <p:nvSpPr>
          <p:cNvPr id="416" name="Google Shape;416;p28"/>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20" name="Shape 420"/>
        <p:cNvGrpSpPr/>
        <p:nvPr/>
      </p:nvGrpSpPr>
      <p:grpSpPr>
        <a:xfrm>
          <a:off x="0" y="0"/>
          <a:ext cx="0" cy="0"/>
          <a:chOff x="0" y="0"/>
          <a:chExt cx="0" cy="0"/>
        </a:xfrm>
      </p:grpSpPr>
      <p:cxnSp>
        <p:nvCxnSpPr>
          <p:cNvPr id="421" name="Google Shape;421;p29"/>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22" name="Google Shape;422;p29"/>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23" name="Google Shape;423;p29"/>
          <p:cNvSpPr txBox="1"/>
          <p:nvPr/>
        </p:nvSpPr>
        <p:spPr>
          <a:xfrm>
            <a:off x="1613100" y="376226"/>
            <a:ext cx="5917800" cy="538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100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Criteria for Success</a:t>
            </a:r>
            <a:endParaRPr b="0" i="0" sz="3500" u="none" cap="none" strike="noStrike">
              <a:solidFill>
                <a:schemeClr val="lt1"/>
              </a:solidFill>
              <a:latin typeface="Nanum Myeongjo"/>
              <a:ea typeface="Nanum Myeongjo"/>
              <a:cs typeface="Nanum Myeongjo"/>
              <a:sym typeface="Nanum Myeongjo"/>
            </a:endParaRPr>
          </a:p>
        </p:txBody>
      </p:sp>
      <p:graphicFrame>
        <p:nvGraphicFramePr>
          <p:cNvPr id="424" name="Google Shape;424;p29"/>
          <p:cNvGraphicFramePr/>
          <p:nvPr/>
        </p:nvGraphicFramePr>
        <p:xfrm>
          <a:off x="1037388" y="1308850"/>
          <a:ext cx="3000000" cy="3000000"/>
        </p:xfrm>
        <a:graphic>
          <a:graphicData uri="http://schemas.openxmlformats.org/drawingml/2006/table">
            <a:tbl>
              <a:tblPr>
                <a:noFill/>
                <a:tableStyleId>{7FA3EF66-6D48-41E4-AEB8-E3EE1188F19A}</a:tableStyleId>
              </a:tblPr>
              <a:tblGrid>
                <a:gridCol w="2677225"/>
                <a:gridCol w="2807825"/>
                <a:gridCol w="1839225"/>
              </a:tblGrid>
              <a:tr h="500025">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nchor="ctr">
                    <a:lnB cap="flat" cmpd="sng" w="12700">
                      <a:solidFill>
                        <a:srgbClr val="000000"/>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nchor="ctr">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nchor="ctr">
                    <a:lnB cap="flat" cmpd="sng" w="12700">
                      <a:solidFill>
                        <a:srgbClr val="000000"/>
                      </a:solidFill>
                      <a:prstDash val="solid"/>
                      <a:round/>
                      <a:headEnd len="sm" w="sm" type="none"/>
                      <a:tailEnd len="sm" w="sm" type="none"/>
                    </a:lnB>
                    <a:solidFill>
                      <a:srgbClr val="83FBA3"/>
                    </a:solidFill>
                  </a:tcPr>
                </a:tc>
              </a:tr>
              <a:tr h="1634625">
                <a:tc>
                  <a:txBody>
                    <a:bodyPr/>
                    <a:lstStyle/>
                    <a:p>
                      <a:pPr indent="0" lvl="0" marL="0" marR="0" rtl="0" algn="l">
                        <a:lnSpc>
                          <a:spcPct val="100000"/>
                        </a:lnSpc>
                        <a:spcBef>
                          <a:spcPts val="0"/>
                        </a:spcBef>
                        <a:spcAft>
                          <a:spcPts val="0"/>
                        </a:spcAft>
                        <a:buClr>
                          <a:srgbClr val="000000"/>
                        </a:buClr>
                        <a:buSzPts val="1300"/>
                        <a:buFont typeface="Arial"/>
                        <a:buNone/>
                      </a:pPr>
                      <a:r>
                        <a:rPr lang="en" sz="1300" u="none" cap="none" strike="noStrike">
                          <a:solidFill>
                            <a:srgbClr val="FFFFFF"/>
                          </a:solidFill>
                          <a:latin typeface="DM Sans"/>
                          <a:ea typeface="DM Sans"/>
                          <a:cs typeface="DM Sans"/>
                          <a:sym typeface="DM Sans"/>
                        </a:rPr>
                        <a:t>The student’s artifact shows evidence of an emerging understanding of the targeted expectation(s). After conferencing and additional instruction/learning, the student may provide a revised or different artifact as evidence of their learning.</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78909C"/>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 sz="1300" u="none" cap="none" strike="noStrike">
                          <a:solidFill>
                            <a:srgbClr val="FFFFFF"/>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78909C"/>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 sz="1300" u="none" cap="none" strike="noStrike">
                          <a:solidFill>
                            <a:srgbClr val="FFFFFF"/>
                          </a:solidFill>
                          <a:latin typeface="DM Sans"/>
                          <a:ea typeface="DM Sans"/>
                          <a:cs typeface="DM Sans"/>
                          <a:sym typeface="DM Sans"/>
                        </a:rPr>
                        <a:t>The student’s artifact demonstrates evidence that they have met the targeted expectation(s).</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78909C"/>
                    </a:solidFill>
                  </a:tcPr>
                </a:tc>
              </a:tr>
            </a:tbl>
          </a:graphicData>
        </a:graphic>
      </p:graphicFrame>
      <p:sp>
        <p:nvSpPr>
          <p:cNvPr id="425" name="Google Shape;425;p29"/>
          <p:cNvSpPr/>
          <p:nvPr/>
        </p:nvSpPr>
        <p:spPr>
          <a:xfrm>
            <a:off x="6956600" y="3044050"/>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6" name="Google Shape;426;p29"/>
          <p:cNvSpPr txBox="1"/>
          <p:nvPr/>
        </p:nvSpPr>
        <p:spPr>
          <a:xfrm>
            <a:off x="7148900" y="3763150"/>
            <a:ext cx="1561500" cy="507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145758"/>
                </a:solidFill>
                <a:latin typeface="Proxima Nova"/>
                <a:ea typeface="Proxima Nova"/>
                <a:cs typeface="Proxima Nova"/>
                <a:sym typeface="Proxima Nova"/>
              </a:rPr>
              <a:t>What resonates with you? What questions surace for you?</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30" name="Shape 430"/>
        <p:cNvGrpSpPr/>
        <p:nvPr/>
      </p:nvGrpSpPr>
      <p:grpSpPr>
        <a:xfrm>
          <a:off x="0" y="0"/>
          <a:ext cx="0" cy="0"/>
          <a:chOff x="0" y="0"/>
          <a:chExt cx="0" cy="0"/>
        </a:xfrm>
      </p:grpSpPr>
      <p:cxnSp>
        <p:nvCxnSpPr>
          <p:cNvPr id="431" name="Google Shape;431;p30"/>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32" name="Google Shape;432;p30"/>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33" name="Google Shape;433;p30"/>
          <p:cNvSpPr txBox="1"/>
          <p:nvPr/>
        </p:nvSpPr>
        <p:spPr>
          <a:xfrm>
            <a:off x="615900" y="1411313"/>
            <a:ext cx="7161600" cy="2922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2300" u="none" cap="none" strike="noStrike">
                <a:solidFill>
                  <a:schemeClr val="lt1"/>
                </a:solidFill>
                <a:latin typeface="DM Sans"/>
                <a:ea typeface="DM Sans"/>
                <a:cs typeface="DM Sans"/>
                <a:sym typeface="DM Sans"/>
              </a:rPr>
              <a:t xml:space="preserve">To cultivate student voice, we must first feel a sense of agency as educators. We have to free our minds from the persistent narrative that test scores and even grades tell a legitimate story about our students’ success. </a:t>
            </a:r>
            <a:r>
              <a:rPr b="0" i="0" lang="en" sz="2000" u="none" cap="none" strike="noStrike">
                <a:solidFill>
                  <a:schemeClr val="lt1"/>
                </a:solidFill>
                <a:latin typeface="DM Sans"/>
                <a:ea typeface="DM Sans"/>
                <a:cs typeface="DM Sans"/>
                <a:sym typeface="DM Sans"/>
              </a:rPr>
              <a:t>(Safir and Dugan, 2021, p. 135)</a:t>
            </a:r>
            <a:endParaRPr b="0" i="0" sz="2000" u="none" cap="none" strike="noStrike">
              <a:solidFill>
                <a:schemeClr val="lt1"/>
              </a:solidFill>
              <a:latin typeface="DM Sans"/>
              <a:ea typeface="DM Sans"/>
              <a:cs typeface="DM Sans"/>
              <a:sym typeface="DM Sans"/>
            </a:endParaRPr>
          </a:p>
          <a:p>
            <a:pPr indent="0" lvl="0" marL="457200" marR="0" rtl="0" algn="l">
              <a:lnSpc>
                <a:spcPct val="115000"/>
              </a:lnSpc>
              <a:spcBef>
                <a:spcPts val="1200"/>
              </a:spcBef>
              <a:spcAft>
                <a:spcPts val="0"/>
              </a:spcAft>
              <a:buClr>
                <a:schemeClr val="dk1"/>
              </a:buClr>
              <a:buSzPts val="1100"/>
              <a:buFont typeface="Arial"/>
              <a:buNone/>
            </a:pPr>
            <a:r>
              <a:rPr b="0" i="0" lang="en" sz="1200" u="none" cap="none" strike="noStrike">
                <a:solidFill>
                  <a:schemeClr val="lt1"/>
                </a:solidFill>
                <a:latin typeface="DM Sans"/>
                <a:ea typeface="DM Sans"/>
                <a:cs typeface="DM Sans"/>
                <a:sym typeface="DM Sans"/>
              </a:rPr>
              <a:t xml:space="preserve">Source: Safir, Shane, and Jamila Dugan. Street Data: A Next-Generation Model for Equity, Pedagogy, and School Transformation. Corwin, 2021. </a:t>
            </a:r>
            <a:endParaRPr b="0" i="0" sz="2000" u="none" cap="none" strike="noStrike">
              <a:solidFill>
                <a:schemeClr val="lt1"/>
              </a:solidFill>
              <a:latin typeface="DM Sans"/>
              <a:ea typeface="DM Sans"/>
              <a:cs typeface="DM Sans"/>
              <a:sym typeface="DM Sans"/>
            </a:endParaRPr>
          </a:p>
          <a:p>
            <a:pPr indent="0" lvl="0" marL="0" marR="0" rtl="0" algn="l">
              <a:lnSpc>
                <a:spcPct val="115000"/>
              </a:lnSpc>
              <a:spcBef>
                <a:spcPts val="0"/>
              </a:spcBef>
              <a:spcAft>
                <a:spcPts val="1200"/>
              </a:spcAft>
              <a:buClr>
                <a:schemeClr val="dk1"/>
              </a:buClr>
              <a:buSzPts val="1100"/>
              <a:buFont typeface="Arial"/>
              <a:buNone/>
            </a:pPr>
            <a:r>
              <a:t/>
            </a:r>
            <a:endParaRPr b="0" i="0" sz="2000" u="none" cap="none" strike="noStrike">
              <a:solidFill>
                <a:schemeClr val="lt1"/>
              </a:solidFill>
              <a:latin typeface="DM Sans"/>
              <a:ea typeface="DM Sans"/>
              <a:cs typeface="DM Sans"/>
              <a:sym typeface="DM Sans"/>
            </a:endParaRPr>
          </a:p>
        </p:txBody>
      </p:sp>
      <p:sp>
        <p:nvSpPr>
          <p:cNvPr id="434" name="Google Shape;434;p30"/>
          <p:cNvSpPr txBox="1"/>
          <p:nvPr/>
        </p:nvSpPr>
        <p:spPr>
          <a:xfrm>
            <a:off x="615900" y="368375"/>
            <a:ext cx="76812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Humanizing Assessment</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438" name="Shape 438"/>
        <p:cNvGrpSpPr/>
        <p:nvPr/>
      </p:nvGrpSpPr>
      <p:grpSpPr>
        <a:xfrm>
          <a:off x="0" y="0"/>
          <a:ext cx="0" cy="0"/>
          <a:chOff x="0" y="0"/>
          <a:chExt cx="0" cy="0"/>
        </a:xfrm>
      </p:grpSpPr>
      <p:cxnSp>
        <p:nvCxnSpPr>
          <p:cNvPr id="439" name="Google Shape;439;p31"/>
          <p:cNvCxnSpPr/>
          <p:nvPr/>
        </p:nvCxnSpPr>
        <p:spPr>
          <a:xfrm>
            <a:off x="6900" y="1085975"/>
            <a:ext cx="9152400" cy="0"/>
          </a:xfrm>
          <a:prstGeom prst="straightConnector1">
            <a:avLst/>
          </a:prstGeom>
          <a:noFill/>
          <a:ln cap="flat" cmpd="sng" w="9525">
            <a:solidFill>
              <a:srgbClr val="000000"/>
            </a:solidFill>
            <a:prstDash val="solid"/>
            <a:round/>
            <a:headEnd len="sm" w="sm" type="none"/>
            <a:tailEnd len="sm" w="sm" type="none"/>
          </a:ln>
        </p:spPr>
      </p:cxnSp>
      <p:sp>
        <p:nvSpPr>
          <p:cNvPr id="440" name="Google Shape;440;p31"/>
          <p:cNvSpPr txBox="1"/>
          <p:nvPr/>
        </p:nvSpPr>
        <p:spPr>
          <a:xfrm>
            <a:off x="3120200" y="608950"/>
            <a:ext cx="5396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Let’s examine some work together:</a:t>
            </a:r>
            <a:endParaRPr b="1" i="0" sz="1400" u="none" cap="none" strike="noStrike">
              <a:solidFill>
                <a:schemeClr val="dk1"/>
              </a:solidFill>
              <a:latin typeface="DM Sans"/>
              <a:ea typeface="DM Sans"/>
              <a:cs typeface="DM Sans"/>
              <a:sym typeface="DM Sans"/>
            </a:endParaRPr>
          </a:p>
        </p:txBody>
      </p:sp>
      <p:cxnSp>
        <p:nvCxnSpPr>
          <p:cNvPr id="441" name="Google Shape;441;p31"/>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442" name="Google Shape;442;p31"/>
          <p:cNvSpPr/>
          <p:nvPr/>
        </p:nvSpPr>
        <p:spPr>
          <a:xfrm>
            <a:off x="0" y="0"/>
            <a:ext cx="2796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43" name="Google Shape;443;p31"/>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444" name="Google Shape;444;p31"/>
          <p:cNvCxnSpPr/>
          <p:nvPr/>
        </p:nvCxnSpPr>
        <p:spPr>
          <a:xfrm>
            <a:off x="2796525"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445" name="Google Shape;445;p31"/>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446" name="Google Shape;446;p31"/>
          <p:cNvSpPr txBox="1"/>
          <p:nvPr/>
        </p:nvSpPr>
        <p:spPr>
          <a:xfrm>
            <a:off x="325175" y="647000"/>
            <a:ext cx="2169900" cy="20319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Round 2:</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What evidence of learning is there?</a:t>
            </a:r>
            <a:endParaRPr b="0" i="0" sz="3300" u="none" cap="none" strike="noStrike">
              <a:solidFill>
                <a:schemeClr val="dk1"/>
              </a:solidFill>
              <a:latin typeface="Nanum Myeongjo"/>
              <a:ea typeface="Nanum Myeongjo"/>
              <a:cs typeface="Nanum Myeongjo"/>
              <a:sym typeface="Nanum Myeongjo"/>
            </a:endParaRPr>
          </a:p>
        </p:txBody>
      </p:sp>
      <p:sp>
        <p:nvSpPr>
          <p:cNvPr id="447" name="Google Shape;447;p31"/>
          <p:cNvSpPr txBox="1"/>
          <p:nvPr/>
        </p:nvSpPr>
        <p:spPr>
          <a:xfrm>
            <a:off x="325175" y="2843600"/>
            <a:ext cx="2169900" cy="769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 sz="1000" u="none" cap="none" strike="noStrike">
                <a:solidFill>
                  <a:schemeClr val="dk1"/>
                </a:solidFill>
                <a:latin typeface="DM Sans"/>
                <a:ea typeface="DM Sans"/>
                <a:cs typeface="DM Sans"/>
                <a:sym typeface="DM Sans"/>
              </a:rPr>
              <a:t>152.a: Use definitions of rotations, reflections, and translations in terms of angles, circles, perpendicular lines, parallel lines, and line segments.</a:t>
            </a:r>
            <a:endParaRPr b="1" i="0" sz="1000" u="none" cap="none" strike="noStrike">
              <a:solidFill>
                <a:schemeClr val="dk1"/>
              </a:solidFill>
              <a:latin typeface="DM Sans"/>
              <a:ea typeface="DM Sans"/>
              <a:cs typeface="DM Sans"/>
              <a:sym typeface="DM Sans"/>
            </a:endParaRPr>
          </a:p>
        </p:txBody>
      </p:sp>
      <p:cxnSp>
        <p:nvCxnSpPr>
          <p:cNvPr id="448" name="Google Shape;448;p31"/>
          <p:cNvCxnSpPr/>
          <p:nvPr/>
        </p:nvCxnSpPr>
        <p:spPr>
          <a:xfrm>
            <a:off x="4885475" y="1085975"/>
            <a:ext cx="0" cy="3745500"/>
          </a:xfrm>
          <a:prstGeom prst="straightConnector1">
            <a:avLst/>
          </a:prstGeom>
          <a:noFill/>
          <a:ln cap="flat" cmpd="sng" w="9525">
            <a:solidFill>
              <a:schemeClr val="dk1"/>
            </a:solidFill>
            <a:prstDash val="solid"/>
            <a:round/>
            <a:headEnd len="sm" w="sm" type="none"/>
            <a:tailEnd len="sm" w="sm" type="none"/>
          </a:ln>
        </p:spPr>
      </p:cxnSp>
      <p:cxnSp>
        <p:nvCxnSpPr>
          <p:cNvPr id="449" name="Google Shape;449;p31"/>
          <p:cNvCxnSpPr/>
          <p:nvPr/>
        </p:nvCxnSpPr>
        <p:spPr>
          <a:xfrm>
            <a:off x="6898225" y="1085975"/>
            <a:ext cx="0" cy="3745500"/>
          </a:xfrm>
          <a:prstGeom prst="straightConnector1">
            <a:avLst/>
          </a:prstGeom>
          <a:noFill/>
          <a:ln cap="flat" cmpd="sng" w="9525">
            <a:solidFill>
              <a:schemeClr val="dk1"/>
            </a:solidFill>
            <a:prstDash val="solid"/>
            <a:round/>
            <a:headEnd len="sm" w="sm" type="none"/>
            <a:tailEnd len="sm" w="sm" type="none"/>
          </a:ln>
        </p:spPr>
      </p:cxnSp>
      <p:sp>
        <p:nvSpPr>
          <p:cNvPr id="450" name="Google Shape;450;p31"/>
          <p:cNvSpPr txBox="1"/>
          <p:nvPr/>
        </p:nvSpPr>
        <p:spPr>
          <a:xfrm>
            <a:off x="3008088" y="1262550"/>
            <a:ext cx="1665900" cy="2165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Conference and Provide Revision Support</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chemeClr val="dk1"/>
              </a:buClr>
              <a:buSzPts val="1000"/>
              <a:buFont typeface="Arial"/>
              <a:buNone/>
            </a:pPr>
            <a:r>
              <a:rPr b="0" i="0" lang="en" sz="1000" u="none" cap="none" strike="noStrike">
                <a:solidFill>
                  <a:schemeClr val="dk1"/>
                </a:solidFill>
                <a:latin typeface="DM Sans"/>
                <a:ea typeface="DM Sans"/>
                <a:cs typeface="DM Sans"/>
                <a:sym typeface="DM Sans"/>
              </a:rPr>
              <a:t>The student’s artifact shows evidence of an emerging understanding of the targeted expectation(s). After conferencing and additional instruction/ learning, the student may provide a revised or different artifact as evidence of their learning.</a:t>
            </a:r>
            <a:endParaRPr b="0" i="0" sz="1000" u="none" cap="none" strike="noStrike">
              <a:solidFill>
                <a:srgbClr val="000000"/>
              </a:solidFill>
              <a:latin typeface="DM Sans"/>
              <a:ea typeface="DM Sans"/>
              <a:cs typeface="DM Sans"/>
              <a:sym typeface="DM Sans"/>
            </a:endParaRPr>
          </a:p>
        </p:txBody>
      </p:sp>
      <p:sp>
        <p:nvSpPr>
          <p:cNvPr id="451" name="Google Shape;451;p31"/>
          <p:cNvSpPr txBox="1"/>
          <p:nvPr/>
        </p:nvSpPr>
        <p:spPr>
          <a:xfrm>
            <a:off x="5058900" y="1262550"/>
            <a:ext cx="1665900" cy="1988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Accept with Revision</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chemeClr val="dk1"/>
              </a:buClr>
              <a:buSzPts val="1000"/>
              <a:buFont typeface="Arial"/>
              <a:buNone/>
            </a:pPr>
            <a:r>
              <a:rPr b="0" i="0" lang="en" sz="1000" u="none" cap="none" strike="noStrike">
                <a:solidFill>
                  <a:schemeClr val="dk1"/>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b="0" i="0" sz="1000" u="none" cap="none" strike="noStrike">
              <a:solidFill>
                <a:srgbClr val="000000"/>
              </a:solidFill>
              <a:latin typeface="DM Sans"/>
              <a:ea typeface="DM Sans"/>
              <a:cs typeface="DM Sans"/>
              <a:sym typeface="DM Sans"/>
            </a:endParaRPr>
          </a:p>
        </p:txBody>
      </p:sp>
      <p:sp>
        <p:nvSpPr>
          <p:cNvPr id="452" name="Google Shape;452;p31"/>
          <p:cNvSpPr txBox="1"/>
          <p:nvPr/>
        </p:nvSpPr>
        <p:spPr>
          <a:xfrm>
            <a:off x="7071650" y="1262550"/>
            <a:ext cx="1665900" cy="926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 xml:space="preserve">Accept </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chemeClr val="dk1"/>
              </a:buClr>
              <a:buSzPts val="1000"/>
              <a:buFont typeface="Arial"/>
              <a:buNone/>
            </a:pPr>
            <a:r>
              <a:rPr b="0" i="0" lang="en" sz="1000" u="none" cap="none" strike="noStrike">
                <a:solidFill>
                  <a:schemeClr val="dk1"/>
                </a:solidFill>
                <a:latin typeface="DM Sans"/>
                <a:ea typeface="DM Sans"/>
                <a:cs typeface="DM Sans"/>
                <a:sym typeface="DM Sans"/>
              </a:rPr>
              <a:t>The student’s artifact demonstrates evidence that they have met the targeted expectation(s).</a:t>
            </a:r>
            <a:endParaRPr b="0" i="0" sz="1000" u="none" cap="none" strike="noStrike">
              <a:solidFill>
                <a:srgbClr val="000000"/>
              </a:solidFill>
              <a:latin typeface="DM Sans"/>
              <a:ea typeface="DM Sans"/>
              <a:cs typeface="DM Sans"/>
              <a:sym typeface="DM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56" name="Shape 456"/>
        <p:cNvGrpSpPr/>
        <p:nvPr/>
      </p:nvGrpSpPr>
      <p:grpSpPr>
        <a:xfrm>
          <a:off x="0" y="0"/>
          <a:ext cx="0" cy="0"/>
          <a:chOff x="0" y="0"/>
          <a:chExt cx="0" cy="0"/>
        </a:xfrm>
      </p:grpSpPr>
      <p:cxnSp>
        <p:nvCxnSpPr>
          <p:cNvPr id="457" name="Google Shape;457;g11c7441377dc492a_1"/>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458" name="Google Shape;458;g11c7441377dc492a_1"/>
          <p:cNvSpPr txBox="1"/>
          <p:nvPr/>
        </p:nvSpPr>
        <p:spPr>
          <a:xfrm>
            <a:off x="615900" y="303450"/>
            <a:ext cx="5067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Examining Student Work</a:t>
            </a:r>
            <a:endParaRPr b="0" i="0" sz="3300" u="none" cap="none" strike="noStrike">
              <a:solidFill>
                <a:schemeClr val="dk1"/>
              </a:solidFill>
              <a:latin typeface="Nanum Myeongjo"/>
              <a:ea typeface="Nanum Myeongjo"/>
              <a:cs typeface="Nanum Myeongjo"/>
              <a:sym typeface="Nanum Myeongjo"/>
            </a:endParaRPr>
          </a:p>
        </p:txBody>
      </p:sp>
      <p:cxnSp>
        <p:nvCxnSpPr>
          <p:cNvPr id="459" name="Google Shape;459;g11c7441377dc492a_1"/>
          <p:cNvCxnSpPr/>
          <p:nvPr/>
        </p:nvCxnSpPr>
        <p:spPr>
          <a:xfrm>
            <a:off x="5674175" y="300"/>
            <a:ext cx="0" cy="5141400"/>
          </a:xfrm>
          <a:prstGeom prst="straightConnector1">
            <a:avLst/>
          </a:prstGeom>
          <a:noFill/>
          <a:ln cap="flat" cmpd="sng" w="9525">
            <a:solidFill>
              <a:schemeClr val="dk2"/>
            </a:solidFill>
            <a:prstDash val="solid"/>
            <a:round/>
            <a:headEnd len="sm" w="sm" type="none"/>
            <a:tailEnd len="sm" w="sm" type="none"/>
          </a:ln>
        </p:spPr>
      </p:cxnSp>
      <p:graphicFrame>
        <p:nvGraphicFramePr>
          <p:cNvPr id="460" name="Google Shape;460;g11c7441377dc492a_1"/>
          <p:cNvGraphicFramePr/>
          <p:nvPr/>
        </p:nvGraphicFramePr>
        <p:xfrm>
          <a:off x="1329888" y="1246550"/>
          <a:ext cx="3000000" cy="3000000"/>
        </p:xfrm>
        <a:graphic>
          <a:graphicData uri="http://schemas.openxmlformats.org/drawingml/2006/table">
            <a:tbl>
              <a:tblPr>
                <a:noFill/>
                <a:tableStyleId>{7FA3EF66-6D48-41E4-AEB8-E3EE1188F19A}</a:tableStyleId>
              </a:tblPr>
              <a:tblGrid>
                <a:gridCol w="1784375"/>
                <a:gridCol w="1784375"/>
                <a:gridCol w="1784375"/>
              </a:tblGrid>
              <a:tr h="381325">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nchor="ctr">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nchor="ctr">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nchor="ctr">
                    <a:solidFill>
                      <a:srgbClr val="83FBA3"/>
                    </a:solidFill>
                  </a:tcPr>
                </a:tc>
              </a:tr>
              <a:tr h="1246575">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R cap="flat" cmpd="sng" w="12700">
                      <a:solidFill>
                        <a:srgbClr val="1F1F1F"/>
                      </a:solidFill>
                      <a:prstDash val="solid"/>
                      <a:round/>
                      <a:headEnd len="sm" w="sm" type="none"/>
                      <a:tailEnd len="sm" w="sm" type="none"/>
                    </a:lnR>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solidFill>
                      <a:srgbClr val="FFFFFF"/>
                    </a:solidFill>
                  </a:tcPr>
                </a:tc>
              </a:tr>
            </a:tbl>
          </a:graphicData>
        </a:graphic>
      </p:graphicFrame>
      <p:pic>
        <p:nvPicPr>
          <p:cNvPr id="461" name="Google Shape;461;g11c7441377dc492a_1"/>
          <p:cNvPicPr preferRelativeResize="0"/>
          <p:nvPr/>
        </p:nvPicPr>
        <p:blipFill rotWithShape="1">
          <a:blip r:embed="rId3">
            <a:alphaModFix/>
          </a:blip>
          <a:srcRect b="0" l="0" r="0" t="0"/>
          <a:stretch/>
        </p:blipFill>
        <p:spPr>
          <a:xfrm>
            <a:off x="111675" y="1635525"/>
            <a:ext cx="544274" cy="534625"/>
          </a:xfrm>
          <a:prstGeom prst="rect">
            <a:avLst/>
          </a:prstGeom>
          <a:noFill/>
          <a:ln>
            <a:noFill/>
          </a:ln>
        </p:spPr>
      </p:pic>
      <p:pic>
        <p:nvPicPr>
          <p:cNvPr id="462" name="Google Shape;462;g11c7441377dc492a_1"/>
          <p:cNvPicPr preferRelativeResize="0"/>
          <p:nvPr/>
        </p:nvPicPr>
        <p:blipFill rotWithShape="1">
          <a:blip r:embed="rId3">
            <a:alphaModFix/>
          </a:blip>
          <a:srcRect b="0" l="0" r="0" t="0"/>
          <a:stretch/>
        </p:blipFill>
        <p:spPr>
          <a:xfrm>
            <a:off x="264075" y="1787925"/>
            <a:ext cx="544274" cy="534625"/>
          </a:xfrm>
          <a:prstGeom prst="rect">
            <a:avLst/>
          </a:prstGeom>
          <a:noFill/>
          <a:ln>
            <a:noFill/>
          </a:ln>
        </p:spPr>
      </p:pic>
      <p:pic>
        <p:nvPicPr>
          <p:cNvPr id="463" name="Google Shape;463;g11c7441377dc492a_1"/>
          <p:cNvPicPr preferRelativeResize="0"/>
          <p:nvPr/>
        </p:nvPicPr>
        <p:blipFill rotWithShape="1">
          <a:blip r:embed="rId3">
            <a:alphaModFix/>
          </a:blip>
          <a:srcRect b="0" l="0" r="0" t="0"/>
          <a:stretch/>
        </p:blipFill>
        <p:spPr>
          <a:xfrm>
            <a:off x="416475" y="1940325"/>
            <a:ext cx="544274" cy="534625"/>
          </a:xfrm>
          <a:prstGeom prst="rect">
            <a:avLst/>
          </a:prstGeom>
          <a:noFill/>
          <a:ln>
            <a:noFill/>
          </a:ln>
        </p:spPr>
      </p:pic>
      <p:pic>
        <p:nvPicPr>
          <p:cNvPr id="464" name="Google Shape;464;g11c7441377dc492a_1"/>
          <p:cNvPicPr preferRelativeResize="0"/>
          <p:nvPr/>
        </p:nvPicPr>
        <p:blipFill rotWithShape="1">
          <a:blip r:embed="rId3">
            <a:alphaModFix/>
          </a:blip>
          <a:srcRect b="0" l="0" r="0" t="0"/>
          <a:stretch/>
        </p:blipFill>
        <p:spPr>
          <a:xfrm>
            <a:off x="568875" y="2092725"/>
            <a:ext cx="544274" cy="534625"/>
          </a:xfrm>
          <a:prstGeom prst="rect">
            <a:avLst/>
          </a:prstGeom>
          <a:noFill/>
          <a:ln>
            <a:noFill/>
          </a:ln>
        </p:spPr>
      </p:pic>
      <p:pic>
        <p:nvPicPr>
          <p:cNvPr id="465" name="Google Shape;465;g11c7441377dc492a_1"/>
          <p:cNvPicPr preferRelativeResize="0"/>
          <p:nvPr/>
        </p:nvPicPr>
        <p:blipFill rotWithShape="1">
          <a:blip r:embed="rId3">
            <a:alphaModFix/>
          </a:blip>
          <a:srcRect b="0" l="0" r="0" t="0"/>
          <a:stretch/>
        </p:blipFill>
        <p:spPr>
          <a:xfrm>
            <a:off x="721275" y="2245125"/>
            <a:ext cx="544274" cy="534625"/>
          </a:xfrm>
          <a:prstGeom prst="rect">
            <a:avLst/>
          </a:prstGeom>
          <a:noFill/>
          <a:ln>
            <a:noFill/>
          </a:ln>
        </p:spPr>
      </p:pic>
      <p:sp>
        <p:nvSpPr>
          <p:cNvPr id="466" name="Google Shape;466;g11c7441377dc492a_1"/>
          <p:cNvSpPr/>
          <p:nvPr/>
        </p:nvSpPr>
        <p:spPr>
          <a:xfrm rot="10800000">
            <a:off x="1265624" y="232255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7" name="Google Shape;467;g11c7441377dc492a_1"/>
          <p:cNvSpPr/>
          <p:nvPr/>
        </p:nvSpPr>
        <p:spPr>
          <a:xfrm>
            <a:off x="615898"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8" name="Google Shape;468;g11c7441377dc492a_1"/>
          <p:cNvSpPr txBox="1"/>
          <p:nvPr/>
        </p:nvSpPr>
        <p:spPr>
          <a:xfrm>
            <a:off x="754950" y="3496300"/>
            <a:ext cx="1371300" cy="1200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300" u="none" cap="none" strike="noStrike">
                <a:solidFill>
                  <a:srgbClr val="83FBA3"/>
                </a:solidFill>
                <a:latin typeface="DM Sans"/>
                <a:ea typeface="DM Sans"/>
                <a:cs typeface="DM Sans"/>
                <a:sym typeface="DM Sans"/>
              </a:rPr>
              <a:t>Drag a checkmark to the Criteria for Success to reflect evidence of learning</a:t>
            </a:r>
            <a:endParaRPr b="1" i="0" sz="700" u="none" cap="none" strike="noStrike">
              <a:solidFill>
                <a:srgbClr val="83FBA3"/>
              </a:solidFill>
              <a:latin typeface="DM Sans"/>
              <a:ea typeface="DM Sans"/>
              <a:cs typeface="DM Sans"/>
              <a:sym typeface="DM Sans"/>
            </a:endParaRPr>
          </a:p>
        </p:txBody>
      </p:sp>
      <p:graphicFrame>
        <p:nvGraphicFramePr>
          <p:cNvPr id="469" name="Google Shape;469;g11c7441377dc492a_1"/>
          <p:cNvGraphicFramePr/>
          <p:nvPr/>
        </p:nvGraphicFramePr>
        <p:xfrm>
          <a:off x="5926900" y="2474950"/>
          <a:ext cx="3000000" cy="3000000"/>
        </p:xfrm>
        <a:graphic>
          <a:graphicData uri="http://schemas.openxmlformats.org/drawingml/2006/table">
            <a:tbl>
              <a:tblPr>
                <a:noFill/>
                <a:tableStyleId>{4D4567D9-40A4-4558-B008-6CF1C4895884}</a:tableStyleId>
              </a:tblPr>
              <a:tblGrid>
                <a:gridCol w="2913900"/>
              </a:tblGrid>
              <a:tr h="635750">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000000"/>
                          </a:solidFill>
                        </a:rPr>
                        <a:t>Your thoughts about the evidence visible in the work</a:t>
                      </a:r>
                      <a:r>
                        <a:rPr lang="en" sz="1400" u="none" cap="none" strike="noStrike">
                          <a:solidFill>
                            <a:srgbClr val="000000"/>
                          </a:solidFill>
                        </a:rPr>
                        <a:t>.</a:t>
                      </a:r>
                      <a:endParaRPr b="1"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83FBA3"/>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
        <p:nvSpPr>
          <p:cNvPr id="470" name="Google Shape;470;g11c7441377dc492a_1"/>
          <p:cNvSpPr/>
          <p:nvPr/>
        </p:nvSpPr>
        <p:spPr>
          <a:xfrm>
            <a:off x="3334160"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1" name="Google Shape;471;g11c7441377dc492a_1"/>
          <p:cNvSpPr txBox="1"/>
          <p:nvPr/>
        </p:nvSpPr>
        <p:spPr>
          <a:xfrm>
            <a:off x="3473212" y="3680950"/>
            <a:ext cx="1371300" cy="831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800" u="none" cap="none" strike="noStrike">
                <a:solidFill>
                  <a:srgbClr val="83FBA3"/>
                </a:solidFill>
                <a:latin typeface="DM Sans"/>
                <a:ea typeface="DM Sans"/>
                <a:cs typeface="DM Sans"/>
                <a:sym typeface="DM Sans"/>
              </a:rPr>
              <a:t>Type out your thoughts</a:t>
            </a:r>
            <a:endParaRPr b="1" i="0" sz="1200" u="none" cap="none" strike="noStrike">
              <a:solidFill>
                <a:srgbClr val="83FBA3"/>
              </a:solidFill>
              <a:latin typeface="DM Sans"/>
              <a:ea typeface="DM Sans"/>
              <a:cs typeface="DM Sans"/>
              <a:sym typeface="DM Sans"/>
            </a:endParaRPr>
          </a:p>
        </p:txBody>
      </p:sp>
      <p:sp>
        <p:nvSpPr>
          <p:cNvPr id="472" name="Google Shape;472;g11c7441377dc492a_1"/>
          <p:cNvSpPr/>
          <p:nvPr/>
        </p:nvSpPr>
        <p:spPr>
          <a:xfrm rot="10800000">
            <a:off x="5051049" y="394450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76" name="Shape 476"/>
        <p:cNvGrpSpPr/>
        <p:nvPr/>
      </p:nvGrpSpPr>
      <p:grpSpPr>
        <a:xfrm>
          <a:off x="0" y="0"/>
          <a:ext cx="0" cy="0"/>
          <a:chOff x="0" y="0"/>
          <a:chExt cx="0" cy="0"/>
        </a:xfrm>
      </p:grpSpPr>
      <p:cxnSp>
        <p:nvCxnSpPr>
          <p:cNvPr id="477" name="Google Shape;477;p33"/>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478" name="Google Shape;478;p33"/>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#1</a:t>
            </a:r>
            <a:endParaRPr b="0" i="0" sz="3300" u="none" cap="none" strike="noStrike">
              <a:solidFill>
                <a:schemeClr val="dk1"/>
              </a:solidFill>
              <a:latin typeface="Nanum Myeongjo"/>
              <a:ea typeface="Nanum Myeongjo"/>
              <a:cs typeface="Nanum Myeongjo"/>
              <a:sym typeface="Nanum Myeongjo"/>
            </a:endParaRPr>
          </a:p>
        </p:txBody>
      </p:sp>
      <p:cxnSp>
        <p:nvCxnSpPr>
          <p:cNvPr id="479" name="Google Shape;479;p33"/>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480" name="Google Shape;480;p33"/>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1 of student work</a:t>
            </a:r>
            <a:endParaRPr b="0" i="0" sz="1400" u="none" cap="none" strike="noStrike">
              <a:solidFill>
                <a:srgbClr val="000000"/>
              </a:solidFill>
              <a:latin typeface="Arial"/>
              <a:ea typeface="Arial"/>
              <a:cs typeface="Arial"/>
              <a:sym typeface="Arial"/>
            </a:endParaRPr>
          </a:p>
        </p:txBody>
      </p:sp>
      <p:sp>
        <p:nvSpPr>
          <p:cNvPr id="481" name="Google Shape;481;p33"/>
          <p:cNvSpPr/>
          <p:nvPr/>
        </p:nvSpPr>
        <p:spPr>
          <a:xfrm>
            <a:off x="6543275"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2" name="Google Shape;482;p33"/>
          <p:cNvSpPr txBox="1"/>
          <p:nvPr/>
        </p:nvSpPr>
        <p:spPr>
          <a:xfrm>
            <a:off x="6739325"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86" name="Shape 486"/>
        <p:cNvGrpSpPr/>
        <p:nvPr/>
      </p:nvGrpSpPr>
      <p:grpSpPr>
        <a:xfrm>
          <a:off x="0" y="0"/>
          <a:ext cx="0" cy="0"/>
          <a:chOff x="0" y="0"/>
          <a:chExt cx="0" cy="0"/>
        </a:xfrm>
      </p:grpSpPr>
      <p:cxnSp>
        <p:nvCxnSpPr>
          <p:cNvPr id="487" name="Google Shape;487;p34"/>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488" name="Google Shape;488;p34"/>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489" name="Google Shape;489;p34"/>
          <p:cNvSpPr txBox="1"/>
          <p:nvPr/>
        </p:nvSpPr>
        <p:spPr>
          <a:xfrm>
            <a:off x="615900" y="303450"/>
            <a:ext cx="28041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#2</a:t>
            </a:r>
            <a:endParaRPr b="0" i="0" sz="3300" u="none" cap="none" strike="noStrike">
              <a:solidFill>
                <a:schemeClr val="dk1"/>
              </a:solidFill>
              <a:latin typeface="Nanum Myeongjo"/>
              <a:ea typeface="Nanum Myeongjo"/>
              <a:cs typeface="Nanum Myeongjo"/>
              <a:sym typeface="Nanum Myeongjo"/>
            </a:endParaRPr>
          </a:p>
        </p:txBody>
      </p:sp>
      <p:sp>
        <p:nvSpPr>
          <p:cNvPr id="490" name="Google Shape;490;p34"/>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2 of student work</a:t>
            </a:r>
            <a:endParaRPr b="0" i="0" sz="1400" u="none" cap="none" strike="noStrike">
              <a:solidFill>
                <a:srgbClr val="000000"/>
              </a:solidFill>
              <a:latin typeface="Arial"/>
              <a:ea typeface="Arial"/>
              <a:cs typeface="Arial"/>
              <a:sym typeface="Arial"/>
            </a:endParaRPr>
          </a:p>
        </p:txBody>
      </p:sp>
      <p:sp>
        <p:nvSpPr>
          <p:cNvPr id="491" name="Google Shape;491;p34"/>
          <p:cNvSpPr/>
          <p:nvPr/>
        </p:nvSpPr>
        <p:spPr>
          <a:xfrm>
            <a:off x="6543275"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2" name="Google Shape;492;p34"/>
          <p:cNvSpPr txBox="1"/>
          <p:nvPr/>
        </p:nvSpPr>
        <p:spPr>
          <a:xfrm>
            <a:off x="6739325"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 xml:space="preserve">Let’s compare notes. </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496" name="Shape 496"/>
        <p:cNvGrpSpPr/>
        <p:nvPr/>
      </p:nvGrpSpPr>
      <p:grpSpPr>
        <a:xfrm>
          <a:off x="0" y="0"/>
          <a:ext cx="0" cy="0"/>
          <a:chOff x="0" y="0"/>
          <a:chExt cx="0" cy="0"/>
        </a:xfrm>
      </p:grpSpPr>
      <p:cxnSp>
        <p:nvCxnSpPr>
          <p:cNvPr id="497" name="Google Shape;497;p35"/>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498" name="Google Shape;498;p35"/>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499" name="Google Shape;499;p35"/>
          <p:cNvSpPr txBox="1"/>
          <p:nvPr/>
        </p:nvSpPr>
        <p:spPr>
          <a:xfrm>
            <a:off x="615900" y="303450"/>
            <a:ext cx="2298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#3</a:t>
            </a:r>
            <a:endParaRPr b="0" i="0" sz="3300" u="none" cap="none" strike="noStrike">
              <a:solidFill>
                <a:schemeClr val="dk1"/>
              </a:solidFill>
              <a:latin typeface="Nanum Myeongjo"/>
              <a:ea typeface="Nanum Myeongjo"/>
              <a:cs typeface="Nanum Myeongjo"/>
              <a:sym typeface="Nanum Myeongjo"/>
            </a:endParaRPr>
          </a:p>
        </p:txBody>
      </p:sp>
      <p:sp>
        <p:nvSpPr>
          <p:cNvPr id="500" name="Google Shape;500;p35"/>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3 of student work</a:t>
            </a:r>
            <a:endParaRPr b="0" i="0" sz="1400" u="none" cap="none" strike="noStrike">
              <a:solidFill>
                <a:srgbClr val="000000"/>
              </a:solidFill>
              <a:latin typeface="Arial"/>
              <a:ea typeface="Arial"/>
              <a:cs typeface="Arial"/>
              <a:sym typeface="Arial"/>
            </a:endParaRPr>
          </a:p>
        </p:txBody>
      </p:sp>
      <p:sp>
        <p:nvSpPr>
          <p:cNvPr id="501" name="Google Shape;501;p35"/>
          <p:cNvSpPr/>
          <p:nvPr/>
        </p:nvSpPr>
        <p:spPr>
          <a:xfrm>
            <a:off x="944400"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2" name="Google Shape;502;p35"/>
          <p:cNvSpPr txBox="1"/>
          <p:nvPr/>
        </p:nvSpPr>
        <p:spPr>
          <a:xfrm>
            <a:off x="1140450"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506" name="Shape 506"/>
        <p:cNvGrpSpPr/>
        <p:nvPr/>
      </p:nvGrpSpPr>
      <p:grpSpPr>
        <a:xfrm>
          <a:off x="0" y="0"/>
          <a:ext cx="0" cy="0"/>
          <a:chOff x="0" y="0"/>
          <a:chExt cx="0" cy="0"/>
        </a:xfrm>
      </p:grpSpPr>
      <p:cxnSp>
        <p:nvCxnSpPr>
          <p:cNvPr id="507" name="Google Shape;507;p36"/>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508" name="Google Shape;508;p36"/>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509" name="Google Shape;509;p36"/>
          <p:cNvSpPr txBox="1"/>
          <p:nvPr/>
        </p:nvSpPr>
        <p:spPr>
          <a:xfrm>
            <a:off x="615900" y="1598550"/>
            <a:ext cx="6571800" cy="4095300"/>
          </a:xfrm>
          <a:prstGeom prst="rect">
            <a:avLst/>
          </a:prstGeom>
          <a:noFill/>
          <a:ln>
            <a:noFill/>
          </a:ln>
        </p:spPr>
        <p:txBody>
          <a:bodyPr anchorCtr="0" anchor="t" bIns="0" lIns="0" spcFirstLastPara="1" rIns="0" wrap="square" tIns="0">
            <a:spAutoFit/>
          </a:bodyPr>
          <a:lstStyle/>
          <a:p>
            <a:pPr indent="-368300" lvl="0" marL="457200" marR="0" rtl="0" algn="l">
              <a:lnSpc>
                <a:spcPct val="115000"/>
              </a:lnSpc>
              <a:spcBef>
                <a:spcPts val="0"/>
              </a:spcBef>
              <a:spcAft>
                <a:spcPts val="0"/>
              </a:spcAft>
              <a:buClr>
                <a:schemeClr val="lt1"/>
              </a:buClr>
              <a:buSzPts val="2200"/>
              <a:buFont typeface="DM Sans"/>
              <a:buChar char="●"/>
            </a:pPr>
            <a:r>
              <a:rPr b="0" i="0" lang="en" sz="2200" u="none" cap="none" strike="noStrike">
                <a:solidFill>
                  <a:schemeClr val="lt1"/>
                </a:solidFill>
                <a:latin typeface="DM Sans"/>
                <a:ea typeface="DM Sans"/>
                <a:cs typeface="DM Sans"/>
                <a:sym typeface="DM Sans"/>
              </a:rPr>
              <a:t>Content and Practice Expectations</a:t>
            </a:r>
            <a:endParaRPr b="0" i="0" sz="2200" u="none" cap="none" strike="noStrike">
              <a:solidFill>
                <a:schemeClr val="lt1"/>
              </a:solidFill>
              <a:latin typeface="DM Sans"/>
              <a:ea typeface="DM Sans"/>
              <a:cs typeface="DM Sans"/>
              <a:sym typeface="DM Sans"/>
            </a:endParaRPr>
          </a:p>
          <a:p>
            <a:pPr indent="-368300" lvl="0" marL="457200" marR="0" rtl="0" algn="l">
              <a:lnSpc>
                <a:spcPct val="115000"/>
              </a:lnSpc>
              <a:spcBef>
                <a:spcPts val="0"/>
              </a:spcBef>
              <a:spcAft>
                <a:spcPts val="0"/>
              </a:spcAft>
              <a:buClr>
                <a:schemeClr val="lt1"/>
              </a:buClr>
              <a:buSzPts val="2200"/>
              <a:buFont typeface="DM Sans"/>
              <a:buChar char="●"/>
            </a:pPr>
            <a:r>
              <a:rPr b="0" i="0" lang="en" sz="2200" u="none" cap="none" strike="noStrike">
                <a:solidFill>
                  <a:schemeClr val="lt1"/>
                </a:solidFill>
                <a:latin typeface="DM Sans"/>
                <a:ea typeface="DM Sans"/>
                <a:cs typeface="DM Sans"/>
                <a:sym typeface="DM Sans"/>
              </a:rPr>
              <a:t>Learning Principles</a:t>
            </a:r>
            <a:endParaRPr b="0" i="0" sz="2200" u="none" cap="none" strike="noStrike">
              <a:solidFill>
                <a:schemeClr val="lt1"/>
              </a:solidFill>
              <a:latin typeface="DM Sans"/>
              <a:ea typeface="DM Sans"/>
              <a:cs typeface="DM Sans"/>
              <a:sym typeface="DM Sans"/>
            </a:endParaRPr>
          </a:p>
          <a:p>
            <a:pPr indent="-368300" lvl="0" marL="457200" marR="0" rtl="0" algn="l">
              <a:lnSpc>
                <a:spcPct val="115000"/>
              </a:lnSpc>
              <a:spcBef>
                <a:spcPts val="0"/>
              </a:spcBef>
              <a:spcAft>
                <a:spcPts val="0"/>
              </a:spcAft>
              <a:buClr>
                <a:schemeClr val="lt1"/>
              </a:buClr>
              <a:buSzPts val="2200"/>
              <a:buFont typeface="DM Sans"/>
              <a:buChar char="●"/>
            </a:pPr>
            <a:r>
              <a:rPr b="0" i="0" lang="en" sz="2200" u="none" cap="none" strike="noStrike">
                <a:solidFill>
                  <a:schemeClr val="lt1"/>
                </a:solidFill>
                <a:latin typeface="DM Sans"/>
                <a:ea typeface="DM Sans"/>
                <a:cs typeface="DM Sans"/>
                <a:sym typeface="DM Sans"/>
              </a:rPr>
              <a:t>Criteria for Success</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 xml:space="preserve">Which one excites you the most?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 xml:space="preserve">What one will have the greatest impact on students?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What questions surface for you?</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2200"/>
              <a:buFont typeface="Arial"/>
              <a:buNone/>
            </a:pPr>
            <a:r>
              <a:t/>
            </a:r>
            <a:endParaRPr b="0" i="0" sz="2200" u="none" cap="none" strike="noStrike">
              <a:solidFill>
                <a:schemeClr val="lt1"/>
              </a:solidFill>
              <a:latin typeface="DM Sans"/>
              <a:ea typeface="DM Sans"/>
              <a:cs typeface="DM Sans"/>
              <a:sym typeface="DM Sans"/>
            </a:endParaRPr>
          </a:p>
        </p:txBody>
      </p:sp>
      <p:sp>
        <p:nvSpPr>
          <p:cNvPr id="510" name="Google Shape;510;p36"/>
          <p:cNvSpPr txBox="1"/>
          <p:nvPr/>
        </p:nvSpPr>
        <p:spPr>
          <a:xfrm>
            <a:off x="615900" y="368375"/>
            <a:ext cx="64176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Three Key Components of the Math Badging System</a:t>
            </a:r>
            <a:endParaRPr b="0" i="0" sz="3500" u="none" cap="none" strike="noStrike">
              <a:solidFill>
                <a:srgbClr val="83FBA3"/>
              </a:solidFill>
              <a:latin typeface="Nanum Myeongjo"/>
              <a:ea typeface="Nanum Myeongjo"/>
              <a:cs typeface="Nanum Myeongjo"/>
              <a:sym typeface="Nanum Myeongjo"/>
            </a:endParaRPr>
          </a:p>
        </p:txBody>
      </p:sp>
      <p:sp>
        <p:nvSpPr>
          <p:cNvPr id="511" name="Google Shape;511;p36"/>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2" name="Google Shape;512;p36"/>
          <p:cNvSpPr txBox="1"/>
          <p:nvPr/>
        </p:nvSpPr>
        <p:spPr>
          <a:xfrm>
            <a:off x="6735575" y="3076125"/>
            <a:ext cx="15615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 xml:space="preserve">Come off </a:t>
            </a:r>
            <a:br>
              <a:rPr b="1" i="0" lang="en" sz="1400" u="none" cap="none" strike="noStrike">
                <a:solidFill>
                  <a:srgbClr val="145758"/>
                </a:solidFill>
                <a:latin typeface="DM Sans"/>
                <a:ea typeface="DM Sans"/>
                <a:cs typeface="DM Sans"/>
                <a:sym typeface="DM Sans"/>
              </a:rPr>
            </a:br>
            <a:r>
              <a:rPr b="1" i="0" lang="en" sz="1400" u="none" cap="none" strike="noStrike">
                <a:solidFill>
                  <a:srgbClr val="145758"/>
                </a:solidFill>
                <a:latin typeface="DM Sans"/>
                <a:ea typeface="DM Sans"/>
                <a:cs typeface="DM Sans"/>
                <a:sym typeface="DM Sans"/>
              </a:rPr>
              <a:t>mute or share in the chat!</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516" name="Shape 516"/>
        <p:cNvGrpSpPr/>
        <p:nvPr/>
      </p:nvGrpSpPr>
      <p:grpSpPr>
        <a:xfrm>
          <a:off x="0" y="0"/>
          <a:ext cx="0" cy="0"/>
          <a:chOff x="0" y="0"/>
          <a:chExt cx="0" cy="0"/>
        </a:xfrm>
      </p:grpSpPr>
      <p:cxnSp>
        <p:nvCxnSpPr>
          <p:cNvPr id="517" name="Google Shape;517;p37"/>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518" name="Google Shape;518;p37"/>
          <p:cNvSpPr txBox="1"/>
          <p:nvPr/>
        </p:nvSpPr>
        <p:spPr>
          <a:xfrm>
            <a:off x="3419850" y="303450"/>
            <a:ext cx="4318200" cy="3021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Task 2: Expectations and Learning Principles</a:t>
            </a:r>
            <a:endParaRPr b="0" i="0" sz="5200" u="none" cap="none" strike="noStrike">
              <a:solidFill>
                <a:schemeClr val="dk1"/>
              </a:solidFill>
              <a:latin typeface="Nanum Myeongjo"/>
              <a:ea typeface="Nanum Myeongjo"/>
              <a:cs typeface="Nanum Myeongjo"/>
              <a:sym typeface="Nanum Myeongjo"/>
            </a:endParaRPr>
          </a:p>
        </p:txBody>
      </p:sp>
      <p:sp>
        <p:nvSpPr>
          <p:cNvPr id="519" name="Google Shape;519;p37"/>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04</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23" name="Shape 523"/>
        <p:cNvGrpSpPr/>
        <p:nvPr/>
      </p:nvGrpSpPr>
      <p:grpSpPr>
        <a:xfrm>
          <a:off x="0" y="0"/>
          <a:ext cx="0" cy="0"/>
          <a:chOff x="0" y="0"/>
          <a:chExt cx="0" cy="0"/>
        </a:xfrm>
      </p:grpSpPr>
      <p:cxnSp>
        <p:nvCxnSpPr>
          <p:cNvPr id="524" name="Google Shape;524;p38"/>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25" name="Google Shape;525;p38"/>
          <p:cNvCxnSpPr/>
          <p:nvPr/>
        </p:nvCxnSpPr>
        <p:spPr>
          <a:xfrm>
            <a:off x="6396050" y="300"/>
            <a:ext cx="0" cy="5141400"/>
          </a:xfrm>
          <a:prstGeom prst="straightConnector1">
            <a:avLst/>
          </a:prstGeom>
          <a:noFill/>
          <a:ln cap="flat" cmpd="sng" w="9525">
            <a:solidFill>
              <a:schemeClr val="dk2"/>
            </a:solidFill>
            <a:prstDash val="solid"/>
            <a:round/>
            <a:headEnd len="sm" w="sm" type="none"/>
            <a:tailEnd len="sm" w="sm" type="none"/>
          </a:ln>
        </p:spPr>
      </p:cxnSp>
      <p:pic>
        <p:nvPicPr>
          <p:cNvPr id="526" name="Google Shape;526;p38"/>
          <p:cNvPicPr preferRelativeResize="0"/>
          <p:nvPr/>
        </p:nvPicPr>
        <p:blipFill rotWithShape="1">
          <a:blip r:embed="rId3">
            <a:alphaModFix/>
          </a:blip>
          <a:srcRect b="0" l="0" r="0" t="0"/>
          <a:stretch/>
        </p:blipFill>
        <p:spPr>
          <a:xfrm>
            <a:off x="1035625" y="909850"/>
            <a:ext cx="6475500" cy="3773256"/>
          </a:xfrm>
          <a:prstGeom prst="rect">
            <a:avLst/>
          </a:prstGeom>
          <a:noFill/>
          <a:ln cap="flat" cmpd="sng" w="9525">
            <a:solidFill>
              <a:schemeClr val="dk2"/>
            </a:solidFill>
            <a:prstDash val="solid"/>
            <a:round/>
            <a:headEnd len="sm" w="sm" type="none"/>
            <a:tailEnd len="sm" w="sm" type="none"/>
          </a:ln>
        </p:spPr>
      </p:pic>
      <p:sp>
        <p:nvSpPr>
          <p:cNvPr id="527" name="Google Shape;527;p38"/>
          <p:cNvSpPr txBox="1"/>
          <p:nvPr/>
        </p:nvSpPr>
        <p:spPr>
          <a:xfrm>
            <a:off x="615900" y="303450"/>
            <a:ext cx="40407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Let’s Do Some Math!</a:t>
            </a:r>
            <a:endParaRPr b="0" i="0" sz="3300" u="none" cap="none" strike="noStrike">
              <a:solidFill>
                <a:schemeClr val="dk1"/>
              </a:solidFill>
              <a:latin typeface="Nanum Myeongjo"/>
              <a:ea typeface="Nanum Myeongjo"/>
              <a:cs typeface="Nanum Myeongjo"/>
              <a:sym typeface="Nanum Myeongjo"/>
            </a:endParaRPr>
          </a:p>
        </p:txBody>
      </p:sp>
      <p:sp>
        <p:nvSpPr>
          <p:cNvPr id="528" name="Google Shape;528;p38"/>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9" name="Google Shape;529;p38"/>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C9FC8D"/>
                </a:solidFill>
                <a:latin typeface="DM Sans"/>
                <a:ea typeface="DM Sans"/>
                <a:cs typeface="DM Sans"/>
                <a:sym typeface="DM Sans"/>
              </a:rPr>
              <a:t>Do the task as a student would. Jot down any reflections that you have as you do the math!</a:t>
            </a:r>
            <a:endParaRPr b="1" i="0" sz="800" u="none" cap="none" strike="noStrike">
              <a:solidFill>
                <a:srgbClr val="C9FC8D"/>
              </a:solidFill>
              <a:latin typeface="DM Sans"/>
              <a:ea typeface="DM Sans"/>
              <a:cs typeface="DM Sans"/>
              <a:sym typeface="DM Sans"/>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33" name="Shape 533"/>
        <p:cNvGrpSpPr/>
        <p:nvPr/>
      </p:nvGrpSpPr>
      <p:grpSpPr>
        <a:xfrm>
          <a:off x="0" y="0"/>
          <a:ext cx="0" cy="0"/>
          <a:chOff x="0" y="0"/>
          <a:chExt cx="0" cy="0"/>
        </a:xfrm>
      </p:grpSpPr>
      <p:cxnSp>
        <p:nvCxnSpPr>
          <p:cNvPr id="534" name="Google Shape;534;p39"/>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35" name="Google Shape;535;p39"/>
          <p:cNvCxnSpPr/>
          <p:nvPr/>
        </p:nvCxnSpPr>
        <p:spPr>
          <a:xfrm>
            <a:off x="7843850" y="300"/>
            <a:ext cx="0" cy="5141400"/>
          </a:xfrm>
          <a:prstGeom prst="straightConnector1">
            <a:avLst/>
          </a:prstGeom>
          <a:noFill/>
          <a:ln cap="flat" cmpd="sng" w="9525">
            <a:solidFill>
              <a:schemeClr val="dk2"/>
            </a:solidFill>
            <a:prstDash val="solid"/>
            <a:round/>
            <a:headEnd len="sm" w="sm" type="none"/>
            <a:tailEnd len="sm" w="sm" type="none"/>
          </a:ln>
        </p:spPr>
      </p:cxnSp>
      <p:sp>
        <p:nvSpPr>
          <p:cNvPr id="536" name="Google Shape;536;p39"/>
          <p:cNvSpPr txBox="1"/>
          <p:nvPr/>
        </p:nvSpPr>
        <p:spPr>
          <a:xfrm>
            <a:off x="615900" y="303450"/>
            <a:ext cx="6597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Content and Practice Expectations</a:t>
            </a:r>
            <a:endParaRPr b="0" i="0" sz="3300" u="none" cap="none" strike="noStrike">
              <a:solidFill>
                <a:schemeClr val="dk1"/>
              </a:solidFill>
              <a:latin typeface="Nanum Myeongjo"/>
              <a:ea typeface="Nanum Myeongjo"/>
              <a:cs typeface="Nanum Myeongjo"/>
              <a:sym typeface="Nanum Myeongjo"/>
            </a:endParaRPr>
          </a:p>
        </p:txBody>
      </p:sp>
      <p:pic>
        <p:nvPicPr>
          <p:cNvPr id="537" name="Google Shape;537;p39"/>
          <p:cNvPicPr preferRelativeResize="0"/>
          <p:nvPr/>
        </p:nvPicPr>
        <p:blipFill rotWithShape="1">
          <a:blip r:embed="rId3">
            <a:alphaModFix/>
          </a:blip>
          <a:srcRect b="0" l="0" r="0" t="0"/>
          <a:stretch/>
        </p:blipFill>
        <p:spPr>
          <a:xfrm>
            <a:off x="1035625" y="909850"/>
            <a:ext cx="6475500" cy="3773256"/>
          </a:xfrm>
          <a:prstGeom prst="rect">
            <a:avLst/>
          </a:prstGeom>
          <a:noFill/>
          <a:ln cap="flat" cmpd="sng" w="9525">
            <a:solidFill>
              <a:schemeClr val="dk2"/>
            </a:solidFill>
            <a:prstDash val="solid"/>
            <a:round/>
            <a:headEnd len="sm" w="sm" type="none"/>
            <a:tailEnd len="sm" w="sm" type="none"/>
          </a:ln>
        </p:spPr>
      </p:pic>
      <p:sp>
        <p:nvSpPr>
          <p:cNvPr id="538" name="Google Shape;538;p39"/>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9" name="Google Shape;539;p39"/>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C9FC8D"/>
                </a:solidFill>
                <a:latin typeface="DM Sans"/>
                <a:ea typeface="DM Sans"/>
                <a:cs typeface="DM Sans"/>
                <a:sym typeface="DM Sans"/>
              </a:rPr>
              <a:t>Choose 1-2 Content and Practice Expectations that student work could give evidence of.</a:t>
            </a:r>
            <a:endParaRPr b="1" i="0" sz="1100" u="none" cap="none" strike="noStrike">
              <a:solidFill>
                <a:srgbClr val="C9FC8D"/>
              </a:solidFill>
              <a:latin typeface="DM Sans"/>
              <a:ea typeface="DM Sans"/>
              <a:cs typeface="DM Sans"/>
              <a:sym typeface="DM Sans"/>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43" name="Shape 543"/>
        <p:cNvGrpSpPr/>
        <p:nvPr/>
      </p:nvGrpSpPr>
      <p:grpSpPr>
        <a:xfrm>
          <a:off x="0" y="0"/>
          <a:ext cx="0" cy="0"/>
          <a:chOff x="0" y="0"/>
          <a:chExt cx="0" cy="0"/>
        </a:xfrm>
      </p:grpSpPr>
      <p:cxnSp>
        <p:nvCxnSpPr>
          <p:cNvPr id="544" name="Google Shape;544;p40"/>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45" name="Google Shape;545;p40"/>
          <p:cNvCxnSpPr/>
          <p:nvPr/>
        </p:nvCxnSpPr>
        <p:spPr>
          <a:xfrm>
            <a:off x="7843850" y="300"/>
            <a:ext cx="0" cy="5141400"/>
          </a:xfrm>
          <a:prstGeom prst="straightConnector1">
            <a:avLst/>
          </a:prstGeom>
          <a:noFill/>
          <a:ln cap="flat" cmpd="sng" w="9525">
            <a:solidFill>
              <a:schemeClr val="dk2"/>
            </a:solidFill>
            <a:prstDash val="solid"/>
            <a:round/>
            <a:headEnd len="sm" w="sm" type="none"/>
            <a:tailEnd len="sm" w="sm" type="none"/>
          </a:ln>
        </p:spPr>
      </p:cxnSp>
      <p:sp>
        <p:nvSpPr>
          <p:cNvPr id="546" name="Google Shape;546;p40"/>
          <p:cNvSpPr txBox="1"/>
          <p:nvPr/>
        </p:nvSpPr>
        <p:spPr>
          <a:xfrm>
            <a:off x="615900" y="303450"/>
            <a:ext cx="6597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Content and Practice Expectations</a:t>
            </a:r>
            <a:endParaRPr b="0" i="0" sz="3300" u="none" cap="none" strike="noStrike">
              <a:solidFill>
                <a:schemeClr val="dk1"/>
              </a:solidFill>
              <a:latin typeface="Nanum Myeongjo"/>
              <a:ea typeface="Nanum Myeongjo"/>
              <a:cs typeface="Nanum Myeongjo"/>
              <a:sym typeface="Nanum Myeongjo"/>
            </a:endParaRPr>
          </a:p>
        </p:txBody>
      </p:sp>
      <p:pic>
        <p:nvPicPr>
          <p:cNvPr id="547" name="Google Shape;547;p40"/>
          <p:cNvPicPr preferRelativeResize="0"/>
          <p:nvPr/>
        </p:nvPicPr>
        <p:blipFill rotWithShape="1">
          <a:blip r:embed="rId3">
            <a:alphaModFix/>
          </a:blip>
          <a:srcRect b="0" l="0" r="0" t="0"/>
          <a:stretch/>
        </p:blipFill>
        <p:spPr>
          <a:xfrm>
            <a:off x="1035625" y="909850"/>
            <a:ext cx="6475500" cy="3773256"/>
          </a:xfrm>
          <a:prstGeom prst="rect">
            <a:avLst/>
          </a:prstGeom>
          <a:noFill/>
          <a:ln cap="flat" cmpd="sng" w="9525">
            <a:solidFill>
              <a:schemeClr val="dk2"/>
            </a:solidFill>
            <a:prstDash val="solid"/>
            <a:round/>
            <a:headEnd len="sm" w="sm" type="none"/>
            <a:tailEnd len="sm" w="sm" type="none"/>
          </a:ln>
        </p:spPr>
      </p:pic>
      <p:sp>
        <p:nvSpPr>
          <p:cNvPr id="548" name="Google Shape;548;p40"/>
          <p:cNvSpPr/>
          <p:nvPr/>
        </p:nvSpPr>
        <p:spPr>
          <a:xfrm>
            <a:off x="6513300" y="2078050"/>
            <a:ext cx="2213100" cy="2111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9" name="Google Shape;549;p40"/>
          <p:cNvSpPr txBox="1"/>
          <p:nvPr/>
        </p:nvSpPr>
        <p:spPr>
          <a:xfrm>
            <a:off x="6786300" y="2287300"/>
            <a:ext cx="1667100" cy="16932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C9FC8D"/>
                </a:solidFill>
                <a:latin typeface="DM Sans"/>
                <a:ea typeface="DM Sans"/>
                <a:cs typeface="DM Sans"/>
                <a:sym typeface="DM Sans"/>
              </a:rPr>
              <a:t>152.j: Make formal geometric constructions with a variety of tools and methods (compass and straightedge, string, reflective devices, paper folding, dynamic geometric software, etc.).</a:t>
            </a:r>
            <a:endParaRPr b="1" i="0" sz="1100" u="none" cap="none" strike="noStrike">
              <a:solidFill>
                <a:srgbClr val="C9FC8D"/>
              </a:solidFill>
              <a:latin typeface="DM Sans"/>
              <a:ea typeface="DM Sans"/>
              <a:cs typeface="DM Sans"/>
              <a:sym typeface="DM Sans"/>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53" name="Shape 553"/>
        <p:cNvGrpSpPr/>
        <p:nvPr/>
      </p:nvGrpSpPr>
      <p:grpSpPr>
        <a:xfrm>
          <a:off x="0" y="0"/>
          <a:ext cx="0" cy="0"/>
          <a:chOff x="0" y="0"/>
          <a:chExt cx="0" cy="0"/>
        </a:xfrm>
      </p:grpSpPr>
      <p:sp>
        <p:nvSpPr>
          <p:cNvPr id="554" name="Google Shape;554;p41"/>
          <p:cNvSpPr txBox="1"/>
          <p:nvPr/>
        </p:nvSpPr>
        <p:spPr>
          <a:xfrm>
            <a:off x="3105100" y="690325"/>
            <a:ext cx="36363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M152 Badge Title,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555" name="Google Shape;555;p41"/>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556" name="Google Shape;556;p41"/>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57" name="Google Shape;557;p41"/>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58" name="Google Shape;558;p41"/>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59" name="Google Shape;559;p41"/>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60" name="Google Shape;560;p41"/>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61" name="Google Shape;561;p41"/>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65" name="Shape 565"/>
        <p:cNvGrpSpPr/>
        <p:nvPr/>
      </p:nvGrpSpPr>
      <p:grpSpPr>
        <a:xfrm>
          <a:off x="0" y="0"/>
          <a:ext cx="0" cy="0"/>
          <a:chOff x="0" y="0"/>
          <a:chExt cx="0" cy="0"/>
        </a:xfrm>
      </p:grpSpPr>
      <p:sp>
        <p:nvSpPr>
          <p:cNvPr id="566" name="Google Shape;566;p42"/>
          <p:cNvSpPr txBox="1"/>
          <p:nvPr/>
        </p:nvSpPr>
        <p:spPr>
          <a:xfrm>
            <a:off x="3105100" y="690325"/>
            <a:ext cx="36363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M152 Badge Title,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567" name="Google Shape;567;p42"/>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568" name="Google Shape;568;p42"/>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69" name="Google Shape;569;p42"/>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70" name="Google Shape;570;p42"/>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71" name="Google Shape;571;p42"/>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72" name="Google Shape;572;p42"/>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73" name="Google Shape;573;p42"/>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574" name="Google Shape;574;p42"/>
          <p:cNvSpPr/>
          <p:nvPr/>
        </p:nvSpPr>
        <p:spPr>
          <a:xfrm>
            <a:off x="6399300" y="2472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5" name="Google Shape;575;p42"/>
          <p:cNvSpPr txBox="1"/>
          <p:nvPr/>
        </p:nvSpPr>
        <p:spPr>
          <a:xfrm>
            <a:off x="6595350" y="2937350"/>
            <a:ext cx="1554000" cy="1015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BDFCD7"/>
                </a:solidFill>
                <a:latin typeface="DM Sans"/>
                <a:ea typeface="DM Sans"/>
                <a:cs typeface="DM Sans"/>
                <a:sym typeface="DM Sans"/>
              </a:rPr>
              <a:t xml:space="preserve">Which of these principles does this task lend itself to? </a:t>
            </a:r>
            <a:endParaRPr b="1" i="0" sz="1100" u="none" cap="none" strike="noStrike">
              <a:solidFill>
                <a:srgbClr val="BDFCD7"/>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BDFCD7"/>
                </a:solidFill>
                <a:latin typeface="DM Sans"/>
                <a:ea typeface="DM Sans"/>
                <a:cs typeface="DM Sans"/>
                <a:sym typeface="DM Sans"/>
              </a:rPr>
              <a:t xml:space="preserve">Which ones can the task be easily adapted to accommodate? </a:t>
            </a:r>
            <a:endParaRPr b="1" i="0" sz="1100" u="none" cap="none" strike="noStrike">
              <a:solidFill>
                <a:srgbClr val="BDFCD7"/>
              </a:solidFill>
              <a:latin typeface="DM Sans"/>
              <a:ea typeface="DM Sans"/>
              <a:cs typeface="DM Sans"/>
              <a:sym typeface="DM Sans"/>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79" name="Shape 579"/>
        <p:cNvGrpSpPr/>
        <p:nvPr/>
      </p:nvGrpSpPr>
      <p:grpSpPr>
        <a:xfrm>
          <a:off x="0" y="0"/>
          <a:ext cx="0" cy="0"/>
          <a:chOff x="0" y="0"/>
          <a:chExt cx="0" cy="0"/>
        </a:xfrm>
      </p:grpSpPr>
      <p:sp>
        <p:nvSpPr>
          <p:cNvPr id="580" name="Google Shape;580;p43"/>
          <p:cNvSpPr txBox="1"/>
          <p:nvPr/>
        </p:nvSpPr>
        <p:spPr>
          <a:xfrm>
            <a:off x="3105100" y="690325"/>
            <a:ext cx="36363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M152 Badge Title,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581" name="Google Shape;581;p43"/>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582" name="Google Shape;582;p43"/>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83" name="Google Shape;583;p43"/>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84" name="Google Shape;584;p43"/>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85" name="Google Shape;585;p43"/>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86" name="Google Shape;586;p43"/>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87" name="Google Shape;587;p43"/>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588" name="Google Shape;588;p43"/>
          <p:cNvSpPr/>
          <p:nvPr/>
        </p:nvSpPr>
        <p:spPr>
          <a:xfrm>
            <a:off x="6399300" y="2472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9" name="Google Shape;589;p43"/>
          <p:cNvSpPr txBox="1"/>
          <p:nvPr/>
        </p:nvSpPr>
        <p:spPr>
          <a:xfrm>
            <a:off x="6595350" y="3075800"/>
            <a:ext cx="15540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BDFCD7"/>
                </a:solidFill>
                <a:latin typeface="DM Sans"/>
                <a:ea typeface="DM Sans"/>
                <a:cs typeface="DM Sans"/>
                <a:sym typeface="DM Sans"/>
              </a:rPr>
              <a:t xml:space="preserve">Share what </a:t>
            </a:r>
            <a:br>
              <a:rPr b="1" i="0" lang="en" sz="1600" u="none" cap="none" strike="noStrike">
                <a:solidFill>
                  <a:srgbClr val="BDFCD7"/>
                </a:solidFill>
                <a:latin typeface="DM Sans"/>
                <a:ea typeface="DM Sans"/>
                <a:cs typeface="DM Sans"/>
                <a:sym typeface="DM Sans"/>
              </a:rPr>
            </a:br>
            <a:r>
              <a:rPr b="1" i="0" lang="en" sz="1600" u="none" cap="none" strike="noStrike">
                <a:solidFill>
                  <a:srgbClr val="BDFCD7"/>
                </a:solidFill>
                <a:latin typeface="DM Sans"/>
                <a:ea typeface="DM Sans"/>
                <a:cs typeface="DM Sans"/>
                <a:sym typeface="DM Sans"/>
              </a:rPr>
              <a:t>you came up with!</a:t>
            </a:r>
            <a:endParaRPr b="1" i="0" sz="1100" u="none" cap="none" strike="noStrike">
              <a:solidFill>
                <a:srgbClr val="BDFCD7"/>
              </a:solidFill>
              <a:latin typeface="DM Sans"/>
              <a:ea typeface="DM Sans"/>
              <a:cs typeface="DM Sans"/>
              <a:sym typeface="DM Sans"/>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593" name="Shape 593"/>
        <p:cNvGrpSpPr/>
        <p:nvPr/>
      </p:nvGrpSpPr>
      <p:grpSpPr>
        <a:xfrm>
          <a:off x="0" y="0"/>
          <a:ext cx="0" cy="0"/>
          <a:chOff x="0" y="0"/>
          <a:chExt cx="0" cy="0"/>
        </a:xfrm>
      </p:grpSpPr>
      <p:cxnSp>
        <p:nvCxnSpPr>
          <p:cNvPr id="594" name="Google Shape;594;p44"/>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595" name="Google Shape;595;p44"/>
          <p:cNvSpPr txBox="1"/>
          <p:nvPr/>
        </p:nvSpPr>
        <p:spPr>
          <a:xfrm>
            <a:off x="3419850" y="303450"/>
            <a:ext cx="4318200" cy="1819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Task 2: Student Work</a:t>
            </a:r>
            <a:endParaRPr b="0" i="0" sz="5200" u="none" cap="none" strike="noStrike">
              <a:solidFill>
                <a:schemeClr val="dk1"/>
              </a:solidFill>
              <a:latin typeface="Nanum Myeongjo"/>
              <a:ea typeface="Nanum Myeongjo"/>
              <a:cs typeface="Nanum Myeongjo"/>
              <a:sym typeface="Nanum Myeongjo"/>
            </a:endParaRPr>
          </a:p>
        </p:txBody>
      </p:sp>
      <p:sp>
        <p:nvSpPr>
          <p:cNvPr id="596" name="Google Shape;596;p44"/>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05</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600" name="Shape 600"/>
        <p:cNvGrpSpPr/>
        <p:nvPr/>
      </p:nvGrpSpPr>
      <p:grpSpPr>
        <a:xfrm>
          <a:off x="0" y="0"/>
          <a:ext cx="0" cy="0"/>
          <a:chOff x="0" y="0"/>
          <a:chExt cx="0" cy="0"/>
        </a:xfrm>
      </p:grpSpPr>
      <p:sp>
        <p:nvSpPr>
          <p:cNvPr id="601" name="Google Shape;601;p45"/>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602" name="Google Shape;602;p45"/>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cxnSp>
        <p:nvCxnSpPr>
          <p:cNvPr id="603" name="Google Shape;603;p45"/>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604" name="Google Shape;604;p45"/>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605" name="Google Shape;605;p45"/>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606" name="Google Shape;606;p45"/>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610" name="Shape 610"/>
        <p:cNvGrpSpPr/>
        <p:nvPr/>
      </p:nvGrpSpPr>
      <p:grpSpPr>
        <a:xfrm>
          <a:off x="0" y="0"/>
          <a:ext cx="0" cy="0"/>
          <a:chOff x="0" y="0"/>
          <a:chExt cx="0" cy="0"/>
        </a:xfrm>
      </p:grpSpPr>
      <p:sp>
        <p:nvSpPr>
          <p:cNvPr id="611" name="Google Shape;611;p46"/>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612" name="Google Shape;612;p46"/>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cxnSp>
        <p:nvCxnSpPr>
          <p:cNvPr id="613" name="Google Shape;613;p46"/>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614" name="Google Shape;614;p46"/>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615" name="Google Shape;615;p46"/>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616" name="Google Shape;616;p46"/>
          <p:cNvSpPr/>
          <p:nvPr/>
        </p:nvSpPr>
        <p:spPr>
          <a:xfrm>
            <a:off x="1612725" y="26440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7" name="Google Shape;617;p46"/>
          <p:cNvSpPr txBox="1"/>
          <p:nvPr/>
        </p:nvSpPr>
        <p:spPr>
          <a:xfrm>
            <a:off x="1808775" y="3331300"/>
            <a:ext cx="1554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C9FC8D"/>
                </a:solidFill>
                <a:latin typeface="DM Sans"/>
                <a:ea typeface="DM Sans"/>
                <a:cs typeface="DM Sans"/>
                <a:sym typeface="DM Sans"/>
              </a:rPr>
              <a:t>Come off mute and share what you saw!</a:t>
            </a:r>
            <a:endParaRPr b="1" i="0" sz="1400" u="none" cap="none" strike="noStrike">
              <a:solidFill>
                <a:srgbClr val="C9FC8D"/>
              </a:solidFill>
              <a:latin typeface="DM Sans"/>
              <a:ea typeface="DM Sans"/>
              <a:cs typeface="DM Sans"/>
              <a:sym typeface="DM Sans"/>
            </a:endParaRPr>
          </a:p>
        </p:txBody>
      </p:sp>
      <p:sp>
        <p:nvSpPr>
          <p:cNvPr id="618" name="Google Shape;618;p46"/>
          <p:cNvSpPr/>
          <p:nvPr/>
        </p:nvSpPr>
        <p:spPr>
          <a:xfrm>
            <a:off x="4448300" y="492950"/>
            <a:ext cx="4202400" cy="38211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22" name="Shape 622"/>
        <p:cNvGrpSpPr/>
        <p:nvPr/>
      </p:nvGrpSpPr>
      <p:grpSpPr>
        <a:xfrm>
          <a:off x="0" y="0"/>
          <a:ext cx="0" cy="0"/>
          <a:chOff x="0" y="0"/>
          <a:chExt cx="0" cy="0"/>
        </a:xfrm>
      </p:grpSpPr>
      <p:cxnSp>
        <p:nvCxnSpPr>
          <p:cNvPr id="623" name="Google Shape;623;p47"/>
          <p:cNvCxnSpPr/>
          <p:nvPr/>
        </p:nvCxnSpPr>
        <p:spPr>
          <a:xfrm>
            <a:off x="6900" y="1085975"/>
            <a:ext cx="9152400" cy="0"/>
          </a:xfrm>
          <a:prstGeom prst="straightConnector1">
            <a:avLst/>
          </a:prstGeom>
          <a:noFill/>
          <a:ln cap="flat" cmpd="sng" w="9525">
            <a:solidFill>
              <a:srgbClr val="000000"/>
            </a:solidFill>
            <a:prstDash val="solid"/>
            <a:round/>
            <a:headEnd len="sm" w="sm" type="none"/>
            <a:tailEnd len="sm" w="sm" type="none"/>
          </a:ln>
        </p:spPr>
      </p:cxnSp>
      <p:sp>
        <p:nvSpPr>
          <p:cNvPr id="624" name="Google Shape;624;p47"/>
          <p:cNvSpPr txBox="1"/>
          <p:nvPr/>
        </p:nvSpPr>
        <p:spPr>
          <a:xfrm>
            <a:off x="3120200" y="608950"/>
            <a:ext cx="5396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Let’s examine some work together:</a:t>
            </a:r>
            <a:endParaRPr b="1" i="0" sz="1400" u="none" cap="none" strike="noStrike">
              <a:solidFill>
                <a:schemeClr val="dk1"/>
              </a:solidFill>
              <a:latin typeface="DM Sans"/>
              <a:ea typeface="DM Sans"/>
              <a:cs typeface="DM Sans"/>
              <a:sym typeface="DM Sans"/>
            </a:endParaRPr>
          </a:p>
        </p:txBody>
      </p:sp>
      <p:cxnSp>
        <p:nvCxnSpPr>
          <p:cNvPr id="625" name="Google Shape;625;p47"/>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626" name="Google Shape;626;p47"/>
          <p:cNvSpPr/>
          <p:nvPr/>
        </p:nvSpPr>
        <p:spPr>
          <a:xfrm>
            <a:off x="0" y="0"/>
            <a:ext cx="2796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27" name="Google Shape;627;p47"/>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628" name="Google Shape;628;p47"/>
          <p:cNvCxnSpPr/>
          <p:nvPr/>
        </p:nvCxnSpPr>
        <p:spPr>
          <a:xfrm>
            <a:off x="2796525"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629" name="Google Shape;629;p47"/>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630" name="Google Shape;630;p47"/>
          <p:cNvSpPr txBox="1"/>
          <p:nvPr/>
        </p:nvSpPr>
        <p:spPr>
          <a:xfrm>
            <a:off x="325175" y="647000"/>
            <a:ext cx="2169900" cy="20319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Round 2:</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What evidence of learning is there?</a:t>
            </a:r>
            <a:endParaRPr b="0" i="0" sz="3300" u="none" cap="none" strike="noStrike">
              <a:solidFill>
                <a:schemeClr val="dk1"/>
              </a:solidFill>
              <a:latin typeface="Nanum Myeongjo"/>
              <a:ea typeface="Nanum Myeongjo"/>
              <a:cs typeface="Nanum Myeongjo"/>
              <a:sym typeface="Nanum Myeongjo"/>
            </a:endParaRPr>
          </a:p>
        </p:txBody>
      </p:sp>
      <p:sp>
        <p:nvSpPr>
          <p:cNvPr id="631" name="Google Shape;631;p47"/>
          <p:cNvSpPr txBox="1"/>
          <p:nvPr/>
        </p:nvSpPr>
        <p:spPr>
          <a:xfrm>
            <a:off x="325175" y="2843600"/>
            <a:ext cx="2169900" cy="923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 sz="1000" u="none" cap="none" strike="noStrike">
                <a:solidFill>
                  <a:schemeClr val="dk1"/>
                </a:solidFill>
                <a:latin typeface="DM Sans"/>
                <a:ea typeface="DM Sans"/>
                <a:cs typeface="DM Sans"/>
                <a:sym typeface="DM Sans"/>
              </a:rPr>
              <a:t>152.j: Make formal geometric constructions with a variety of tools and methods (compass and straightedge, string, reflective devices, paper folding, dynamic geometric software, etc.).</a:t>
            </a:r>
            <a:endParaRPr b="1" i="0" sz="1000" u="none" cap="none" strike="noStrike">
              <a:solidFill>
                <a:schemeClr val="dk1"/>
              </a:solidFill>
              <a:latin typeface="DM Sans"/>
              <a:ea typeface="DM Sans"/>
              <a:cs typeface="DM Sans"/>
              <a:sym typeface="DM Sans"/>
            </a:endParaRPr>
          </a:p>
        </p:txBody>
      </p:sp>
      <p:cxnSp>
        <p:nvCxnSpPr>
          <p:cNvPr id="632" name="Google Shape;632;p47"/>
          <p:cNvCxnSpPr/>
          <p:nvPr/>
        </p:nvCxnSpPr>
        <p:spPr>
          <a:xfrm>
            <a:off x="4885475" y="1085975"/>
            <a:ext cx="0" cy="3745500"/>
          </a:xfrm>
          <a:prstGeom prst="straightConnector1">
            <a:avLst/>
          </a:prstGeom>
          <a:noFill/>
          <a:ln cap="flat" cmpd="sng" w="9525">
            <a:solidFill>
              <a:schemeClr val="dk1"/>
            </a:solidFill>
            <a:prstDash val="solid"/>
            <a:round/>
            <a:headEnd len="sm" w="sm" type="none"/>
            <a:tailEnd len="sm" w="sm" type="none"/>
          </a:ln>
        </p:spPr>
      </p:cxnSp>
      <p:cxnSp>
        <p:nvCxnSpPr>
          <p:cNvPr id="633" name="Google Shape;633;p47"/>
          <p:cNvCxnSpPr/>
          <p:nvPr/>
        </p:nvCxnSpPr>
        <p:spPr>
          <a:xfrm>
            <a:off x="6898225" y="1085975"/>
            <a:ext cx="0" cy="3745500"/>
          </a:xfrm>
          <a:prstGeom prst="straightConnector1">
            <a:avLst/>
          </a:prstGeom>
          <a:noFill/>
          <a:ln cap="flat" cmpd="sng" w="9525">
            <a:solidFill>
              <a:schemeClr val="dk1"/>
            </a:solidFill>
            <a:prstDash val="solid"/>
            <a:round/>
            <a:headEnd len="sm" w="sm" type="none"/>
            <a:tailEnd len="sm" w="sm" type="none"/>
          </a:ln>
        </p:spPr>
      </p:cxnSp>
      <p:sp>
        <p:nvSpPr>
          <p:cNvPr id="634" name="Google Shape;634;p47"/>
          <p:cNvSpPr txBox="1"/>
          <p:nvPr/>
        </p:nvSpPr>
        <p:spPr>
          <a:xfrm>
            <a:off x="3008088" y="1262550"/>
            <a:ext cx="1665900" cy="2165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Conference and Provide Revision Support</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chemeClr val="dk1"/>
              </a:buClr>
              <a:buSzPts val="1000"/>
              <a:buFont typeface="Arial"/>
              <a:buNone/>
            </a:pPr>
            <a:r>
              <a:rPr b="0" i="0" lang="en" sz="1000" u="none" cap="none" strike="noStrike">
                <a:solidFill>
                  <a:schemeClr val="dk1"/>
                </a:solidFill>
                <a:latin typeface="DM Sans"/>
                <a:ea typeface="DM Sans"/>
                <a:cs typeface="DM Sans"/>
                <a:sym typeface="DM Sans"/>
              </a:rPr>
              <a:t>he student’s artifact shows evidence of an emerging understanding of the targeted expectation(s). After conferencing and additional instruction/ learning, the student may provide a revised or different artifact as evidence of their learning.</a:t>
            </a:r>
            <a:endParaRPr b="0" i="0" sz="1000" u="none" cap="none" strike="noStrike">
              <a:solidFill>
                <a:srgbClr val="000000"/>
              </a:solidFill>
              <a:latin typeface="DM Sans"/>
              <a:ea typeface="DM Sans"/>
              <a:cs typeface="DM Sans"/>
              <a:sym typeface="DM Sans"/>
            </a:endParaRPr>
          </a:p>
        </p:txBody>
      </p:sp>
      <p:sp>
        <p:nvSpPr>
          <p:cNvPr id="635" name="Google Shape;635;p47"/>
          <p:cNvSpPr txBox="1"/>
          <p:nvPr/>
        </p:nvSpPr>
        <p:spPr>
          <a:xfrm>
            <a:off x="5058900" y="1262550"/>
            <a:ext cx="1665900" cy="1988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Accept with Revision</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 sz="1000" u="none" cap="none" strike="noStrike">
                <a:solidFill>
                  <a:srgbClr val="000000"/>
                </a:solidFill>
                <a:latin typeface="DM Sans"/>
                <a:ea typeface="DM Sans"/>
                <a:cs typeface="DM Sans"/>
                <a:sym typeface="DM Sans"/>
              </a:rPr>
              <a:t>T</a:t>
            </a:r>
            <a:r>
              <a:rPr b="0" i="0" lang="en" sz="1000" u="none" cap="none" strike="noStrike">
                <a:solidFill>
                  <a:schemeClr val="dk1"/>
                </a:solidFill>
                <a:latin typeface="DM Sans"/>
                <a:ea typeface="DM Sans"/>
                <a:cs typeface="DM Sans"/>
                <a:sym typeface="DM Sans"/>
              </a:rPr>
              <a:t>he student’s artifact shows evidence of approaching a full understanding of the targeted expectation(s). The artifact may contain execution errors that should be corrected in revision. The student may revise the selected artifact or submit a different artifact.</a:t>
            </a:r>
            <a:endParaRPr b="0" i="0" sz="1000" u="none" cap="none" strike="noStrike">
              <a:solidFill>
                <a:srgbClr val="000000"/>
              </a:solidFill>
              <a:latin typeface="DM Sans"/>
              <a:ea typeface="DM Sans"/>
              <a:cs typeface="DM Sans"/>
              <a:sym typeface="DM Sans"/>
            </a:endParaRPr>
          </a:p>
        </p:txBody>
      </p:sp>
      <p:sp>
        <p:nvSpPr>
          <p:cNvPr id="636" name="Google Shape;636;p47"/>
          <p:cNvSpPr txBox="1"/>
          <p:nvPr/>
        </p:nvSpPr>
        <p:spPr>
          <a:xfrm>
            <a:off x="7071650" y="1262550"/>
            <a:ext cx="1665900" cy="926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 xml:space="preserve">Accept </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chemeClr val="dk1"/>
              </a:buClr>
              <a:buSzPts val="1000"/>
              <a:buFont typeface="Arial"/>
              <a:buNone/>
            </a:pPr>
            <a:r>
              <a:rPr b="0" i="0" lang="en" sz="1000" u="none" cap="none" strike="noStrike">
                <a:solidFill>
                  <a:schemeClr val="dk1"/>
                </a:solidFill>
                <a:latin typeface="DM Sans"/>
                <a:ea typeface="DM Sans"/>
                <a:cs typeface="DM Sans"/>
                <a:sym typeface="DM Sans"/>
              </a:rPr>
              <a:t>The student’s artifact demonstrates evidence that they have met the targeted expectation(s).</a:t>
            </a:r>
            <a:endParaRPr b="0" i="0" sz="1000" u="none" cap="none" strike="noStrike">
              <a:solidFill>
                <a:srgbClr val="000000"/>
              </a:solidFill>
              <a:latin typeface="DM Sans"/>
              <a:ea typeface="DM Sans"/>
              <a:cs typeface="DM Sans"/>
              <a:sym typeface="DM Sans"/>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640" name="Shape 640"/>
        <p:cNvGrpSpPr/>
        <p:nvPr/>
      </p:nvGrpSpPr>
      <p:grpSpPr>
        <a:xfrm>
          <a:off x="0" y="0"/>
          <a:ext cx="0" cy="0"/>
          <a:chOff x="0" y="0"/>
          <a:chExt cx="0" cy="0"/>
        </a:xfrm>
      </p:grpSpPr>
      <p:cxnSp>
        <p:nvCxnSpPr>
          <p:cNvPr id="641" name="Google Shape;641;g11c7441377dc492a_92"/>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42" name="Google Shape;642;g11c7441377dc492a_92"/>
          <p:cNvSpPr txBox="1"/>
          <p:nvPr/>
        </p:nvSpPr>
        <p:spPr>
          <a:xfrm>
            <a:off x="615900" y="303450"/>
            <a:ext cx="5067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Examining Student Work</a:t>
            </a:r>
            <a:endParaRPr b="0" i="0" sz="3300" u="none" cap="none" strike="noStrike">
              <a:solidFill>
                <a:schemeClr val="dk1"/>
              </a:solidFill>
              <a:latin typeface="Nanum Myeongjo"/>
              <a:ea typeface="Nanum Myeongjo"/>
              <a:cs typeface="Nanum Myeongjo"/>
              <a:sym typeface="Nanum Myeongjo"/>
            </a:endParaRPr>
          </a:p>
        </p:txBody>
      </p:sp>
      <p:cxnSp>
        <p:nvCxnSpPr>
          <p:cNvPr id="643" name="Google Shape;643;g11c7441377dc492a_92"/>
          <p:cNvCxnSpPr/>
          <p:nvPr/>
        </p:nvCxnSpPr>
        <p:spPr>
          <a:xfrm>
            <a:off x="5674175" y="300"/>
            <a:ext cx="0" cy="5141400"/>
          </a:xfrm>
          <a:prstGeom prst="straightConnector1">
            <a:avLst/>
          </a:prstGeom>
          <a:noFill/>
          <a:ln cap="flat" cmpd="sng" w="9525">
            <a:solidFill>
              <a:schemeClr val="dk2"/>
            </a:solidFill>
            <a:prstDash val="solid"/>
            <a:round/>
            <a:headEnd len="sm" w="sm" type="none"/>
            <a:tailEnd len="sm" w="sm" type="none"/>
          </a:ln>
        </p:spPr>
      </p:cxnSp>
      <p:graphicFrame>
        <p:nvGraphicFramePr>
          <p:cNvPr id="644" name="Google Shape;644;g11c7441377dc492a_92"/>
          <p:cNvGraphicFramePr/>
          <p:nvPr/>
        </p:nvGraphicFramePr>
        <p:xfrm>
          <a:off x="1329888" y="1246550"/>
          <a:ext cx="3000000" cy="3000000"/>
        </p:xfrm>
        <a:graphic>
          <a:graphicData uri="http://schemas.openxmlformats.org/drawingml/2006/table">
            <a:tbl>
              <a:tblPr>
                <a:noFill/>
                <a:tableStyleId>{7FA3EF66-6D48-41E4-AEB8-E3EE1188F19A}</a:tableStyleId>
              </a:tblPr>
              <a:tblGrid>
                <a:gridCol w="1784375"/>
                <a:gridCol w="1784375"/>
                <a:gridCol w="1784375"/>
              </a:tblGrid>
              <a:tr h="381325">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nchor="ctr">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nchor="ctr">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nchor="ctr">
                    <a:solidFill>
                      <a:srgbClr val="83FBA3"/>
                    </a:solidFill>
                  </a:tcPr>
                </a:tc>
              </a:tr>
              <a:tr h="1246575">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R cap="flat" cmpd="sng" w="12700">
                      <a:solidFill>
                        <a:srgbClr val="1F1F1F"/>
                      </a:solidFill>
                      <a:prstDash val="solid"/>
                      <a:round/>
                      <a:headEnd len="sm" w="sm" type="none"/>
                      <a:tailEnd len="sm" w="sm" type="none"/>
                    </a:lnR>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solidFill>
                      <a:srgbClr val="FFFFFF"/>
                    </a:solidFill>
                  </a:tcPr>
                </a:tc>
              </a:tr>
            </a:tbl>
          </a:graphicData>
        </a:graphic>
      </p:graphicFrame>
      <p:pic>
        <p:nvPicPr>
          <p:cNvPr id="645" name="Google Shape;645;g11c7441377dc492a_92"/>
          <p:cNvPicPr preferRelativeResize="0"/>
          <p:nvPr/>
        </p:nvPicPr>
        <p:blipFill rotWithShape="1">
          <a:blip r:embed="rId3">
            <a:alphaModFix/>
          </a:blip>
          <a:srcRect b="0" l="0" r="0" t="0"/>
          <a:stretch/>
        </p:blipFill>
        <p:spPr>
          <a:xfrm>
            <a:off x="111675" y="1635525"/>
            <a:ext cx="544274" cy="534625"/>
          </a:xfrm>
          <a:prstGeom prst="rect">
            <a:avLst/>
          </a:prstGeom>
          <a:noFill/>
          <a:ln>
            <a:noFill/>
          </a:ln>
        </p:spPr>
      </p:pic>
      <p:pic>
        <p:nvPicPr>
          <p:cNvPr id="646" name="Google Shape;646;g11c7441377dc492a_92"/>
          <p:cNvPicPr preferRelativeResize="0"/>
          <p:nvPr/>
        </p:nvPicPr>
        <p:blipFill rotWithShape="1">
          <a:blip r:embed="rId3">
            <a:alphaModFix/>
          </a:blip>
          <a:srcRect b="0" l="0" r="0" t="0"/>
          <a:stretch/>
        </p:blipFill>
        <p:spPr>
          <a:xfrm>
            <a:off x="264075" y="1787925"/>
            <a:ext cx="544274" cy="534625"/>
          </a:xfrm>
          <a:prstGeom prst="rect">
            <a:avLst/>
          </a:prstGeom>
          <a:noFill/>
          <a:ln>
            <a:noFill/>
          </a:ln>
        </p:spPr>
      </p:pic>
      <p:pic>
        <p:nvPicPr>
          <p:cNvPr id="647" name="Google Shape;647;g11c7441377dc492a_92"/>
          <p:cNvPicPr preferRelativeResize="0"/>
          <p:nvPr/>
        </p:nvPicPr>
        <p:blipFill rotWithShape="1">
          <a:blip r:embed="rId3">
            <a:alphaModFix/>
          </a:blip>
          <a:srcRect b="0" l="0" r="0" t="0"/>
          <a:stretch/>
        </p:blipFill>
        <p:spPr>
          <a:xfrm>
            <a:off x="416475" y="1940325"/>
            <a:ext cx="544274" cy="534625"/>
          </a:xfrm>
          <a:prstGeom prst="rect">
            <a:avLst/>
          </a:prstGeom>
          <a:noFill/>
          <a:ln>
            <a:noFill/>
          </a:ln>
        </p:spPr>
      </p:pic>
      <p:pic>
        <p:nvPicPr>
          <p:cNvPr id="648" name="Google Shape;648;g11c7441377dc492a_92"/>
          <p:cNvPicPr preferRelativeResize="0"/>
          <p:nvPr/>
        </p:nvPicPr>
        <p:blipFill rotWithShape="1">
          <a:blip r:embed="rId3">
            <a:alphaModFix/>
          </a:blip>
          <a:srcRect b="0" l="0" r="0" t="0"/>
          <a:stretch/>
        </p:blipFill>
        <p:spPr>
          <a:xfrm>
            <a:off x="568875" y="2092725"/>
            <a:ext cx="544274" cy="534625"/>
          </a:xfrm>
          <a:prstGeom prst="rect">
            <a:avLst/>
          </a:prstGeom>
          <a:noFill/>
          <a:ln>
            <a:noFill/>
          </a:ln>
        </p:spPr>
      </p:pic>
      <p:pic>
        <p:nvPicPr>
          <p:cNvPr id="649" name="Google Shape;649;g11c7441377dc492a_92"/>
          <p:cNvPicPr preferRelativeResize="0"/>
          <p:nvPr/>
        </p:nvPicPr>
        <p:blipFill rotWithShape="1">
          <a:blip r:embed="rId3">
            <a:alphaModFix/>
          </a:blip>
          <a:srcRect b="0" l="0" r="0" t="0"/>
          <a:stretch/>
        </p:blipFill>
        <p:spPr>
          <a:xfrm>
            <a:off x="721275" y="2245125"/>
            <a:ext cx="544274" cy="534625"/>
          </a:xfrm>
          <a:prstGeom prst="rect">
            <a:avLst/>
          </a:prstGeom>
          <a:noFill/>
          <a:ln>
            <a:noFill/>
          </a:ln>
        </p:spPr>
      </p:pic>
      <p:sp>
        <p:nvSpPr>
          <p:cNvPr id="650" name="Google Shape;650;g11c7441377dc492a_92"/>
          <p:cNvSpPr/>
          <p:nvPr/>
        </p:nvSpPr>
        <p:spPr>
          <a:xfrm rot="10800000">
            <a:off x="1265624" y="232255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1" name="Google Shape;651;g11c7441377dc492a_92"/>
          <p:cNvSpPr/>
          <p:nvPr/>
        </p:nvSpPr>
        <p:spPr>
          <a:xfrm>
            <a:off x="615898"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2" name="Google Shape;652;g11c7441377dc492a_92"/>
          <p:cNvSpPr txBox="1"/>
          <p:nvPr/>
        </p:nvSpPr>
        <p:spPr>
          <a:xfrm>
            <a:off x="754950" y="3496300"/>
            <a:ext cx="1371300" cy="1200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300" u="none" cap="none" strike="noStrike">
                <a:solidFill>
                  <a:srgbClr val="83FBA3"/>
                </a:solidFill>
                <a:latin typeface="DM Sans"/>
                <a:ea typeface="DM Sans"/>
                <a:cs typeface="DM Sans"/>
                <a:sym typeface="DM Sans"/>
              </a:rPr>
              <a:t>Drag a checkmark to the Criteria for Success to reflect evidence of learning</a:t>
            </a:r>
            <a:endParaRPr b="1" i="0" sz="700" u="none" cap="none" strike="noStrike">
              <a:solidFill>
                <a:srgbClr val="83FBA3"/>
              </a:solidFill>
              <a:latin typeface="DM Sans"/>
              <a:ea typeface="DM Sans"/>
              <a:cs typeface="DM Sans"/>
              <a:sym typeface="DM Sans"/>
            </a:endParaRPr>
          </a:p>
        </p:txBody>
      </p:sp>
      <p:graphicFrame>
        <p:nvGraphicFramePr>
          <p:cNvPr id="653" name="Google Shape;653;g11c7441377dc492a_92"/>
          <p:cNvGraphicFramePr/>
          <p:nvPr/>
        </p:nvGraphicFramePr>
        <p:xfrm>
          <a:off x="5926900" y="2474950"/>
          <a:ext cx="3000000" cy="3000000"/>
        </p:xfrm>
        <a:graphic>
          <a:graphicData uri="http://schemas.openxmlformats.org/drawingml/2006/table">
            <a:tbl>
              <a:tblPr>
                <a:noFill/>
                <a:tableStyleId>{4D4567D9-40A4-4558-B008-6CF1C4895884}</a:tableStyleId>
              </a:tblPr>
              <a:tblGrid>
                <a:gridCol w="2913900"/>
              </a:tblGrid>
              <a:tr h="635750">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000000"/>
                          </a:solidFill>
                        </a:rPr>
                        <a:t>Your thoughts about the evidence visible in the work</a:t>
                      </a:r>
                      <a:r>
                        <a:rPr lang="en" sz="1400" u="none" cap="none" strike="noStrike">
                          <a:solidFill>
                            <a:srgbClr val="000000"/>
                          </a:solidFill>
                        </a:rPr>
                        <a:t>.</a:t>
                      </a:r>
                      <a:endParaRPr b="1"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83FBA3"/>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
        <p:nvSpPr>
          <p:cNvPr id="654" name="Google Shape;654;g11c7441377dc492a_92"/>
          <p:cNvSpPr/>
          <p:nvPr/>
        </p:nvSpPr>
        <p:spPr>
          <a:xfrm>
            <a:off x="3334160"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5" name="Google Shape;655;g11c7441377dc492a_92"/>
          <p:cNvSpPr txBox="1"/>
          <p:nvPr/>
        </p:nvSpPr>
        <p:spPr>
          <a:xfrm>
            <a:off x="3473212" y="3680950"/>
            <a:ext cx="1371300" cy="831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800" u="none" cap="none" strike="noStrike">
                <a:solidFill>
                  <a:srgbClr val="83FBA3"/>
                </a:solidFill>
                <a:latin typeface="DM Sans"/>
                <a:ea typeface="DM Sans"/>
                <a:cs typeface="DM Sans"/>
                <a:sym typeface="DM Sans"/>
              </a:rPr>
              <a:t>Type out your thoughts</a:t>
            </a:r>
            <a:endParaRPr b="1" i="0" sz="1200" u="none" cap="none" strike="noStrike">
              <a:solidFill>
                <a:srgbClr val="83FBA3"/>
              </a:solidFill>
              <a:latin typeface="DM Sans"/>
              <a:ea typeface="DM Sans"/>
              <a:cs typeface="DM Sans"/>
              <a:sym typeface="DM Sans"/>
            </a:endParaRPr>
          </a:p>
        </p:txBody>
      </p:sp>
      <p:sp>
        <p:nvSpPr>
          <p:cNvPr id="656" name="Google Shape;656;g11c7441377dc492a_92"/>
          <p:cNvSpPr/>
          <p:nvPr/>
        </p:nvSpPr>
        <p:spPr>
          <a:xfrm rot="10800000">
            <a:off x="5051049" y="394450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60" name="Shape 660"/>
        <p:cNvGrpSpPr/>
        <p:nvPr/>
      </p:nvGrpSpPr>
      <p:grpSpPr>
        <a:xfrm>
          <a:off x="0" y="0"/>
          <a:ext cx="0" cy="0"/>
          <a:chOff x="0" y="0"/>
          <a:chExt cx="0" cy="0"/>
        </a:xfrm>
      </p:grpSpPr>
      <p:cxnSp>
        <p:nvCxnSpPr>
          <p:cNvPr id="661" name="Google Shape;661;p49"/>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62" name="Google Shape;662;p49"/>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#1</a:t>
            </a:r>
            <a:endParaRPr b="0" i="0" sz="3300" u="none" cap="none" strike="noStrike">
              <a:solidFill>
                <a:schemeClr val="dk1"/>
              </a:solidFill>
              <a:latin typeface="Nanum Myeongjo"/>
              <a:ea typeface="Nanum Myeongjo"/>
              <a:cs typeface="Nanum Myeongjo"/>
              <a:sym typeface="Nanum Myeongjo"/>
            </a:endParaRPr>
          </a:p>
        </p:txBody>
      </p:sp>
      <p:cxnSp>
        <p:nvCxnSpPr>
          <p:cNvPr id="663" name="Google Shape;663;p49"/>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664" name="Google Shape;664;p49"/>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1 of student work</a:t>
            </a:r>
            <a:endParaRPr b="0" i="0" sz="1400" u="none" cap="none" strike="noStrike">
              <a:solidFill>
                <a:srgbClr val="000000"/>
              </a:solidFill>
              <a:latin typeface="Arial"/>
              <a:ea typeface="Arial"/>
              <a:cs typeface="Arial"/>
              <a:sym typeface="Arial"/>
            </a:endParaRPr>
          </a:p>
        </p:txBody>
      </p:sp>
      <p:sp>
        <p:nvSpPr>
          <p:cNvPr id="665" name="Google Shape;665;p49"/>
          <p:cNvSpPr/>
          <p:nvPr/>
        </p:nvSpPr>
        <p:spPr>
          <a:xfrm>
            <a:off x="6543275"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6" name="Google Shape;666;p49"/>
          <p:cNvSpPr txBox="1"/>
          <p:nvPr/>
        </p:nvSpPr>
        <p:spPr>
          <a:xfrm>
            <a:off x="6739325"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70" name="Shape 670"/>
        <p:cNvGrpSpPr/>
        <p:nvPr/>
      </p:nvGrpSpPr>
      <p:grpSpPr>
        <a:xfrm>
          <a:off x="0" y="0"/>
          <a:ext cx="0" cy="0"/>
          <a:chOff x="0" y="0"/>
          <a:chExt cx="0" cy="0"/>
        </a:xfrm>
      </p:grpSpPr>
      <p:cxnSp>
        <p:nvCxnSpPr>
          <p:cNvPr id="671" name="Google Shape;671;p50"/>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72" name="Google Shape;672;p50"/>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#2</a:t>
            </a:r>
            <a:endParaRPr b="0" i="0" sz="3300" u="none" cap="none" strike="noStrike">
              <a:solidFill>
                <a:schemeClr val="dk1"/>
              </a:solidFill>
              <a:latin typeface="Nanum Myeongjo"/>
              <a:ea typeface="Nanum Myeongjo"/>
              <a:cs typeface="Nanum Myeongjo"/>
              <a:sym typeface="Nanum Myeongjo"/>
            </a:endParaRPr>
          </a:p>
        </p:txBody>
      </p:sp>
      <p:cxnSp>
        <p:nvCxnSpPr>
          <p:cNvPr id="673" name="Google Shape;673;p50"/>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674" name="Google Shape;674;p50"/>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2 of student work</a:t>
            </a:r>
            <a:endParaRPr b="0" i="0" sz="1400" u="none" cap="none" strike="noStrike">
              <a:solidFill>
                <a:srgbClr val="000000"/>
              </a:solidFill>
              <a:latin typeface="Arial"/>
              <a:ea typeface="Arial"/>
              <a:cs typeface="Arial"/>
              <a:sym typeface="Arial"/>
            </a:endParaRPr>
          </a:p>
        </p:txBody>
      </p:sp>
      <p:sp>
        <p:nvSpPr>
          <p:cNvPr id="675" name="Google Shape;675;p50"/>
          <p:cNvSpPr/>
          <p:nvPr/>
        </p:nvSpPr>
        <p:spPr>
          <a:xfrm>
            <a:off x="516925" y="25509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6" name="Google Shape;676;p50"/>
          <p:cNvSpPr txBox="1"/>
          <p:nvPr/>
        </p:nvSpPr>
        <p:spPr>
          <a:xfrm>
            <a:off x="712975" y="327770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80" name="Shape 680"/>
        <p:cNvGrpSpPr/>
        <p:nvPr/>
      </p:nvGrpSpPr>
      <p:grpSpPr>
        <a:xfrm>
          <a:off x="0" y="0"/>
          <a:ext cx="0" cy="0"/>
          <a:chOff x="0" y="0"/>
          <a:chExt cx="0" cy="0"/>
        </a:xfrm>
      </p:grpSpPr>
      <p:cxnSp>
        <p:nvCxnSpPr>
          <p:cNvPr id="681" name="Google Shape;681;p51"/>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682" name="Google Shape;682;p51"/>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#3</a:t>
            </a:r>
            <a:endParaRPr b="0" i="0" sz="3300" u="none" cap="none" strike="noStrike">
              <a:solidFill>
                <a:schemeClr val="dk1"/>
              </a:solidFill>
              <a:latin typeface="Nanum Myeongjo"/>
              <a:ea typeface="Nanum Myeongjo"/>
              <a:cs typeface="Nanum Myeongjo"/>
              <a:sym typeface="Nanum Myeongjo"/>
            </a:endParaRPr>
          </a:p>
        </p:txBody>
      </p:sp>
      <p:cxnSp>
        <p:nvCxnSpPr>
          <p:cNvPr id="683" name="Google Shape;683;p51"/>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684" name="Google Shape;684;p51"/>
          <p:cNvSpPr/>
          <p:nvPr/>
        </p:nvSpPr>
        <p:spPr>
          <a:xfrm>
            <a:off x="1101350" y="1020350"/>
            <a:ext cx="6941400" cy="3455700"/>
          </a:xfrm>
          <a:prstGeom prst="rect">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3 of student work</a:t>
            </a:r>
            <a:endParaRPr b="0" i="0" sz="1400" u="none" cap="none" strike="noStrike">
              <a:solidFill>
                <a:srgbClr val="000000"/>
              </a:solidFill>
              <a:latin typeface="Arial"/>
              <a:ea typeface="Arial"/>
              <a:cs typeface="Arial"/>
              <a:sym typeface="Arial"/>
            </a:endParaRPr>
          </a:p>
        </p:txBody>
      </p:sp>
      <p:sp>
        <p:nvSpPr>
          <p:cNvPr id="685" name="Google Shape;685;p51"/>
          <p:cNvSpPr/>
          <p:nvPr/>
        </p:nvSpPr>
        <p:spPr>
          <a:xfrm>
            <a:off x="516925" y="25509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6" name="Google Shape;686;p51"/>
          <p:cNvSpPr txBox="1"/>
          <p:nvPr/>
        </p:nvSpPr>
        <p:spPr>
          <a:xfrm>
            <a:off x="712975" y="327770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690" name="Shape 690"/>
        <p:cNvGrpSpPr/>
        <p:nvPr/>
      </p:nvGrpSpPr>
      <p:grpSpPr>
        <a:xfrm>
          <a:off x="0" y="0"/>
          <a:ext cx="0" cy="0"/>
          <a:chOff x="0" y="0"/>
          <a:chExt cx="0" cy="0"/>
        </a:xfrm>
      </p:grpSpPr>
      <p:cxnSp>
        <p:nvCxnSpPr>
          <p:cNvPr id="691" name="Google Shape;691;p52"/>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692" name="Google Shape;692;p52"/>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693" name="Google Shape;693;p52"/>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Hear Some Reflections</a:t>
            </a:r>
            <a:endParaRPr b="0" i="0" sz="3500" u="none" cap="none" strike="noStrike">
              <a:solidFill>
                <a:srgbClr val="83FBA3"/>
              </a:solidFill>
              <a:latin typeface="Nanum Myeongjo"/>
              <a:ea typeface="Nanum Myeongjo"/>
              <a:cs typeface="Nanum Myeongjo"/>
              <a:sym typeface="Nanum Myeongjo"/>
            </a:endParaRPr>
          </a:p>
        </p:txBody>
      </p:sp>
      <p:sp>
        <p:nvSpPr>
          <p:cNvPr id="694" name="Google Shape;694;p52"/>
          <p:cNvSpPr txBox="1"/>
          <p:nvPr/>
        </p:nvSpPr>
        <p:spPr>
          <a:xfrm>
            <a:off x="615900" y="1598550"/>
            <a:ext cx="5421300" cy="1635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 xml:space="preserve">What kinds of support will students need to demonstrate evidence of learning?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 xml:space="preserve">Has your thinking changed at all on how to implement this task? If so, how? </a:t>
            </a:r>
            <a:endParaRPr b="0" i="0" sz="2700" u="none" cap="none" strike="noStrike">
              <a:solidFill>
                <a:schemeClr val="lt1"/>
              </a:solidFill>
              <a:latin typeface="DM Sans"/>
              <a:ea typeface="DM Sans"/>
              <a:cs typeface="DM Sans"/>
              <a:sym typeface="DM Sans"/>
            </a:endParaRPr>
          </a:p>
        </p:txBody>
      </p:sp>
      <p:sp>
        <p:nvSpPr>
          <p:cNvPr id="695" name="Google Shape;695;p52"/>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6" name="Google Shape;696;p52"/>
          <p:cNvSpPr txBox="1"/>
          <p:nvPr/>
        </p:nvSpPr>
        <p:spPr>
          <a:xfrm>
            <a:off x="6735575" y="3076125"/>
            <a:ext cx="15615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 xml:space="preserve">Come off </a:t>
            </a:r>
            <a:br>
              <a:rPr b="1" i="0" lang="en" sz="1400" u="none" cap="none" strike="noStrike">
                <a:solidFill>
                  <a:srgbClr val="145758"/>
                </a:solidFill>
                <a:latin typeface="DM Sans"/>
                <a:ea typeface="DM Sans"/>
                <a:cs typeface="DM Sans"/>
                <a:sym typeface="DM Sans"/>
              </a:rPr>
            </a:br>
            <a:r>
              <a:rPr b="1" i="0" lang="en" sz="1400" u="none" cap="none" strike="noStrike">
                <a:solidFill>
                  <a:srgbClr val="145758"/>
                </a:solidFill>
                <a:latin typeface="DM Sans"/>
                <a:ea typeface="DM Sans"/>
                <a:cs typeface="DM Sans"/>
                <a:sym typeface="DM Sans"/>
              </a:rPr>
              <a:t>mute or share in the chat!</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700" name="Shape 700"/>
        <p:cNvGrpSpPr/>
        <p:nvPr/>
      </p:nvGrpSpPr>
      <p:grpSpPr>
        <a:xfrm>
          <a:off x="0" y="0"/>
          <a:ext cx="0" cy="0"/>
          <a:chOff x="0" y="0"/>
          <a:chExt cx="0" cy="0"/>
        </a:xfrm>
      </p:grpSpPr>
      <p:cxnSp>
        <p:nvCxnSpPr>
          <p:cNvPr id="701" name="Google Shape;701;p53"/>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702" name="Google Shape;702;p53"/>
          <p:cNvSpPr txBox="1"/>
          <p:nvPr/>
        </p:nvSpPr>
        <p:spPr>
          <a:xfrm>
            <a:off x="3419850" y="303450"/>
            <a:ext cx="4318200" cy="1819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Closing</a:t>
            </a:r>
            <a:endParaRPr b="0" i="0" sz="5200" u="none" cap="none" strike="noStrike">
              <a:solidFill>
                <a:schemeClr val="dk1"/>
              </a:solidFill>
              <a:latin typeface="Nanum Myeongjo"/>
              <a:ea typeface="Nanum Myeongjo"/>
              <a:cs typeface="Nanum Myeongjo"/>
              <a:sym typeface="Nanum Myeongjo"/>
            </a:endParaRPr>
          </a:p>
        </p:txBody>
      </p:sp>
      <p:sp>
        <p:nvSpPr>
          <p:cNvPr id="703" name="Google Shape;703;p53"/>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06</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707" name="Shape 707"/>
        <p:cNvGrpSpPr/>
        <p:nvPr/>
      </p:nvGrpSpPr>
      <p:grpSpPr>
        <a:xfrm>
          <a:off x="0" y="0"/>
          <a:ext cx="0" cy="0"/>
          <a:chOff x="0" y="0"/>
          <a:chExt cx="0" cy="0"/>
        </a:xfrm>
      </p:grpSpPr>
      <p:cxnSp>
        <p:nvCxnSpPr>
          <p:cNvPr id="708" name="Google Shape;708;p54"/>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709" name="Google Shape;709;p54"/>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710" name="Google Shape;710;p54"/>
          <p:cNvSpPr txBox="1"/>
          <p:nvPr/>
        </p:nvSpPr>
        <p:spPr>
          <a:xfrm>
            <a:off x="615900" y="1598550"/>
            <a:ext cx="5421300" cy="30204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1800" u="none" cap="none" strike="noStrike">
                <a:solidFill>
                  <a:schemeClr val="lt1"/>
                </a:solidFill>
                <a:latin typeface="DM Sans"/>
                <a:ea typeface="DM Sans"/>
                <a:cs typeface="DM Sans"/>
                <a:sym typeface="DM Sans"/>
              </a:rPr>
              <a:t xml:space="preserve">Choose one question to respond to: </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 sz="1800" u="none" cap="none" strike="noStrike">
                <a:solidFill>
                  <a:schemeClr val="lt1"/>
                </a:solidFill>
                <a:latin typeface="DM Sans"/>
                <a:ea typeface="DM Sans"/>
                <a:cs typeface="DM Sans"/>
                <a:sym typeface="DM Sans"/>
              </a:rPr>
              <a:t xml:space="preserve">Which content and practice expectation are you most excited about? Why? </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 sz="1800" u="none" cap="none" strike="noStrike">
                <a:solidFill>
                  <a:schemeClr val="lt1"/>
                </a:solidFill>
                <a:latin typeface="DM Sans"/>
                <a:ea typeface="DM Sans"/>
                <a:cs typeface="DM Sans"/>
                <a:sym typeface="DM Sans"/>
              </a:rPr>
              <a:t>Which learning principle are you most excited about connecting to M152 content? Why?</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 sz="1800" u="none" cap="none" strike="noStrike">
                <a:solidFill>
                  <a:schemeClr val="lt1"/>
                </a:solidFill>
                <a:latin typeface="DM Sans"/>
                <a:ea typeface="DM Sans"/>
                <a:cs typeface="DM Sans"/>
                <a:sym typeface="DM Sans"/>
              </a:rPr>
              <a:t>What impact do you think using a portfolio system will have on your students? Why?</a:t>
            </a:r>
            <a:endParaRPr b="0" i="0" sz="18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1800"/>
              <a:buFont typeface="Arial"/>
              <a:buNone/>
            </a:pPr>
            <a:r>
              <a:t/>
            </a:r>
            <a:endParaRPr b="0" i="0" sz="1800" u="none" cap="none" strike="noStrike">
              <a:solidFill>
                <a:schemeClr val="lt1"/>
              </a:solidFill>
              <a:latin typeface="DM Sans"/>
              <a:ea typeface="DM Sans"/>
              <a:cs typeface="DM Sans"/>
              <a:sym typeface="DM Sans"/>
            </a:endParaRPr>
          </a:p>
        </p:txBody>
      </p:sp>
      <p:sp>
        <p:nvSpPr>
          <p:cNvPr id="711" name="Google Shape;711;p54"/>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What Are Your Takeaways?</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