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y="5143500" cx="9144000"/>
  <p:notesSz cx="6858000" cy="9144000"/>
  <p:embeddedFontLst>
    <p:embeddedFont>
      <p:font typeface="IBM Plex Sans"/>
      <p:regular r:id="rId62"/>
      <p:bold r:id="rId63"/>
      <p:italic r:id="rId64"/>
      <p:boldItalic r:id="rId65"/>
    </p:embeddedFont>
    <p:embeddedFont>
      <p:font typeface="DM Sans Medium"/>
      <p:regular r:id="rId66"/>
      <p:bold r:id="rId67"/>
      <p:italic r:id="rId68"/>
      <p:boldItalic r:id="rId69"/>
    </p:embeddedFont>
    <p:embeddedFont>
      <p:font typeface="Proxima Nova"/>
      <p:regular r:id="rId70"/>
      <p:bold r:id="rId71"/>
      <p:italic r:id="rId72"/>
      <p:boldItalic r:id="rId73"/>
    </p:embeddedFont>
    <p:embeddedFont>
      <p:font typeface="Roboto"/>
      <p:regular r:id="rId74"/>
      <p:bold r:id="rId75"/>
      <p:italic r:id="rId76"/>
      <p:boldItalic r:id="rId77"/>
    </p:embeddedFont>
    <p:embeddedFont>
      <p:font typeface="NanumMyeongjo ExtraBold"/>
      <p:bold r:id="rId78"/>
    </p:embeddedFont>
    <p:embeddedFont>
      <p:font typeface="DM Sans"/>
      <p:regular r:id="rId79"/>
      <p:bold r:id="rId80"/>
      <p:italic r:id="rId81"/>
      <p:boldItalic r:id="rId82"/>
    </p:embeddedFont>
    <p:embeddedFont>
      <p:font typeface="Nanum Myeongjo"/>
      <p:regular r:id="rId83"/>
      <p:bold r:id="rId84"/>
    </p:embeddedFont>
    <p:embeddedFont>
      <p:font typeface="Alfa Slab One"/>
      <p:regular r:id="rId8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08">
          <p15:clr>
            <a:srgbClr val="747775"/>
          </p15:clr>
        </p15:guide>
        <p15:guide id="2" pos="388">
          <p15:clr>
            <a:srgbClr val="747775"/>
          </p15:clr>
        </p15:guide>
      </p15:sldGuideLst>
    </p:ext>
    <p:ext uri="GoogleSlidesCustomDataVersion2">
      <go:slidesCustomData xmlns:go="http://customooxmlschemas.google.com/" r:id="rId86" roundtripDataSignature="AMtx7mg2DzVtfAY5LxOxlkcI1dL2Jvu1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65CFC7-FC89-41B7-AFAE-59453369D2FE}">
  <a:tblStyle styleId="{FA65CFC7-FC89-41B7-AFAE-59453369D2FE}"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3FBCC281-BE36-4B30-A7A6-545C66904863}" styleName="Table_1">
    <a:wholeTbl>
      <a:tcTxStyle b="off" i="off">
        <a:font>
          <a:latin typeface="Cambria"/>
          <a:ea typeface="Cambria"/>
          <a:cs typeface="Cambria"/>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2B3DAAA2-5BB3-49C6-80D2-C0DCAF48CC42}" styleName="Table_2">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08" orient="horz"/>
        <p:guide pos="38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NanumMyeongjo-bold.fntdata"/><Relationship Id="rId83" Type="http://schemas.openxmlformats.org/officeDocument/2006/relationships/font" Target="fonts/NanumMyeongjo-regular.fntdata"/><Relationship Id="rId42" Type="http://schemas.openxmlformats.org/officeDocument/2006/relationships/slide" Target="slides/slide35.xml"/><Relationship Id="rId86" Type="http://customschemas.google.com/relationships/presentationmetadata" Target="metadata"/><Relationship Id="rId41" Type="http://schemas.openxmlformats.org/officeDocument/2006/relationships/slide" Target="slides/slide34.xml"/><Relationship Id="rId85" Type="http://schemas.openxmlformats.org/officeDocument/2006/relationships/font" Target="fonts/AlfaSlabOne-regular.fntdata"/><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DMSans-bold.fntdata"/><Relationship Id="rId82" Type="http://schemas.openxmlformats.org/officeDocument/2006/relationships/font" Target="fonts/DMSans-boldItalic.fntdata"/><Relationship Id="rId81" Type="http://schemas.openxmlformats.org/officeDocument/2006/relationships/font" Target="fonts/DM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ProximaNova-boldItalic.fntdata"/><Relationship Id="rId72" Type="http://schemas.openxmlformats.org/officeDocument/2006/relationships/font" Target="fonts/ProximaNova-italic.fntdata"/><Relationship Id="rId31" Type="http://schemas.openxmlformats.org/officeDocument/2006/relationships/slide" Target="slides/slide24.xml"/><Relationship Id="rId75" Type="http://schemas.openxmlformats.org/officeDocument/2006/relationships/font" Target="fonts/Roboto-bold.fntdata"/><Relationship Id="rId30" Type="http://schemas.openxmlformats.org/officeDocument/2006/relationships/slide" Target="slides/slide23.xml"/><Relationship Id="rId74" Type="http://schemas.openxmlformats.org/officeDocument/2006/relationships/font" Target="fonts/Roboto-regular.fntdata"/><Relationship Id="rId33" Type="http://schemas.openxmlformats.org/officeDocument/2006/relationships/slide" Target="slides/slide26.xml"/><Relationship Id="rId77" Type="http://schemas.openxmlformats.org/officeDocument/2006/relationships/font" Target="fonts/Roboto-boldItalic.fntdata"/><Relationship Id="rId32" Type="http://schemas.openxmlformats.org/officeDocument/2006/relationships/slide" Target="slides/slide25.xml"/><Relationship Id="rId76" Type="http://schemas.openxmlformats.org/officeDocument/2006/relationships/font" Target="fonts/Roboto-italic.fntdata"/><Relationship Id="rId35" Type="http://schemas.openxmlformats.org/officeDocument/2006/relationships/slide" Target="slides/slide28.xml"/><Relationship Id="rId79" Type="http://schemas.openxmlformats.org/officeDocument/2006/relationships/font" Target="fonts/DMSans-regular.fntdata"/><Relationship Id="rId34" Type="http://schemas.openxmlformats.org/officeDocument/2006/relationships/slide" Target="slides/slide27.xml"/><Relationship Id="rId78" Type="http://schemas.openxmlformats.org/officeDocument/2006/relationships/font" Target="fonts/NanumMyeongjoExtraBold-bold.fntdata"/><Relationship Id="rId71" Type="http://schemas.openxmlformats.org/officeDocument/2006/relationships/font" Target="fonts/ProximaNova-bold.fntdata"/><Relationship Id="rId70" Type="http://schemas.openxmlformats.org/officeDocument/2006/relationships/font" Target="fonts/ProximaNova-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regular.fntdata"/><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font" Target="fonts/IBMPlexSans-italic.fntdata"/><Relationship Id="rId63" Type="http://schemas.openxmlformats.org/officeDocument/2006/relationships/font" Target="fonts/IBMPlexSans-bold.fntdata"/><Relationship Id="rId22" Type="http://schemas.openxmlformats.org/officeDocument/2006/relationships/slide" Target="slides/slide15.xml"/><Relationship Id="rId66" Type="http://schemas.openxmlformats.org/officeDocument/2006/relationships/font" Target="fonts/DMSansMedium-regular.fntdata"/><Relationship Id="rId21" Type="http://schemas.openxmlformats.org/officeDocument/2006/relationships/slide" Target="slides/slide14.xml"/><Relationship Id="rId65" Type="http://schemas.openxmlformats.org/officeDocument/2006/relationships/font" Target="fonts/IBMPlexSans-boldItalic.fntdata"/><Relationship Id="rId24" Type="http://schemas.openxmlformats.org/officeDocument/2006/relationships/slide" Target="slides/slide17.xml"/><Relationship Id="rId68" Type="http://schemas.openxmlformats.org/officeDocument/2006/relationships/font" Target="fonts/DMSansMedium-italic.fntdata"/><Relationship Id="rId23" Type="http://schemas.openxmlformats.org/officeDocument/2006/relationships/slide" Target="slides/slide16.xml"/><Relationship Id="rId67" Type="http://schemas.openxmlformats.org/officeDocument/2006/relationships/font" Target="fonts/DMSansMedium-bold.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DMSansMedium-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3-5 minutes for folks to complete activity, and up to 10 for share out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X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X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X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examine the indicators that are associated with each content and practice expectation.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Pose the question: “What new insights do you have?”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X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X and X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Highlight responses where participants have identified one or more CPEs, using the indicators as part of their rationale.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3" name="Google Shape;28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quotes with group as a way to give insight into the </a:t>
            </a:r>
            <a:r>
              <a:rPr i="1" lang="en">
                <a:solidFill>
                  <a:schemeClr val="dk1"/>
                </a:solidFill>
              </a:rPr>
              <a:t>why</a:t>
            </a:r>
            <a:r>
              <a:rPr lang="en">
                <a:solidFill>
                  <a:schemeClr val="dk1"/>
                </a:solidFill>
              </a:rPr>
              <a:t>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X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 good CPE to focus on for this task is </a:t>
            </a:r>
            <a:r>
              <a:rPr b="1" lang="en">
                <a:solidFill>
                  <a:schemeClr val="dk1"/>
                </a:solidFill>
              </a:rPr>
              <a:t>XXX.y: CPE text.</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X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660504c70e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660504c70e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Facilitation Note</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Attending to Language</a:t>
            </a:r>
            <a:r>
              <a:rPr lang="en">
                <a:solidFill>
                  <a:schemeClr val="dk1"/>
                </a:solidFill>
              </a:rPr>
              <a:t>: It’s really important to understand the prevalence of the different labels students are given, many of which can be directly tied to assessment and grading practices. We have to be consistently self reflective, and willing to challenge one another in ways that truly allow us to take an asset lens and be able to support students in their learning.</a:t>
            </a:r>
            <a:endParaRPr>
              <a:solidFill>
                <a:schemeClr val="dk1"/>
              </a:solidFill>
            </a:endParaRPr>
          </a:p>
          <a:p>
            <a:pPr indent="0" lvl="0" marL="0" rtl="0" algn="l">
              <a:spcBef>
                <a:spcPts val="0"/>
              </a:spcBef>
              <a:spcAft>
                <a:spcPts val="0"/>
              </a:spcAft>
              <a:buNone/>
            </a:pPr>
            <a:r>
              <a:rPr b="1" lang="en">
                <a:solidFill>
                  <a:schemeClr val="dk1"/>
                </a:solidFill>
              </a:rPr>
              <a:t>Breakout rooms or whole group</a:t>
            </a:r>
            <a:r>
              <a:rPr lang="en">
                <a:solidFill>
                  <a:schemeClr val="dk1"/>
                </a:solidFill>
              </a:rPr>
              <a:t>: Introduce yourselves to your colleagues. Which labels do you still hear in your setting? Are you using any of them yourself? What would it look like and sound like to be working in a system that was truly committed to leveraging and building on students lived experiences and assets?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X and X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Look for trends in responses, especially as connected to </a:t>
            </a:r>
            <a:r>
              <a:rPr b="1" lang="en">
                <a:solidFill>
                  <a:schemeClr val="dk1"/>
                </a:solidFill>
              </a:rPr>
              <a:t>CPE XXX.y: CPE text.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X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Determine where that </a:t>
            </a:r>
            <a:r>
              <a:rPr b="1" lang="en" u="sng">
                <a:solidFill>
                  <a:schemeClr val="dk1"/>
                </a:solidFill>
              </a:rPr>
              <a:t>work</a:t>
            </a:r>
            <a:r>
              <a:rPr lang="en">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indicator displayed on the slide: xxx.y</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Note, a similar process can be done for each indicator that applies to this task.</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1" name="Google Shape;471;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Facilitator will need to make a copy of the </a:t>
            </a:r>
            <a:r>
              <a:rPr lang="en" u="sng">
                <a:solidFill>
                  <a:schemeClr val="hlink"/>
                </a:solidFill>
                <a:hlinkClick r:id="rId2"/>
              </a:rPr>
              <a:t>Jamboard file- Baseline PL Looking at Student Work</a:t>
            </a:r>
            <a:r>
              <a:rPr lang="en">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If they find the student </a:t>
            </a:r>
            <a:r>
              <a:rPr b="1" lang="en" u="sng">
                <a:solidFill>
                  <a:schemeClr val="dk1"/>
                </a:solidFill>
              </a:rPr>
              <a:t>work</a:t>
            </a:r>
            <a:r>
              <a:rPr b="1" lang="en">
                <a:solidFill>
                  <a:schemeClr val="dk1"/>
                </a:solidFill>
              </a:rPr>
              <a:t> </a:t>
            </a:r>
            <a:r>
              <a:rPr lang="en">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3" name="Google Shape;483;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3" name="Google Shape;493;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3" name="Google Shape;513;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0" name="Google Shape;530;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X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0" name="Google Shape;540;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 good CPE to focus on for this task is </a:t>
            </a:r>
            <a:r>
              <a:rPr b="1" lang="en">
                <a:solidFill>
                  <a:schemeClr val="dk1"/>
                </a:solidFill>
              </a:rPr>
              <a:t>XXX.y: CPE text.</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X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2" name="Google Shape;572;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6" name="Google Shape;586;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0" name="Google Shape;600;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7" name="Google Shape;607;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7" name="Google Shape;617;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Look for trends in responses, especially as connected to </a:t>
            </a:r>
            <a:r>
              <a:rPr b="1" lang="en">
                <a:solidFill>
                  <a:schemeClr val="dk1"/>
                </a:solidFill>
              </a:rPr>
              <a:t>CPE XXX.y: CPE text</a:t>
            </a:r>
            <a:r>
              <a:rPr lang="en">
                <a:solidFill>
                  <a:schemeClr val="dk1"/>
                </a:solidFill>
              </a:rPr>
              <a: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X and X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9" name="Google Shape;629;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Determine where that </a:t>
            </a:r>
            <a:r>
              <a:rPr b="1" lang="en" u="sng">
                <a:solidFill>
                  <a:schemeClr val="dk1"/>
                </a:solidFill>
              </a:rPr>
              <a:t>work</a:t>
            </a:r>
            <a:r>
              <a:rPr lang="en">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indicator displayed on the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Note, a similar process can be done for each indicator that applies to this task.</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7" name="Google Shape;647;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Facilitator will need to make a copy of the </a:t>
            </a:r>
            <a:r>
              <a:rPr lang="en" u="sng">
                <a:solidFill>
                  <a:schemeClr val="hlink"/>
                </a:solidFill>
                <a:hlinkClick r:id="rId2"/>
              </a:rPr>
              <a:t>Jamboard file- Baseline PL Looking at Student Work</a:t>
            </a:r>
            <a:r>
              <a:rPr lang="en">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If they find the student </a:t>
            </a:r>
            <a:r>
              <a:rPr b="1" lang="en" u="sng">
                <a:solidFill>
                  <a:schemeClr val="dk1"/>
                </a:solidFill>
              </a:rPr>
              <a:t>work</a:t>
            </a:r>
            <a:r>
              <a:rPr b="1" lang="en">
                <a:solidFill>
                  <a:schemeClr val="dk1"/>
                </a:solidFill>
              </a:rPr>
              <a:t> </a:t>
            </a:r>
            <a:r>
              <a:rPr lang="en">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9" name="Google Shape;659;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9" name="Google Shape;679;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9" name="Google Shape;689;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9" name="Google Shape;699;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6" name="Google Shape;706;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5"/>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5"/>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3"/>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3"/>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3"/>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4"/>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8"/>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8"/>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79"/>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0"/>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0"/>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0"/>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1"/>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2"/>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2"/>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4"/>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4"/>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4"/>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4"/>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7"/>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7"/>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59"/>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59"/>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59"/>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59"/>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76" name="Google Shape;76;p59"/>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1"/>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1"/>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1"/>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1"/>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86" name="Google Shape;86;p61"/>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69"/>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69"/>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1"/>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1"/>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1"/>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1"/>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25" name="Google Shape;125;p71"/>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1"/>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1"/>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3.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jamboard.google.com/d/178GPdj5hUQqZgNrfGk_1pk58-AAUg2jNhmeRR_eb2SA/viewer?f=0&amp;pli=1"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hyperlink" Target="https://www.youcubed.org/resource/data-literacy/"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A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Jamboard template</a:t>
            </a:r>
            <a:r>
              <a:rPr b="0" i="0" lang="en" sz="1400" u="none" cap="none" strike="noStrike">
                <a:solidFill>
                  <a:srgbClr val="83FF36"/>
                </a:solidFill>
                <a:latin typeface="Nanum Myeongjo"/>
                <a:ea typeface="Nanum Myeongjo"/>
                <a:cs typeface="Nanum Myeongjo"/>
                <a:sym typeface="Nanum Myeongjo"/>
              </a:rPr>
              <a:t> </a:t>
            </a:r>
            <a:r>
              <a:rPr b="0" i="0" lang="en" sz="1400" u="none" cap="none" strike="noStrik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 sz="6400" u="none" cap="none" strike="noStrike">
                <a:solidFill>
                  <a:srgbClr val="000000"/>
                </a:solidFill>
                <a:latin typeface="Nanum Myeongjo"/>
                <a:ea typeface="Nanum Myeongjo"/>
                <a:cs typeface="Nanum Myeongjo"/>
                <a:sym typeface="Nanum Myeongjo"/>
              </a:rPr>
              <a:t>M211 Overview </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0"/>
            <a:ext cx="7656600" cy="3096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Community Building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rgbClr val="000000"/>
              </a:buClr>
              <a:buSzPts val="3500"/>
              <a:buFont typeface="Arial"/>
              <a:buNone/>
            </a:pPr>
            <a:r>
              <a:rPr b="0" i="0" lang="en" sz="3500" u="none" cap="none" strike="noStrike">
                <a:solidFill>
                  <a:schemeClr val="lt1"/>
                </a:solidFill>
                <a:latin typeface="Nanum Myeongjo"/>
                <a:ea typeface="Nanum Myeongjo"/>
                <a:cs typeface="Nanum Myeongjo"/>
                <a:sym typeface="Nanum Myeongjo"/>
              </a:rPr>
              <a:t> </a:t>
            </a:r>
            <a:endParaRPr b="0" i="0" sz="3500" u="none" cap="none" strike="noStrike">
              <a:solidFill>
                <a:schemeClr val="lt1"/>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rgbClr val="000000"/>
              </a:buClr>
              <a:buSzPts val="3500"/>
              <a:buFont typeface="Arial"/>
              <a:buNone/>
            </a:pPr>
            <a:r>
              <a:rPr b="0" i="0" lang="en" sz="3500" u="none" cap="none" strike="noStrike">
                <a:solidFill>
                  <a:schemeClr val="lt1"/>
                </a:solidFill>
                <a:latin typeface="Nanum Myeongjo"/>
                <a:ea typeface="Nanum Myeongjo"/>
                <a:cs typeface="Nanum Myeongjo"/>
                <a:sym typeface="Nanum Myeongjo"/>
              </a:rPr>
              <a:t>What is your “six word math story?”</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15000"/>
              </a:lnSpc>
              <a:spcBef>
                <a:spcPts val="1000"/>
              </a:spcBef>
              <a:spcAft>
                <a:spcPts val="0"/>
              </a:spcAft>
              <a:buClr>
                <a:srgbClr val="000000"/>
              </a:buClr>
              <a:buSzPts val="1600"/>
              <a:buFont typeface="Arial"/>
              <a:buNone/>
            </a:pPr>
            <a:r>
              <a:t/>
            </a:r>
            <a:endParaRPr b="0" i="1" sz="16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600"/>
              <a:buFont typeface="Arial"/>
              <a:buNone/>
            </a:pPr>
            <a:r>
              <a:rPr b="0" i="1" lang="en" sz="1600" u="none" cap="none" strike="noStrike">
                <a:solidFill>
                  <a:schemeClr val="lt1"/>
                </a:solidFill>
                <a:latin typeface="Arial"/>
                <a:ea typeface="Arial"/>
                <a:cs typeface="Arial"/>
                <a:sym typeface="Arial"/>
              </a:rPr>
              <a:t>Your story can be written as a continuous thought, </a:t>
            </a:r>
            <a:endParaRPr b="0" i="1" sz="16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600"/>
              <a:buFont typeface="Arial"/>
              <a:buNone/>
            </a:pPr>
            <a:r>
              <a:rPr b="0" i="1" lang="en" sz="1600" u="none" cap="none" strike="noStrike">
                <a:solidFill>
                  <a:schemeClr val="lt1"/>
                </a:solidFill>
                <a:latin typeface="Arial"/>
                <a:ea typeface="Arial"/>
                <a:cs typeface="Arial"/>
                <a:sym typeface="Arial"/>
              </a:rPr>
              <a:t>a string of words, or a combination of the two!</a:t>
            </a:r>
            <a:endParaRPr b="0" i="1" sz="16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Myeongjo ExtraBold"/>
                <a:ea typeface="NanumMyeongjo ExtraBold"/>
                <a:cs typeface="NanumMyeongjo ExtraBold"/>
                <a:sym typeface="NanumMyeongjo ExtraBold"/>
              </a:rPr>
              <a:t>Participants will be able to:</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M211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Myeongjo ExtraBold"/>
                <a:ea typeface="NanumMyeongjo ExtraBold"/>
                <a:cs typeface="NanumMyeongjo ExtraBold"/>
                <a:sym typeface="NanumMyeongjo ExtraBold"/>
              </a:rPr>
              <a:t>Agenda:</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4" name="Google Shape;164;p4"/>
          <p:cNvSpPr txBox="1"/>
          <p:nvPr/>
        </p:nvSpPr>
        <p:spPr>
          <a:xfrm>
            <a:off x="6085125" y="2088175"/>
            <a:ext cx="1915200" cy="14724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338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Which learning principle excites you? Why?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M211 Data Management and Visualization </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123550"/>
            <a:ext cx="4032900" cy="7758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2800" u="none" cap="none" strike="noStrike">
                <a:solidFill>
                  <a:schemeClr val="dk1"/>
                </a:solidFill>
                <a:latin typeface="Nanum Myeongjo"/>
                <a:ea typeface="Nanum Myeongjo"/>
                <a:cs typeface="Nanum Myeongjo"/>
                <a:sym typeface="Nanum Myeongjo"/>
              </a:rPr>
              <a:t>What’s the Story of these Standards?</a:t>
            </a:r>
            <a:endParaRPr b="0" i="0" sz="28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1880450"/>
            <a:ext cx="4032900" cy="1800900"/>
          </a:xfrm>
          <a:prstGeom prst="rect">
            <a:avLst/>
          </a:prstGeom>
          <a:noFill/>
          <a:ln>
            <a:noFill/>
          </a:ln>
        </p:spPr>
        <p:txBody>
          <a:bodyPr anchorCtr="0" anchor="t" bIns="0" lIns="91425" spcFirstLastPara="1" rIns="0" wrap="square" tIns="0">
            <a:spAutoFit/>
          </a:bodyPr>
          <a:lstStyle/>
          <a:p>
            <a:pPr indent="-285750" lvl="0" marL="457200" marR="0" rtl="0" algn="l">
              <a:lnSpc>
                <a:spcPct val="100000"/>
              </a:lnSpc>
              <a:spcBef>
                <a:spcPts val="0"/>
              </a:spcBef>
              <a:spcAft>
                <a:spcPts val="0"/>
              </a:spcAft>
              <a:buClr>
                <a:srgbClr val="000000"/>
              </a:buClr>
              <a:buSzPts val="900"/>
              <a:buFont typeface="DM Sans"/>
              <a:buAutoNum type="arabicPeriod"/>
            </a:pPr>
            <a:r>
              <a:rPr b="0" i="0" lang="en" sz="900" u="none" cap="none" strike="noStrike">
                <a:solidFill>
                  <a:srgbClr val="000000"/>
                </a:solidFill>
                <a:latin typeface="DM Sans"/>
                <a:ea typeface="DM Sans"/>
                <a:cs typeface="DM Sans"/>
                <a:sym typeface="DM Sans"/>
              </a:rPr>
              <a:t>Represent data with plots on the real number line (dot plots, histograms, and box plots). </a:t>
            </a:r>
            <a:endParaRPr b="0" i="0" sz="900" u="none" cap="none" strike="noStrike">
              <a:solidFill>
                <a:srgbClr val="000000"/>
              </a:solidFill>
              <a:latin typeface="DM Sans"/>
              <a:ea typeface="DM Sans"/>
              <a:cs typeface="DM Sans"/>
              <a:sym typeface="DM Sans"/>
            </a:endParaRPr>
          </a:p>
          <a:p>
            <a:pPr indent="-285750" lvl="0" marL="457200" marR="0" rtl="0" algn="l">
              <a:lnSpc>
                <a:spcPct val="100000"/>
              </a:lnSpc>
              <a:spcBef>
                <a:spcPts val="0"/>
              </a:spcBef>
              <a:spcAft>
                <a:spcPts val="0"/>
              </a:spcAft>
              <a:buClr>
                <a:srgbClr val="000000"/>
              </a:buClr>
              <a:buSzPts val="900"/>
              <a:buFont typeface="DM Sans"/>
              <a:buAutoNum type="arabicPeriod"/>
            </a:pPr>
            <a:r>
              <a:rPr b="0" i="0" lang="en" sz="900" u="none" cap="none" strike="noStrike">
                <a:solidFill>
                  <a:srgbClr val="000000"/>
                </a:solidFill>
                <a:latin typeface="DM Sans"/>
                <a:ea typeface="DM Sans"/>
                <a:cs typeface="DM Sans"/>
                <a:sym typeface="DM Sans"/>
              </a:rPr>
              <a:t>Use statistics appropriate to the shape of the data distribution to compare center (median, mean) and spread (interquartile range, standard deviation) of two or more different data sets. 	</a:t>
            </a:r>
            <a:endParaRPr b="0" i="0" sz="900" u="none" cap="none" strike="noStrike">
              <a:solidFill>
                <a:srgbClr val="000000"/>
              </a:solidFill>
              <a:latin typeface="DM Sans"/>
              <a:ea typeface="DM Sans"/>
              <a:cs typeface="DM Sans"/>
              <a:sym typeface="DM Sans"/>
            </a:endParaRPr>
          </a:p>
          <a:p>
            <a:pPr indent="-285750" lvl="0" marL="457200" marR="0" rtl="0" algn="l">
              <a:lnSpc>
                <a:spcPct val="100000"/>
              </a:lnSpc>
              <a:spcBef>
                <a:spcPts val="0"/>
              </a:spcBef>
              <a:spcAft>
                <a:spcPts val="0"/>
              </a:spcAft>
              <a:buClr>
                <a:srgbClr val="000000"/>
              </a:buClr>
              <a:buSzPts val="900"/>
              <a:buFont typeface="DM Sans"/>
              <a:buAutoNum type="arabicPeriod"/>
            </a:pPr>
            <a:r>
              <a:rPr b="0" i="0" lang="en" sz="900" u="none" cap="none" strike="noStrike">
                <a:solidFill>
                  <a:srgbClr val="000000"/>
                </a:solidFill>
                <a:latin typeface="DM Sans"/>
                <a:ea typeface="DM Sans"/>
                <a:cs typeface="DM Sans"/>
                <a:sym typeface="DM Sans"/>
              </a:rPr>
              <a:t> Interpret differences in shape, center, and spread in the context of the data sets, accounting for possible effects of extreme data points (outliers). 	 </a:t>
            </a:r>
            <a:endParaRPr b="0" i="0" sz="900" u="none" cap="none" strike="noStrike">
              <a:solidFill>
                <a:srgbClr val="000000"/>
              </a:solidFill>
              <a:latin typeface="DM Sans"/>
              <a:ea typeface="DM Sans"/>
              <a:cs typeface="DM Sans"/>
              <a:sym typeface="DM Sans"/>
            </a:endParaRPr>
          </a:p>
          <a:p>
            <a:pPr indent="-285750" lvl="0" marL="457200" marR="0" rtl="0" algn="l">
              <a:lnSpc>
                <a:spcPct val="100000"/>
              </a:lnSpc>
              <a:spcBef>
                <a:spcPts val="0"/>
              </a:spcBef>
              <a:spcAft>
                <a:spcPts val="0"/>
              </a:spcAft>
              <a:buClr>
                <a:srgbClr val="000000"/>
              </a:buClr>
              <a:buSzPts val="900"/>
              <a:buFont typeface="DM Sans"/>
              <a:buAutoNum type="arabicPeriod"/>
            </a:pPr>
            <a:r>
              <a:rPr b="0" i="0" lang="en" sz="900" u="none" cap="none" strike="noStrike">
                <a:solidFill>
                  <a:srgbClr val="000000"/>
                </a:solidFill>
                <a:latin typeface="DM Sans"/>
                <a:ea typeface="DM Sans"/>
                <a:cs typeface="DM Sans"/>
                <a:sym typeface="DM Sans"/>
              </a:rPr>
              <a:t>Use the mean and standard deviation of a data set to fit it to a normal distribution and to estimate population percentages. Recognize that there are data sets for which such a procedure is not appropriate. Use calculators, spreadsheets, and tables to estimate areas under the normal curve.</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967575"/>
            <a:ext cx="4115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Selected Common Core Standards for Mathematics High School - Statistics and Probability</a:t>
            </a:r>
            <a:endParaRPr b="1" i="0" sz="11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1453300"/>
            <a:ext cx="4032900" cy="5250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Summarize, represent, and interpret data on a single count or measurement variable</a:t>
            </a:r>
            <a:endParaRPr b="1" i="0" sz="1100" u="none" cap="none" strike="noStrike">
              <a:solidFill>
                <a:schemeClr val="dk1"/>
              </a:solidFill>
              <a:latin typeface="DM Sans"/>
              <a:ea typeface="DM Sans"/>
              <a:cs typeface="DM Sans"/>
              <a:sym typeface="DM Sans"/>
            </a:endParaRPr>
          </a:p>
          <a:p>
            <a:pPr indent="0" lvl="0" marL="0" marR="0" rtl="0" algn="l">
              <a:lnSpc>
                <a:spcPct val="115000"/>
              </a:lnSpc>
              <a:spcBef>
                <a:spcPts val="0"/>
              </a:spcBef>
              <a:spcAft>
                <a:spcPts val="0"/>
              </a:spcAft>
              <a:buClr>
                <a:schemeClr val="dk1"/>
              </a:buClr>
              <a:buSzPts val="1100"/>
              <a:buFont typeface="Arial"/>
              <a:buNone/>
            </a:pPr>
            <a:r>
              <a:t/>
            </a:r>
            <a:endParaRPr b="1" i="0" sz="1100" u="none" cap="none" strike="noStrike">
              <a:solidFill>
                <a:schemeClr val="dk1"/>
              </a:solidFill>
              <a:latin typeface="DM Sans"/>
              <a:ea typeface="DM Sans"/>
              <a:cs typeface="DM Sans"/>
              <a:sym typeface="DM Sans"/>
            </a:endParaRPr>
          </a:p>
        </p:txBody>
      </p:sp>
      <p:sp>
        <p:nvSpPr>
          <p:cNvPr id="211" name="Google Shape;211;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
        <p:nvSpPr>
          <p:cNvPr id="213" name="Google Shape;213;p8"/>
          <p:cNvSpPr txBox="1"/>
          <p:nvPr/>
        </p:nvSpPr>
        <p:spPr>
          <a:xfrm>
            <a:off x="5234225" y="2061588"/>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Interpret linear models</a:t>
            </a:r>
            <a:endParaRPr b="1" i="0" sz="1100" u="none" cap="none" strike="noStrike">
              <a:solidFill>
                <a:srgbClr val="000000"/>
              </a:solidFill>
              <a:latin typeface="DM Sans"/>
              <a:ea typeface="DM Sans"/>
              <a:cs typeface="DM Sans"/>
              <a:sym typeface="DM Sans"/>
            </a:endParaRPr>
          </a:p>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a:t>
            </a:r>
            <a:endParaRPr b="1" i="0" sz="1100" u="none" cap="none" strike="noStrike">
              <a:solidFill>
                <a:srgbClr val="000000"/>
              </a:solidFill>
              <a:latin typeface="DM Sans"/>
              <a:ea typeface="DM Sans"/>
              <a:cs typeface="DM Sans"/>
              <a:sym typeface="DM Sans"/>
            </a:endParaRPr>
          </a:p>
        </p:txBody>
      </p:sp>
      <p:sp>
        <p:nvSpPr>
          <p:cNvPr id="214" name="Google Shape;214;p8"/>
          <p:cNvSpPr txBox="1"/>
          <p:nvPr/>
        </p:nvSpPr>
        <p:spPr>
          <a:xfrm>
            <a:off x="5187425" y="103275"/>
            <a:ext cx="3606300" cy="1916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900"/>
              <a:buFont typeface="Arial"/>
              <a:buNone/>
            </a:pPr>
            <a:r>
              <a:rPr b="0" i="0" lang="en" sz="900" u="none" cap="none" strike="noStrike">
                <a:solidFill>
                  <a:srgbClr val="434343"/>
                </a:solidFill>
                <a:latin typeface="DM Sans"/>
                <a:ea typeface="DM Sans"/>
                <a:cs typeface="DM Sans"/>
                <a:sym typeface="DM Sans"/>
              </a:rPr>
              <a:t>2.   Represent data on two quantitative variables on a scatter plot, and describe how the variables are related.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Fit a function to the data; use functions fitted to data to solve problems in the context of the data. Use given functions or choose a function suggested by the context. Emphasize linear, quadratic, and exponential models.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Informally assess the fit of a function by plotting and analyzing residuals.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Fit a linear function for a scatter plot that suggests a linear association.  </a:t>
            </a:r>
            <a:endParaRPr b="0" i="0" sz="900" u="none" cap="none" strike="noStrike">
              <a:solidFill>
                <a:srgbClr val="000000"/>
              </a:solidFill>
              <a:latin typeface="DM Sans"/>
              <a:ea typeface="DM Sans"/>
              <a:cs typeface="DM Sans"/>
              <a:sym typeface="DM Sans"/>
            </a:endParaRPr>
          </a:p>
        </p:txBody>
      </p:sp>
      <p:sp>
        <p:nvSpPr>
          <p:cNvPr id="215" name="Google Shape;215;p8"/>
          <p:cNvSpPr txBox="1"/>
          <p:nvPr/>
        </p:nvSpPr>
        <p:spPr>
          <a:xfrm>
            <a:off x="615900" y="3759163"/>
            <a:ext cx="3512700" cy="5250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Summarize, represent, and interpret data on two categorical and quantitative variables </a:t>
            </a:r>
            <a:endParaRPr b="1" i="0" sz="1100" u="none" cap="none" strike="noStrike">
              <a:solidFill>
                <a:srgbClr val="000000"/>
              </a:solidFill>
              <a:latin typeface="DM Sans"/>
              <a:ea typeface="DM Sans"/>
              <a:cs typeface="DM Sans"/>
              <a:sym typeface="DM Sans"/>
            </a:endParaRPr>
          </a:p>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a:t>
            </a:r>
            <a:endParaRPr b="1" i="0" sz="1100" u="none" cap="none" strike="noStrike">
              <a:solidFill>
                <a:srgbClr val="000000"/>
              </a:solidFill>
              <a:latin typeface="DM Sans"/>
              <a:ea typeface="DM Sans"/>
              <a:cs typeface="DM Sans"/>
              <a:sym typeface="DM Sans"/>
            </a:endParaRPr>
          </a:p>
        </p:txBody>
      </p:sp>
      <p:sp>
        <p:nvSpPr>
          <p:cNvPr id="216" name="Google Shape;216;p8"/>
          <p:cNvSpPr txBox="1"/>
          <p:nvPr/>
        </p:nvSpPr>
        <p:spPr>
          <a:xfrm>
            <a:off x="615900" y="4101125"/>
            <a:ext cx="4032900" cy="801000"/>
          </a:xfrm>
          <a:prstGeom prst="rect">
            <a:avLst/>
          </a:prstGeom>
          <a:noFill/>
          <a:ln>
            <a:noFill/>
          </a:ln>
        </p:spPr>
        <p:txBody>
          <a:bodyPr anchorCtr="0" anchor="t" bIns="91425" lIns="91425" spcFirstLastPara="1" rIns="91425" wrap="square" tIns="91425">
            <a:spAutoFit/>
          </a:bodyPr>
          <a:lstStyle/>
          <a:p>
            <a:pPr indent="-285750" lvl="0" marL="457200" marR="0" rtl="0" algn="l">
              <a:lnSpc>
                <a:spcPct val="115000"/>
              </a:lnSpc>
              <a:spcBef>
                <a:spcPts val="0"/>
              </a:spcBef>
              <a:spcAft>
                <a:spcPts val="0"/>
              </a:spcAft>
              <a:buClr>
                <a:srgbClr val="434343"/>
              </a:buClr>
              <a:buSzPts val="900"/>
              <a:buFont typeface="DM Sans"/>
              <a:buAutoNum type="arabicPeriod"/>
            </a:pPr>
            <a:r>
              <a:rPr b="0" i="0" lang="en" sz="900" u="none" cap="none" strike="noStrike">
                <a:solidFill>
                  <a:srgbClr val="434343"/>
                </a:solidFill>
                <a:latin typeface="DM Sans"/>
                <a:ea typeface="DM Sans"/>
                <a:cs typeface="DM Sans"/>
                <a:sym typeface="DM Sans"/>
              </a:rPr>
              <a:t>Summarize categorical data for two categories in two-way frequency tables. Interpret relative frequencies in the context of the data (including joint, marginal, and conditional relative frequencies). </a:t>
            </a:r>
            <a:endParaRPr b="0" i="0" sz="1400" u="none" cap="none" strike="noStrike">
              <a:solidFill>
                <a:srgbClr val="000000"/>
              </a:solidFill>
              <a:latin typeface="Arial"/>
              <a:ea typeface="Arial"/>
              <a:cs typeface="Arial"/>
              <a:sym typeface="Arial"/>
            </a:endParaRPr>
          </a:p>
        </p:txBody>
      </p:sp>
      <p:sp>
        <p:nvSpPr>
          <p:cNvPr id="217" name="Google Shape;217;p8"/>
          <p:cNvSpPr txBox="1"/>
          <p:nvPr/>
        </p:nvSpPr>
        <p:spPr>
          <a:xfrm>
            <a:off x="5052800" y="2220950"/>
            <a:ext cx="3653100" cy="1119900"/>
          </a:xfrm>
          <a:prstGeom prst="rect">
            <a:avLst/>
          </a:prstGeom>
          <a:noFill/>
          <a:ln>
            <a:noFill/>
          </a:ln>
        </p:spPr>
        <p:txBody>
          <a:bodyPr anchorCtr="0" anchor="t" bIns="91425" lIns="91425" spcFirstLastPara="1" rIns="91425" wrap="square" tIns="91425">
            <a:spAutoFit/>
          </a:bodyPr>
          <a:lstStyle/>
          <a:p>
            <a:pPr indent="-285750" lvl="0" marL="457200" marR="0" rtl="0" algn="l">
              <a:lnSpc>
                <a:spcPct val="115000"/>
              </a:lnSpc>
              <a:spcBef>
                <a:spcPts val="0"/>
              </a:spcBef>
              <a:spcAft>
                <a:spcPts val="0"/>
              </a:spcAft>
              <a:buClr>
                <a:srgbClr val="434343"/>
              </a:buClr>
              <a:buSzPts val="900"/>
              <a:buFont typeface="DM Sans"/>
              <a:buAutoNum type="arabicPeriod"/>
            </a:pPr>
            <a:r>
              <a:rPr b="0" i="0" lang="en" sz="900" u="none" cap="none" strike="noStrike">
                <a:solidFill>
                  <a:srgbClr val="434343"/>
                </a:solidFill>
                <a:latin typeface="DM Sans"/>
                <a:ea typeface="DM Sans"/>
                <a:cs typeface="DM Sans"/>
                <a:sym typeface="DM Sans"/>
              </a:rPr>
              <a:t>Interpret the slope (rate of change) and the intercept (constant term) of a linear model in the context of the data.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rabicPeriod"/>
            </a:pPr>
            <a:r>
              <a:rPr b="0" i="0" lang="en" sz="900" u="none" cap="none" strike="noStrike">
                <a:solidFill>
                  <a:srgbClr val="434343"/>
                </a:solidFill>
                <a:latin typeface="DM Sans"/>
                <a:ea typeface="DM Sans"/>
                <a:cs typeface="DM Sans"/>
                <a:sym typeface="DM Sans"/>
              </a:rPr>
              <a:t>Compute (using technology) and interpret the correlation coefficient of a linear fit.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rabicPeriod"/>
            </a:pPr>
            <a:r>
              <a:rPr b="0" i="0" lang="en" sz="900" u="none" cap="none" strike="noStrike">
                <a:solidFill>
                  <a:srgbClr val="434343"/>
                </a:solidFill>
                <a:latin typeface="DM Sans"/>
                <a:ea typeface="DM Sans"/>
                <a:cs typeface="DM Sans"/>
                <a:sym typeface="DM Sans"/>
              </a:rPr>
              <a:t>Distinguish between correlation and causation.</a:t>
            </a:r>
            <a:endParaRPr b="0" i="0" sz="900" u="none" cap="none" strike="noStrike">
              <a:solidFill>
                <a:srgbClr val="000000"/>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21" name="Shape 221"/>
        <p:cNvGrpSpPr/>
        <p:nvPr/>
      </p:nvGrpSpPr>
      <p:grpSpPr>
        <a:xfrm>
          <a:off x="0" y="0"/>
          <a:ext cx="0" cy="0"/>
          <a:chOff x="0" y="0"/>
          <a:chExt cx="0" cy="0"/>
        </a:xfrm>
      </p:grpSpPr>
      <p:sp>
        <p:nvSpPr>
          <p:cNvPr id="222" name="Google Shape;222;p9"/>
          <p:cNvSpPr txBox="1"/>
          <p:nvPr/>
        </p:nvSpPr>
        <p:spPr>
          <a:xfrm>
            <a:off x="615900" y="123550"/>
            <a:ext cx="4032900" cy="7758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2800" u="none" cap="none" strike="noStrike">
                <a:solidFill>
                  <a:schemeClr val="dk1"/>
                </a:solidFill>
                <a:latin typeface="Nanum Myeongjo"/>
                <a:ea typeface="Nanum Myeongjo"/>
                <a:cs typeface="Nanum Myeongjo"/>
                <a:sym typeface="Nanum Myeongjo"/>
              </a:rPr>
              <a:t>What’s the Story of these Standards?</a:t>
            </a:r>
            <a:endParaRPr b="0" i="0" sz="2800" u="none" cap="none" strike="noStrike">
              <a:solidFill>
                <a:schemeClr val="dk1"/>
              </a:solidFill>
              <a:latin typeface="Nanum Myeongjo"/>
              <a:ea typeface="Nanum Myeongjo"/>
              <a:cs typeface="Nanum Myeongjo"/>
              <a:sym typeface="Nanum Myeongjo"/>
            </a:endParaRPr>
          </a:p>
        </p:txBody>
      </p:sp>
      <p:sp>
        <p:nvSpPr>
          <p:cNvPr id="223" name="Google Shape;223;p9"/>
          <p:cNvSpPr txBox="1"/>
          <p:nvPr/>
        </p:nvSpPr>
        <p:spPr>
          <a:xfrm>
            <a:off x="615900" y="1880450"/>
            <a:ext cx="4032900" cy="1800900"/>
          </a:xfrm>
          <a:prstGeom prst="rect">
            <a:avLst/>
          </a:prstGeom>
          <a:noFill/>
          <a:ln>
            <a:noFill/>
          </a:ln>
        </p:spPr>
        <p:txBody>
          <a:bodyPr anchorCtr="0" anchor="t" bIns="0" lIns="91425" spcFirstLastPara="1" rIns="0" wrap="square" tIns="0">
            <a:spAutoFit/>
          </a:bodyPr>
          <a:lstStyle/>
          <a:p>
            <a:pPr indent="-285750" lvl="0" marL="457200" marR="0" rtl="0" algn="l">
              <a:lnSpc>
                <a:spcPct val="100000"/>
              </a:lnSpc>
              <a:spcBef>
                <a:spcPts val="0"/>
              </a:spcBef>
              <a:spcAft>
                <a:spcPts val="0"/>
              </a:spcAft>
              <a:buClr>
                <a:srgbClr val="000000"/>
              </a:buClr>
              <a:buSzPts val="900"/>
              <a:buFont typeface="DM Sans"/>
              <a:buAutoNum type="arabicPeriod"/>
            </a:pPr>
            <a:r>
              <a:rPr b="0" i="0" lang="en" sz="900" u="none" cap="none" strike="noStrike">
                <a:solidFill>
                  <a:srgbClr val="000000"/>
                </a:solidFill>
                <a:latin typeface="DM Sans"/>
                <a:ea typeface="DM Sans"/>
                <a:cs typeface="DM Sans"/>
                <a:sym typeface="DM Sans"/>
              </a:rPr>
              <a:t>Represent data with plots on the real number line (dot plots, histograms, and box plots). </a:t>
            </a:r>
            <a:endParaRPr b="0" i="0" sz="900" u="none" cap="none" strike="noStrike">
              <a:solidFill>
                <a:srgbClr val="000000"/>
              </a:solidFill>
              <a:latin typeface="DM Sans"/>
              <a:ea typeface="DM Sans"/>
              <a:cs typeface="DM Sans"/>
              <a:sym typeface="DM Sans"/>
            </a:endParaRPr>
          </a:p>
          <a:p>
            <a:pPr indent="-285750" lvl="0" marL="457200" marR="0" rtl="0" algn="l">
              <a:lnSpc>
                <a:spcPct val="100000"/>
              </a:lnSpc>
              <a:spcBef>
                <a:spcPts val="0"/>
              </a:spcBef>
              <a:spcAft>
                <a:spcPts val="0"/>
              </a:spcAft>
              <a:buClr>
                <a:srgbClr val="000000"/>
              </a:buClr>
              <a:buSzPts val="900"/>
              <a:buFont typeface="DM Sans"/>
              <a:buAutoNum type="arabicPeriod"/>
            </a:pPr>
            <a:r>
              <a:rPr b="0" i="0" lang="en" sz="900" u="none" cap="none" strike="noStrike">
                <a:solidFill>
                  <a:srgbClr val="000000"/>
                </a:solidFill>
                <a:latin typeface="DM Sans"/>
                <a:ea typeface="DM Sans"/>
                <a:cs typeface="DM Sans"/>
                <a:sym typeface="DM Sans"/>
              </a:rPr>
              <a:t>Use statistics appropriate to the shape of the data distribution to compare center (median, mean) and spread (interquartile range, standard deviation) of two or more different data sets. 	</a:t>
            </a:r>
            <a:endParaRPr b="0" i="0" sz="900" u="none" cap="none" strike="noStrike">
              <a:solidFill>
                <a:srgbClr val="000000"/>
              </a:solidFill>
              <a:latin typeface="DM Sans"/>
              <a:ea typeface="DM Sans"/>
              <a:cs typeface="DM Sans"/>
              <a:sym typeface="DM Sans"/>
            </a:endParaRPr>
          </a:p>
          <a:p>
            <a:pPr indent="-285750" lvl="0" marL="457200" marR="0" rtl="0" algn="l">
              <a:lnSpc>
                <a:spcPct val="100000"/>
              </a:lnSpc>
              <a:spcBef>
                <a:spcPts val="0"/>
              </a:spcBef>
              <a:spcAft>
                <a:spcPts val="0"/>
              </a:spcAft>
              <a:buClr>
                <a:srgbClr val="000000"/>
              </a:buClr>
              <a:buSzPts val="900"/>
              <a:buFont typeface="DM Sans"/>
              <a:buAutoNum type="arabicPeriod"/>
            </a:pPr>
            <a:r>
              <a:rPr b="0" i="0" lang="en" sz="900" u="none" cap="none" strike="noStrike">
                <a:solidFill>
                  <a:srgbClr val="000000"/>
                </a:solidFill>
                <a:latin typeface="DM Sans"/>
                <a:ea typeface="DM Sans"/>
                <a:cs typeface="DM Sans"/>
                <a:sym typeface="DM Sans"/>
              </a:rPr>
              <a:t> Interpret differences in shape, center, and spread in the context of the data sets, accounting for possible effects of extreme data points (outliers). 	 </a:t>
            </a:r>
            <a:endParaRPr b="0" i="0" sz="900" u="none" cap="none" strike="noStrike">
              <a:solidFill>
                <a:srgbClr val="000000"/>
              </a:solidFill>
              <a:latin typeface="DM Sans"/>
              <a:ea typeface="DM Sans"/>
              <a:cs typeface="DM Sans"/>
              <a:sym typeface="DM Sans"/>
            </a:endParaRPr>
          </a:p>
          <a:p>
            <a:pPr indent="-285750" lvl="0" marL="457200" marR="0" rtl="0" algn="l">
              <a:lnSpc>
                <a:spcPct val="100000"/>
              </a:lnSpc>
              <a:spcBef>
                <a:spcPts val="0"/>
              </a:spcBef>
              <a:spcAft>
                <a:spcPts val="0"/>
              </a:spcAft>
              <a:buClr>
                <a:srgbClr val="000000"/>
              </a:buClr>
              <a:buSzPts val="900"/>
              <a:buFont typeface="DM Sans"/>
              <a:buAutoNum type="arabicPeriod"/>
            </a:pPr>
            <a:r>
              <a:rPr b="0" i="0" lang="en" sz="900" u="none" cap="none" strike="noStrike">
                <a:solidFill>
                  <a:srgbClr val="000000"/>
                </a:solidFill>
                <a:latin typeface="DM Sans"/>
                <a:ea typeface="DM Sans"/>
                <a:cs typeface="DM Sans"/>
                <a:sym typeface="DM Sans"/>
              </a:rPr>
              <a:t>Use the mean and standard deviation of a data set to fit it to a normal distribution and to estimate population percentages. Recognize that there are data sets for which such a procedure is not appropriate. Use calculators, spreadsheets, and tables to estimate areas under the normal curve.</a:t>
            </a:r>
            <a:endParaRPr b="0" i="0" sz="900" u="none" cap="none" strike="noStrike">
              <a:solidFill>
                <a:schemeClr val="dk1"/>
              </a:solidFill>
              <a:latin typeface="DM Sans"/>
              <a:ea typeface="DM Sans"/>
              <a:cs typeface="DM Sans"/>
              <a:sym typeface="DM Sans"/>
            </a:endParaRPr>
          </a:p>
        </p:txBody>
      </p:sp>
      <p:sp>
        <p:nvSpPr>
          <p:cNvPr id="224" name="Google Shape;224;p9"/>
          <p:cNvSpPr txBox="1"/>
          <p:nvPr/>
        </p:nvSpPr>
        <p:spPr>
          <a:xfrm>
            <a:off x="615900" y="967575"/>
            <a:ext cx="4115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Selected Common Core Standards for Mathematics High School - Statistics and Probability</a:t>
            </a:r>
            <a:endParaRPr b="1" i="0" sz="1100" u="none" cap="none" strike="noStrike">
              <a:solidFill>
                <a:srgbClr val="000000"/>
              </a:solidFill>
              <a:latin typeface="DM Sans"/>
              <a:ea typeface="DM Sans"/>
              <a:cs typeface="DM Sans"/>
              <a:sym typeface="DM Sans"/>
            </a:endParaRPr>
          </a:p>
        </p:txBody>
      </p:sp>
      <p:cxnSp>
        <p:nvCxnSpPr>
          <p:cNvPr id="225" name="Google Shape;225;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6" name="Google Shape;226;p9"/>
          <p:cNvSpPr txBox="1"/>
          <p:nvPr/>
        </p:nvSpPr>
        <p:spPr>
          <a:xfrm>
            <a:off x="615900" y="1453300"/>
            <a:ext cx="4032900" cy="5250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Summarize, represent, and interpret data on a single count or measurement variable</a:t>
            </a:r>
            <a:endParaRPr b="1" i="0" sz="1100" u="none" cap="none" strike="noStrike">
              <a:solidFill>
                <a:schemeClr val="dk1"/>
              </a:solidFill>
              <a:latin typeface="DM Sans"/>
              <a:ea typeface="DM Sans"/>
              <a:cs typeface="DM Sans"/>
              <a:sym typeface="DM Sans"/>
            </a:endParaRPr>
          </a:p>
          <a:p>
            <a:pPr indent="0" lvl="0" marL="0" marR="0" rtl="0" algn="l">
              <a:lnSpc>
                <a:spcPct val="115000"/>
              </a:lnSpc>
              <a:spcBef>
                <a:spcPts val="0"/>
              </a:spcBef>
              <a:spcAft>
                <a:spcPts val="0"/>
              </a:spcAft>
              <a:buClr>
                <a:schemeClr val="dk1"/>
              </a:buClr>
              <a:buSzPts val="1100"/>
              <a:buFont typeface="Arial"/>
              <a:buNone/>
            </a:pPr>
            <a:r>
              <a:t/>
            </a:r>
            <a:endParaRPr b="1" i="0" sz="1100" u="none" cap="none" strike="noStrike">
              <a:solidFill>
                <a:schemeClr val="dk1"/>
              </a:solidFill>
              <a:latin typeface="DM Sans"/>
              <a:ea typeface="DM Sans"/>
              <a:cs typeface="DM Sans"/>
              <a:sym typeface="DM Sans"/>
            </a:endParaRPr>
          </a:p>
        </p:txBody>
      </p:sp>
      <p:sp>
        <p:nvSpPr>
          <p:cNvPr id="227" name="Google Shape;227;p9"/>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
        <p:nvSpPr>
          <p:cNvPr id="228" name="Google Shape;228;p9"/>
          <p:cNvSpPr txBox="1"/>
          <p:nvPr/>
        </p:nvSpPr>
        <p:spPr>
          <a:xfrm>
            <a:off x="5234225" y="2061588"/>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Interpret linear models</a:t>
            </a:r>
            <a:endParaRPr b="1" i="0" sz="1100" u="none" cap="none" strike="noStrike">
              <a:solidFill>
                <a:srgbClr val="000000"/>
              </a:solidFill>
              <a:latin typeface="DM Sans"/>
              <a:ea typeface="DM Sans"/>
              <a:cs typeface="DM Sans"/>
              <a:sym typeface="DM Sans"/>
            </a:endParaRPr>
          </a:p>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a:t>
            </a:r>
            <a:endParaRPr b="1" i="0" sz="1100" u="none" cap="none" strike="noStrike">
              <a:solidFill>
                <a:srgbClr val="000000"/>
              </a:solidFill>
              <a:latin typeface="DM Sans"/>
              <a:ea typeface="DM Sans"/>
              <a:cs typeface="DM Sans"/>
              <a:sym typeface="DM Sans"/>
            </a:endParaRPr>
          </a:p>
        </p:txBody>
      </p:sp>
      <p:sp>
        <p:nvSpPr>
          <p:cNvPr id="229" name="Google Shape;229;p9"/>
          <p:cNvSpPr txBox="1"/>
          <p:nvPr/>
        </p:nvSpPr>
        <p:spPr>
          <a:xfrm>
            <a:off x="5187425" y="103275"/>
            <a:ext cx="3606300" cy="1916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900"/>
              <a:buFont typeface="Arial"/>
              <a:buNone/>
            </a:pPr>
            <a:r>
              <a:rPr b="0" i="0" lang="en" sz="900" u="none" cap="none" strike="noStrike">
                <a:solidFill>
                  <a:srgbClr val="434343"/>
                </a:solidFill>
                <a:latin typeface="DM Sans"/>
                <a:ea typeface="DM Sans"/>
                <a:cs typeface="DM Sans"/>
                <a:sym typeface="DM Sans"/>
              </a:rPr>
              <a:t>2.   Represent data on two quantitative variables on a scatter plot, and describe how the variables are related.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Fit a function to the data; use functions fitted to data to solve problems in the context of the data. Use given functions or choose a function suggested by the context. Emphasize linear, quadratic, and exponential models.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Informally assess the fit of a function by plotting and analyzing residuals.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lphaLcPeriod"/>
            </a:pPr>
            <a:r>
              <a:rPr b="0" i="0" lang="en" sz="900" u="none" cap="none" strike="noStrike">
                <a:solidFill>
                  <a:srgbClr val="434343"/>
                </a:solidFill>
                <a:latin typeface="DM Sans"/>
                <a:ea typeface="DM Sans"/>
                <a:cs typeface="DM Sans"/>
                <a:sym typeface="DM Sans"/>
              </a:rPr>
              <a:t>Fit a linear function for a scatter plot that suggests a linear association.  </a:t>
            </a:r>
            <a:endParaRPr b="0" i="0" sz="900" u="none" cap="none" strike="noStrike">
              <a:solidFill>
                <a:srgbClr val="000000"/>
              </a:solidFill>
              <a:latin typeface="DM Sans"/>
              <a:ea typeface="DM Sans"/>
              <a:cs typeface="DM Sans"/>
              <a:sym typeface="DM Sans"/>
            </a:endParaRPr>
          </a:p>
        </p:txBody>
      </p:sp>
      <p:sp>
        <p:nvSpPr>
          <p:cNvPr id="230" name="Google Shape;230;p9"/>
          <p:cNvSpPr txBox="1"/>
          <p:nvPr/>
        </p:nvSpPr>
        <p:spPr>
          <a:xfrm>
            <a:off x="615900" y="3759163"/>
            <a:ext cx="3512700" cy="5250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Summarize, represent, and interpret data on two categorical and quantitative variables </a:t>
            </a:r>
            <a:endParaRPr b="1" i="0" sz="1100" u="none" cap="none" strike="noStrike">
              <a:solidFill>
                <a:srgbClr val="000000"/>
              </a:solidFill>
              <a:latin typeface="DM Sans"/>
              <a:ea typeface="DM Sans"/>
              <a:cs typeface="DM Sans"/>
              <a:sym typeface="DM Sans"/>
            </a:endParaRPr>
          </a:p>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a:t>
            </a:r>
            <a:endParaRPr b="1" i="0" sz="1100" u="none" cap="none" strike="noStrike">
              <a:solidFill>
                <a:srgbClr val="000000"/>
              </a:solidFill>
              <a:latin typeface="DM Sans"/>
              <a:ea typeface="DM Sans"/>
              <a:cs typeface="DM Sans"/>
              <a:sym typeface="DM Sans"/>
            </a:endParaRPr>
          </a:p>
        </p:txBody>
      </p:sp>
      <p:sp>
        <p:nvSpPr>
          <p:cNvPr id="231" name="Google Shape;231;p9"/>
          <p:cNvSpPr txBox="1"/>
          <p:nvPr/>
        </p:nvSpPr>
        <p:spPr>
          <a:xfrm>
            <a:off x="615900" y="4101125"/>
            <a:ext cx="4032900" cy="801000"/>
          </a:xfrm>
          <a:prstGeom prst="rect">
            <a:avLst/>
          </a:prstGeom>
          <a:noFill/>
          <a:ln>
            <a:noFill/>
          </a:ln>
        </p:spPr>
        <p:txBody>
          <a:bodyPr anchorCtr="0" anchor="t" bIns="91425" lIns="91425" spcFirstLastPara="1" rIns="91425" wrap="square" tIns="91425">
            <a:spAutoFit/>
          </a:bodyPr>
          <a:lstStyle/>
          <a:p>
            <a:pPr indent="-285750" lvl="0" marL="457200" marR="0" rtl="0" algn="l">
              <a:lnSpc>
                <a:spcPct val="115000"/>
              </a:lnSpc>
              <a:spcBef>
                <a:spcPts val="0"/>
              </a:spcBef>
              <a:spcAft>
                <a:spcPts val="0"/>
              </a:spcAft>
              <a:buClr>
                <a:srgbClr val="434343"/>
              </a:buClr>
              <a:buSzPts val="900"/>
              <a:buFont typeface="DM Sans"/>
              <a:buAutoNum type="arabicPeriod"/>
            </a:pPr>
            <a:r>
              <a:rPr b="0" i="0" lang="en" sz="900" u="none" cap="none" strike="noStrike">
                <a:solidFill>
                  <a:srgbClr val="434343"/>
                </a:solidFill>
                <a:latin typeface="DM Sans"/>
                <a:ea typeface="DM Sans"/>
                <a:cs typeface="DM Sans"/>
                <a:sym typeface="DM Sans"/>
              </a:rPr>
              <a:t>Summarize categorical data for two categories in two-way frequency tables. Interpret relative frequencies in the context of the data (including joint, marginal, and conditional relative frequencies). </a:t>
            </a:r>
            <a:endParaRPr b="0" i="0" sz="1400" u="none" cap="none" strike="noStrike">
              <a:solidFill>
                <a:srgbClr val="000000"/>
              </a:solidFill>
              <a:latin typeface="Arial"/>
              <a:ea typeface="Arial"/>
              <a:cs typeface="Arial"/>
              <a:sym typeface="Arial"/>
            </a:endParaRPr>
          </a:p>
        </p:txBody>
      </p:sp>
      <p:sp>
        <p:nvSpPr>
          <p:cNvPr id="232" name="Google Shape;232;p9"/>
          <p:cNvSpPr txBox="1"/>
          <p:nvPr/>
        </p:nvSpPr>
        <p:spPr>
          <a:xfrm>
            <a:off x="5052800" y="2220950"/>
            <a:ext cx="3653100" cy="1119900"/>
          </a:xfrm>
          <a:prstGeom prst="rect">
            <a:avLst/>
          </a:prstGeom>
          <a:noFill/>
          <a:ln>
            <a:noFill/>
          </a:ln>
        </p:spPr>
        <p:txBody>
          <a:bodyPr anchorCtr="0" anchor="t" bIns="91425" lIns="91425" spcFirstLastPara="1" rIns="91425" wrap="square" tIns="91425">
            <a:spAutoFit/>
          </a:bodyPr>
          <a:lstStyle/>
          <a:p>
            <a:pPr indent="-285750" lvl="0" marL="457200" marR="0" rtl="0" algn="l">
              <a:lnSpc>
                <a:spcPct val="115000"/>
              </a:lnSpc>
              <a:spcBef>
                <a:spcPts val="0"/>
              </a:spcBef>
              <a:spcAft>
                <a:spcPts val="0"/>
              </a:spcAft>
              <a:buClr>
                <a:srgbClr val="434343"/>
              </a:buClr>
              <a:buSzPts val="900"/>
              <a:buFont typeface="DM Sans"/>
              <a:buAutoNum type="arabicPeriod"/>
            </a:pPr>
            <a:r>
              <a:rPr b="0" i="0" lang="en" sz="900" u="none" cap="none" strike="noStrike">
                <a:solidFill>
                  <a:srgbClr val="434343"/>
                </a:solidFill>
                <a:latin typeface="DM Sans"/>
                <a:ea typeface="DM Sans"/>
                <a:cs typeface="DM Sans"/>
                <a:sym typeface="DM Sans"/>
              </a:rPr>
              <a:t>Interpret the slope (rate of change) and the intercept (constant term) of a linear model in the context of the data.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rabicPeriod"/>
            </a:pPr>
            <a:r>
              <a:rPr b="0" i="0" lang="en" sz="900" u="none" cap="none" strike="noStrike">
                <a:solidFill>
                  <a:srgbClr val="434343"/>
                </a:solidFill>
                <a:latin typeface="DM Sans"/>
                <a:ea typeface="DM Sans"/>
                <a:cs typeface="DM Sans"/>
                <a:sym typeface="DM Sans"/>
              </a:rPr>
              <a:t>Compute (using technology) and interpret the correlation coefficient of a linear fit. </a:t>
            </a:r>
            <a:endParaRPr b="0" i="0" sz="900" u="none" cap="none" strike="noStrike">
              <a:solidFill>
                <a:srgbClr val="434343"/>
              </a:solidFill>
              <a:latin typeface="DM Sans"/>
              <a:ea typeface="DM Sans"/>
              <a:cs typeface="DM Sans"/>
              <a:sym typeface="DM Sans"/>
            </a:endParaRPr>
          </a:p>
          <a:p>
            <a:pPr indent="-285750" lvl="0" marL="457200" marR="0" rtl="0" algn="l">
              <a:lnSpc>
                <a:spcPct val="115000"/>
              </a:lnSpc>
              <a:spcBef>
                <a:spcPts val="0"/>
              </a:spcBef>
              <a:spcAft>
                <a:spcPts val="0"/>
              </a:spcAft>
              <a:buClr>
                <a:srgbClr val="434343"/>
              </a:buClr>
              <a:buSzPts val="900"/>
              <a:buFont typeface="DM Sans"/>
              <a:buAutoNum type="arabicPeriod"/>
            </a:pPr>
            <a:r>
              <a:rPr b="0" i="0" lang="en" sz="900" u="none" cap="none" strike="noStrike">
                <a:solidFill>
                  <a:srgbClr val="434343"/>
                </a:solidFill>
                <a:latin typeface="DM Sans"/>
                <a:ea typeface="DM Sans"/>
                <a:cs typeface="DM Sans"/>
                <a:sym typeface="DM Sans"/>
              </a:rPr>
              <a:t>Distinguish between correlation and causation.</a:t>
            </a:r>
            <a:endParaRPr b="0" i="0" sz="900" u="none" cap="none" strike="noStrike">
              <a:solidFill>
                <a:srgbClr val="000000"/>
              </a:solidFill>
              <a:latin typeface="DM Sans"/>
              <a:ea typeface="DM Sans"/>
              <a:cs typeface="DM Sans"/>
              <a:sym typeface="DM Sans"/>
            </a:endParaRPr>
          </a:p>
        </p:txBody>
      </p:sp>
      <p:sp>
        <p:nvSpPr>
          <p:cNvPr id="233" name="Google Shape;233;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8" name="Shape 238"/>
        <p:cNvGrpSpPr/>
        <p:nvPr/>
      </p:nvGrpSpPr>
      <p:grpSpPr>
        <a:xfrm>
          <a:off x="0" y="0"/>
          <a:ext cx="0" cy="0"/>
          <a:chOff x="0" y="0"/>
          <a:chExt cx="0" cy="0"/>
        </a:xfrm>
      </p:grpSpPr>
      <p:sp>
        <p:nvSpPr>
          <p:cNvPr id="239" name="Google Shape;239;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M211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1" name="Google Shape;241;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42" name="Google Shape;242;p10"/>
          <p:cNvGraphicFramePr/>
          <p:nvPr/>
        </p:nvGraphicFramePr>
        <p:xfrm>
          <a:off x="311700" y="1057150"/>
          <a:ext cx="3000000" cy="3000000"/>
        </p:xfrm>
        <a:graphic>
          <a:graphicData uri="http://schemas.openxmlformats.org/drawingml/2006/table">
            <a:tbl>
              <a:tblPr>
                <a:noFill/>
                <a:tableStyleId>{FA65CFC7-FC89-41B7-AFAE-59453369D2FE}</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Identify features that make some graphs of quantitative and categorical data misleading.</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Identify the subjects and variables in a data set.</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Interpret and compare graphical representations of quantitative data and categorical data.</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Describe key features of raw quantitative data and categorical data.</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Create graphical representations of quantitative data and categorical data.</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Prepare raw data for predictive modeling by organizing, cleaning, summarizing, aggregating, and feature engineering.</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211.g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Understand where data comes from and how to collect primary and secondary sources of data.</a:t>
                      </a:r>
                      <a:endParaRPr sz="1000" u="none" cap="none" strike="noStrike">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211.h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Perform data practices (collecting, generating, analyzing, and disseminating data) ethically, and evaluate data practices on their use of ethics.</a:t>
                      </a:r>
                      <a:endParaRPr sz="1000" u="none" cap="none" strike="noStrike">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6" name="Shape 246"/>
        <p:cNvGrpSpPr/>
        <p:nvPr/>
      </p:nvGrpSpPr>
      <p:grpSpPr>
        <a:xfrm>
          <a:off x="0" y="0"/>
          <a:ext cx="0" cy="0"/>
          <a:chOff x="0" y="0"/>
          <a:chExt cx="0" cy="0"/>
        </a:xfrm>
      </p:grpSpPr>
      <p:sp>
        <p:nvSpPr>
          <p:cNvPr id="247" name="Google Shape;247;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M211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9" name="Google Shape;249;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50" name="Google Shape;250;p11"/>
          <p:cNvGraphicFramePr/>
          <p:nvPr/>
        </p:nvGraphicFramePr>
        <p:xfrm>
          <a:off x="311700" y="1057150"/>
          <a:ext cx="3000000" cy="3000000"/>
        </p:xfrm>
        <a:graphic>
          <a:graphicData uri="http://schemas.openxmlformats.org/drawingml/2006/table">
            <a:tbl>
              <a:tblPr>
                <a:noFill/>
                <a:tableStyleId>{FA65CFC7-FC89-41B7-AFAE-59453369D2FE}</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Identify features that make some graphs of quantitative and categorical data misleading.</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Identify the subjects and variables in a data set.</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Interpret and compare graphical representations of quantitative data and categorical data.</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Describe key features of raw quantitative data and categorical data.</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Create graphical representations of quantitative data and categorical data.</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211.f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Prepare raw data for predictive modeling by organizing, cleaning, summarizing, aggregating, and feature engineering.</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211.g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Understand where data comes from and how to collect primary and secondary sources of data.</a:t>
                      </a:r>
                      <a:endParaRPr sz="1000" u="none" cap="none" strike="noStrike">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211.h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Perform data practices (collecting, generating, analyzing, and disseminating data) ethically, and evaluate data practices on their use of ethics.</a:t>
                      </a:r>
                      <a:endParaRPr sz="1000" u="none" cap="none" strike="noStrike">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251" name="Google Shape;251;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11"/>
          <p:cNvSpPr txBox="1"/>
          <p:nvPr/>
        </p:nvSpPr>
        <p:spPr>
          <a:xfrm>
            <a:off x="68233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56" name="Shape 256"/>
        <p:cNvGrpSpPr/>
        <p:nvPr/>
      </p:nvGrpSpPr>
      <p:grpSpPr>
        <a:xfrm>
          <a:off x="0" y="0"/>
          <a:ext cx="0" cy="0"/>
          <a:chOff x="0" y="0"/>
          <a:chExt cx="0" cy="0"/>
        </a:xfrm>
      </p:grpSpPr>
      <p:sp>
        <p:nvSpPr>
          <p:cNvPr id="257" name="Google Shape;257;p12"/>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12"/>
          <p:cNvSpPr txBox="1"/>
          <p:nvPr/>
        </p:nvSpPr>
        <p:spPr>
          <a:xfrm>
            <a:off x="345075" y="276625"/>
            <a:ext cx="85182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M211 Content and Practice Expectations and Indicators</a:t>
            </a:r>
            <a:endParaRPr b="0" i="0" sz="2100" u="none" cap="none" strike="noStrike">
              <a:solidFill>
                <a:schemeClr val="dk1"/>
              </a:solidFill>
              <a:latin typeface="Nanum Myeongjo"/>
              <a:ea typeface="Nanum Myeongjo"/>
              <a:cs typeface="Nanum Myeongjo"/>
              <a:sym typeface="Nanum Myeongjo"/>
            </a:endParaRPr>
          </a:p>
        </p:txBody>
      </p:sp>
      <p:cxnSp>
        <p:nvCxnSpPr>
          <p:cNvPr id="259" name="Google Shape;259;p12"/>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60" name="Google Shape;260;p12"/>
          <p:cNvSpPr/>
          <p:nvPr/>
        </p:nvSpPr>
        <p:spPr>
          <a:xfrm>
            <a:off x="68480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12"/>
          <p:cNvSpPr txBox="1"/>
          <p:nvPr/>
        </p:nvSpPr>
        <p:spPr>
          <a:xfrm>
            <a:off x="71281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 new insights do you have?</a:t>
            </a:r>
            <a:endParaRPr b="1" i="0" sz="1400" u="none" cap="none" strike="noStrike">
              <a:solidFill>
                <a:srgbClr val="BDFCD7"/>
              </a:solidFill>
              <a:latin typeface="DM Sans"/>
              <a:ea typeface="DM Sans"/>
              <a:cs typeface="DM Sans"/>
              <a:sym typeface="DM Sans"/>
            </a:endParaRPr>
          </a:p>
        </p:txBody>
      </p:sp>
      <p:graphicFrame>
        <p:nvGraphicFramePr>
          <p:cNvPr id="262" name="Google Shape;262;p12"/>
          <p:cNvGraphicFramePr/>
          <p:nvPr/>
        </p:nvGraphicFramePr>
        <p:xfrm>
          <a:off x="345075" y="1057125"/>
          <a:ext cx="3000000" cy="3000000"/>
        </p:xfrm>
        <a:graphic>
          <a:graphicData uri="http://schemas.openxmlformats.org/drawingml/2006/table">
            <a:tbl>
              <a:tblPr>
                <a:noFill/>
                <a:tableStyleId>{3FBCC281-BE36-4B30-A7A6-545C66904863}</a:tableStyleId>
              </a:tblPr>
              <a:tblGrid>
                <a:gridCol w="2462925"/>
                <a:gridCol w="3807250"/>
              </a:tblGrid>
              <a:tr h="467350">
                <a:tc>
                  <a:txBody>
                    <a:bodyPr/>
                    <a:lstStyle/>
                    <a:p>
                      <a:pPr indent="0" lvl="0" marL="0" marR="0" rtl="0" algn="l">
                        <a:lnSpc>
                          <a:spcPct val="100000"/>
                        </a:lnSpc>
                        <a:spcBef>
                          <a:spcPts val="0"/>
                        </a:spcBef>
                        <a:spcAft>
                          <a:spcPts val="0"/>
                        </a:spcAft>
                        <a:buClr>
                          <a:srgbClr val="000000"/>
                        </a:buClr>
                        <a:buSzPts val="1000"/>
                        <a:buFont typeface="Arial"/>
                        <a:buNone/>
                      </a:pPr>
                      <a:r>
                        <a:rPr b="1" lang="en" sz="1000" u="none" cap="none" strike="noStrike">
                          <a:solidFill>
                            <a:srgbClr val="F2F2F2"/>
                          </a:solidFill>
                          <a:latin typeface="IBM Plex Sans"/>
                          <a:ea typeface="IBM Plex Sans"/>
                          <a:cs typeface="IBM Plex Sans"/>
                          <a:sym typeface="IBM Plex Sans"/>
                        </a:rPr>
                        <a:t>Content and Practice Expectations</a:t>
                      </a:r>
                      <a:endParaRPr b="1" sz="1000" u="none" cap="none" strike="noStrike">
                        <a:solidFill>
                          <a:srgbClr val="F2F2F2"/>
                        </a:solidFill>
                        <a:latin typeface="IBM Plex Sans"/>
                        <a:ea typeface="IBM Plex Sans"/>
                        <a:cs typeface="IBM Plex Sans"/>
                        <a:sym typeface="IBM Plex Sans"/>
                      </a:endParaRPr>
                    </a:p>
                  </a:txBody>
                  <a:tcPr marT="63500" marB="63500" marR="63500" marL="63500">
                    <a:solidFill>
                      <a:srgbClr val="66666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1" lang="en" sz="1000" u="none" cap="none" strike="noStrike">
                          <a:solidFill>
                            <a:srgbClr val="F2F2F2"/>
                          </a:solidFill>
                          <a:latin typeface="IBM Plex Sans"/>
                          <a:ea typeface="IBM Plex Sans"/>
                          <a:cs typeface="IBM Plex Sans"/>
                          <a:sym typeface="IBM Plex Sans"/>
                        </a:rPr>
                        <a:t>Indicators  </a:t>
                      </a:r>
                      <a:endParaRPr b="1" sz="1000" u="none" cap="none" strike="noStrike">
                        <a:solidFill>
                          <a:srgbClr val="F2F2F2"/>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000"/>
                        <a:buFont typeface="Arial"/>
                        <a:buNone/>
                      </a:pPr>
                      <a:r>
                        <a:rPr b="1" lang="en" sz="1000" u="none" cap="none" strike="noStrike">
                          <a:solidFill>
                            <a:srgbClr val="F2F2F2"/>
                          </a:solidFill>
                          <a:latin typeface="IBM Plex Sans"/>
                          <a:ea typeface="IBM Plex Sans"/>
                          <a:cs typeface="IBM Plex Sans"/>
                          <a:sym typeface="IBM Plex Sans"/>
                        </a:rPr>
                        <a:t>Choose an artifact where you…</a:t>
                      </a:r>
                      <a:endParaRPr b="1" sz="1000" u="none" cap="none" strike="noStrike">
                        <a:solidFill>
                          <a:srgbClr val="F2F2F2"/>
                        </a:solidFill>
                        <a:latin typeface="IBM Plex Sans"/>
                        <a:ea typeface="IBM Plex Sans"/>
                        <a:cs typeface="IBM Plex Sans"/>
                        <a:sym typeface="IBM Plex Sans"/>
                      </a:endParaRPr>
                    </a:p>
                  </a:txBody>
                  <a:tcPr marT="63500" marB="63500" marR="63500" marL="63500">
                    <a:solidFill>
                      <a:srgbClr val="666666"/>
                    </a:solidFill>
                  </a:tcPr>
                </a:tc>
              </a:tr>
              <a:tr h="632300">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211.a: Identify features that make some graphs of quantitative and categorical data misleading.</a:t>
                      </a:r>
                      <a:endParaRPr sz="1000" u="none" cap="none" strike="noStrike">
                        <a:solidFill>
                          <a:srgbClr val="1F1F1F"/>
                        </a:solidFill>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rgbClr val="1F1F1F"/>
                          </a:solidFill>
                          <a:latin typeface="DM Sans"/>
                          <a:ea typeface="DM Sans"/>
                          <a:cs typeface="DM Sans"/>
                          <a:sym typeface="DM Sans"/>
                        </a:rPr>
                        <a:t>i. demonstrate understanding that axis scale, truncated axes, and pictographs can exaggerate differences between values.</a:t>
                      </a:r>
                      <a:endParaRPr sz="1000" u="none" cap="none" strike="noStrike">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chemeClr val="lt1"/>
                    </a:solidFill>
                  </a:tcPr>
                </a:tc>
              </a:tr>
              <a:tr h="632300">
                <a:tc rowSpan="3">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211.b: Identify the subjects and variables in a data set.</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i. given a data visualization, set of raw data, or study description, identify who or what the subjects are.</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632300">
                <a:tc vMerge="1"/>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ii. given a data visualization, set of raw data, or study description, identify what was collected or observed from the subjects.</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632300">
                <a:tc vMerge="1"/>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1F1F1F"/>
                          </a:solidFill>
                          <a:latin typeface="DM Sans"/>
                          <a:ea typeface="DM Sans"/>
                          <a:cs typeface="DM Sans"/>
                          <a:sym typeface="DM Sans"/>
                        </a:rPr>
                        <a:t>iii. demonstrate understanding in context of what the rows and columns represent in a set of raw data (i.e., rows represent subjects and columns represent variables measured or collected).</a:t>
                      </a:r>
                      <a:endParaRPr sz="1000" u="none" cap="none" strike="noStrike">
                        <a:solidFill>
                          <a:srgbClr val="1F1F1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6" name="Shape 266"/>
        <p:cNvGrpSpPr/>
        <p:nvPr/>
      </p:nvGrpSpPr>
      <p:grpSpPr>
        <a:xfrm>
          <a:off x="0" y="0"/>
          <a:ext cx="0" cy="0"/>
          <a:chOff x="0" y="0"/>
          <a:chExt cx="0" cy="0"/>
        </a:xfrm>
      </p:grpSpPr>
      <p:cxnSp>
        <p:nvCxnSpPr>
          <p:cNvPr id="267" name="Google Shape;267;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8" name="Google Shape;268;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9" name="Google Shape;269;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The Animals Dataset</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Data Visualization &amp; Misleading Data</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70" name="Google Shape;270;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74" name="Shape 274"/>
        <p:cNvGrpSpPr/>
        <p:nvPr/>
      </p:nvGrpSpPr>
      <p:grpSpPr>
        <a:xfrm>
          <a:off x="0" y="0"/>
          <a:ext cx="0" cy="0"/>
          <a:chOff x="0" y="0"/>
          <a:chExt cx="0" cy="0"/>
        </a:xfrm>
      </p:grpSpPr>
      <p:cxnSp>
        <p:nvCxnSpPr>
          <p:cNvPr id="275" name="Google Shape;275;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76" name="Google Shape;276;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7" name="Google Shape;277;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The Animals Dataset </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Data Visualization &amp; Misleading Data</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78" name="Google Shape;278;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79" name="Google Shape;279;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84" name="Shape 284"/>
        <p:cNvGrpSpPr/>
        <p:nvPr/>
      </p:nvGrpSpPr>
      <p:grpSpPr>
        <a:xfrm>
          <a:off x="0" y="0"/>
          <a:ext cx="0" cy="0"/>
          <a:chOff x="0" y="0"/>
          <a:chExt cx="0" cy="0"/>
        </a:xfrm>
      </p:grpSpPr>
      <p:cxnSp>
        <p:nvCxnSpPr>
          <p:cNvPr id="285" name="Google Shape;285;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86" name="Google Shape;286;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87" name="Google Shape;287;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How are they different? </a:t>
            </a:r>
            <a:endParaRPr b="0" i="0" sz="2500" u="none" cap="none" strike="noStrike">
              <a:solidFill>
                <a:schemeClr val="lt1"/>
              </a:solidFill>
              <a:latin typeface="DM Sans"/>
              <a:ea typeface="DM Sans"/>
              <a:cs typeface="DM Sans"/>
              <a:sym typeface="DM Sans"/>
            </a:endParaRPr>
          </a:p>
        </p:txBody>
      </p:sp>
      <p:sp>
        <p:nvSpPr>
          <p:cNvPr id="288" name="Google Shape;288;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90" name="Google Shape;290;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94" name="Shape 294"/>
        <p:cNvGrpSpPr/>
        <p:nvPr/>
      </p:nvGrpSpPr>
      <p:grpSpPr>
        <a:xfrm>
          <a:off x="0" y="0"/>
          <a:ext cx="0" cy="0"/>
          <a:chOff x="0" y="0"/>
          <a:chExt cx="0" cy="0"/>
        </a:xfrm>
      </p:grpSpPr>
      <p:sp>
        <p:nvSpPr>
          <p:cNvPr id="295" name="Google Shape;295;p16"/>
          <p:cNvSpPr txBox="1"/>
          <p:nvPr/>
        </p:nvSpPr>
        <p:spPr>
          <a:xfrm>
            <a:off x="3049300" y="601800"/>
            <a:ext cx="5493300" cy="386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chemeClr val="dk1"/>
                </a:solidFill>
                <a:latin typeface="DM Sans"/>
                <a:ea typeface="DM Sans"/>
                <a:cs typeface="DM Sans"/>
                <a:sym typeface="DM Sans"/>
              </a:rPr>
              <a:t>Seven of the ten fastest growing job categories in the United States are data centered, and an incredible 90% of the data ever created by humanity has emerged in the last two years. When our young people enter the workforce they will need to be confident and skilled at working with big data sets but we are woefully under preparing our students for this important mathematical work (Boaler &amp; Levitt, 2019).</a:t>
            </a:r>
            <a:endParaRPr b="0" i="0" sz="2000" u="none" cap="none" strike="noStrike">
              <a:solidFill>
                <a:schemeClr val="dk1"/>
              </a:solidFill>
              <a:latin typeface="DM Sans"/>
              <a:ea typeface="DM Sans"/>
              <a:cs typeface="DM Sans"/>
              <a:sym typeface="DM Sans"/>
            </a:endParaRPr>
          </a:p>
          <a:p>
            <a:pPr indent="0" lvl="0" marL="0" marR="0" rtl="0" algn="l">
              <a:lnSpc>
                <a:spcPct val="100000"/>
              </a:lnSpc>
              <a:spcBef>
                <a:spcPts val="1200"/>
              </a:spcBef>
              <a:spcAft>
                <a:spcPts val="0"/>
              </a:spcAft>
              <a:buClr>
                <a:srgbClr val="000000"/>
              </a:buClr>
              <a:buSzPts val="2000"/>
              <a:buFont typeface="Arial"/>
              <a:buNone/>
            </a:pPr>
            <a:r>
              <a:t/>
            </a:r>
            <a:endParaRPr b="0" i="0" sz="2000" u="none" cap="none" strike="noStrike">
              <a:solidFill>
                <a:schemeClr val="dk1"/>
              </a:solidFill>
              <a:latin typeface="DM Sans"/>
              <a:ea typeface="DM Sans"/>
              <a:cs typeface="DM Sans"/>
              <a:sym typeface="DM Sans"/>
            </a:endParaRPr>
          </a:p>
          <a:p>
            <a:pPr indent="0" lvl="0" marL="0" marR="0" rtl="0" algn="l">
              <a:lnSpc>
                <a:spcPct val="100000"/>
              </a:lnSpc>
              <a:spcBef>
                <a:spcPts val="1200"/>
              </a:spcBef>
              <a:spcAft>
                <a:spcPts val="1200"/>
              </a:spcAft>
              <a:buClr>
                <a:srgbClr val="000000"/>
              </a:buClr>
              <a:buSzPts val="1100"/>
              <a:buFont typeface="Arial"/>
              <a:buNone/>
            </a:pPr>
            <a:r>
              <a:rPr b="0" i="0" lang="en" sz="1100" u="none" cap="none" strike="noStrike">
                <a:solidFill>
                  <a:schemeClr val="dk1"/>
                </a:solidFill>
                <a:latin typeface="DM Sans"/>
                <a:ea typeface="DM Sans"/>
                <a:cs typeface="DM Sans"/>
                <a:sym typeface="DM Sans"/>
              </a:rPr>
              <a:t>Source: </a:t>
            </a:r>
            <a:r>
              <a:rPr b="0" i="0" lang="en" sz="1100" u="sng" cap="none" strike="noStrike">
                <a:solidFill>
                  <a:schemeClr val="hlink"/>
                </a:solidFill>
                <a:latin typeface="DM Sans"/>
                <a:ea typeface="DM Sans"/>
                <a:cs typeface="DM Sans"/>
                <a:sym typeface="DM Sans"/>
                <a:hlinkClick r:id="rId3"/>
              </a:rPr>
              <a:t>YouCubed</a:t>
            </a:r>
            <a:endParaRPr b="0" i="0" sz="1100" u="none" cap="none" strike="noStrike">
              <a:solidFill>
                <a:schemeClr val="dk1"/>
              </a:solidFill>
              <a:latin typeface="DM Sans"/>
              <a:ea typeface="DM Sans"/>
              <a:cs typeface="DM Sans"/>
              <a:sym typeface="DM Sans"/>
            </a:endParaRPr>
          </a:p>
        </p:txBody>
      </p:sp>
      <p:cxnSp>
        <p:nvCxnSpPr>
          <p:cNvPr id="296" name="Google Shape;296;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sp>
        <p:nvSpPr>
          <p:cNvPr id="297" name="Google Shape;297;p16"/>
          <p:cNvSpPr txBox="1"/>
          <p:nvPr/>
        </p:nvSpPr>
        <p:spPr>
          <a:xfrm>
            <a:off x="553775" y="266000"/>
            <a:ext cx="16914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Inequity</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Is our</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Reality</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01" name="Shape 301"/>
        <p:cNvGrpSpPr/>
        <p:nvPr/>
      </p:nvGrpSpPr>
      <p:grpSpPr>
        <a:xfrm>
          <a:off x="0" y="0"/>
          <a:ext cx="0" cy="0"/>
          <a:chOff x="0" y="0"/>
          <a:chExt cx="0" cy="0"/>
        </a:xfrm>
      </p:grpSpPr>
      <p:sp>
        <p:nvSpPr>
          <p:cNvPr id="302" name="Google Shape;302;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Myeongjo ExtraBold"/>
                <a:ea typeface="NanumMyeongjo ExtraBold"/>
                <a:cs typeface="NanumMyeongjo ExtraBold"/>
                <a:sym typeface="NanumMyeongjo ExtraBold"/>
              </a:rPr>
              <a:t>Is math...?</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303" name="Google Shape;303;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304" name="Google Shape;304;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305" name="Google Shape;305;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Myeongjo ExtraBold"/>
                <a:ea typeface="NanumMyeongjo ExtraBold"/>
                <a:cs typeface="NanumMyeongjo ExtraBold"/>
                <a:sym typeface="NanumMyeongjo ExtraBold"/>
              </a:rPr>
              <a:t>Or could math be...?</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306" name="Google Shape;306;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07" name="Google Shape;307;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08" name="Google Shape;308;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09" name="Google Shape;309;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11" name="Google Shape;311;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12" name="Google Shape;312;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17" name="Shape 317"/>
        <p:cNvGrpSpPr/>
        <p:nvPr/>
      </p:nvGrpSpPr>
      <p:grpSpPr>
        <a:xfrm>
          <a:off x="0" y="0"/>
          <a:ext cx="0" cy="0"/>
          <a:chOff x="0" y="0"/>
          <a:chExt cx="0" cy="0"/>
        </a:xfrm>
      </p:grpSpPr>
      <p:cxnSp>
        <p:nvCxnSpPr>
          <p:cNvPr id="318" name="Google Shape;318;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19" name="Google Shape;319;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20" name="Google Shape;320;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4" name="Shape 324"/>
        <p:cNvGrpSpPr/>
        <p:nvPr/>
      </p:nvGrpSpPr>
      <p:grpSpPr>
        <a:xfrm>
          <a:off x="0" y="0"/>
          <a:ext cx="0" cy="0"/>
          <a:chOff x="0" y="0"/>
          <a:chExt cx="0" cy="0"/>
        </a:xfrm>
      </p:grpSpPr>
      <p:cxnSp>
        <p:nvCxnSpPr>
          <p:cNvPr id="325" name="Google Shape;325;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6" name="Google Shape;326;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7" name="Google Shape;327;p19"/>
          <p:cNvSpPr txBox="1"/>
          <p:nvPr/>
        </p:nvSpPr>
        <p:spPr>
          <a:xfrm>
            <a:off x="615900" y="1141350"/>
            <a:ext cx="5917800" cy="397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With your partner, you will write a business report for Me &amp; the Bees. During this time, you will analyze data, synthesize your discoveries, and communicate your findings. You will use the tools and strategies you learned for working in a spreadsheet to continue to look for patterns in the data. You will then write up your findings in a business report. In your report to Me &amp; the Bees, you will respond to the question, “What are your recommendations for Me &amp; the Bees? Make sure to include evidence.”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Your business report should include:</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120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An introduction</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Discussion of findings with visual evidence as support </a:t>
            </a:r>
            <a:endParaRPr b="0" i="0" sz="1300" u="none" cap="none" strike="noStrike">
              <a:solidFill>
                <a:schemeClr val="lt1"/>
              </a:solidFill>
              <a:latin typeface="DM Sans"/>
              <a:ea typeface="DM Sans"/>
              <a:cs typeface="DM Sans"/>
              <a:sym typeface="DM Sans"/>
            </a:endParaRPr>
          </a:p>
          <a:p>
            <a:pPr indent="-311150" lvl="1" marL="9144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Visuals along with your analysis and synthesis of those visuals</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Recommendations and conclusions</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Business report writing features: concise, clear visuals, color, and graphs as supporting evidence</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1" lang="en" sz="1300" u="none" cap="none" strike="noStrike">
                <a:solidFill>
                  <a:schemeClr val="lt1"/>
                </a:solidFill>
                <a:latin typeface="DM Sans"/>
                <a:ea typeface="DM Sans"/>
                <a:cs typeface="DM Sans"/>
                <a:sym typeface="DM Sans"/>
              </a:rPr>
              <a:t>Prepare to share your findings with the class.</a:t>
            </a:r>
            <a:endParaRPr b="0" i="1" sz="1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sp>
        <p:nvSpPr>
          <p:cNvPr id="328" name="Google Shape;328;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29" name="Google Shape;329;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4" name="Shape 334"/>
        <p:cNvGrpSpPr/>
        <p:nvPr/>
      </p:nvGrpSpPr>
      <p:grpSpPr>
        <a:xfrm>
          <a:off x="0" y="0"/>
          <a:ext cx="0" cy="0"/>
          <a:chOff x="0" y="0"/>
          <a:chExt cx="0" cy="0"/>
        </a:xfrm>
      </p:grpSpPr>
      <p:cxnSp>
        <p:nvCxnSpPr>
          <p:cNvPr id="335" name="Google Shape;335;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6" name="Google Shape;336;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7" name="Google Shape;337;p20"/>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8" name="Google Shape;338;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40" name="Google Shape;340;p20"/>
          <p:cNvSpPr txBox="1"/>
          <p:nvPr/>
        </p:nvSpPr>
        <p:spPr>
          <a:xfrm>
            <a:off x="615900" y="1413825"/>
            <a:ext cx="6471000" cy="397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With your partner, you will write a business report for Me &amp; the Bees. During this time, you will analyze data, synthesize your discoveries, and communicate your findings. You will use the tools and strategies you learned for working in a spreadsheet to continue to look for patterns in the data. You will then write up your findings in a business report. In your report to Me &amp; the Bees, you will respond to the question, “What are your recommendations for Me &amp; the Bees? Make sure to include evidence.”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Your business report should include:</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120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An introduction</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Discussion of findings with visual evidence as support </a:t>
            </a:r>
            <a:endParaRPr b="0" i="0" sz="1300" u="none" cap="none" strike="noStrike">
              <a:solidFill>
                <a:schemeClr val="lt1"/>
              </a:solidFill>
              <a:latin typeface="DM Sans"/>
              <a:ea typeface="DM Sans"/>
              <a:cs typeface="DM Sans"/>
              <a:sym typeface="DM Sans"/>
            </a:endParaRPr>
          </a:p>
          <a:p>
            <a:pPr indent="-311150" lvl="1" marL="9144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Visuals along with your analysis and synthesis of those visuals</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Recommendations and conclusions</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Business report writing features: concise, clear visuals, color, and graphs as supporting evidence</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1" lang="en" sz="1300" u="none" cap="none" strike="noStrike">
                <a:solidFill>
                  <a:schemeClr val="lt1"/>
                </a:solidFill>
                <a:latin typeface="DM Sans"/>
                <a:ea typeface="DM Sans"/>
                <a:cs typeface="DM Sans"/>
                <a:sym typeface="DM Sans"/>
              </a:rPr>
              <a:t>Prepare to share your findings with the class.</a:t>
            </a:r>
            <a:endParaRPr b="0" i="1" sz="1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44" name="Shape 344"/>
        <p:cNvGrpSpPr/>
        <p:nvPr/>
      </p:nvGrpSpPr>
      <p:grpSpPr>
        <a:xfrm>
          <a:off x="0" y="0"/>
          <a:ext cx="0" cy="0"/>
          <a:chOff x="0" y="0"/>
          <a:chExt cx="0" cy="0"/>
        </a:xfrm>
      </p:grpSpPr>
      <p:cxnSp>
        <p:nvCxnSpPr>
          <p:cNvPr id="345" name="Google Shape;345;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46" name="Google Shape;346;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47" name="Google Shape;347;p21"/>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48" name="Google Shape;348;p21"/>
          <p:cNvSpPr/>
          <p:nvPr/>
        </p:nvSpPr>
        <p:spPr>
          <a:xfrm>
            <a:off x="7012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21"/>
          <p:cNvSpPr txBox="1"/>
          <p:nvPr/>
        </p:nvSpPr>
        <p:spPr>
          <a:xfrm>
            <a:off x="7204575" y="2806725"/>
            <a:ext cx="1561500" cy="1185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211.h: Perform data practices (collecting, generating, analyzing, and disseminating data) ethically, and evaluate data practices on their use of ethics.</a:t>
            </a:r>
            <a:endParaRPr b="1" i="0" sz="1100" u="none" cap="none" strike="noStrike">
              <a:solidFill>
                <a:srgbClr val="145758"/>
              </a:solidFill>
              <a:latin typeface="Proxima Nova"/>
              <a:ea typeface="Proxima Nova"/>
              <a:cs typeface="Proxima Nova"/>
              <a:sym typeface="Proxima Nova"/>
            </a:endParaRPr>
          </a:p>
        </p:txBody>
      </p:sp>
      <p:sp>
        <p:nvSpPr>
          <p:cNvPr id="350" name="Google Shape;350;p21"/>
          <p:cNvSpPr txBox="1"/>
          <p:nvPr/>
        </p:nvSpPr>
        <p:spPr>
          <a:xfrm>
            <a:off x="615900" y="1513875"/>
            <a:ext cx="6572700" cy="3771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With your partner, you will write a business report for Me &amp; the Bees. During this time, you will analyze data, synthesize your discoveries, and communicate your findings. You will use the tools and strategies you learned for working in a spreadsheet to continue to look for patterns in the data. You will then write up your findings in a business report. In your report to Me &amp; the Bees, you will respond to the question, “What are your recommendations for Me &amp; the Bees? Make sure to include evidence.”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1300" u="none" cap="none" strike="noStrike">
                <a:solidFill>
                  <a:schemeClr val="lt1"/>
                </a:solidFill>
                <a:latin typeface="DM Sans"/>
                <a:ea typeface="DM Sans"/>
                <a:cs typeface="DM Sans"/>
                <a:sym typeface="DM Sans"/>
              </a:rPr>
              <a:t>Your business report should include:</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120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An introduction</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Discussion of findings with visual evidence as support </a:t>
            </a:r>
            <a:endParaRPr b="0" i="0" sz="1300" u="none" cap="none" strike="noStrike">
              <a:solidFill>
                <a:schemeClr val="lt1"/>
              </a:solidFill>
              <a:latin typeface="DM Sans"/>
              <a:ea typeface="DM Sans"/>
              <a:cs typeface="DM Sans"/>
              <a:sym typeface="DM Sans"/>
            </a:endParaRPr>
          </a:p>
          <a:p>
            <a:pPr indent="-311150" lvl="1" marL="9144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Visuals along with your analysis and synthesis of those visuals</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Recommendations and conclusions</a:t>
            </a:r>
            <a:endParaRPr b="0" i="0" sz="1300" u="none" cap="none" strike="noStrike">
              <a:solidFill>
                <a:schemeClr val="lt1"/>
              </a:solidFill>
              <a:latin typeface="DM Sans"/>
              <a:ea typeface="DM Sans"/>
              <a:cs typeface="DM Sans"/>
              <a:sym typeface="DM Sans"/>
            </a:endParaRPr>
          </a:p>
          <a:p>
            <a:pPr indent="-311150" lvl="0" marL="457200" marR="0" rtl="0" algn="l">
              <a:lnSpc>
                <a:spcPct val="100000"/>
              </a:lnSpc>
              <a:spcBef>
                <a:spcPts val="0"/>
              </a:spcBef>
              <a:spcAft>
                <a:spcPts val="0"/>
              </a:spcAft>
              <a:buClr>
                <a:schemeClr val="lt1"/>
              </a:buClr>
              <a:buSzPts val="1300"/>
              <a:buFont typeface="DM Sans"/>
              <a:buChar char="●"/>
            </a:pPr>
            <a:r>
              <a:rPr b="0" i="0" lang="en" sz="1300" u="none" cap="none" strike="noStrike">
                <a:solidFill>
                  <a:schemeClr val="lt1"/>
                </a:solidFill>
                <a:latin typeface="DM Sans"/>
                <a:ea typeface="DM Sans"/>
                <a:cs typeface="DM Sans"/>
                <a:sym typeface="DM Sans"/>
              </a:rPr>
              <a:t>Business report writing features: concise, clear visuals, color, and graphs as supporting evidence</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1" lang="en" sz="1300" u="none" cap="none" strike="noStrike">
                <a:solidFill>
                  <a:schemeClr val="lt1"/>
                </a:solidFill>
                <a:latin typeface="DM Sans"/>
                <a:ea typeface="DM Sans"/>
                <a:cs typeface="DM Sans"/>
                <a:sym typeface="DM Sans"/>
              </a:rPr>
              <a:t>Prepare to share your findings with the class.</a:t>
            </a:r>
            <a:endParaRPr b="0" i="1" sz="1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4" name="Shape 354"/>
        <p:cNvGrpSpPr/>
        <p:nvPr/>
      </p:nvGrpSpPr>
      <p:grpSpPr>
        <a:xfrm>
          <a:off x="0" y="0"/>
          <a:ext cx="0" cy="0"/>
          <a:chOff x="0" y="0"/>
          <a:chExt cx="0" cy="0"/>
        </a:xfrm>
      </p:grpSpPr>
      <p:sp>
        <p:nvSpPr>
          <p:cNvPr id="355" name="Google Shape;355;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In M211 Badge Data Management and Visualization,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6" name="Google Shape;356;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7" name="Google Shape;357;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58" name="Google Shape;358;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60" name="Google Shape;360;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1" name="Google Shape;361;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2" name="Google Shape;362;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6" name="Shape 366"/>
        <p:cNvGrpSpPr/>
        <p:nvPr/>
      </p:nvGrpSpPr>
      <p:grpSpPr>
        <a:xfrm>
          <a:off x="0" y="0"/>
          <a:ext cx="0" cy="0"/>
          <a:chOff x="0" y="0"/>
          <a:chExt cx="0" cy="0"/>
        </a:xfrm>
      </p:grpSpPr>
      <p:sp>
        <p:nvSpPr>
          <p:cNvPr id="367" name="Google Shape;367;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In M211 Badge Data Management and Visualization,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8" name="Google Shape;368;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9" name="Google Shape;369;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0" name="Google Shape;370;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1" name="Google Shape;371;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2" name="Google Shape;372;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73" name="Google Shape;373;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4" name="Google Shape;374;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75" name="Google Shape;375;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79" name="Shape 379"/>
        <p:cNvGrpSpPr/>
        <p:nvPr/>
      </p:nvGrpSpPr>
      <p:grpSpPr>
        <a:xfrm>
          <a:off x="0" y="0"/>
          <a:ext cx="0" cy="0"/>
          <a:chOff x="0" y="0"/>
          <a:chExt cx="0" cy="0"/>
        </a:xfrm>
      </p:grpSpPr>
      <p:sp>
        <p:nvSpPr>
          <p:cNvPr id="380" name="Google Shape;380;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In M211 Badge Data Management and Visualization,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81" name="Google Shape;381;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82" name="Google Shape;382;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83" name="Google Shape;383;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4" name="Google Shape;384;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85" name="Google Shape;385;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86" name="Google Shape;386;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88" name="Google Shape;388;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89" name="Google Shape;389;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93" name="Shape 393"/>
        <p:cNvGrpSpPr/>
        <p:nvPr/>
      </p:nvGrpSpPr>
      <p:grpSpPr>
        <a:xfrm>
          <a:off x="0" y="0"/>
          <a:ext cx="0" cy="0"/>
          <a:chOff x="0" y="0"/>
          <a:chExt cx="0" cy="0"/>
        </a:xfrm>
      </p:grpSpPr>
      <p:cxnSp>
        <p:nvCxnSpPr>
          <p:cNvPr id="394" name="Google Shape;394;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95" name="Google Shape;395;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96" name="Google Shape;396;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grpSp>
        <p:nvGrpSpPr>
          <p:cNvPr id="401" name="Google Shape;401;g2660504c70e_1_9"/>
          <p:cNvGrpSpPr/>
          <p:nvPr/>
        </p:nvGrpSpPr>
        <p:grpSpPr>
          <a:xfrm>
            <a:off x="-25" y="17"/>
            <a:ext cx="9143669" cy="5143649"/>
            <a:chOff x="556676" y="489975"/>
            <a:chExt cx="7627351" cy="4163550"/>
          </a:xfrm>
        </p:grpSpPr>
        <p:pic>
          <p:nvPicPr>
            <p:cNvPr id="402" name="Google Shape;402;g2660504c70e_1_9"/>
            <p:cNvPicPr preferRelativeResize="0"/>
            <p:nvPr/>
          </p:nvPicPr>
          <p:blipFill>
            <a:blip r:embed="rId3">
              <a:alphaModFix/>
            </a:blip>
            <a:stretch>
              <a:fillRect/>
            </a:stretch>
          </p:blipFill>
          <p:spPr>
            <a:xfrm>
              <a:off x="556676" y="489975"/>
              <a:ext cx="7627351" cy="4163550"/>
            </a:xfrm>
            <a:prstGeom prst="rect">
              <a:avLst/>
            </a:prstGeom>
            <a:noFill/>
            <a:ln>
              <a:noFill/>
            </a:ln>
          </p:spPr>
        </p:pic>
        <p:sp>
          <p:nvSpPr>
            <p:cNvPr id="403" name="Google Shape;403;g2660504c70e_1_9"/>
            <p:cNvSpPr/>
            <p:nvPr/>
          </p:nvSpPr>
          <p:spPr>
            <a:xfrm>
              <a:off x="6253925" y="2571750"/>
              <a:ext cx="959400" cy="422100"/>
            </a:xfrm>
            <a:prstGeom prst="rect">
              <a:avLst/>
            </a:prstGeom>
            <a:solidFill>
              <a:schemeClr val="dk1"/>
            </a:solidFill>
            <a:ln cap="flat" cmpd="sng" w="9525">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500">
                  <a:solidFill>
                    <a:srgbClr val="E06666"/>
                  </a:solidFill>
                </a:rPr>
                <a:t>Low</a:t>
              </a:r>
              <a:endParaRPr sz="2500">
                <a:solidFill>
                  <a:srgbClr val="E06666"/>
                </a:solidFill>
              </a:endParaRPr>
            </a:p>
          </p:txBody>
        </p:sp>
        <p:sp>
          <p:nvSpPr>
            <p:cNvPr id="404" name="Google Shape;404;g2660504c70e_1_9"/>
            <p:cNvSpPr/>
            <p:nvPr/>
          </p:nvSpPr>
          <p:spPr>
            <a:xfrm>
              <a:off x="5734950" y="1137075"/>
              <a:ext cx="688800" cy="242700"/>
            </a:xfrm>
            <a:prstGeom prst="rect">
              <a:avLst/>
            </a:prstGeom>
            <a:solidFill>
              <a:schemeClr val="dk1"/>
            </a:solidFill>
            <a:ln cap="flat" cmpd="sng" w="9525">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E06666"/>
                  </a:solidFill>
                </a:rPr>
                <a:t>At Risk</a:t>
              </a:r>
              <a:endParaRPr sz="1200">
                <a:solidFill>
                  <a:srgbClr val="E06666"/>
                </a:solidFill>
              </a:endParaRPr>
            </a:p>
          </p:txBody>
        </p:sp>
        <p:sp>
          <p:nvSpPr>
            <p:cNvPr id="405" name="Google Shape;405;g2660504c70e_1_9"/>
            <p:cNvSpPr/>
            <p:nvPr/>
          </p:nvSpPr>
          <p:spPr>
            <a:xfrm>
              <a:off x="3148475" y="2132025"/>
              <a:ext cx="1347300" cy="381900"/>
            </a:xfrm>
            <a:prstGeom prst="rect">
              <a:avLst/>
            </a:prstGeom>
            <a:solidFill>
              <a:schemeClr val="dk1"/>
            </a:solidFill>
            <a:ln cap="flat" cmpd="sng" w="9525">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rgbClr val="E06666"/>
                  </a:solidFill>
                </a:rPr>
                <a:t>Unmotivated</a:t>
              </a:r>
              <a:endParaRPr sz="1600">
                <a:solidFill>
                  <a:srgbClr val="E06666"/>
                </a:solidFill>
              </a:endParaRPr>
            </a:p>
          </p:txBody>
        </p:sp>
        <p:sp>
          <p:nvSpPr>
            <p:cNvPr id="406" name="Google Shape;406;g2660504c70e_1_9"/>
            <p:cNvSpPr/>
            <p:nvPr/>
          </p:nvSpPr>
          <p:spPr>
            <a:xfrm>
              <a:off x="1372250" y="763975"/>
              <a:ext cx="688800" cy="242700"/>
            </a:xfrm>
            <a:prstGeom prst="rect">
              <a:avLst/>
            </a:prstGeom>
            <a:solidFill>
              <a:schemeClr val="dk1"/>
            </a:solidFill>
            <a:ln cap="flat" cmpd="sng" w="9525">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rgbClr val="E06666"/>
                  </a:solidFill>
                </a:rPr>
                <a:t>Lazy</a:t>
              </a:r>
              <a:endParaRPr sz="1600">
                <a:solidFill>
                  <a:srgbClr val="E06666"/>
                </a:solidFill>
              </a:endParaRPr>
            </a:p>
          </p:txBody>
        </p:sp>
        <p:sp>
          <p:nvSpPr>
            <p:cNvPr id="407" name="Google Shape;407;g2660504c70e_1_9"/>
            <p:cNvSpPr/>
            <p:nvPr/>
          </p:nvSpPr>
          <p:spPr>
            <a:xfrm>
              <a:off x="643750" y="1137075"/>
              <a:ext cx="688800" cy="315000"/>
            </a:xfrm>
            <a:prstGeom prst="rect">
              <a:avLst/>
            </a:prstGeom>
            <a:solidFill>
              <a:schemeClr val="dk1"/>
            </a:solidFill>
            <a:ln cap="flat" cmpd="sng" w="9525">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E06666"/>
                  </a:solidFill>
                </a:rPr>
                <a:t>Level 1</a:t>
              </a:r>
              <a:endParaRPr sz="1200">
                <a:solidFill>
                  <a:srgbClr val="E06666"/>
                </a:solidFill>
              </a:endParaRPr>
            </a:p>
          </p:txBody>
        </p:sp>
        <p:sp>
          <p:nvSpPr>
            <p:cNvPr id="408" name="Google Shape;408;g2660504c70e_1_9"/>
            <p:cNvSpPr/>
            <p:nvPr/>
          </p:nvSpPr>
          <p:spPr>
            <a:xfrm>
              <a:off x="6562500" y="712050"/>
              <a:ext cx="688800" cy="242700"/>
            </a:xfrm>
            <a:prstGeom prst="rect">
              <a:avLst/>
            </a:prstGeom>
            <a:solidFill>
              <a:schemeClr val="dk1"/>
            </a:solidFill>
            <a:ln cap="flat" cmpd="sng" w="9525">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E06666"/>
                  </a:solidFill>
                </a:rPr>
                <a:t>Needy</a:t>
              </a:r>
              <a:endParaRPr sz="1200">
                <a:solidFill>
                  <a:srgbClr val="E06666"/>
                </a:solidFill>
              </a:endParaRPr>
            </a:p>
          </p:txBody>
        </p:sp>
        <p:sp>
          <p:nvSpPr>
            <p:cNvPr id="409" name="Google Shape;409;g2660504c70e_1_9"/>
            <p:cNvSpPr/>
            <p:nvPr/>
          </p:nvSpPr>
          <p:spPr>
            <a:xfrm>
              <a:off x="7495225" y="837800"/>
              <a:ext cx="688800" cy="242700"/>
            </a:xfrm>
            <a:prstGeom prst="rect">
              <a:avLst/>
            </a:prstGeom>
            <a:solidFill>
              <a:schemeClr val="dk1"/>
            </a:solidFill>
            <a:ln cap="flat" cmpd="sng" w="9525">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E06666"/>
                  </a:solidFill>
                </a:rPr>
                <a:t>IEP Kids</a:t>
              </a:r>
              <a:endParaRPr sz="1000">
                <a:solidFill>
                  <a:srgbClr val="E06666"/>
                </a:solidFil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13" name="Shape 413"/>
        <p:cNvGrpSpPr/>
        <p:nvPr/>
      </p:nvGrpSpPr>
      <p:grpSpPr>
        <a:xfrm>
          <a:off x="0" y="0"/>
          <a:ext cx="0" cy="0"/>
          <a:chOff x="0" y="0"/>
          <a:chExt cx="0" cy="0"/>
        </a:xfrm>
      </p:grpSpPr>
      <p:sp>
        <p:nvSpPr>
          <p:cNvPr id="414" name="Google Shape;414;p2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15" name="Google Shape;415;p2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16" name="Google Shape;416;p2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17" name="Google Shape;417;p2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18" name="Google Shape;418;p2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19" name="Google Shape;419;p2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23" name="Shape 423"/>
        <p:cNvGrpSpPr/>
        <p:nvPr/>
      </p:nvGrpSpPr>
      <p:grpSpPr>
        <a:xfrm>
          <a:off x="0" y="0"/>
          <a:ext cx="0" cy="0"/>
          <a:chOff x="0" y="0"/>
          <a:chExt cx="0" cy="0"/>
        </a:xfrm>
      </p:grpSpPr>
      <p:cxnSp>
        <p:nvCxnSpPr>
          <p:cNvPr id="424" name="Google Shape;424;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25" name="Google Shape;425;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26" name="Google Shape;426;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27" name="Google Shape;427;p27"/>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27"/>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29" name="Google Shape;429;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30" name="Google Shape;430;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431" name="Google Shape;431;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35" name="Shape 435"/>
        <p:cNvGrpSpPr/>
        <p:nvPr/>
      </p:nvGrpSpPr>
      <p:grpSpPr>
        <a:xfrm>
          <a:off x="0" y="0"/>
          <a:ext cx="0" cy="0"/>
          <a:chOff x="0" y="0"/>
          <a:chExt cx="0" cy="0"/>
        </a:xfrm>
      </p:grpSpPr>
      <p:cxnSp>
        <p:nvCxnSpPr>
          <p:cNvPr id="436" name="Google Shape;436;p28"/>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7" name="Google Shape;437;p28"/>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8" name="Google Shape;438;p28"/>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39" name="Google Shape;439;p28"/>
          <p:cNvGraphicFramePr/>
          <p:nvPr/>
        </p:nvGraphicFramePr>
        <p:xfrm>
          <a:off x="1037388" y="1308850"/>
          <a:ext cx="3000000" cy="3000000"/>
        </p:xfrm>
        <a:graphic>
          <a:graphicData uri="http://schemas.openxmlformats.org/drawingml/2006/table">
            <a:tbl>
              <a:tblPr>
                <a:noFill/>
                <a:tableStyleId>{2B3DAAA2-5BB3-49C6-80D2-C0DCAF48CC42}</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chemeClr val="lt1"/>
                          </a:solidFill>
                          <a:latin typeface="DM Sans"/>
                          <a:ea typeface="DM Sans"/>
                          <a:cs typeface="DM Sans"/>
                          <a:sym typeface="DM Sans"/>
                        </a:rPr>
                        <a:t>The student’s artifact shows an emerging understanding of the expectations of the indicator(s). After conferencing and additional instruction/learning, the student may provide a revised or different artifact as evidence of the indicator(s). </a:t>
                      </a:r>
                      <a:endParaRPr sz="1300" u="none" cap="none" strike="noStrike">
                        <a:solidFill>
                          <a:schemeClr val="lt1"/>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chemeClr val="lt1"/>
                          </a:solidFill>
                          <a:latin typeface="DM Sans"/>
                          <a:ea typeface="DM Sans"/>
                          <a:cs typeface="DM Sans"/>
                          <a:sym typeface="DM Sans"/>
                        </a:rPr>
                        <a:t>The student’s artifact is approaching a full understanding of the expectations of the indicator(s). The artifact may contain execution errors that should be corrected in revision. The student may revise the selected artifact or submit a different artifact.</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chemeClr val="lt1"/>
                          </a:solidFill>
                          <a:latin typeface="DM Sans"/>
                          <a:ea typeface="DM Sans"/>
                          <a:cs typeface="DM Sans"/>
                          <a:sym typeface="DM Sans"/>
                        </a:rPr>
                        <a:t>The student’s artifact demonstrates evidence that they have met the expectations of the indicator(s).</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chemeClr val="accent3"/>
                    </a:solidFill>
                  </a:tcPr>
                </a:tc>
              </a:tr>
            </a:tbl>
          </a:graphicData>
        </a:graphic>
      </p:graphicFrame>
      <p:sp>
        <p:nvSpPr>
          <p:cNvPr id="440" name="Google Shape;440;p28"/>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28"/>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45" name="Shape 445"/>
        <p:cNvGrpSpPr/>
        <p:nvPr/>
      </p:nvGrpSpPr>
      <p:grpSpPr>
        <a:xfrm>
          <a:off x="0" y="0"/>
          <a:ext cx="0" cy="0"/>
          <a:chOff x="0" y="0"/>
          <a:chExt cx="0" cy="0"/>
        </a:xfrm>
      </p:grpSpPr>
      <p:cxnSp>
        <p:nvCxnSpPr>
          <p:cNvPr id="446" name="Google Shape;446;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47" name="Google Shape;447;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48" name="Google Shape;448;p29"/>
          <p:cNvSpPr txBox="1"/>
          <p:nvPr/>
        </p:nvSpPr>
        <p:spPr>
          <a:xfrm>
            <a:off x="615900" y="1235600"/>
            <a:ext cx="7856400" cy="2950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The best learning is driven by students’ authentic questions- the kinds of wonderings that keep them up at night and light their cognitive fires. As an educator and instructional leader, you have the power to model relentless curiosity and the power of inquiry (Safir and Dugan, 2021, p. 112). </a:t>
            </a:r>
            <a:endParaRPr b="0" i="0" sz="23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sp>
        <p:nvSpPr>
          <p:cNvPr id="449" name="Google Shape;449;p29"/>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
        <p:nvSpPr>
          <p:cNvPr id="450" name="Google Shape;450;p29"/>
          <p:cNvSpPr txBox="1"/>
          <p:nvPr/>
        </p:nvSpPr>
        <p:spPr>
          <a:xfrm>
            <a:off x="615900" y="4145425"/>
            <a:ext cx="77799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b="0" i="0" lang="en" sz="1200" u="none" cap="none" strike="noStrike">
                <a:solidFill>
                  <a:schemeClr val="lt1"/>
                </a:solidFill>
                <a:latin typeface="DM Sans"/>
                <a:ea typeface="DM Sans"/>
                <a:cs typeface="DM Sans"/>
                <a:sym typeface="DM Sans"/>
              </a:rPr>
              <a:t>Source: </a:t>
            </a:r>
            <a:r>
              <a:rPr b="0" i="1" lang="en" sz="1200" u="none" cap="none" strike="noStrike">
                <a:solidFill>
                  <a:schemeClr val="lt1"/>
                </a:solidFill>
                <a:latin typeface="DM Sans"/>
                <a:ea typeface="DM Sans"/>
                <a:cs typeface="DM Sans"/>
                <a:sym typeface="DM Sans"/>
              </a:rPr>
              <a:t>Street Data: A next-generation model for equity, pedagogy, and school transformation </a:t>
            </a:r>
            <a:r>
              <a:rPr b="0" i="0" lang="en" sz="1200" u="none" cap="none" strike="noStrike">
                <a:solidFill>
                  <a:schemeClr val="lt1"/>
                </a:solidFill>
                <a:latin typeface="DM Sans"/>
                <a:ea typeface="DM Sans"/>
                <a:cs typeface="DM Sans"/>
                <a:sym typeface="DM Sans"/>
              </a:rPr>
              <a:t> </a:t>
            </a:r>
            <a:endParaRPr b="0" i="0" sz="1200" u="none" cap="none" strike="noStrike">
              <a:solidFill>
                <a:schemeClr val="lt1"/>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54" name="Shape 454"/>
        <p:cNvGrpSpPr/>
        <p:nvPr/>
      </p:nvGrpSpPr>
      <p:grpSpPr>
        <a:xfrm>
          <a:off x="0" y="0"/>
          <a:ext cx="0" cy="0"/>
          <a:chOff x="0" y="0"/>
          <a:chExt cx="0" cy="0"/>
        </a:xfrm>
      </p:grpSpPr>
      <p:cxnSp>
        <p:nvCxnSpPr>
          <p:cNvPr id="455" name="Google Shape;455;p30"/>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56" name="Google Shape;456;p30"/>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57" name="Google Shape;457;p3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58" name="Google Shape;458;p30"/>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59" name="Google Shape;459;p3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60" name="Google Shape;460;p30"/>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61" name="Google Shape;461;p3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62" name="Google Shape;462;p30"/>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63" name="Google Shape;463;p30"/>
          <p:cNvSpPr txBox="1"/>
          <p:nvPr/>
        </p:nvSpPr>
        <p:spPr>
          <a:xfrm>
            <a:off x="325175" y="2843600"/>
            <a:ext cx="2169900" cy="1000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 sz="1100" u="none" cap="none" strike="noStrike">
                <a:solidFill>
                  <a:srgbClr val="145758"/>
                </a:solidFill>
                <a:latin typeface="Proxima Nova"/>
                <a:ea typeface="Proxima Nova"/>
                <a:cs typeface="Proxima Nova"/>
                <a:sym typeface="Proxima Nova"/>
              </a:rPr>
              <a:t>211.h: Perform data practices (collecting, generating, analyzing, and disseminating data) ethically, and evaluate data practices on their use of ethics.</a:t>
            </a:r>
            <a:endParaRPr b="1" i="0" sz="1100" u="none" cap="none" strike="noStrike">
              <a:solidFill>
                <a:srgbClr val="145758"/>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000"/>
              <a:buFont typeface="Arial"/>
              <a:buNone/>
            </a:pPr>
            <a:r>
              <a:t/>
            </a:r>
            <a:endParaRPr b="1" i="0" sz="1000" u="none" cap="none" strike="noStrike">
              <a:solidFill>
                <a:schemeClr val="dk1"/>
              </a:solidFill>
              <a:latin typeface="DM Sans"/>
              <a:ea typeface="DM Sans"/>
              <a:cs typeface="DM Sans"/>
              <a:sym typeface="DM Sans"/>
            </a:endParaRPr>
          </a:p>
        </p:txBody>
      </p:sp>
      <p:cxnSp>
        <p:nvCxnSpPr>
          <p:cNvPr id="464" name="Google Shape;464;p30"/>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65" name="Google Shape;465;p30"/>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66" name="Google Shape;466;p30"/>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467" name="Google Shape;467;p30"/>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68" name="Google Shape;468;p30"/>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a:t>
            </a:r>
            <a:br>
              <a:rPr b="0" i="0" lang="en" sz="1000" u="none" cap="none" strike="noStrike">
                <a:solidFill>
                  <a:srgbClr val="000000"/>
                </a:solidFill>
                <a:latin typeface="DM Sans"/>
                <a:ea typeface="DM Sans"/>
                <a:cs typeface="DM Sans"/>
                <a:sym typeface="DM Sans"/>
              </a:rPr>
            </a:br>
            <a:r>
              <a:rPr b="0" i="0" lang="en"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2" name="Shape 472"/>
        <p:cNvGrpSpPr/>
        <p:nvPr/>
      </p:nvGrpSpPr>
      <p:grpSpPr>
        <a:xfrm>
          <a:off x="0" y="0"/>
          <a:ext cx="0" cy="0"/>
          <a:chOff x="0" y="0"/>
          <a:chExt cx="0" cy="0"/>
        </a:xfrm>
      </p:grpSpPr>
      <p:cxnSp>
        <p:nvCxnSpPr>
          <p:cNvPr id="473" name="Google Shape;473;p3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4" name="Google Shape;474;p3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75" name="Google Shape;475;p3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476" name="Google Shape;476;p31"/>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477" name="Google Shape;477;p31"/>
          <p:cNvSpPr/>
          <p:nvPr/>
        </p:nvSpPr>
        <p:spPr>
          <a:xfrm>
            <a:off x="615894" y="2298334"/>
            <a:ext cx="450710" cy="412109"/>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8" name="Google Shape;478;p31"/>
          <p:cNvSpPr/>
          <p:nvPr/>
        </p:nvSpPr>
        <p:spPr>
          <a:xfrm>
            <a:off x="1178639" y="2352244"/>
            <a:ext cx="1649499" cy="304289"/>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31"/>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0" name="Google Shape;480;p31"/>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Put your</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4" name="Shape 484"/>
        <p:cNvGrpSpPr/>
        <p:nvPr/>
      </p:nvGrpSpPr>
      <p:grpSpPr>
        <a:xfrm>
          <a:off x="0" y="0"/>
          <a:ext cx="0" cy="0"/>
          <a:chOff x="0" y="0"/>
          <a:chExt cx="0" cy="0"/>
        </a:xfrm>
      </p:grpSpPr>
      <p:cxnSp>
        <p:nvCxnSpPr>
          <p:cNvPr id="485" name="Google Shape;485;p3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86" name="Google Shape;486;p32"/>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87" name="Google Shape;487;p32"/>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8" name="Google Shape;488;p32"/>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489" name="Google Shape;489;p32"/>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32"/>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4" name="Shape 494"/>
        <p:cNvGrpSpPr/>
        <p:nvPr/>
      </p:nvGrpSpPr>
      <p:grpSpPr>
        <a:xfrm>
          <a:off x="0" y="0"/>
          <a:ext cx="0" cy="0"/>
          <a:chOff x="0" y="0"/>
          <a:chExt cx="0" cy="0"/>
        </a:xfrm>
      </p:grpSpPr>
      <p:cxnSp>
        <p:nvCxnSpPr>
          <p:cNvPr id="495" name="Google Shape;495;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6" name="Google Shape;496;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7" name="Google Shape;497;p33"/>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98" name="Google Shape;498;p33"/>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499" name="Google Shape;499;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04" name="Shape 504"/>
        <p:cNvGrpSpPr/>
        <p:nvPr/>
      </p:nvGrpSpPr>
      <p:grpSpPr>
        <a:xfrm>
          <a:off x="0" y="0"/>
          <a:ext cx="0" cy="0"/>
          <a:chOff x="0" y="0"/>
          <a:chExt cx="0" cy="0"/>
        </a:xfrm>
      </p:grpSpPr>
      <p:cxnSp>
        <p:nvCxnSpPr>
          <p:cNvPr id="505" name="Google Shape;505;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06" name="Google Shape;506;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07" name="Google Shape;507;p34"/>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08" name="Google Shape;508;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509" name="Google Shape;509;p34"/>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34"/>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14" name="Shape 514"/>
        <p:cNvGrpSpPr/>
        <p:nvPr/>
      </p:nvGrpSpPr>
      <p:grpSpPr>
        <a:xfrm>
          <a:off x="0" y="0"/>
          <a:ext cx="0" cy="0"/>
          <a:chOff x="0" y="0"/>
          <a:chExt cx="0" cy="0"/>
        </a:xfrm>
      </p:grpSpPr>
      <p:cxnSp>
        <p:nvCxnSpPr>
          <p:cNvPr id="515" name="Google Shape;515;p3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16" name="Google Shape;516;p3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17" name="Google Shape;517;p35"/>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18" name="Google Shape;518;p35"/>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19" name="Google Shape;519;p3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0" name="Google Shape;520;p35"/>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24" name="Shape 524"/>
        <p:cNvGrpSpPr/>
        <p:nvPr/>
      </p:nvGrpSpPr>
      <p:grpSpPr>
        <a:xfrm>
          <a:off x="0" y="0"/>
          <a:ext cx="0" cy="0"/>
          <a:chOff x="0" y="0"/>
          <a:chExt cx="0" cy="0"/>
        </a:xfrm>
      </p:grpSpPr>
      <p:cxnSp>
        <p:nvCxnSpPr>
          <p:cNvPr id="525" name="Google Shape;525;p3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26" name="Google Shape;526;p36"/>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27" name="Google Shape;527;p3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1" name="Shape 531"/>
        <p:cNvGrpSpPr/>
        <p:nvPr/>
      </p:nvGrpSpPr>
      <p:grpSpPr>
        <a:xfrm>
          <a:off x="0" y="0"/>
          <a:ext cx="0" cy="0"/>
          <a:chOff x="0" y="0"/>
          <a:chExt cx="0" cy="0"/>
        </a:xfrm>
      </p:grpSpPr>
      <p:cxnSp>
        <p:nvCxnSpPr>
          <p:cNvPr id="532" name="Google Shape;532;p3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3" name="Google Shape;533;p37"/>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34" name="Google Shape;534;p37"/>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35" name="Google Shape;535;p37"/>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37"/>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pic>
        <p:nvPicPr>
          <p:cNvPr id="537" name="Google Shape;537;p37"/>
          <p:cNvPicPr preferRelativeResize="0"/>
          <p:nvPr/>
        </p:nvPicPr>
        <p:blipFill rotWithShape="1">
          <a:blip r:embed="rId3">
            <a:alphaModFix/>
          </a:blip>
          <a:srcRect b="0" l="0" r="0" t="0"/>
          <a:stretch/>
        </p:blipFill>
        <p:spPr>
          <a:xfrm>
            <a:off x="864375" y="1020350"/>
            <a:ext cx="5760201" cy="29615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41" name="Shape 541"/>
        <p:cNvGrpSpPr/>
        <p:nvPr/>
      </p:nvGrpSpPr>
      <p:grpSpPr>
        <a:xfrm>
          <a:off x="0" y="0"/>
          <a:ext cx="0" cy="0"/>
          <a:chOff x="0" y="0"/>
          <a:chExt cx="0" cy="0"/>
        </a:xfrm>
      </p:grpSpPr>
      <p:cxnSp>
        <p:nvCxnSpPr>
          <p:cNvPr id="542" name="Google Shape;542;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3" name="Google Shape;543;p38"/>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4" name="Google Shape;544;p38"/>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45" name="Google Shape;545;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pic>
        <p:nvPicPr>
          <p:cNvPr id="547" name="Google Shape;547;p38"/>
          <p:cNvPicPr preferRelativeResize="0"/>
          <p:nvPr/>
        </p:nvPicPr>
        <p:blipFill rotWithShape="1">
          <a:blip r:embed="rId3">
            <a:alphaModFix/>
          </a:blip>
          <a:srcRect b="0" l="0" r="0" t="0"/>
          <a:stretch/>
        </p:blipFill>
        <p:spPr>
          <a:xfrm>
            <a:off x="904625" y="1090988"/>
            <a:ext cx="5760201" cy="29615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51" name="Shape 551"/>
        <p:cNvGrpSpPr/>
        <p:nvPr/>
      </p:nvGrpSpPr>
      <p:grpSpPr>
        <a:xfrm>
          <a:off x="0" y="0"/>
          <a:ext cx="0" cy="0"/>
          <a:chOff x="0" y="0"/>
          <a:chExt cx="0" cy="0"/>
        </a:xfrm>
      </p:grpSpPr>
      <p:cxnSp>
        <p:nvCxnSpPr>
          <p:cNvPr id="552" name="Google Shape;552;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53" name="Google Shape;553;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54" name="Google Shape;554;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55" name="Google Shape;555;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39"/>
          <p:cNvSpPr txBox="1"/>
          <p:nvPr/>
        </p:nvSpPr>
        <p:spPr>
          <a:xfrm>
            <a:off x="7097075" y="2433575"/>
            <a:ext cx="1668600" cy="846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 sz="1100" u="none" cap="none" strike="noStrike">
                <a:solidFill>
                  <a:srgbClr val="83FF36"/>
                </a:solidFill>
                <a:latin typeface="IBM Plex Sans"/>
                <a:ea typeface="IBM Plex Sans"/>
                <a:cs typeface="IBM Plex Sans"/>
                <a:sym typeface="IBM Plex Sans"/>
              </a:rPr>
              <a:t>211.g: </a:t>
            </a:r>
            <a:r>
              <a:rPr b="1" i="0" lang="en" sz="1100" u="none" cap="none" strike="noStrike">
                <a:solidFill>
                  <a:srgbClr val="83FF36"/>
                </a:solidFill>
                <a:latin typeface="Arial"/>
                <a:ea typeface="Arial"/>
                <a:cs typeface="Arial"/>
                <a:sym typeface="Arial"/>
              </a:rPr>
              <a:t>Understand where data comes from and how to collect primary and secondary sources of data.</a:t>
            </a:r>
            <a:endParaRPr b="1" i="0" sz="1100" u="none" cap="none" strike="noStrike">
              <a:solidFill>
                <a:srgbClr val="83FF36"/>
              </a:solidFill>
              <a:latin typeface="DM Sans"/>
              <a:ea typeface="DM Sans"/>
              <a:cs typeface="DM Sans"/>
              <a:sym typeface="DM Sans"/>
            </a:endParaRPr>
          </a:p>
        </p:txBody>
      </p:sp>
      <p:pic>
        <p:nvPicPr>
          <p:cNvPr id="557" name="Google Shape;557;p39"/>
          <p:cNvPicPr preferRelativeResize="0"/>
          <p:nvPr/>
        </p:nvPicPr>
        <p:blipFill rotWithShape="1">
          <a:blip r:embed="rId3">
            <a:alphaModFix/>
          </a:blip>
          <a:srcRect b="0" l="0" r="0" t="0"/>
          <a:stretch/>
        </p:blipFill>
        <p:spPr>
          <a:xfrm>
            <a:off x="1034450" y="1282838"/>
            <a:ext cx="5760201" cy="29615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1" name="Shape 561"/>
        <p:cNvGrpSpPr/>
        <p:nvPr/>
      </p:nvGrpSpPr>
      <p:grpSpPr>
        <a:xfrm>
          <a:off x="0" y="0"/>
          <a:ext cx="0" cy="0"/>
          <a:chOff x="0" y="0"/>
          <a:chExt cx="0" cy="0"/>
        </a:xfrm>
      </p:grpSpPr>
      <p:sp>
        <p:nvSpPr>
          <p:cNvPr id="562" name="Google Shape;562;p40"/>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In M211 Badge Data Management and Visualization,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3" name="Google Shape;563;p40"/>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4" name="Google Shape;564;p4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5" name="Google Shape;565;p40"/>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6" name="Google Shape;566;p4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7" name="Google Shape;567;p40"/>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8" name="Google Shape;568;p4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9" name="Google Shape;569;p40"/>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73" name="Shape 573"/>
        <p:cNvGrpSpPr/>
        <p:nvPr/>
      </p:nvGrpSpPr>
      <p:grpSpPr>
        <a:xfrm>
          <a:off x="0" y="0"/>
          <a:ext cx="0" cy="0"/>
          <a:chOff x="0" y="0"/>
          <a:chExt cx="0" cy="0"/>
        </a:xfrm>
      </p:grpSpPr>
      <p:sp>
        <p:nvSpPr>
          <p:cNvPr id="574" name="Google Shape;574;p41"/>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In M211 Badge Data Management and Visualization,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75" name="Google Shape;575;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76" name="Google Shape;576;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7" name="Google Shape;577;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8" name="Google Shape;578;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79" name="Google Shape;579;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80" name="Google Shape;580;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81" name="Google Shape;581;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82" name="Google Shape;582;p41"/>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41"/>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87" name="Shape 587"/>
        <p:cNvGrpSpPr/>
        <p:nvPr/>
      </p:nvGrpSpPr>
      <p:grpSpPr>
        <a:xfrm>
          <a:off x="0" y="0"/>
          <a:ext cx="0" cy="0"/>
          <a:chOff x="0" y="0"/>
          <a:chExt cx="0" cy="0"/>
        </a:xfrm>
      </p:grpSpPr>
      <p:sp>
        <p:nvSpPr>
          <p:cNvPr id="588" name="Google Shape;588;p4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In M211 Badge Data Management and Visualization,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89" name="Google Shape;589;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90" name="Google Shape;590;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91" name="Google Shape;591;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92" name="Google Shape;592;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93" name="Google Shape;593;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94" name="Google Shape;594;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95" name="Google Shape;595;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96" name="Google Shape;596;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42"/>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01" name="Shape 601"/>
        <p:cNvGrpSpPr/>
        <p:nvPr/>
      </p:nvGrpSpPr>
      <p:grpSpPr>
        <a:xfrm>
          <a:off x="0" y="0"/>
          <a:ext cx="0" cy="0"/>
          <a:chOff x="0" y="0"/>
          <a:chExt cx="0" cy="0"/>
        </a:xfrm>
      </p:grpSpPr>
      <p:cxnSp>
        <p:nvCxnSpPr>
          <p:cNvPr id="602" name="Google Shape;602;p4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03" name="Google Shape;603;p4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604" name="Google Shape;604;p4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8" name="Shape 608"/>
        <p:cNvGrpSpPr/>
        <p:nvPr/>
      </p:nvGrpSpPr>
      <p:grpSpPr>
        <a:xfrm>
          <a:off x="0" y="0"/>
          <a:ext cx="0" cy="0"/>
          <a:chOff x="0" y="0"/>
          <a:chExt cx="0" cy="0"/>
        </a:xfrm>
      </p:grpSpPr>
      <p:sp>
        <p:nvSpPr>
          <p:cNvPr id="609" name="Google Shape;609;p44"/>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10" name="Google Shape;610;p44"/>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11" name="Google Shape;611;p44"/>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12" name="Google Shape;612;p44"/>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3" name="Google Shape;613;p44"/>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14" name="Google Shape;614;p44"/>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18" name="Shape 618"/>
        <p:cNvGrpSpPr/>
        <p:nvPr/>
      </p:nvGrpSpPr>
      <p:grpSpPr>
        <a:xfrm>
          <a:off x="0" y="0"/>
          <a:ext cx="0" cy="0"/>
          <a:chOff x="0" y="0"/>
          <a:chExt cx="0" cy="0"/>
        </a:xfrm>
      </p:grpSpPr>
      <p:sp>
        <p:nvSpPr>
          <p:cNvPr id="619" name="Google Shape;619;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20" name="Google Shape;620;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21" name="Google Shape;621;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22" name="Google Shape;622;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23" name="Google Shape;623;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24" name="Google Shape;624;p45"/>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45"/>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26" name="Google Shape;626;p45"/>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30" name="Shape 630"/>
        <p:cNvGrpSpPr/>
        <p:nvPr/>
      </p:nvGrpSpPr>
      <p:grpSpPr>
        <a:xfrm>
          <a:off x="0" y="0"/>
          <a:ext cx="0" cy="0"/>
          <a:chOff x="0" y="0"/>
          <a:chExt cx="0" cy="0"/>
        </a:xfrm>
      </p:grpSpPr>
      <p:cxnSp>
        <p:nvCxnSpPr>
          <p:cNvPr id="631" name="Google Shape;631;p46"/>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32" name="Google Shape;632;p46"/>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33" name="Google Shape;633;p46"/>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34" name="Google Shape;634;p46"/>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35" name="Google Shape;635;p46"/>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36" name="Google Shape;636;p46"/>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37" name="Google Shape;637;p46"/>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8" name="Google Shape;638;p46"/>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39" name="Google Shape;639;p46"/>
          <p:cNvSpPr txBox="1"/>
          <p:nvPr/>
        </p:nvSpPr>
        <p:spPr>
          <a:xfrm>
            <a:off x="313350" y="2819450"/>
            <a:ext cx="2004900" cy="677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 sz="1100" u="none" cap="none" strike="noStrike">
                <a:solidFill>
                  <a:schemeClr val="dk1"/>
                </a:solidFill>
                <a:latin typeface="DM Sans"/>
                <a:ea typeface="DM Sans"/>
                <a:cs typeface="DM Sans"/>
                <a:sym typeface="DM Sans"/>
              </a:rPr>
              <a:t>211 g: </a:t>
            </a:r>
            <a:r>
              <a:rPr b="1" i="0" lang="en" sz="1100" u="none" cap="none" strike="noStrike">
                <a:solidFill>
                  <a:srgbClr val="1F1F1F"/>
                </a:solidFill>
                <a:latin typeface="DM Sans"/>
                <a:ea typeface="DM Sans"/>
                <a:cs typeface="DM Sans"/>
                <a:sym typeface="DM Sans"/>
              </a:rPr>
              <a:t>Understand where data comes from and how to collect primary and secondary sources of data.</a:t>
            </a:r>
            <a:endParaRPr b="1" i="0" sz="1000" u="none" cap="none" strike="noStrike">
              <a:solidFill>
                <a:schemeClr val="dk1"/>
              </a:solidFill>
              <a:latin typeface="DM Sans"/>
              <a:ea typeface="DM Sans"/>
              <a:cs typeface="DM Sans"/>
              <a:sym typeface="DM Sans"/>
            </a:endParaRPr>
          </a:p>
        </p:txBody>
      </p:sp>
      <p:cxnSp>
        <p:nvCxnSpPr>
          <p:cNvPr id="640" name="Google Shape;640;p46"/>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41" name="Google Shape;641;p46"/>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42" name="Google Shape;642;p46"/>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643" name="Google Shape;643;p46"/>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44" name="Google Shape;644;p46"/>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a:t>
            </a:r>
            <a:br>
              <a:rPr b="0" i="0" lang="en" sz="1000" u="none" cap="none" strike="noStrike">
                <a:solidFill>
                  <a:srgbClr val="000000"/>
                </a:solidFill>
                <a:latin typeface="DM Sans"/>
                <a:ea typeface="DM Sans"/>
                <a:cs typeface="DM Sans"/>
                <a:sym typeface="DM Sans"/>
              </a:rPr>
            </a:br>
            <a:r>
              <a:rPr b="0" i="0" lang="en"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8" name="Shape 648"/>
        <p:cNvGrpSpPr/>
        <p:nvPr/>
      </p:nvGrpSpPr>
      <p:grpSpPr>
        <a:xfrm>
          <a:off x="0" y="0"/>
          <a:ext cx="0" cy="0"/>
          <a:chOff x="0" y="0"/>
          <a:chExt cx="0" cy="0"/>
        </a:xfrm>
      </p:grpSpPr>
      <p:cxnSp>
        <p:nvCxnSpPr>
          <p:cNvPr id="649" name="Google Shape;649;p4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50" name="Google Shape;650;p47"/>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51" name="Google Shape;651;p47"/>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52" name="Google Shape;652;p47"/>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653" name="Google Shape;653;p47"/>
          <p:cNvSpPr/>
          <p:nvPr/>
        </p:nvSpPr>
        <p:spPr>
          <a:xfrm>
            <a:off x="615894" y="2298334"/>
            <a:ext cx="450600" cy="412200"/>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p47"/>
          <p:cNvSpPr/>
          <p:nvPr/>
        </p:nvSpPr>
        <p:spPr>
          <a:xfrm>
            <a:off x="1178639" y="2352244"/>
            <a:ext cx="16494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p47"/>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47"/>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Put your</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0" name="Shape 660"/>
        <p:cNvGrpSpPr/>
        <p:nvPr/>
      </p:nvGrpSpPr>
      <p:grpSpPr>
        <a:xfrm>
          <a:off x="0" y="0"/>
          <a:ext cx="0" cy="0"/>
          <a:chOff x="0" y="0"/>
          <a:chExt cx="0" cy="0"/>
        </a:xfrm>
      </p:grpSpPr>
      <p:cxnSp>
        <p:nvCxnSpPr>
          <p:cNvPr id="661" name="Google Shape;661;p4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62" name="Google Shape;662;p48"/>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63" name="Google Shape;663;p48"/>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4" name="Google Shape;664;p48"/>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665" name="Google Shape;665;p48"/>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48"/>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0" name="Shape 670"/>
        <p:cNvGrpSpPr/>
        <p:nvPr/>
      </p:nvGrpSpPr>
      <p:grpSpPr>
        <a:xfrm>
          <a:off x="0" y="0"/>
          <a:ext cx="0" cy="0"/>
          <a:chOff x="0" y="0"/>
          <a:chExt cx="0" cy="0"/>
        </a:xfrm>
      </p:grpSpPr>
      <p:cxnSp>
        <p:nvCxnSpPr>
          <p:cNvPr id="671" name="Google Shape;671;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2" name="Google Shape;672;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673" name="Google Shape;673;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74" name="Google Shape;674;p49"/>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675" name="Google Shape;675;p49"/>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49"/>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80" name="Shape 680"/>
        <p:cNvGrpSpPr/>
        <p:nvPr/>
      </p:nvGrpSpPr>
      <p:grpSpPr>
        <a:xfrm>
          <a:off x="0" y="0"/>
          <a:ext cx="0" cy="0"/>
          <a:chOff x="0" y="0"/>
          <a:chExt cx="0" cy="0"/>
        </a:xfrm>
      </p:grpSpPr>
      <p:cxnSp>
        <p:nvCxnSpPr>
          <p:cNvPr id="681" name="Google Shape;681;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82" name="Google Shape;682;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683" name="Google Shape;683;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84" name="Google Shape;684;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685" name="Google Shape;685;p50"/>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p50"/>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90" name="Shape 690"/>
        <p:cNvGrpSpPr/>
        <p:nvPr/>
      </p:nvGrpSpPr>
      <p:grpSpPr>
        <a:xfrm>
          <a:off x="0" y="0"/>
          <a:ext cx="0" cy="0"/>
          <a:chOff x="0" y="0"/>
          <a:chExt cx="0" cy="0"/>
        </a:xfrm>
      </p:grpSpPr>
      <p:cxnSp>
        <p:nvCxnSpPr>
          <p:cNvPr id="691" name="Google Shape;691;p5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92" name="Google Shape;692;p5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93" name="Google Shape;693;p51"/>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94" name="Google Shape;694;p51"/>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95" name="Google Shape;695;p5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51"/>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00" name="Shape 700"/>
        <p:cNvGrpSpPr/>
        <p:nvPr/>
      </p:nvGrpSpPr>
      <p:grpSpPr>
        <a:xfrm>
          <a:off x="0" y="0"/>
          <a:ext cx="0" cy="0"/>
          <a:chOff x="0" y="0"/>
          <a:chExt cx="0" cy="0"/>
        </a:xfrm>
      </p:grpSpPr>
      <p:cxnSp>
        <p:nvCxnSpPr>
          <p:cNvPr id="701" name="Google Shape;701;p52"/>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02" name="Google Shape;702;p52"/>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03" name="Google Shape;703;p52"/>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07" name="Shape 707"/>
        <p:cNvGrpSpPr/>
        <p:nvPr/>
      </p:nvGrpSpPr>
      <p:grpSpPr>
        <a:xfrm>
          <a:off x="0" y="0"/>
          <a:ext cx="0" cy="0"/>
          <a:chOff x="0" y="0"/>
          <a:chExt cx="0" cy="0"/>
        </a:xfrm>
      </p:grpSpPr>
      <p:cxnSp>
        <p:nvCxnSpPr>
          <p:cNvPr id="708" name="Google Shape;708;p5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09" name="Google Shape;709;p5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10" name="Google Shape;710;p53"/>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M211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11" name="Google Shape;711;p53"/>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