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5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embeddedFontLst>
    <p:embeddedFont>
      <p:font typeface="Alfa Slab One" pitchFamily="2" charset="77"/>
      <p:regular r:id="rId57"/>
    </p:embeddedFont>
    <p:embeddedFont>
      <p:font typeface="DM Sans" pitchFamily="2" charset="77"/>
      <p:regular r:id="rId58"/>
      <p:bold r:id="rId59"/>
      <p:italic r:id="rId60"/>
      <p:boldItalic r:id="rId61"/>
    </p:embeddedFont>
    <p:embeddedFont>
      <p:font typeface="DM Sans Medium"/>
      <p:regular r:id="rId62"/>
      <p:bold r:id="rId63"/>
      <p:italic r:id="rId64"/>
      <p:boldItalic r:id="rId65"/>
    </p:embeddedFont>
    <p:embeddedFont>
      <p:font typeface="IBM Plex Sans" panose="020B0503050203000203" pitchFamily="34" charset="0"/>
      <p:regular r:id="rId66"/>
      <p:bold r:id="rId67"/>
      <p:italic r:id="rId68"/>
      <p:boldItalic r:id="rId69"/>
    </p:embeddedFont>
    <p:embeddedFont>
      <p:font typeface="Nanum Myeongjo"/>
      <p:regular r:id="rId70"/>
      <p:bold r:id="rId71"/>
    </p:embeddedFont>
    <p:embeddedFont>
      <p:font typeface="Proxima Nova" panose="02000506030000020004" pitchFamily="2" charset="0"/>
      <p:regular r:id="rId72"/>
      <p:bold r:id="rId73"/>
      <p:italic r:id="rId74"/>
      <p:boldItalic r:id="rId75"/>
    </p:embeddedFont>
    <p:embeddedFont>
      <p:font typeface="Roboto" panose="02000000000000000000" pitchFamily="2" charset="0"/>
      <p:regular r:id="rId76"/>
      <p:bold r:id="rId77"/>
      <p:italic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4" roundtripDataSignature="AMtx7miHJJrFiLvQdqGSD2eEBZLxtfK+j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2C68499-AA51-47C7-9446-AD8E76392BAA}">
  <a:tblStyle styleId="{D2C68499-AA51-47C7-9446-AD8E76392BAA}"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19E2F91C-9ED9-4236-93F3-CDB26F5E4ACE}" styleName="Table_1">
    <a:wholeTbl>
      <a:tcTxStyle b="off" i="off">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0"/>
  </p:normalViewPr>
  <p:slideViewPr>
    <p:cSldViewPr snapToGrid="0">
      <p:cViewPr varScale="1">
        <p:scale>
          <a:sx n="149" d="100"/>
          <a:sy n="149" d="100"/>
        </p:scale>
        <p:origin x="58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7.fntdata"/><Relationship Id="rId68" Type="http://schemas.openxmlformats.org/officeDocument/2006/relationships/font" Target="fonts/font12.fntdata"/><Relationship Id="rId84" Type="http://customschemas.google.com/relationships/presentationmetadata" Target="meta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font" Target="fonts/font2.fntdata"/><Relationship Id="rId74" Type="http://schemas.openxmlformats.org/officeDocument/2006/relationships/font" Target="fonts/font18.fntdata"/><Relationship Id="rId79" Type="http://schemas.openxmlformats.org/officeDocument/2006/relationships/font" Target="fonts/font23.fntdata"/><Relationship Id="rId5" Type="http://schemas.openxmlformats.org/officeDocument/2006/relationships/slide" Target="slides/slide3.xml"/><Relationship Id="rId61"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font" Target="fonts/font21.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6.fntdata"/><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6"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20.fntdata"/><Relationship Id="rId7" Type="http://schemas.openxmlformats.org/officeDocument/2006/relationships/slide" Target="slides/slide5.xml"/><Relationship Id="rId71" Type="http://schemas.openxmlformats.org/officeDocument/2006/relationships/font" Target="fonts/font15.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10.fntdata"/><Relationship Id="rId8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edweek.org/education/opinion-are-labels-preventing-students-from-succeeding/2018/05"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en.wikipedia.org/wiki/Jacqueline_Woodson"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docs.google.com/presentation/d/1PhHOEdSUZx97u8uJTCtkqz4GR8vRhU00bnOneZB16ro/edit?usp=sharin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ocs.google.com/presentation/d/1PhHOEdSUZx97u8uJTCtkqz4GR8vRhU00bnOneZB16ro/edit?usp=sharing"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write their “tweet” on their own device. Participants can share their tweets by reading them out loud, sharing via their device, or pasting into the chat.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pages 2-5 in your handout.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lang="en-GB" i="1">
                <a:solidFill>
                  <a:schemeClr val="dk1"/>
                </a:solidFill>
              </a:rPr>
              <a:t>what in our list of Content Practice Expectations resonates with you? What surprises you?</a:t>
            </a:r>
            <a:endParaRPr i="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 6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Please see pages 7 and 8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this quote with group as a way to give insight into the </a:t>
            </a:r>
            <a:r>
              <a:rPr lang="en-GB" i="1">
                <a:solidFill>
                  <a:schemeClr val="dk1"/>
                </a:solidFill>
              </a:rPr>
              <a:t>why</a:t>
            </a:r>
            <a:r>
              <a:rPr lang="en-GB">
                <a:solidFill>
                  <a:schemeClr val="dk1"/>
                </a:solidFill>
              </a:rPr>
              <a:t> of this badging project.</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consider </a:t>
            </a:r>
            <a:r>
              <a:rPr lang="en-GB" i="1">
                <a:solidFill>
                  <a:schemeClr val="dk1"/>
                </a:solidFill>
              </a:rPr>
              <a:t>how can this approach give students space for what math can be?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pages 9-10 in your handout.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Google Shape;32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use the content and practice expectations (CPE) to support their thinking.</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 good CPE to focus on for this task is </a:t>
            </a:r>
            <a:r>
              <a:rPr lang="en-GB" b="1">
                <a:solidFill>
                  <a:schemeClr val="dk1"/>
                </a:solidFill>
              </a:rPr>
              <a:t>111.b: Develop statistical questions in the course of modeling with one-variable measurement data. </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6" name="Google Shape;33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them over again in the handout.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8" name="Google Shape;34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 name="Google Shape;36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5" name="Google Shape;37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Let participants know that since we will be looking at student work, it is important to maintain an asset orientation and avoid deficit labels.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a participant to read the quote out loud.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the group to reflect on (a) the types of labels they have heard used in math contexts; (b) the potential impact of these labels.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en-GB">
                <a:solidFill>
                  <a:schemeClr val="dk1"/>
                </a:solidFill>
              </a:rPr>
              <a:t>From: EdWeek </a:t>
            </a:r>
            <a:r>
              <a:rPr lang="en-GB" u="sng">
                <a:solidFill>
                  <a:schemeClr val="hlink"/>
                </a:solidFill>
                <a:hlinkClick r:id="rId3"/>
              </a:rPr>
              <a:t>https://www.edweek.org/education/opinion-are-labels-preventing-students-from-succeeding/2018/05</a:t>
            </a:r>
            <a:r>
              <a:rPr lang="en-GB">
                <a:solidFill>
                  <a:schemeClr val="dk1"/>
                </a:solidFill>
              </a:rPr>
              <a:t>  (</a:t>
            </a:r>
            <a:r>
              <a:rPr lang="en-GB" u="sng">
                <a:solidFill>
                  <a:schemeClr val="hlink"/>
                </a:solidFill>
                <a:hlinkClick r:id="rId4"/>
              </a:rPr>
              <a:t>Jacqueline Woodson bio</a:t>
            </a: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0" name="Google Shape;390;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12-14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0" name="Google Shape;400;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Look for trends in responses, especially as connected to </a:t>
            </a:r>
            <a:r>
              <a:rPr lang="en-GB" b="1">
                <a:solidFill>
                  <a:schemeClr val="dk1"/>
                </a:solidFill>
              </a:rPr>
              <a:t>111.b: Develop statistical questions in the course of modeling with one-variable measurement data. </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2" name="Google Shape;412;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21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2" name="Google Shape;422;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Determine where that </a:t>
            </a:r>
            <a:r>
              <a:rPr lang="en-GB" b="1" u="sng">
                <a:solidFill>
                  <a:schemeClr val="dk1"/>
                </a:solidFill>
              </a:rPr>
              <a:t>work</a:t>
            </a:r>
            <a:r>
              <a:rPr lang="en-GB">
                <a:solidFill>
                  <a:schemeClr val="dk1"/>
                </a:solidFill>
              </a:rPr>
              <a:t> falls along the criteria for success spectrum.</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111.b</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65bf82272d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9" name="Google Shape;449;g365bf82272d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3"/>
              </a:rPr>
              <a:t>editable Google Slide Deck</a:t>
            </a:r>
            <a:r>
              <a:rPr lang="en-GB">
                <a:solidFill>
                  <a:schemeClr val="dk1"/>
                </a:solidFill>
              </a:rPr>
              <a:t> and share that link with participants.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Remind participants to focus on the CPEs to help guide decision making.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If they find the student </a:t>
            </a:r>
            <a:r>
              <a:rPr lang="en-GB" b="1" u="sng">
                <a:solidFill>
                  <a:schemeClr val="dk1"/>
                </a:solidFill>
              </a:rPr>
              <a:t>work</a:t>
            </a:r>
            <a:r>
              <a:rPr lang="en-GB" b="1">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9" name="Google Shape;469;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9" name="Google Shape;479;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9" name="Google Shape;489;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9" name="Google Shape;499;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9" name="Google Shape;50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6" name="Google Shape;516;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15-17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6" name="Google Shape;53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use the content and practice expectations (CPE) to support their thinking.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 good CPE to focus on for this task is </a:t>
            </a:r>
            <a:r>
              <a:rPr lang="en-GB" b="1">
                <a:solidFill>
                  <a:schemeClr val="dk1"/>
                </a:solidFill>
              </a:rPr>
              <a:t>111.a: Engage in the modeling cycle.</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6" name="Google Shape;54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8" name="Google Shape;558;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2" name="Google Shape;572;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6" name="Google Shape;586;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3" name="Google Shape;593;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18-20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3" name="Google Shape;603;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Look for trends in responses, especially as connected to </a:t>
            </a:r>
            <a:r>
              <a:rPr lang="en-GB" b="1">
                <a:solidFill>
                  <a:schemeClr val="dk1"/>
                </a:solidFill>
              </a:rPr>
              <a:t>111.a: Engage in the modeling cycle.</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5" name="Google Shape;615;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Determine where that </a:t>
            </a:r>
            <a:r>
              <a:rPr lang="en-GB" b="1" u="sng">
                <a:solidFill>
                  <a:schemeClr val="dk1"/>
                </a:solidFill>
              </a:rPr>
              <a:t>work</a:t>
            </a:r>
            <a:r>
              <a:rPr lang="en-GB">
                <a:solidFill>
                  <a:schemeClr val="dk1"/>
                </a:solidFill>
              </a:rPr>
              <a:t> falls along the criteria for success spectrum.</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111.a.</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365bf82272d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3" name="Google Shape;633;g365bf82272d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3"/>
              </a:rPr>
              <a:t>editable Google Slide Deck</a:t>
            </a:r>
            <a:r>
              <a:rPr lang="en-GB">
                <a:solidFill>
                  <a:schemeClr val="dk1"/>
                </a:solidFill>
              </a:rPr>
              <a:t> and share that link with participants.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Remind participants to focus on the CPEs to help guide decision making.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If they find the student </a:t>
            </a:r>
            <a:r>
              <a:rPr lang="en-GB" b="1" u="sng">
                <a:solidFill>
                  <a:schemeClr val="dk1"/>
                </a:solidFill>
              </a:rPr>
              <a:t>work</a:t>
            </a:r>
            <a:r>
              <a:rPr lang="en-GB" b="1">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3" name="Google Shape;653;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3" name="Google Shape;663;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3" name="Google Shape;673;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4" name="Google Shape;684;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4" name="Google Shape;694;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1" name="Google Shape;701;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1" name="Google Shape;11;p56"/>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4" name="Google Shape;14;p74"/>
          <p:cNvSpPr txBox="1">
            <a:spLocks noGrp="1"/>
          </p:cNvSpPr>
          <p:nvPr>
            <p:ph type="ctrTitle"/>
          </p:nvPr>
        </p:nvSpPr>
        <p:spPr>
          <a:xfrm>
            <a:off x="311700" y="595975"/>
            <a:ext cx="8520600" cy="1957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15" name="Google Shape;15;p74"/>
          <p:cNvSpPr txBox="1">
            <a:spLocks noGrp="1"/>
          </p:cNvSpPr>
          <p:nvPr>
            <p:ph type="subTitle" idx="1"/>
          </p:nvPr>
        </p:nvSpPr>
        <p:spPr>
          <a:xfrm>
            <a:off x="311700" y="3165823"/>
            <a:ext cx="8520600" cy="73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6" name="Google Shape;16;p7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sp>
        <p:nvSpPr>
          <p:cNvPr id="18" name="Google Shape;18;p75"/>
          <p:cNvSpPr txBox="1">
            <a:spLocks noGrp="1"/>
          </p:cNvSpPr>
          <p:nvPr>
            <p:ph type="title"/>
          </p:nvPr>
        </p:nvSpPr>
        <p:spPr>
          <a:xfrm>
            <a:off x="311700" y="2480550"/>
            <a:ext cx="8114400" cy="24459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a:endParaRPr/>
          </a:p>
        </p:txBody>
      </p:sp>
      <p:sp>
        <p:nvSpPr>
          <p:cNvPr id="19" name="Google Shape;19;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7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2" name="Google Shape;22;p7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3" name="Google Shape;23;p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7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6" name="Google Shape;26;p7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7" name="Google Shape;27;p7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 name="Google Shape;31;p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9"/>
          <p:cNvSpPr txBox="1">
            <a:spLocks noGrp="1"/>
          </p:cNvSpPr>
          <p:nvPr>
            <p:ph type="title"/>
          </p:nvPr>
        </p:nvSpPr>
        <p:spPr>
          <a:xfrm>
            <a:off x="311700" y="6318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4" name="Google Shape;34;p79"/>
          <p:cNvSpPr txBox="1">
            <a:spLocks noGrp="1"/>
          </p:cNvSpPr>
          <p:nvPr>
            <p:ph type="body" idx="1"/>
          </p:nvPr>
        </p:nvSpPr>
        <p:spPr>
          <a:xfrm>
            <a:off x="311700" y="1490875"/>
            <a:ext cx="2808000" cy="30780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p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6"/>
        <p:cNvGrpSpPr/>
        <p:nvPr/>
      </p:nvGrpSpPr>
      <p:grpSpPr>
        <a:xfrm>
          <a:off x="0" y="0"/>
          <a:ext cx="0" cy="0"/>
          <a:chOff x="0" y="0"/>
          <a:chExt cx="0" cy="0"/>
        </a:xfrm>
      </p:grpSpPr>
      <p:sp>
        <p:nvSpPr>
          <p:cNvPr id="37" name="Google Shape;37;p80"/>
          <p:cNvSpPr txBox="1">
            <a:spLocks noGrp="1"/>
          </p:cNvSpPr>
          <p:nvPr>
            <p:ph type="title"/>
          </p:nvPr>
        </p:nvSpPr>
        <p:spPr>
          <a:xfrm>
            <a:off x="490250" y="526350"/>
            <a:ext cx="5683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8" name="Google Shape;38;p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81"/>
          <p:cNvSpPr txBox="1">
            <a:spLocks noGrp="1"/>
          </p:cNvSpPr>
          <p:nvPr>
            <p:ph type="title"/>
          </p:nvPr>
        </p:nvSpPr>
        <p:spPr>
          <a:xfrm>
            <a:off x="265500" y="1375599"/>
            <a:ext cx="4045200" cy="1551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43" name="Google Shape;43;p81"/>
          <p:cNvSpPr txBox="1">
            <a:spLocks noGrp="1"/>
          </p:cNvSpPr>
          <p:nvPr>
            <p:ph type="subTitle" idx="1"/>
          </p:nvPr>
        </p:nvSpPr>
        <p:spPr>
          <a:xfrm>
            <a:off x="265500" y="2981125"/>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4" name="Google Shape;44;p81"/>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0"/>
              </a:spcBef>
              <a:spcAft>
                <a:spcPts val="0"/>
              </a:spcAft>
              <a:buClr>
                <a:schemeClr val="lt1"/>
              </a:buClr>
              <a:buSzPts val="1400"/>
              <a:buChar char="○"/>
              <a:defRPr>
                <a:solidFill>
                  <a:schemeClr val="lt1"/>
                </a:solidFill>
              </a:defRPr>
            </a:lvl2pPr>
            <a:lvl3pPr marL="1371600" lvl="2" indent="-317500" algn="l">
              <a:lnSpc>
                <a:spcPct val="115000"/>
              </a:lnSpc>
              <a:spcBef>
                <a:spcPts val="0"/>
              </a:spcBef>
              <a:spcAft>
                <a:spcPts val="0"/>
              </a:spcAft>
              <a:buClr>
                <a:schemeClr val="lt1"/>
              </a:buClr>
              <a:buSzPts val="1400"/>
              <a:buChar char="■"/>
              <a:defRPr>
                <a:solidFill>
                  <a:schemeClr val="lt1"/>
                </a:solidFill>
              </a:defRPr>
            </a:lvl3pPr>
            <a:lvl4pPr marL="1828800" lvl="3" indent="-317500" algn="l">
              <a:lnSpc>
                <a:spcPct val="115000"/>
              </a:lnSpc>
              <a:spcBef>
                <a:spcPts val="0"/>
              </a:spcBef>
              <a:spcAft>
                <a:spcPts val="0"/>
              </a:spcAft>
              <a:buClr>
                <a:schemeClr val="lt1"/>
              </a:buClr>
              <a:buSzPts val="1400"/>
              <a:buChar char="●"/>
              <a:defRPr>
                <a:solidFill>
                  <a:schemeClr val="lt1"/>
                </a:solidFill>
              </a:defRPr>
            </a:lvl4pPr>
            <a:lvl5pPr marL="2286000" lvl="4" indent="-317500" algn="l">
              <a:lnSpc>
                <a:spcPct val="115000"/>
              </a:lnSpc>
              <a:spcBef>
                <a:spcPts val="0"/>
              </a:spcBef>
              <a:spcAft>
                <a:spcPts val="0"/>
              </a:spcAft>
              <a:buClr>
                <a:schemeClr val="lt1"/>
              </a:buClr>
              <a:buSzPts val="1400"/>
              <a:buChar char="○"/>
              <a:defRPr>
                <a:solidFill>
                  <a:schemeClr val="lt1"/>
                </a:solidFill>
              </a:defRPr>
            </a:lvl5pPr>
            <a:lvl6pPr marL="2743200" lvl="5" indent="-317500" algn="l">
              <a:lnSpc>
                <a:spcPct val="115000"/>
              </a:lnSpc>
              <a:spcBef>
                <a:spcPts val="0"/>
              </a:spcBef>
              <a:spcAft>
                <a:spcPts val="0"/>
              </a:spcAft>
              <a:buClr>
                <a:schemeClr val="lt1"/>
              </a:buClr>
              <a:buSzPts val="1400"/>
              <a:buChar char="■"/>
              <a:defRPr>
                <a:solidFill>
                  <a:schemeClr val="lt1"/>
                </a:solidFill>
              </a:defRPr>
            </a:lvl6pPr>
            <a:lvl7pPr marL="3200400" lvl="6" indent="-317500" algn="l">
              <a:lnSpc>
                <a:spcPct val="115000"/>
              </a:lnSpc>
              <a:spcBef>
                <a:spcPts val="0"/>
              </a:spcBef>
              <a:spcAft>
                <a:spcPts val="0"/>
              </a:spcAft>
              <a:buClr>
                <a:schemeClr val="lt1"/>
              </a:buClr>
              <a:buSzPts val="1400"/>
              <a:buChar char="●"/>
              <a:defRPr>
                <a:solidFill>
                  <a:schemeClr val="lt1"/>
                </a:solidFill>
              </a:defRPr>
            </a:lvl7pPr>
            <a:lvl8pPr marL="3657600" lvl="7" indent="-317500" algn="l">
              <a:lnSpc>
                <a:spcPct val="115000"/>
              </a:lnSpc>
              <a:spcBef>
                <a:spcPts val="0"/>
              </a:spcBef>
              <a:spcAft>
                <a:spcPts val="0"/>
              </a:spcAft>
              <a:buClr>
                <a:schemeClr val="lt1"/>
              </a:buClr>
              <a:buSzPts val="1400"/>
              <a:buChar char="○"/>
              <a:defRPr>
                <a:solidFill>
                  <a:schemeClr val="lt1"/>
                </a:solidFill>
              </a:defRPr>
            </a:lvl8pPr>
            <a:lvl9pPr marL="4114800" lvl="8" indent="-317500" algn="l">
              <a:lnSpc>
                <a:spcPct val="115000"/>
              </a:lnSpc>
              <a:spcBef>
                <a:spcPts val="0"/>
              </a:spcBef>
              <a:spcAft>
                <a:spcPts val="0"/>
              </a:spcAft>
              <a:buClr>
                <a:schemeClr val="lt1"/>
              </a:buClr>
              <a:buSzPts val="1400"/>
              <a:buChar char="■"/>
              <a:defRPr>
                <a:solidFill>
                  <a:schemeClr val="lt1"/>
                </a:solidFill>
              </a:defRPr>
            </a:lvl9pPr>
          </a:lstStyle>
          <a:p>
            <a:endParaRPr/>
          </a:p>
        </p:txBody>
      </p:sp>
      <p:sp>
        <p:nvSpPr>
          <p:cNvPr id="45" name="Google Shape;45;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82"/>
          <p:cNvSpPr txBox="1">
            <a:spLocks noGrp="1"/>
          </p:cNvSpPr>
          <p:nvPr>
            <p:ph type="body" idx="1"/>
          </p:nvPr>
        </p:nvSpPr>
        <p:spPr>
          <a:xfrm>
            <a:off x="319500" y="423372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8" name="Google Shape;48;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83"/>
          <p:cNvSpPr txBox="1">
            <a:spLocks noGrp="1"/>
          </p:cNvSpPr>
          <p:nvPr>
            <p:ph type="title" hasCustomPrompt="1"/>
          </p:nvPr>
        </p:nvSpPr>
        <p:spPr>
          <a:xfrm>
            <a:off x="311700" y="1167925"/>
            <a:ext cx="8520600" cy="19800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a:spLocks noGrp="1"/>
          </p:cNvSpPr>
          <p:nvPr>
            <p:ph type="body" idx="1"/>
          </p:nvPr>
        </p:nvSpPr>
        <p:spPr>
          <a:xfrm>
            <a:off x="311700" y="3224250"/>
            <a:ext cx="8520600" cy="10716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2" name="Google Shape;52;p8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8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3a Section Header">
  <p:cSld name="3a Section Header">
    <p:bg>
      <p:bgPr>
        <a:solidFill>
          <a:schemeClr val="accent1"/>
        </a:solidFill>
        <a:effectLst/>
      </p:bgPr>
    </p:bg>
    <p:spTree>
      <p:nvGrpSpPr>
        <p:cNvPr id="1" name="Shape 55"/>
        <p:cNvGrpSpPr/>
        <p:nvPr/>
      </p:nvGrpSpPr>
      <p:grpSpPr>
        <a:xfrm>
          <a:off x="0" y="0"/>
          <a:ext cx="0" cy="0"/>
          <a:chOff x="0" y="0"/>
          <a:chExt cx="0" cy="0"/>
        </a:xfrm>
      </p:grpSpPr>
      <p:sp>
        <p:nvSpPr>
          <p:cNvPr id="56" name="Google Shape;56;p85"/>
          <p:cNvSpPr txBox="1">
            <a:spLocks noGrp="1"/>
          </p:cNvSpPr>
          <p:nvPr>
            <p:ph type="title"/>
          </p:nvPr>
        </p:nvSpPr>
        <p:spPr>
          <a:xfrm>
            <a:off x="571481" y="1085851"/>
            <a:ext cx="7543800" cy="14859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7" name="Google Shape;57;p85"/>
          <p:cNvSpPr txBox="1">
            <a:spLocks noGrp="1"/>
          </p:cNvSpPr>
          <p:nvPr>
            <p:ph type="subTitle" idx="1"/>
          </p:nvPr>
        </p:nvSpPr>
        <p:spPr>
          <a:xfrm>
            <a:off x="571481" y="2702638"/>
            <a:ext cx="7543800" cy="12417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a:endParaRPr/>
          </a:p>
        </p:txBody>
      </p:sp>
      <p:pic>
        <p:nvPicPr>
          <p:cNvPr id="58" name="Google Shape;58;p85"/>
          <p:cNvPicPr preferRelativeResize="0"/>
          <p:nvPr/>
        </p:nvPicPr>
        <p:blipFill rotWithShape="1">
          <a:blip r:embed="rId2">
            <a:alphaModFix/>
          </a:blip>
          <a:srcRect/>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66" name="Google Shape;66;p58"/>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p5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9" name="Google Shape;69;p5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70" name="Google Shape;70;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Column">
  <p:cSld name="TITLE_1_1">
    <p:spTree>
      <p:nvGrpSpPr>
        <p:cNvPr id="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73" name="Google Shape;73;p60"/>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74" name="Google Shape;74;p60"/>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7"/>
        <p:cNvGrpSpPr/>
        <p:nvPr/>
      </p:nvGrpSpPr>
      <p:grpSpPr>
        <a:xfrm>
          <a:off x="0" y="0"/>
          <a:ext cx="0" cy="0"/>
          <a:chOff x="0" y="0"/>
          <a:chExt cx="0" cy="0"/>
        </a:xfrm>
      </p:grpSpPr>
      <p:sp>
        <p:nvSpPr>
          <p:cNvPr id="78" name="Google Shape;78;p6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79" name="Google Shape;79;p6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80" name="Google Shape;80;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 Column">
  <p:cSld name="TITLE_2">
    <p:spTree>
      <p:nvGrpSpPr>
        <p:cNvPr id="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83" name="Google Shape;83;p62"/>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84" name="Google Shape;84;p62"/>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sp>
        <p:nvSpPr>
          <p:cNvPr id="88" name="Google Shape;88;p6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89" name="Google Shape;89;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0"/>
        <p:cNvGrpSpPr/>
        <p:nvPr/>
      </p:nvGrpSpPr>
      <p:grpSpPr>
        <a:xfrm>
          <a:off x="0" y="0"/>
          <a:ext cx="0" cy="0"/>
          <a:chOff x="0" y="0"/>
          <a:chExt cx="0" cy="0"/>
        </a:xfrm>
      </p:grpSpPr>
      <p:sp>
        <p:nvSpPr>
          <p:cNvPr id="91" name="Google Shape;91;p6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2" name="Google Shape;92;p6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3" name="Google Shape;93;p6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4" name="Google Shape;94;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6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7" name="Google Shape;97;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8"/>
        <p:cNvGrpSpPr/>
        <p:nvPr/>
      </p:nvGrpSpPr>
      <p:grpSpPr>
        <a:xfrm>
          <a:off x="0" y="0"/>
          <a:ext cx="0" cy="0"/>
          <a:chOff x="0" y="0"/>
          <a:chExt cx="0" cy="0"/>
        </a:xfrm>
      </p:grpSpPr>
      <p:sp>
        <p:nvSpPr>
          <p:cNvPr id="99" name="Google Shape;99;p6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00" name="Google Shape;100;p6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01" name="Google Shape;101;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2"/>
        <p:cNvGrpSpPr/>
        <p:nvPr/>
      </p:nvGrpSpPr>
      <p:grpSpPr>
        <a:xfrm>
          <a:off x="0" y="0"/>
          <a:ext cx="0" cy="0"/>
          <a:chOff x="0" y="0"/>
          <a:chExt cx="0" cy="0"/>
        </a:xfrm>
      </p:grpSpPr>
      <p:sp>
        <p:nvSpPr>
          <p:cNvPr id="103" name="Google Shape;103;p6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04" name="Google Shape;104;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6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08" name="Google Shape;108;p6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9" name="Google Shape;109;p6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10" name="Google Shape;110;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1"/>
        <p:cNvGrpSpPr/>
        <p:nvPr/>
      </p:nvGrpSpPr>
      <p:grpSpPr>
        <a:xfrm>
          <a:off x="0" y="0"/>
          <a:ext cx="0" cy="0"/>
          <a:chOff x="0" y="0"/>
          <a:chExt cx="0" cy="0"/>
        </a:xfrm>
      </p:grpSpPr>
      <p:sp>
        <p:nvSpPr>
          <p:cNvPr id="112" name="Google Shape;112;p6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13" name="Google Shape;113;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4"/>
        <p:cNvGrpSpPr/>
        <p:nvPr/>
      </p:nvGrpSpPr>
      <p:grpSpPr>
        <a:xfrm>
          <a:off x="0" y="0"/>
          <a:ext cx="0" cy="0"/>
          <a:chOff x="0" y="0"/>
          <a:chExt cx="0" cy="0"/>
        </a:xfrm>
      </p:grpSpPr>
      <p:sp>
        <p:nvSpPr>
          <p:cNvPr id="115" name="Google Shape;115;p7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17" name="Google Shape;117;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8"/>
        <p:cNvGrpSpPr/>
        <p:nvPr/>
      </p:nvGrpSpPr>
      <p:grpSpPr>
        <a:xfrm>
          <a:off x="0" y="0"/>
          <a:ext cx="0" cy="0"/>
          <a:chOff x="0" y="0"/>
          <a:chExt cx="0" cy="0"/>
        </a:xfrm>
      </p:grpSpPr>
      <p:sp>
        <p:nvSpPr>
          <p:cNvPr id="119" name="Google Shape;119;p7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 Column_quote">
  <p:cSld name="TITLE_1_1_1">
    <p:spTree>
      <p:nvGrpSpPr>
        <p:cNvPr id="1"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123" name="Google Shape;123;p72"/>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w="9525" cap="flat" cmpd="sng">
            <a:solidFill>
              <a:schemeClr val="dk2"/>
            </a:solidFill>
            <a:prstDash val="solid"/>
            <a:round/>
            <a:headEnd type="none" w="sm" len="sm"/>
            <a:tailEnd type="none" w="sm" len="sm"/>
          </a:ln>
        </p:spPr>
      </p:cxnSp>
      <p:cxnSp>
        <p:nvCxnSpPr>
          <p:cNvPr id="127" name="Google Shape;127;p72"/>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128"/>
        <p:cNvGrpSpPr/>
        <p:nvPr/>
      </p:nvGrpSpPr>
      <p:grpSpPr>
        <a:xfrm>
          <a:off x="0" y="0"/>
          <a:ext cx="0" cy="0"/>
          <a:chOff x="0" y="0"/>
          <a:chExt cx="0" cy="0"/>
        </a:xfrm>
      </p:grpSpPr>
      <p:sp>
        <p:nvSpPr>
          <p:cNvPr id="129" name="Google Shape;129;p7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0" name="Google Shape;130;p7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1" name="Google Shape;131;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1pPr>
            <a:lvl2pPr marR="0" lvl="1"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2pPr>
            <a:lvl3pPr marR="0" lvl="2"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3pPr>
            <a:lvl4pPr marR="0" lvl="3"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4pPr>
            <a:lvl5pPr marR="0" lvl="4"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5pPr>
            <a:lvl6pPr marR="0" lvl="5"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6pPr>
            <a:lvl7pPr marR="0" lvl="6"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7pPr>
            <a:lvl8pPr marR="0" lvl="7"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8pPr>
            <a:lvl9pPr marR="0" lvl="8"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9pPr>
          </a:lstStyle>
          <a:p>
            <a:endParaRPr/>
          </a:p>
        </p:txBody>
      </p:sp>
      <p:sp>
        <p:nvSpPr>
          <p:cNvPr id="7" name="Google Shape;7;p5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endParaRPr/>
          </a:p>
        </p:txBody>
      </p:sp>
      <p:sp>
        <p:nvSpPr>
          <p:cNvPr id="8" name="Google Shape;8;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0"/>
        <p:cNvGrpSpPr/>
        <p:nvPr/>
      </p:nvGrpSpPr>
      <p:grpSpPr>
        <a:xfrm>
          <a:off x="0" y="0"/>
          <a:ext cx="0" cy="0"/>
          <a:chOff x="0" y="0"/>
          <a:chExt cx="0" cy="0"/>
        </a:xfrm>
      </p:grpSpPr>
      <p:sp>
        <p:nvSpPr>
          <p:cNvPr id="61" name="Google Shape;61;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62" name="Google Shape;62;p5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63" name="Google Shape;63;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cs.google.com/presentation/d/1PhHOEdSUZx97u8uJTCtkqz4GR8vRhU00bnOneZB16ro/edit?usp=shar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145758"/>
        </a:solidFill>
        <a:effectLst/>
      </p:bgPr>
    </p:bg>
    <p:spTree>
      <p:nvGrpSpPr>
        <p:cNvPr id="1"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137" name="Google Shape;137;p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138" name="Google Shape;138;p1"/>
          <p:cNvSpPr txBox="1"/>
          <p:nvPr/>
        </p:nvSpPr>
        <p:spPr>
          <a:xfrm>
            <a:off x="768300" y="379350"/>
            <a:ext cx="7896300" cy="187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Preparation Notes</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endParaRPr sz="3500" b="0" i="0" u="none" strike="noStrike" cap="non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445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500"/>
              </a:spcBef>
              <a:spcAft>
                <a:spcPts val="0"/>
              </a:spcAft>
              <a:buClr>
                <a:srgbClr val="000000"/>
              </a:buClr>
              <a:buSzPts val="1400"/>
              <a:buFont typeface="Arial"/>
              <a:buNone/>
            </a:pPr>
            <a:r>
              <a:rPr lang="en-GB" sz="1400" b="0" i="0" u="none" strike="noStrike" cap="none">
                <a:solidFill>
                  <a:schemeClr val="lt1"/>
                </a:solidFill>
                <a:latin typeface="Nanum Myeongjo"/>
                <a:ea typeface="Nanum Myeongjo"/>
                <a:cs typeface="Nanum Myeongjo"/>
                <a:sym typeface="Nanum Myeongjo"/>
              </a:rPr>
              <a:t>Please review and customize this deck to prepare it for use. Some notes:</a:t>
            </a:r>
            <a:endParaRPr sz="1400" b="0" i="0" u="none" strike="noStrike" cap="none">
              <a:solidFill>
                <a:schemeClr val="lt1"/>
              </a:solidFill>
              <a:latin typeface="Nanum Myeongjo"/>
              <a:ea typeface="Nanum Myeongjo"/>
              <a:cs typeface="Nanum Myeongjo"/>
              <a:sym typeface="Nanum Myeongjo"/>
            </a:endParaRPr>
          </a:p>
          <a:p>
            <a:pPr marL="457200" marR="0" lvl="0" indent="-317500" algn="l" rtl="0">
              <a:lnSpc>
                <a:spcPct val="115000"/>
              </a:lnSpc>
              <a:spcBef>
                <a:spcPts val="50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sz="1400" b="0" i="0" u="none" strike="noStrike" cap="none">
              <a:solidFill>
                <a:schemeClr val="lt1"/>
              </a:solidFill>
              <a:latin typeface="Nanum Myeongjo"/>
              <a:ea typeface="Nanum Myeongjo"/>
              <a:cs typeface="Nanum Myeongjo"/>
              <a:sym typeface="Nanum Myeongjo"/>
            </a:endParaRPr>
          </a:p>
          <a:p>
            <a:pPr marL="457200" marR="0" lvl="0" indent="0" algn="l" rtl="0">
              <a:lnSpc>
                <a:spcPct val="115000"/>
              </a:lnSpc>
              <a:spcBef>
                <a:spcPts val="500"/>
              </a:spcBef>
              <a:spcAft>
                <a:spcPts val="0"/>
              </a:spcAft>
              <a:buClr>
                <a:srgbClr val="000000"/>
              </a:buClr>
              <a:buSzPts val="1400"/>
              <a:buFont typeface="Arial"/>
              <a:buNone/>
            </a:pPr>
            <a:endParaRPr sz="1400" b="0" i="0" u="none" strike="noStrike" cap="none">
              <a:solidFill>
                <a:schemeClr val="lt1"/>
              </a:solidFill>
              <a:latin typeface="Nanum Myeongjo"/>
              <a:ea typeface="Nanum Myeongjo"/>
              <a:cs typeface="Nanum Myeongjo"/>
              <a:sym typeface="Nanum Myeongjo"/>
            </a:endParaRPr>
          </a:p>
          <a:p>
            <a:pPr marL="457200" marR="0" lvl="0" indent="-317500" algn="l" rtl="0">
              <a:lnSpc>
                <a:spcPct val="115000"/>
              </a:lnSpc>
              <a:spcBef>
                <a:spcPts val="50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These PL materials are designed to easily accommodate remote delivery: </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An</a:t>
            </a:r>
            <a:r>
              <a:rPr lang="en-GB" sz="1400" b="0" i="0" u="none" strike="noStrike" cap="none">
                <a:solidFill>
                  <a:srgbClr val="83FF36"/>
                </a:solidFill>
                <a:latin typeface="Nanum Myeongjo"/>
                <a:ea typeface="Nanum Myeongjo"/>
                <a:cs typeface="Nanum Myeongjo"/>
                <a:sym typeface="Nanum Myeongjo"/>
              </a:rPr>
              <a:t> </a:t>
            </a:r>
            <a:r>
              <a:rPr lang="en-GB" sz="1400" b="0" i="0" u="sng" strike="noStrike" cap="none">
                <a:solidFill>
                  <a:srgbClr val="83FF36"/>
                </a:solidFill>
                <a:latin typeface="Nanum Myeongjo"/>
                <a:ea typeface="Nanum Myeongjo"/>
                <a:cs typeface="Nanum Myeongjo"/>
                <a:sym typeface="Nanum Myeongjo"/>
                <a:hlinkClick r:id="rId3">
                  <a:extLst>
                    <a:ext uri="{A12FA001-AC4F-418D-AE19-62706E023703}">
                      <ahyp:hlinkClr xmlns:ahyp="http://schemas.microsoft.com/office/drawing/2018/hyperlinkcolor" val="tx"/>
                    </a:ext>
                  </a:extLst>
                </a:hlinkClick>
              </a:rPr>
              <a:t>editable Google Slide Deck</a:t>
            </a:r>
            <a:r>
              <a:rPr lang="en-GB" sz="1400" b="0" i="0" u="none" strike="noStrike" cap="none">
                <a:solidFill>
                  <a:srgbClr val="83FF36"/>
                </a:solidFill>
                <a:latin typeface="Nanum Myeongjo"/>
                <a:ea typeface="Nanum Myeongjo"/>
                <a:cs typeface="Nanum Myeongjo"/>
                <a:sym typeface="Nanum Myeongjo"/>
              </a:rPr>
              <a:t> </a:t>
            </a:r>
            <a:r>
              <a:rPr lang="en-GB" sz="1400" b="0" i="0" u="none" strike="noStrike" cap="non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sz="1400" b="0" i="0" u="none" strike="noStrike" cap="none">
              <a:solidFill>
                <a:schemeClr val="lt1"/>
              </a:solidFill>
              <a:latin typeface="Nanum Myeongjo"/>
              <a:ea typeface="Nanum Myeongjo"/>
              <a:cs typeface="Nanum Myeongjo"/>
              <a:sym typeface="Nanum Myeongjo"/>
            </a:endParaRPr>
          </a:p>
          <a:p>
            <a:pPr marL="0" marR="0" lvl="0" indent="0" algn="l" rtl="0">
              <a:lnSpc>
                <a:spcPct val="115000"/>
              </a:lnSpc>
              <a:spcBef>
                <a:spcPts val="500"/>
              </a:spcBef>
              <a:spcAft>
                <a:spcPts val="0"/>
              </a:spcAft>
              <a:buClr>
                <a:srgbClr val="000000"/>
              </a:buClr>
              <a:buSzPts val="1400"/>
              <a:buFont typeface="Arial"/>
              <a:buNone/>
            </a:pPr>
            <a:endParaRPr sz="1400" b="0" i="0" u="none" strike="noStrike" cap="non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000000"/>
              </a:buClr>
              <a:buSzPts val="6400"/>
              <a:buFont typeface="Arial"/>
              <a:buNone/>
            </a:pPr>
            <a:r>
              <a:rPr lang="en-GB" sz="6400" b="0" i="0" u="none" strike="noStrike" cap="none">
                <a:solidFill>
                  <a:srgbClr val="000000"/>
                </a:solidFill>
                <a:latin typeface="Nanum Myeongjo"/>
                <a:ea typeface="Nanum Myeongjo"/>
                <a:cs typeface="Nanum Myeongjo"/>
                <a:sym typeface="Nanum Myeongjo"/>
              </a:rPr>
              <a:t>M111 Overview </a:t>
            </a:r>
            <a:endParaRPr sz="6400" b="0" i="0" u="none" strike="noStrike" cap="non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DM Sans Medium"/>
                <a:ea typeface="DM Sans Medium"/>
                <a:cs typeface="DM Sans Medium"/>
                <a:sym typeface="DM Sans Medium"/>
              </a:rPr>
              <a:t>Month XX, XXXX</a:t>
            </a:r>
            <a:endParaRPr sz="1600" b="0" i="0" u="none" strike="noStrike" cap="non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49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DM Sans"/>
                <a:ea typeface="DM Sans"/>
                <a:cs typeface="DM Sans"/>
                <a:sym typeface="DM Sans"/>
              </a:rPr>
              <a:t>XQ Badge Project PL Series Baseline Session</a:t>
            </a:r>
            <a:endParaRPr sz="1600" b="1" i="0" u="none" strike="noStrike" cap="non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153" name="Google Shape;153;p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154" name="Google Shape;154;p3"/>
          <p:cNvSpPr txBox="1"/>
          <p:nvPr/>
        </p:nvSpPr>
        <p:spPr>
          <a:xfrm>
            <a:off x="768300" y="379350"/>
            <a:ext cx="7663800" cy="2821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Welcome!</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r>
              <a:rPr lang="en-GB" sz="3500" b="0" i="0" u="none" strike="noStrike" cap="none">
                <a:solidFill>
                  <a:schemeClr val="lt1"/>
                </a:solidFill>
                <a:latin typeface="DM Sans"/>
                <a:ea typeface="DM Sans"/>
                <a:cs typeface="DM Sans"/>
                <a:sym typeface="DM Sans"/>
              </a:rPr>
              <a:t>Community Builder: </a:t>
            </a:r>
            <a:br>
              <a:rPr lang="en-GB" sz="3500" b="0" i="0" u="none" strike="noStrike" cap="none">
                <a:solidFill>
                  <a:schemeClr val="lt1"/>
                </a:solidFill>
                <a:latin typeface="Nanum Myeongjo"/>
                <a:ea typeface="Nanum Myeongjo"/>
                <a:cs typeface="Nanum Myeongjo"/>
                <a:sym typeface="Nanum Myeongjo"/>
              </a:rPr>
            </a:br>
            <a:r>
              <a:rPr lang="en-GB" sz="3500" b="0" i="0" u="none" strike="noStrike" cap="none">
                <a:solidFill>
                  <a:schemeClr val="lt1"/>
                </a:solidFill>
                <a:latin typeface="Nanum Myeongjo"/>
                <a:ea typeface="Nanum Myeongjo"/>
                <a:cs typeface="Nanum Myeongjo"/>
                <a:sym typeface="Nanum Myeongjo"/>
              </a:rPr>
              <a:t>Write a </a:t>
            </a:r>
            <a:r>
              <a:rPr lang="en-GB" sz="3500" b="1" i="0" u="none" strike="noStrike" cap="none">
                <a:solidFill>
                  <a:schemeClr val="lt1"/>
                </a:solidFill>
                <a:latin typeface="Nanum Myeongjo"/>
                <a:ea typeface="Nanum Myeongjo"/>
                <a:cs typeface="Nanum Myeongjo"/>
                <a:sym typeface="Nanum Myeongjo"/>
              </a:rPr>
              <a:t>“tweet” in 140 characters or less</a:t>
            </a:r>
            <a:r>
              <a:rPr lang="en-GB" sz="3500" b="0" i="0" u="none" strike="noStrike" cap="none">
                <a:solidFill>
                  <a:schemeClr val="lt1"/>
                </a:solidFill>
                <a:latin typeface="Nanum Myeongjo"/>
                <a:ea typeface="Nanum Myeongjo"/>
                <a:cs typeface="Nanum Myeongjo"/>
                <a:sym typeface="Nanum Myeongjo"/>
              </a:rPr>
              <a:t> that describes your first year of teaching. Get ready to share!</a:t>
            </a:r>
            <a:endParaRPr sz="3500" b="0" i="0" u="none" strike="noStrike" cap="non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Participants will be able to:</a:t>
            </a:r>
            <a:endParaRPr sz="1400" b="0" i="0" u="none" strike="noStrike" cap="non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Explain the content and practice expectations for the M111 badge</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Analyze tasks through the lenses of (1) content and practice expectations and (2) learning principles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Analyze student work for evidence of learning</a:t>
            </a:r>
            <a:endParaRPr sz="1000" b="0" i="0" u="none" strike="noStrike" cap="non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w="9525" cap="flat" cmpd="sng">
            <a:solidFill>
              <a:schemeClr val="dk1"/>
            </a:solidFill>
            <a:prstDash val="solid"/>
            <a:round/>
            <a:headEnd type="none" w="sm" len="sm"/>
            <a:tailEnd type="none" w="sm" len="sm"/>
          </a:ln>
        </p:spPr>
      </p:cxnSp>
      <p:sp>
        <p:nvSpPr>
          <p:cNvPr id="162" name="Google Shape;162;p4"/>
          <p:cNvSpPr/>
          <p:nvPr/>
        </p:nvSpPr>
        <p:spPr>
          <a:xfrm>
            <a:off x="2876500" y="617975"/>
            <a:ext cx="922200" cy="9222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Agenda:</a:t>
            </a:r>
            <a:endParaRPr sz="1400" b="0" i="0" u="none" strike="noStrike" cap="non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4724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1: Expectations and Learning Principles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1: Student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2: Expectations and Learning Principles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2: Student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Closing</a:t>
            </a:r>
            <a:endParaRPr sz="1000" b="0" i="0" u="none" strike="noStrike" cap="non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w="9525" cap="flat" cmpd="sng">
            <a:solidFill>
              <a:schemeClr val="dk1"/>
            </a:solidFill>
            <a:prstDash val="solid"/>
            <a:round/>
            <a:headEnd type="none" w="sm" len="sm"/>
            <a:tailEnd type="none" w="sm" len="sm"/>
          </a:ln>
        </p:spPr>
      </p:cxnSp>
      <p:cxnSp>
        <p:nvCxnSpPr>
          <p:cNvPr id="167" name="Google Shape;167;p4"/>
          <p:cNvCxnSpPr/>
          <p:nvPr/>
        </p:nvCxnSpPr>
        <p:spPr>
          <a:xfrm>
            <a:off x="2374350" y="4721100"/>
            <a:ext cx="6784800" cy="0"/>
          </a:xfrm>
          <a:prstGeom prst="straightConnector1">
            <a:avLst/>
          </a:prstGeom>
          <a:noFill/>
          <a:ln w="9525" cap="flat" cmpd="sng">
            <a:solidFill>
              <a:schemeClr val="dk1"/>
            </a:solidFill>
            <a:prstDash val="solid"/>
            <a:round/>
            <a:headEnd type="none" w="sm" len="sm"/>
            <a:tailEnd type="none" w="sm" len="sm"/>
          </a:ln>
        </p:spPr>
      </p:cxnSp>
      <p:sp>
        <p:nvSpPr>
          <p:cNvPr id="168" name="Google Shape;168;p4"/>
          <p:cNvSpPr/>
          <p:nvPr/>
        </p:nvSpPr>
        <p:spPr>
          <a:xfrm>
            <a:off x="0" y="0"/>
            <a:ext cx="2505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Outcomes and Agenda</a:t>
            </a:r>
            <a:endParaRPr sz="3300" b="0" i="0" u="none" strike="noStrike" cap="non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w="9525" cap="flat" cmpd="sng">
            <a:solidFill>
              <a:schemeClr val="dk1"/>
            </a:solidFill>
            <a:prstDash val="solid"/>
            <a:round/>
            <a:headEnd type="none" w="sm" len="sm"/>
            <a:tailEnd type="none" w="sm" len="sm"/>
          </a:ln>
        </p:spPr>
      </p:cxnSp>
      <p:pic>
        <p:nvPicPr>
          <p:cNvPr id="171" name="Google Shape;171;p4"/>
          <p:cNvPicPr preferRelativeResize="0"/>
          <p:nvPr/>
        </p:nvPicPr>
        <p:blipFill rotWithShape="1">
          <a:blip r:embed="rId3">
            <a:alphaModFix/>
          </a:blip>
          <a:srcRect/>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178" name="Google Shape;178;p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179" name="Google Shape;179;p5"/>
          <p:cNvSpPr txBox="1"/>
          <p:nvPr/>
        </p:nvSpPr>
        <p:spPr>
          <a:xfrm>
            <a:off x="768300" y="379350"/>
            <a:ext cx="7896300" cy="187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Learning Principles</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endParaRPr sz="3500" b="0" i="0" u="none" strike="noStrike" cap="non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Engage with cognitively demanding tasks in heterogeneous settings.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Engage in social activities.</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Build conceptual understanding through reasoning.</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Have agency in their learning.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View mathematics as a human endeavor across centuries.</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See mathematics as relevant.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Employ technology as a tool for problem-solving and understanding.</a:t>
            </a:r>
            <a:endParaRPr sz="1800" b="0" i="0" u="none" strike="noStrike" cap="non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Which learning principle would you like to focus on today?</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188" name="Google Shape;188;p6"/>
          <p:cNvSpPr txBox="1"/>
          <p:nvPr/>
        </p:nvSpPr>
        <p:spPr>
          <a:xfrm>
            <a:off x="3419850" y="303450"/>
            <a:ext cx="5421300" cy="19446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Exploring the Content</a:t>
            </a:r>
            <a:endParaRPr sz="5200" b="0" i="0" u="none" strike="noStrike" cap="non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01</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w="9525" cap="flat" cmpd="sng">
            <a:solidFill>
              <a:schemeClr val="dk1"/>
            </a:solidFill>
            <a:prstDash val="solid"/>
            <a:round/>
            <a:headEnd type="none" w="sm" len="sm"/>
            <a:tailEnd type="none" w="sm" len="sm"/>
          </a:ln>
        </p:spPr>
      </p:cxnSp>
      <p:sp>
        <p:nvSpPr>
          <p:cNvPr id="195" name="Google Shape;195;p7"/>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7"/>
          <p:cNvSpPr txBox="1"/>
          <p:nvPr/>
        </p:nvSpPr>
        <p:spPr>
          <a:xfrm>
            <a:off x="345075" y="276625"/>
            <a:ext cx="82968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M111 Modeling with Data: One-Variable Measurement Data</a:t>
            </a:r>
            <a:endParaRPr sz="2100" b="0" i="0" u="none" strike="noStrike" cap="non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sp>
        <p:nvSpPr>
          <p:cNvPr id="198" name="Google Shape;198;p7"/>
          <p:cNvSpPr txBox="1"/>
          <p:nvPr/>
        </p:nvSpPr>
        <p:spPr>
          <a:xfrm>
            <a:off x="802275" y="1218825"/>
            <a:ext cx="5421300" cy="215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20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 comes to mind? </a:t>
            </a:r>
            <a:br>
              <a:rPr lang="en-GB" sz="3500" b="0" i="0" u="none" strike="noStrike" cap="none">
                <a:solidFill>
                  <a:schemeClr val="dk1"/>
                </a:solidFill>
                <a:latin typeface="Nanum Myeongjo"/>
                <a:ea typeface="Nanum Myeongjo"/>
                <a:cs typeface="Nanum Myeongjo"/>
                <a:sym typeface="Nanum Myeongjo"/>
              </a:rPr>
            </a:br>
            <a:r>
              <a:rPr lang="en-GB" sz="3500" b="0" i="0" u="none" strike="noStrike" cap="none">
                <a:solidFill>
                  <a:schemeClr val="dk1"/>
                </a:solidFill>
                <a:latin typeface="Nanum Myeongjo"/>
                <a:ea typeface="Nanum Myeongjo"/>
                <a:cs typeface="Nanum Myeongjo"/>
                <a:sym typeface="Nanum Myeongjo"/>
              </a:rPr>
              <a:t>What knowledge and skills should students learn to earn this badge? </a:t>
            </a:r>
            <a:endParaRPr sz="3500" b="0" i="0" u="none" strike="noStrike" cap="non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or put your thoughts in the chat!</a:t>
            </a:r>
            <a:endParaRPr sz="1400" b="1" i="0" u="none" strike="noStrike" cap="non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What’s the Story of these Standards?</a:t>
            </a:r>
            <a:endParaRPr sz="3500" b="0" i="0" u="none" strike="noStrike" cap="non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421400"/>
            <a:ext cx="4192200" cy="23526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Represent data with plots on the real number line (dot plots, histograms, and box plots).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Use statistics appropriate to the shape of the data distribution to compare center (median, mean) and spread (interquartile range, standard deviation) of two or more different data sets.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Interpret differences in shape, center, and spread in the context of the data sets, accounting for possible effects of extreme data points (outliers).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100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Use the mean and standard deviation of a data set to fit it to a normal distribution and to estimate population percentages. Recognize that there are data sets for which such a procedure is not appropriate. Use calculators, spreadsheets, and tables to estimate areas under the normal curve.</a:t>
            </a:r>
            <a:endParaRPr sz="900" b="0" i="0" u="none" strike="noStrike" cap="none">
              <a:solidFill>
                <a:schemeClr val="dk1"/>
              </a:solidFill>
              <a:latin typeface="DM Sans"/>
              <a:ea typeface="DM Sans"/>
              <a:cs typeface="DM Sans"/>
              <a:sym typeface="DM Sans"/>
            </a:endParaRPr>
          </a:p>
        </p:txBody>
      </p:sp>
      <p:sp>
        <p:nvSpPr>
          <p:cNvPr id="208" name="Google Shape;208;p8"/>
          <p:cNvSpPr txBox="1"/>
          <p:nvPr/>
        </p:nvSpPr>
        <p:spPr>
          <a:xfrm>
            <a:off x="615900" y="1356375"/>
            <a:ext cx="4032900" cy="4419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Selected Common Core Standards for Mathematics - Statistics and Probability</a:t>
            </a:r>
            <a:endParaRPr sz="1400" b="1" i="0" u="none" strike="noStrike" cap="non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w="9525" cap="flat" cmpd="sng">
            <a:solidFill>
              <a:schemeClr val="dk2"/>
            </a:solidFill>
            <a:prstDash val="solid"/>
            <a:round/>
            <a:headEnd type="none" w="sm" len="sm"/>
            <a:tailEnd type="none" w="sm" len="sm"/>
          </a:ln>
        </p:spPr>
      </p:cxnSp>
      <p:sp>
        <p:nvSpPr>
          <p:cNvPr id="210" name="Google Shape;210;p8"/>
          <p:cNvSpPr txBox="1"/>
          <p:nvPr/>
        </p:nvSpPr>
        <p:spPr>
          <a:xfrm>
            <a:off x="615900" y="1927888"/>
            <a:ext cx="3512700" cy="3639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1100" b="1" i="0" u="none" strike="noStrike" cap="none">
                <a:solidFill>
                  <a:schemeClr val="dk1"/>
                </a:solidFill>
                <a:latin typeface="Arial"/>
                <a:ea typeface="Arial"/>
                <a:cs typeface="Arial"/>
                <a:sym typeface="Arial"/>
              </a:rPr>
              <a:t>Summarize, represent, and interpret data on a single count or measurement variable.</a:t>
            </a:r>
            <a:endParaRPr sz="1100" b="1" i="0" u="none" strike="noStrike" cap="none">
              <a:solidFill>
                <a:srgbClr val="000000"/>
              </a:solidFill>
              <a:latin typeface="DM Sans"/>
              <a:ea typeface="DM Sans"/>
              <a:cs typeface="DM Sans"/>
              <a:sym typeface="DM Sans"/>
            </a:endParaRPr>
          </a:p>
        </p:txBody>
      </p:sp>
      <p:sp>
        <p:nvSpPr>
          <p:cNvPr id="211" name="Google Shape;211;p8"/>
          <p:cNvSpPr txBox="1"/>
          <p:nvPr/>
        </p:nvSpPr>
        <p:spPr>
          <a:xfrm>
            <a:off x="5174775" y="751625"/>
            <a:ext cx="3713100" cy="20394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Recognize a statistical question as one that anticipates variability in the data related to the question and accounts for it in the answers. For example, “How old am I?” is not a statistical question, but “How old are the students in my school?” is a statistical question because one anticipates variability in students’ ages.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Understand that a set of data collected to answer a statistical question has a distribution which can be described by its center, spread, and overall shape.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100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Recognize that a measure of center for a numerical data set summarizes all of its values with a single number, while a measure of variation describes how its values vary with a single number.</a:t>
            </a:r>
            <a:endParaRPr sz="900" b="0" i="0" u="none" strike="noStrike" cap="non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Develop understanding of statistical variability.</a:t>
            </a:r>
            <a:endParaRPr sz="1100" b="1" i="0" u="none" strike="noStrike" cap="none">
              <a:solidFill>
                <a:srgbClr val="000000"/>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How would you synthesize these? </a:t>
            </a:r>
            <a:br>
              <a:rPr lang="en-GB" sz="1300" b="1" i="0" u="none" strike="noStrike" cap="none">
                <a:solidFill>
                  <a:srgbClr val="C9FC8D"/>
                </a:solidFill>
                <a:latin typeface="DM Sans"/>
                <a:ea typeface="DM Sans"/>
                <a:cs typeface="DM Sans"/>
                <a:sym typeface="DM Sans"/>
              </a:rPr>
            </a:br>
            <a:r>
              <a:rPr lang="en-GB" sz="1300" b="1" i="0" u="none" strike="noStrike" cap="none">
                <a:solidFill>
                  <a:srgbClr val="C9FC8D"/>
                </a:solidFill>
                <a:latin typeface="DM Sans"/>
                <a:ea typeface="DM Sans"/>
                <a:cs typeface="DM Sans"/>
                <a:sym typeface="DM Sans"/>
              </a:rPr>
              <a:t>What are the key takeaways </a:t>
            </a:r>
            <a:br>
              <a:rPr lang="en-GB" sz="1300" b="1" i="0" u="none" strike="noStrike" cap="none">
                <a:solidFill>
                  <a:srgbClr val="C9FC8D"/>
                </a:solidFill>
                <a:latin typeface="DM Sans"/>
                <a:ea typeface="DM Sans"/>
                <a:cs typeface="DM Sans"/>
                <a:sym typeface="DM Sans"/>
              </a:rPr>
            </a:br>
            <a:r>
              <a:rPr lang="en-GB" sz="1300" b="1" i="0" u="none" strike="noStrike" cap="none">
                <a:solidFill>
                  <a:srgbClr val="C9FC8D"/>
                </a:solidFill>
                <a:latin typeface="DM Sans"/>
                <a:ea typeface="DM Sans"/>
                <a:cs typeface="DM Sans"/>
                <a:sym typeface="DM Sans"/>
              </a:rPr>
              <a:t>for students?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What’s the Story of these Standards?</a:t>
            </a:r>
            <a:endParaRPr sz="3500" b="0" i="0" u="none" strike="noStrike" cap="none">
              <a:solidFill>
                <a:schemeClr val="dk1"/>
              </a:solidFill>
              <a:latin typeface="Nanum Myeongjo"/>
              <a:ea typeface="Nanum Myeongjo"/>
              <a:cs typeface="Nanum Myeongjo"/>
              <a:sym typeface="Nanum Myeongjo"/>
            </a:endParaRPr>
          </a:p>
        </p:txBody>
      </p:sp>
      <p:cxnSp>
        <p:nvCxnSpPr>
          <p:cNvPr id="220" name="Google Shape;220;p9"/>
          <p:cNvCxnSpPr/>
          <p:nvPr/>
        </p:nvCxnSpPr>
        <p:spPr>
          <a:xfrm rot="10800000">
            <a:off x="4874201" y="125"/>
            <a:ext cx="0" cy="5162100"/>
          </a:xfrm>
          <a:prstGeom prst="straightConnector1">
            <a:avLst/>
          </a:prstGeom>
          <a:noFill/>
          <a:ln w="9525" cap="flat" cmpd="sng">
            <a:solidFill>
              <a:schemeClr val="dk2"/>
            </a:solidFill>
            <a:prstDash val="solid"/>
            <a:round/>
            <a:headEnd type="none" w="sm" len="sm"/>
            <a:tailEnd type="none" w="sm" len="sm"/>
          </a:ln>
        </p:spPr>
      </p:cxnSp>
      <p:sp>
        <p:nvSpPr>
          <p:cNvPr id="221" name="Google Shape;221;p9"/>
          <p:cNvSpPr/>
          <p:nvPr/>
        </p:nvSpPr>
        <p:spPr>
          <a:xfrm>
            <a:off x="5365925" y="3906250"/>
            <a:ext cx="3155700" cy="597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9"/>
          <p:cNvSpPr txBox="1"/>
          <p:nvPr/>
        </p:nvSpPr>
        <p:spPr>
          <a:xfrm>
            <a:off x="5570175" y="4021150"/>
            <a:ext cx="2721900" cy="384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Share your thinking!</a:t>
            </a:r>
            <a:endParaRPr sz="1300" b="1" i="0" u="none" strike="noStrike" cap="none">
              <a:solidFill>
                <a:srgbClr val="C9FC8D"/>
              </a:solidFill>
              <a:latin typeface="DM Sans"/>
              <a:ea typeface="DM Sans"/>
              <a:cs typeface="DM Sans"/>
              <a:sym typeface="DM Sans"/>
            </a:endParaRPr>
          </a:p>
        </p:txBody>
      </p:sp>
      <p:sp>
        <p:nvSpPr>
          <p:cNvPr id="223" name="Google Shape;223;p9"/>
          <p:cNvSpPr txBox="1"/>
          <p:nvPr/>
        </p:nvSpPr>
        <p:spPr>
          <a:xfrm>
            <a:off x="615900" y="2421400"/>
            <a:ext cx="4192200" cy="23526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Represent data with plots on the real number line (dot plots, histograms, and box plots).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Use statistics appropriate to the shape of the data distribution to compare center (median, mean) and spread (interquartile range, standard deviation) of two or more different data sets.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Interpret differences in shape, center, and spread in the context of the data sets, accounting for possible effects of extreme data points (outliers).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100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Use the mean and standard deviation of a data set to fit it to a normal distribution and to estimate population percentages. Recognize that there are data sets for which such a procedure is not appropriate. Use calculators, spreadsheets, and tables to estimate areas under the normal curve.</a:t>
            </a:r>
            <a:endParaRPr sz="900" b="0" i="0" u="none" strike="noStrike" cap="none">
              <a:solidFill>
                <a:schemeClr val="dk1"/>
              </a:solidFill>
              <a:latin typeface="DM Sans"/>
              <a:ea typeface="DM Sans"/>
              <a:cs typeface="DM Sans"/>
              <a:sym typeface="DM Sans"/>
            </a:endParaRPr>
          </a:p>
        </p:txBody>
      </p:sp>
      <p:sp>
        <p:nvSpPr>
          <p:cNvPr id="224" name="Google Shape;224;p9"/>
          <p:cNvSpPr txBox="1"/>
          <p:nvPr/>
        </p:nvSpPr>
        <p:spPr>
          <a:xfrm>
            <a:off x="615900" y="1356375"/>
            <a:ext cx="4032900" cy="4419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Selected Common Core Standards for Mathematics - Statistics and Probability</a:t>
            </a:r>
            <a:endParaRPr sz="1400" b="1" i="0" u="none" strike="noStrike" cap="none">
              <a:solidFill>
                <a:srgbClr val="000000"/>
              </a:solidFill>
              <a:latin typeface="DM Sans"/>
              <a:ea typeface="DM Sans"/>
              <a:cs typeface="DM Sans"/>
              <a:sym typeface="DM Sans"/>
            </a:endParaRPr>
          </a:p>
        </p:txBody>
      </p:sp>
      <p:sp>
        <p:nvSpPr>
          <p:cNvPr id="225" name="Google Shape;225;p9"/>
          <p:cNvSpPr txBox="1"/>
          <p:nvPr/>
        </p:nvSpPr>
        <p:spPr>
          <a:xfrm>
            <a:off x="615900" y="1927888"/>
            <a:ext cx="3512700" cy="3639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GB" sz="1100" b="1" i="0" u="none" strike="noStrike" cap="none">
                <a:solidFill>
                  <a:schemeClr val="dk1"/>
                </a:solidFill>
                <a:latin typeface="Arial"/>
                <a:ea typeface="Arial"/>
                <a:cs typeface="Arial"/>
                <a:sym typeface="Arial"/>
              </a:rPr>
              <a:t>Summarize, represent, and interpret data on a single count or measurement variable.</a:t>
            </a:r>
            <a:endParaRPr sz="1100" b="1" i="0" u="none" strike="noStrike" cap="none">
              <a:solidFill>
                <a:srgbClr val="000000"/>
              </a:solidFill>
              <a:latin typeface="DM Sans"/>
              <a:ea typeface="DM Sans"/>
              <a:cs typeface="DM Sans"/>
              <a:sym typeface="DM Sans"/>
            </a:endParaRPr>
          </a:p>
        </p:txBody>
      </p:sp>
      <p:sp>
        <p:nvSpPr>
          <p:cNvPr id="226" name="Google Shape;226;p9"/>
          <p:cNvSpPr txBox="1"/>
          <p:nvPr/>
        </p:nvSpPr>
        <p:spPr>
          <a:xfrm>
            <a:off x="5174775" y="751625"/>
            <a:ext cx="3713100" cy="20394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Recognize a statistical question as one that anticipates variability in the data related to the question and accounts for it in the answers. For example, “How old am I?” is not a statistical question, but “How old are the students in my school?” is a statistical question because one anticipates variability in students’ ages.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Understand that a set of data collected to answer a statistical question has a distribution which can be described by its center, spread, and overall shape.	 </a:t>
            </a:r>
            <a:endParaRPr sz="9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1000"/>
              </a:spcAft>
              <a:buClr>
                <a:schemeClr val="dk1"/>
              </a:buClr>
              <a:buSzPts val="900"/>
              <a:buFont typeface="DM Sans"/>
              <a:buAutoNum type="arabicPeriod"/>
            </a:pPr>
            <a:r>
              <a:rPr lang="en-GB" sz="900" b="0" i="0" u="none" strike="noStrike" cap="none">
                <a:solidFill>
                  <a:schemeClr val="dk1"/>
                </a:solidFill>
                <a:latin typeface="DM Sans"/>
                <a:ea typeface="DM Sans"/>
                <a:cs typeface="DM Sans"/>
                <a:sym typeface="DM Sans"/>
              </a:rPr>
              <a:t>Recognize that a measure of center for a numerical data set summarizes all of its values with a single number, while a measure of variation describes how its values vary with a single number.</a:t>
            </a:r>
            <a:endParaRPr sz="900" b="0" i="0" u="none" strike="noStrike" cap="none">
              <a:solidFill>
                <a:schemeClr val="dk1"/>
              </a:solidFill>
              <a:latin typeface="DM Sans"/>
              <a:ea typeface="DM Sans"/>
              <a:cs typeface="DM Sans"/>
              <a:sym typeface="DM Sans"/>
            </a:endParaRPr>
          </a:p>
        </p:txBody>
      </p:sp>
      <p:sp>
        <p:nvSpPr>
          <p:cNvPr id="227" name="Google Shape;227;p9"/>
          <p:cNvSpPr txBox="1"/>
          <p:nvPr/>
        </p:nvSpPr>
        <p:spPr>
          <a:xfrm>
            <a:off x="5174775" y="303450"/>
            <a:ext cx="35127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Develop understanding of statistical variability.</a:t>
            </a:r>
            <a:endParaRPr sz="1100" b="1" i="0" u="none" strike="noStrike" cap="non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M111 Content and Practice Expectations (CPE)</a:t>
            </a:r>
            <a:endParaRPr sz="2100" b="0" i="0" u="none" strike="noStrike" cap="non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graphicFrame>
        <p:nvGraphicFramePr>
          <p:cNvPr id="235" name="Google Shape;235;p10"/>
          <p:cNvGraphicFramePr/>
          <p:nvPr/>
        </p:nvGraphicFramePr>
        <p:xfrm>
          <a:off x="311700" y="1057150"/>
          <a:ext cx="3000000" cy="3000000"/>
        </p:xfrm>
        <a:graphic>
          <a:graphicData uri="http://schemas.openxmlformats.org/drawingml/2006/table">
            <a:tbl>
              <a:tblPr>
                <a:noFill/>
                <a:tableStyleId>{D2C68499-AA51-47C7-9446-AD8E76392BAA}</a:tableStyleId>
              </a:tblPr>
              <a:tblGrid>
                <a:gridCol w="755075">
                  <a:extLst>
                    <a:ext uri="{9D8B030D-6E8A-4147-A177-3AD203B41FA5}">
                      <a16:colId xmlns:a16="http://schemas.microsoft.com/office/drawing/2014/main" val="20000"/>
                    </a:ext>
                  </a:extLst>
                </a:gridCol>
                <a:gridCol w="7796575">
                  <a:extLst>
                    <a:ext uri="{9D8B030D-6E8A-4147-A177-3AD203B41FA5}">
                      <a16:colId xmlns:a16="http://schemas.microsoft.com/office/drawing/2014/main" val="20001"/>
                    </a:ext>
                  </a:extLst>
                </a:gridCol>
              </a:tblGrid>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111.a</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Engage in the modeling cycle.</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111.b</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Develop statistical questions in the course of modeling with one-variable measurement data. </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111.c</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Interpret differences in shape, center, and spread in the context of data sets, accounting for the possible effects of extreme data points (outliers).</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111.d</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Use measures of center and variability to describe one-variable measurement data. </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111.e</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Generate a random sample in the course of modeling with one-variable measurement data.</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111.f</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Use statistics appropriate to the shape of the data distribution to compare center (median, mean) and spread (interquartile range, standard deviation) of two or more different data sets.</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111.g</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Estimate population percentages by using a normal curve to approximate a data distribution.</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39"/>
        <p:cNvGrpSpPr/>
        <p:nvPr/>
      </p:nvGrpSpPr>
      <p:grpSpPr>
        <a:xfrm>
          <a:off x="0" y="0"/>
          <a:ext cx="0" cy="0"/>
          <a:chOff x="0" y="0"/>
          <a:chExt cx="0" cy="0"/>
        </a:xfrm>
      </p:grpSpPr>
      <p:sp>
        <p:nvSpPr>
          <p:cNvPr id="240" name="Google Shape;240;p11"/>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1"/>
          <p:cNvSpPr txBox="1"/>
          <p:nvPr/>
        </p:nvSpPr>
        <p:spPr>
          <a:xfrm>
            <a:off x="345075" y="276625"/>
            <a:ext cx="61983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M111 Content and Practice Expectations (CPE)</a:t>
            </a:r>
            <a:endParaRPr sz="2100" b="0" i="0" u="none" strike="noStrike" cap="none">
              <a:solidFill>
                <a:schemeClr val="dk1"/>
              </a:solidFill>
              <a:latin typeface="Nanum Myeongjo"/>
              <a:ea typeface="Nanum Myeongjo"/>
              <a:cs typeface="Nanum Myeongjo"/>
              <a:sym typeface="Nanum Myeongjo"/>
            </a:endParaRPr>
          </a:p>
        </p:txBody>
      </p:sp>
      <p:cxnSp>
        <p:nvCxnSpPr>
          <p:cNvPr id="242" name="Google Shape;242;p11"/>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graphicFrame>
        <p:nvGraphicFramePr>
          <p:cNvPr id="243" name="Google Shape;243;p11"/>
          <p:cNvGraphicFramePr/>
          <p:nvPr/>
        </p:nvGraphicFramePr>
        <p:xfrm>
          <a:off x="311700" y="1057150"/>
          <a:ext cx="3000000" cy="3000000"/>
        </p:xfrm>
        <a:graphic>
          <a:graphicData uri="http://schemas.openxmlformats.org/drawingml/2006/table">
            <a:tbl>
              <a:tblPr>
                <a:noFill/>
                <a:tableStyleId>{D2C68499-AA51-47C7-9446-AD8E76392BAA}</a:tableStyleId>
              </a:tblPr>
              <a:tblGrid>
                <a:gridCol w="755075">
                  <a:extLst>
                    <a:ext uri="{9D8B030D-6E8A-4147-A177-3AD203B41FA5}">
                      <a16:colId xmlns:a16="http://schemas.microsoft.com/office/drawing/2014/main" val="20000"/>
                    </a:ext>
                  </a:extLst>
                </a:gridCol>
                <a:gridCol w="7796575">
                  <a:extLst>
                    <a:ext uri="{9D8B030D-6E8A-4147-A177-3AD203B41FA5}">
                      <a16:colId xmlns:a16="http://schemas.microsoft.com/office/drawing/2014/main" val="20001"/>
                    </a:ext>
                  </a:extLst>
                </a:gridCol>
              </a:tblGrid>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111.a</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Engage in the modeling cycle.</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111.b</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Develop statistical questions in the course of modeling with one-variable measurement data. </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111.c</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Interpret differences in shape, center, and spread in the context of data sets, accounting for the possible effects of extreme data points (outliers).</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111.d</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Use measures of center and variability to describe one-variable measurement data. </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111.e</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Generate a random sample in the course of modeling with one-variable measurement data.</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111.f</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Use statistics appropriate to the shape of the data distribution to compare center (median, mean) and spread (interquartile range, standard deviation) of two or more different data sets.</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111.g</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rgbClr val="434343"/>
                          </a:solidFill>
                          <a:latin typeface="IBM Plex Sans"/>
                          <a:ea typeface="IBM Plex Sans"/>
                          <a:cs typeface="IBM Plex Sans"/>
                          <a:sym typeface="IBM Plex Sans"/>
                        </a:rPr>
                        <a:t>Estimate population percentages by using a normal curve to approximate a data distribution.</a:t>
                      </a:r>
                      <a:endParaRPr sz="1000" u="none" strike="noStrike" cap="none">
                        <a:solidFill>
                          <a:srgbClr val="434343"/>
                        </a:solidFill>
                        <a:latin typeface="IBM Plex Sans"/>
                        <a:ea typeface="IBM Plex Sans"/>
                        <a:cs typeface="IBM Plex Sans"/>
                        <a:sym typeface="IBM Plex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
        <p:nvSpPr>
          <p:cNvPr id="244" name="Google Shape;244;p11"/>
          <p:cNvSpPr/>
          <p:nvPr/>
        </p:nvSpPr>
        <p:spPr>
          <a:xfrm>
            <a:off x="6543275" y="24258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11"/>
          <p:cNvSpPr txBox="1"/>
          <p:nvPr/>
        </p:nvSpPr>
        <p:spPr>
          <a:xfrm>
            <a:off x="6823325" y="3075600"/>
            <a:ext cx="1386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What</a:t>
            </a:r>
            <a:br>
              <a:rPr lang="en-GB" sz="1400" b="1" i="0" u="none" strike="noStrike" cap="none">
                <a:solidFill>
                  <a:srgbClr val="BDFCD7"/>
                </a:solidFill>
                <a:latin typeface="DM Sans"/>
                <a:ea typeface="DM Sans"/>
                <a:cs typeface="DM Sans"/>
                <a:sym typeface="DM Sans"/>
              </a:rPr>
            </a:br>
            <a:r>
              <a:rPr lang="en-GB" sz="1400" b="1" i="0" u="none" strike="noStrike" cap="none">
                <a:solidFill>
                  <a:srgbClr val="BDFCD7"/>
                </a:solidFill>
                <a:latin typeface="DM Sans"/>
                <a:ea typeface="DM Sans"/>
                <a:cs typeface="DM Sans"/>
                <a:sym typeface="DM Sans"/>
              </a:rPr>
              <a:t>resonates with you?</a:t>
            </a:r>
            <a:endParaRPr sz="1400" b="1" i="0" u="none" strike="noStrike" cap="non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51" name="Google Shape;251;p1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52" name="Google Shape;252;p13"/>
          <p:cNvSpPr txBox="1"/>
          <p:nvPr/>
        </p:nvSpPr>
        <p:spPr>
          <a:xfrm>
            <a:off x="615900" y="1141350"/>
            <a:ext cx="59178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Choose at least one task to explore: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20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Speed Trap</a:t>
            </a:r>
            <a:endParaRPr sz="2500" b="0" i="0" u="none" strike="noStrike" cap="none">
              <a:solidFill>
                <a:srgbClr val="83FBA3"/>
              </a:solidFill>
              <a:latin typeface="DM Sans"/>
              <a:ea typeface="DM Sans"/>
              <a:cs typeface="DM Sans"/>
              <a:sym typeface="DM Sans"/>
            </a:endParaRPr>
          </a:p>
          <a:p>
            <a:pPr marL="457200" marR="0" lvl="0" indent="-387350" algn="l" rtl="0">
              <a:lnSpc>
                <a:spcPct val="100000"/>
              </a:lnSpc>
              <a:spcBef>
                <a:spcPts val="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Do You Fit in this Car?</a:t>
            </a:r>
            <a:endParaRPr sz="2500" b="0" i="0" u="none" strike="noStrike" cap="none">
              <a:solidFill>
                <a:srgbClr val="83FBA3"/>
              </a:solidFill>
              <a:latin typeface="DM Sans"/>
              <a:ea typeface="DM Sans"/>
              <a:cs typeface="DM Sans"/>
              <a:sym typeface="DM Sans"/>
            </a:endParaRPr>
          </a:p>
          <a:p>
            <a:pPr marL="0" marR="0" lvl="0" indent="0" algn="l" rtl="0">
              <a:lnSpc>
                <a:spcPct val="100000"/>
              </a:lnSpc>
              <a:spcBef>
                <a:spcPts val="120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Which content and practice expectations are evident in each one? </a:t>
            </a:r>
            <a:endParaRPr sz="2500" b="0" i="0" u="none" strike="noStrike" cap="none">
              <a:solidFill>
                <a:schemeClr val="lt1"/>
              </a:solidFill>
              <a:latin typeface="DM Sans"/>
              <a:ea typeface="DM Sans"/>
              <a:cs typeface="DM Sans"/>
              <a:sym typeface="DM Sans"/>
            </a:endParaRPr>
          </a:p>
          <a:p>
            <a:pPr marL="0" marR="0" lvl="0" indent="0" algn="l" rtl="0">
              <a:lnSpc>
                <a:spcPct val="100000"/>
              </a:lnSpc>
              <a:spcBef>
                <a:spcPts val="1200"/>
              </a:spcBef>
              <a:spcAft>
                <a:spcPts val="1200"/>
              </a:spcAft>
              <a:buClr>
                <a:schemeClr val="dk1"/>
              </a:buClr>
              <a:buSzPts val="1100"/>
              <a:buFont typeface="Arial"/>
              <a:buNone/>
            </a:pPr>
            <a:endParaRPr sz="2500" b="0" i="0" u="none" strike="noStrike" cap="non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Investigate</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59" name="Google Shape;259;p14"/>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60" name="Google Shape;260;p14"/>
          <p:cNvSpPr txBox="1"/>
          <p:nvPr/>
        </p:nvSpPr>
        <p:spPr>
          <a:xfrm>
            <a:off x="615900" y="1141350"/>
            <a:ext cx="60798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Choose at least one task to explore: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20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Speed Trap</a:t>
            </a:r>
            <a:endParaRPr sz="2500" b="0" i="0" u="none" strike="noStrike" cap="none">
              <a:solidFill>
                <a:srgbClr val="83FBA3"/>
              </a:solidFill>
              <a:latin typeface="DM Sans"/>
              <a:ea typeface="DM Sans"/>
              <a:cs typeface="DM Sans"/>
              <a:sym typeface="DM Sans"/>
            </a:endParaRPr>
          </a:p>
          <a:p>
            <a:pPr marL="457200" marR="0" lvl="0" indent="-387350" algn="l" rtl="0">
              <a:lnSpc>
                <a:spcPct val="100000"/>
              </a:lnSpc>
              <a:spcBef>
                <a:spcPts val="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Do You Fit in this Car?</a:t>
            </a:r>
            <a:endParaRPr sz="2500" b="0" i="0" u="none" strike="noStrike" cap="none">
              <a:solidFill>
                <a:srgbClr val="83FBA3"/>
              </a:solidFill>
              <a:latin typeface="DM Sans"/>
              <a:ea typeface="DM Sans"/>
              <a:cs typeface="DM Sans"/>
              <a:sym typeface="DM Sans"/>
            </a:endParaRPr>
          </a:p>
          <a:p>
            <a:pPr marL="0" marR="0" lvl="0" indent="0" algn="l" rtl="0">
              <a:lnSpc>
                <a:spcPct val="100000"/>
              </a:lnSpc>
              <a:spcBef>
                <a:spcPts val="120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Which content and practice expectations are evident in each one? </a:t>
            </a:r>
            <a:endParaRPr sz="2500" b="0" i="0" u="none" strike="noStrike" cap="none">
              <a:solidFill>
                <a:schemeClr val="lt1"/>
              </a:solidFill>
              <a:latin typeface="DM Sans"/>
              <a:ea typeface="DM Sans"/>
              <a:cs typeface="DM Sans"/>
              <a:sym typeface="DM Sans"/>
            </a:endParaRPr>
          </a:p>
          <a:p>
            <a:pPr marL="0" marR="0" lvl="0" indent="0" algn="l" rtl="0">
              <a:lnSpc>
                <a:spcPct val="100000"/>
              </a:lnSpc>
              <a:spcBef>
                <a:spcPts val="1200"/>
              </a:spcBef>
              <a:spcAft>
                <a:spcPts val="1200"/>
              </a:spcAft>
              <a:buClr>
                <a:schemeClr val="dk1"/>
              </a:buClr>
              <a:buSzPts val="1100"/>
              <a:buFont typeface="Arial"/>
              <a:buNone/>
            </a:pPr>
            <a:endParaRPr sz="2500" b="0" i="0" u="none" strike="noStrike" cap="non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Investigate</a:t>
            </a:r>
            <a:endParaRPr sz="3500" b="0" i="0" u="none" strike="noStrike" cap="non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mute or put your thoughts in the chat! What did you find?</a:t>
            </a:r>
            <a:endParaRPr sz="1400" b="1" i="0" u="none" strike="noStrike" cap="non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69" name="Google Shape;269;p1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70" name="Google Shape;270;p15"/>
          <p:cNvSpPr txBox="1"/>
          <p:nvPr/>
        </p:nvSpPr>
        <p:spPr>
          <a:xfrm>
            <a:off x="650600" y="1674750"/>
            <a:ext cx="5917800" cy="1667400"/>
          </a:xfrm>
          <a:prstGeom prst="rect">
            <a:avLst/>
          </a:prstGeom>
          <a:noFill/>
          <a:ln>
            <a:noFill/>
          </a:ln>
        </p:spPr>
        <p:txBody>
          <a:bodyPr spcFirstLastPara="1" wrap="square" lIns="0" tIns="0" rIns="0" bIns="0" anchor="t" anchorCtr="0">
            <a:spAutoFit/>
          </a:bodyPr>
          <a:lstStyle/>
          <a:p>
            <a:pPr marL="457200" marR="0" lvl="0" indent="-387350" algn="l" rtl="0">
              <a:lnSpc>
                <a:spcPct val="100000"/>
              </a:lnSpc>
              <a:spcBef>
                <a:spcPts val="0"/>
              </a:spcBef>
              <a:spcAft>
                <a:spcPts val="0"/>
              </a:spcAft>
              <a:buClr>
                <a:schemeClr val="lt1"/>
              </a:buClr>
              <a:buSzPts val="2500"/>
              <a:buFont typeface="Nanum Myeongjo"/>
              <a:buAutoNum type="arabicPeriod"/>
            </a:pPr>
            <a:r>
              <a:rPr lang="en-GB" sz="2500" b="0" i="0" u="none" strike="noStrike" cap="none">
                <a:solidFill>
                  <a:schemeClr val="lt1"/>
                </a:solidFill>
                <a:latin typeface="DM Sans"/>
                <a:ea typeface="DM Sans"/>
                <a:cs typeface="DM Sans"/>
                <a:sym typeface="DM Sans"/>
              </a:rPr>
              <a:t>How do these content and practice expectations align to ways you’ve taught this topic before?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000"/>
              </a:spcBef>
              <a:spcAft>
                <a:spcPts val="1000"/>
              </a:spcAft>
              <a:buClr>
                <a:schemeClr val="lt1"/>
              </a:buClr>
              <a:buSzPts val="2500"/>
              <a:buFont typeface="Nanum Myeongjo"/>
              <a:buAutoNum type="arabicPeriod"/>
            </a:pPr>
            <a:r>
              <a:rPr lang="en-GB" sz="2500" b="0" i="0" u="none" strike="noStrike" cap="none">
                <a:solidFill>
                  <a:schemeClr val="lt1"/>
                </a:solidFill>
                <a:latin typeface="DM Sans"/>
                <a:ea typeface="DM Sans"/>
                <a:cs typeface="DM Sans"/>
                <a:sym typeface="DM Sans"/>
              </a:rPr>
              <a:t>How are they different? </a:t>
            </a:r>
            <a:endParaRPr sz="2500" b="0" i="0" u="none" strike="noStrike" cap="non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mute or put your thoughts in the chat!</a:t>
            </a:r>
            <a:endParaRPr sz="1400" b="1" i="0" u="none" strike="noStrike" cap="non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What’s the Same? What’s Different?</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3FF36"/>
        </a:solidFill>
        <a:effectLst/>
      </p:bgPr>
    </p:bg>
    <p:spTree>
      <p:nvGrpSpPr>
        <p:cNvPr id="1" name="Shape 277"/>
        <p:cNvGrpSpPr/>
        <p:nvPr/>
      </p:nvGrpSpPr>
      <p:grpSpPr>
        <a:xfrm>
          <a:off x="0" y="0"/>
          <a:ext cx="0" cy="0"/>
          <a:chOff x="0" y="0"/>
          <a:chExt cx="0" cy="0"/>
        </a:xfrm>
      </p:grpSpPr>
      <p:cxnSp>
        <p:nvCxnSpPr>
          <p:cNvPr id="278" name="Google Shape;278;p16"/>
          <p:cNvCxnSpPr/>
          <p:nvPr/>
        </p:nvCxnSpPr>
        <p:spPr>
          <a:xfrm>
            <a:off x="2510750" y="300"/>
            <a:ext cx="0" cy="5141400"/>
          </a:xfrm>
          <a:prstGeom prst="straightConnector1">
            <a:avLst/>
          </a:prstGeom>
          <a:noFill/>
          <a:ln w="9525" cap="flat" cmpd="sng">
            <a:solidFill>
              <a:schemeClr val="dk2"/>
            </a:solidFill>
            <a:prstDash val="solid"/>
            <a:round/>
            <a:headEnd type="none" w="sm" len="sm"/>
            <a:tailEnd type="none" w="sm" len="sm"/>
          </a:ln>
        </p:spPr>
      </p:cxnSp>
      <p:sp>
        <p:nvSpPr>
          <p:cNvPr id="279" name="Google Shape;279;p16"/>
          <p:cNvSpPr txBox="1"/>
          <p:nvPr/>
        </p:nvSpPr>
        <p:spPr>
          <a:xfrm>
            <a:off x="3096450" y="993625"/>
            <a:ext cx="5744400" cy="37089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1200"/>
              </a:spcBef>
              <a:spcAft>
                <a:spcPts val="0"/>
              </a:spcAft>
              <a:buClr>
                <a:srgbClr val="000000"/>
              </a:buClr>
              <a:buSzPts val="2300"/>
              <a:buFont typeface="Arial"/>
              <a:buNone/>
            </a:pPr>
            <a:r>
              <a:rPr lang="en-GB" sz="2300" b="0" i="0" u="none" strike="noStrike" cap="non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sz="2300" b="0" i="0" u="none" strike="noStrike" cap="none">
              <a:solidFill>
                <a:srgbClr val="202728"/>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r>
              <a:rPr lang="en-GB" sz="900" b="0" i="0" u="none" strike="noStrike" cap="none">
                <a:solidFill>
                  <a:srgbClr val="202728"/>
                </a:solidFill>
                <a:latin typeface="DM Sans"/>
                <a:ea typeface="DM Sans"/>
                <a:cs typeface="DM Sans"/>
                <a:sym typeface="DM Sans"/>
              </a:rPr>
              <a:t>Source: https://justequations.org/resource/branching-out-designing-high-school-math-pathways-for-equity</a:t>
            </a:r>
            <a:endParaRPr sz="1400" b="0" i="0" u="none" strike="noStrike" cap="none">
              <a:solidFill>
                <a:schemeClr val="dk1"/>
              </a:solidFill>
              <a:latin typeface="DM Sans"/>
              <a:ea typeface="DM Sans"/>
              <a:cs typeface="DM Sans"/>
              <a:sym typeface="DM Sans"/>
            </a:endParaRPr>
          </a:p>
        </p:txBody>
      </p:sp>
      <p:sp>
        <p:nvSpPr>
          <p:cNvPr id="280" name="Google Shape;280;p16"/>
          <p:cNvSpPr txBox="1"/>
          <p:nvPr/>
        </p:nvSpPr>
        <p:spPr>
          <a:xfrm>
            <a:off x="553775" y="266000"/>
            <a:ext cx="2286000" cy="443198"/>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GB" sz="1800" b="0" i="0" u="none" strike="noStrike" cap="none" dirty="0">
                <a:solidFill>
                  <a:schemeClr val="dk1"/>
                </a:solidFill>
                <a:latin typeface="Nanum Myeongjo"/>
                <a:ea typeface="Nanum Myeongjo"/>
                <a:cs typeface="Nanum Myeongjo"/>
                <a:sym typeface="Nanum Myeongjo"/>
              </a:rPr>
              <a:t>Math Gaps Create</a:t>
            </a:r>
            <a:endParaRPr sz="1800" b="0" i="0" u="none" strike="noStrike" cap="none" dirty="0">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1800"/>
              <a:buFont typeface="Arial"/>
              <a:buNone/>
            </a:pPr>
            <a:r>
              <a:rPr lang="en-GB" sz="1800" b="0" i="0" u="none" strike="noStrike" cap="none" dirty="0">
                <a:solidFill>
                  <a:schemeClr val="dk1"/>
                </a:solidFill>
                <a:latin typeface="Nanum Myeongjo"/>
                <a:ea typeface="Nanum Myeongjo"/>
                <a:cs typeface="Nanum Myeongjo"/>
                <a:sym typeface="Nanum Myeongjo"/>
              </a:rPr>
              <a:t>Lasting Barriers</a:t>
            </a:r>
            <a:endParaRPr sz="1800" b="0" i="0" u="none" strike="noStrike" cap="none" dirty="0">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84"/>
        <p:cNvGrpSpPr/>
        <p:nvPr/>
      </p:nvGrpSpPr>
      <p:grpSpPr>
        <a:xfrm>
          <a:off x="0" y="0"/>
          <a:ext cx="0" cy="0"/>
          <a:chOff x="0" y="0"/>
          <a:chExt cx="0" cy="0"/>
        </a:xfrm>
      </p:grpSpPr>
      <p:sp>
        <p:nvSpPr>
          <p:cNvPr id="285" name="Google Shape;285;p17"/>
          <p:cNvSpPr txBox="1"/>
          <p:nvPr/>
        </p:nvSpPr>
        <p:spPr>
          <a:xfrm>
            <a:off x="3105100" y="1376125"/>
            <a:ext cx="24090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Is math...?</a:t>
            </a:r>
            <a:endParaRPr sz="1400" b="0" i="0" u="none" strike="noStrike" cap="none">
              <a:solidFill>
                <a:schemeClr val="dk1"/>
              </a:solidFill>
              <a:latin typeface="Nanum Myeongjo"/>
              <a:ea typeface="Nanum Myeongjo"/>
              <a:cs typeface="Nanum Myeongjo"/>
              <a:sym typeface="Nanum Myeongjo"/>
            </a:endParaRPr>
          </a:p>
        </p:txBody>
      </p:sp>
      <p:sp>
        <p:nvSpPr>
          <p:cNvPr id="286" name="Google Shape;286;p17"/>
          <p:cNvSpPr txBox="1"/>
          <p:nvPr/>
        </p:nvSpPr>
        <p:spPr>
          <a:xfrm>
            <a:off x="3105100" y="1741950"/>
            <a:ext cx="2134800" cy="1536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getting one right answer, the teacher’s way</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Irrelevant</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doing procedures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Independent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Something my teacher made up</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Formulaic</a:t>
            </a:r>
            <a:endParaRPr sz="1000" b="0" i="0" u="none" strike="noStrike" cap="none">
              <a:solidFill>
                <a:schemeClr val="dk1"/>
              </a:solidFill>
              <a:latin typeface="DM Sans"/>
              <a:ea typeface="DM Sans"/>
              <a:cs typeface="DM Sans"/>
              <a:sym typeface="DM Sans"/>
            </a:endParaRPr>
          </a:p>
        </p:txBody>
      </p:sp>
      <p:cxnSp>
        <p:nvCxnSpPr>
          <p:cNvPr id="287" name="Google Shape;287;p17"/>
          <p:cNvCxnSpPr/>
          <p:nvPr/>
        </p:nvCxnSpPr>
        <p:spPr>
          <a:xfrm>
            <a:off x="2374350" y="1083650"/>
            <a:ext cx="6784800" cy="0"/>
          </a:xfrm>
          <a:prstGeom prst="straightConnector1">
            <a:avLst/>
          </a:prstGeom>
          <a:noFill/>
          <a:ln w="9525" cap="flat" cmpd="sng">
            <a:solidFill>
              <a:schemeClr val="dk1"/>
            </a:solidFill>
            <a:prstDash val="solid"/>
            <a:round/>
            <a:headEnd type="none" w="sm" len="sm"/>
            <a:tailEnd type="none" w="sm" len="sm"/>
          </a:ln>
        </p:spPr>
      </p:cxnSp>
      <p:sp>
        <p:nvSpPr>
          <p:cNvPr id="288" name="Google Shape;288;p17"/>
          <p:cNvSpPr txBox="1"/>
          <p:nvPr/>
        </p:nvSpPr>
        <p:spPr>
          <a:xfrm>
            <a:off x="6237525" y="1376125"/>
            <a:ext cx="1915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Or could math be...?</a:t>
            </a:r>
            <a:endParaRPr sz="1400" b="0" i="0" u="none" strike="noStrike" cap="none">
              <a:solidFill>
                <a:schemeClr val="dk1"/>
              </a:solidFill>
              <a:latin typeface="Nanum Myeongjo"/>
              <a:ea typeface="Nanum Myeongjo"/>
              <a:cs typeface="Nanum Myeongjo"/>
              <a:sym typeface="Nanum Myeongjo"/>
            </a:endParaRPr>
          </a:p>
        </p:txBody>
      </p:sp>
      <p:sp>
        <p:nvSpPr>
          <p:cNvPr id="289" name="Google Shape;289;p17"/>
          <p:cNvSpPr txBox="1"/>
          <p:nvPr/>
        </p:nvSpPr>
        <p:spPr>
          <a:xfrm>
            <a:off x="6237525" y="1741950"/>
            <a:ext cx="1915200" cy="2067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using multiple strategies flexibly</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Connected to the real-world in ways that make sense</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understanding and applying</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Collaborative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Lived across continents and centuries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Novel, challenging problems</a:t>
            </a:r>
            <a:endParaRPr sz="1000" b="0" i="0" u="none" strike="noStrike" cap="none">
              <a:solidFill>
                <a:schemeClr val="dk1"/>
              </a:solidFill>
              <a:latin typeface="DM Sans"/>
              <a:ea typeface="DM Sans"/>
              <a:cs typeface="DM Sans"/>
              <a:sym typeface="DM Sans"/>
            </a:endParaRPr>
          </a:p>
        </p:txBody>
      </p:sp>
      <p:cxnSp>
        <p:nvCxnSpPr>
          <p:cNvPr id="290" name="Google Shape;290;p17"/>
          <p:cNvCxnSpPr/>
          <p:nvPr/>
        </p:nvCxnSpPr>
        <p:spPr>
          <a:xfrm>
            <a:off x="5916300" y="1083650"/>
            <a:ext cx="0" cy="4065300"/>
          </a:xfrm>
          <a:prstGeom prst="straightConnector1">
            <a:avLst/>
          </a:prstGeom>
          <a:noFill/>
          <a:ln w="9525" cap="flat" cmpd="sng">
            <a:solidFill>
              <a:schemeClr val="dk1"/>
            </a:solidFill>
            <a:prstDash val="solid"/>
            <a:round/>
            <a:headEnd type="none" w="sm" len="sm"/>
            <a:tailEnd type="none" w="sm" len="sm"/>
          </a:ln>
        </p:spPr>
      </p:cxnSp>
      <p:cxnSp>
        <p:nvCxnSpPr>
          <p:cNvPr id="291" name="Google Shape;291;p17"/>
          <p:cNvCxnSpPr/>
          <p:nvPr/>
        </p:nvCxnSpPr>
        <p:spPr>
          <a:xfrm>
            <a:off x="2374350" y="4721100"/>
            <a:ext cx="6784800" cy="0"/>
          </a:xfrm>
          <a:prstGeom prst="straightConnector1">
            <a:avLst/>
          </a:prstGeom>
          <a:noFill/>
          <a:ln w="9525" cap="flat" cmpd="sng">
            <a:solidFill>
              <a:schemeClr val="dk1"/>
            </a:solidFill>
            <a:prstDash val="solid"/>
            <a:round/>
            <a:headEnd type="none" w="sm" len="sm"/>
            <a:tailEnd type="none" w="sm" len="sm"/>
          </a:ln>
        </p:spPr>
      </p:cxnSp>
      <p:sp>
        <p:nvSpPr>
          <p:cNvPr id="292" name="Google Shape;292;p17"/>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17"/>
          <p:cNvSpPr txBox="1"/>
          <p:nvPr/>
        </p:nvSpPr>
        <p:spPr>
          <a:xfrm>
            <a:off x="325175" y="342200"/>
            <a:ext cx="2169900" cy="1219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We Must Lead the Movement</a:t>
            </a:r>
            <a:endParaRPr sz="3300" b="0" i="0" u="none" strike="noStrike" cap="none">
              <a:solidFill>
                <a:schemeClr val="dk1"/>
              </a:solidFill>
              <a:latin typeface="Nanum Myeongjo"/>
              <a:ea typeface="Nanum Myeongjo"/>
              <a:cs typeface="Nanum Myeongjo"/>
              <a:sym typeface="Nanum Myeongjo"/>
            </a:endParaRPr>
          </a:p>
        </p:txBody>
      </p:sp>
      <p:cxnSp>
        <p:nvCxnSpPr>
          <p:cNvPr id="294" name="Google Shape;294;p17"/>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sp>
        <p:nvSpPr>
          <p:cNvPr id="295" name="Google Shape;295;p17"/>
          <p:cNvSpPr/>
          <p:nvPr/>
        </p:nvSpPr>
        <p:spPr>
          <a:xfrm>
            <a:off x="389700" y="299897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17"/>
          <p:cNvSpPr txBox="1"/>
          <p:nvPr/>
        </p:nvSpPr>
        <p:spPr>
          <a:xfrm>
            <a:off x="669750" y="35410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How can this approach give space for what math can be?</a:t>
            </a:r>
            <a:endParaRPr sz="1400" b="1" i="0" u="none" strike="noStrike" cap="non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300"/>
        <p:cNvGrpSpPr/>
        <p:nvPr/>
      </p:nvGrpSpPr>
      <p:grpSpPr>
        <a:xfrm>
          <a:off x="0" y="0"/>
          <a:ext cx="0" cy="0"/>
          <a:chOff x="0" y="0"/>
          <a:chExt cx="0" cy="0"/>
        </a:xfrm>
      </p:grpSpPr>
      <p:cxnSp>
        <p:nvCxnSpPr>
          <p:cNvPr id="301" name="Google Shape;301;p18"/>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302" name="Google Shape;302;p18"/>
          <p:cNvSpPr txBox="1"/>
          <p:nvPr/>
        </p:nvSpPr>
        <p:spPr>
          <a:xfrm>
            <a:off x="3419850" y="303450"/>
            <a:ext cx="4318200" cy="30291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1: Expectations </a:t>
            </a:r>
            <a:br>
              <a:rPr lang="en-GB" sz="5200" b="0" i="0" u="none" strike="noStrike" cap="none">
                <a:solidFill>
                  <a:schemeClr val="dk1"/>
                </a:solidFill>
                <a:latin typeface="Nanum Myeongjo"/>
                <a:ea typeface="Nanum Myeongjo"/>
                <a:cs typeface="Nanum Myeongjo"/>
                <a:sym typeface="Nanum Myeongjo"/>
              </a:rPr>
            </a:br>
            <a:r>
              <a:rPr lang="en-GB" sz="5200" b="0" i="0" u="none" strike="noStrike" cap="none">
                <a:solidFill>
                  <a:schemeClr val="dk1"/>
                </a:solidFill>
                <a:latin typeface="Nanum Myeongjo"/>
                <a:ea typeface="Nanum Myeongjo"/>
                <a:cs typeface="Nanum Myeongjo"/>
                <a:sym typeface="Nanum Myeongjo"/>
              </a:rPr>
              <a:t>and Learning Principles</a:t>
            </a:r>
            <a:endParaRPr sz="5200" b="0" i="0" u="none" strike="noStrike" cap="none">
              <a:solidFill>
                <a:schemeClr val="dk1"/>
              </a:solidFill>
              <a:latin typeface="Nanum Myeongjo"/>
              <a:ea typeface="Nanum Myeongjo"/>
              <a:cs typeface="Nanum Myeongjo"/>
              <a:sym typeface="Nanum Myeongjo"/>
            </a:endParaRPr>
          </a:p>
        </p:txBody>
      </p:sp>
      <p:sp>
        <p:nvSpPr>
          <p:cNvPr id="303" name="Google Shape;303;p18"/>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02</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07"/>
        <p:cNvGrpSpPr/>
        <p:nvPr/>
      </p:nvGrpSpPr>
      <p:grpSpPr>
        <a:xfrm>
          <a:off x="0" y="0"/>
          <a:ext cx="0" cy="0"/>
          <a:chOff x="0" y="0"/>
          <a:chExt cx="0" cy="0"/>
        </a:xfrm>
      </p:grpSpPr>
      <p:cxnSp>
        <p:nvCxnSpPr>
          <p:cNvPr id="308" name="Google Shape;308;p1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09" name="Google Shape;309;p1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10" name="Google Shape;310;p19"/>
          <p:cNvSpPr txBox="1"/>
          <p:nvPr/>
        </p:nvSpPr>
        <p:spPr>
          <a:xfrm>
            <a:off x="615900" y="1141350"/>
            <a:ext cx="5917800" cy="3386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rgbClr val="434343"/>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Data can be used to gain insights about communities and help us understand issues. </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Framing Questions</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What are some questions you have about your community that could be answered by collecting data? </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are these questions/issues important? </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should we care about this question/issue?</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Who else might care about these questions/issues?</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might it be important to them?</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For this task you will prepare a presentation in any form (slideshow, report, song, artwork) delivering a message you want to share on a topic of your choice, supported by the evidence you collect.</a:t>
            </a:r>
            <a:endParaRPr sz="2800" b="0" i="0" u="none" strike="noStrike" cap="none">
              <a:solidFill>
                <a:schemeClr val="lt1"/>
              </a:solidFill>
              <a:latin typeface="DM Sans"/>
              <a:ea typeface="DM Sans"/>
              <a:cs typeface="DM Sans"/>
              <a:sym typeface="DM Sans"/>
            </a:endParaRPr>
          </a:p>
        </p:txBody>
      </p:sp>
      <p:sp>
        <p:nvSpPr>
          <p:cNvPr id="311" name="Google Shape;311;p19"/>
          <p:cNvSpPr txBox="1"/>
          <p:nvPr/>
        </p:nvSpPr>
        <p:spPr>
          <a:xfrm>
            <a:off x="615900" y="368375"/>
            <a:ext cx="49005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Do Some Math!</a:t>
            </a:r>
            <a:endParaRPr sz="3500" b="0" i="0" u="none" strike="noStrike" cap="none">
              <a:solidFill>
                <a:srgbClr val="83FBA3"/>
              </a:solidFill>
              <a:latin typeface="Nanum Myeongjo"/>
              <a:ea typeface="Nanum Myeongjo"/>
              <a:cs typeface="Nanum Myeongjo"/>
              <a:sym typeface="Nanum Myeongjo"/>
            </a:endParaRPr>
          </a:p>
        </p:txBody>
      </p:sp>
      <p:sp>
        <p:nvSpPr>
          <p:cNvPr id="312" name="Google Shape;312;p19"/>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19"/>
          <p:cNvSpPr txBox="1"/>
          <p:nvPr/>
        </p:nvSpPr>
        <p:spPr>
          <a:xfrm>
            <a:off x="6735575" y="2937675"/>
            <a:ext cx="1561500" cy="9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1" i="0" u="none" strike="noStrike" cap="none">
                <a:solidFill>
                  <a:srgbClr val="145758"/>
                </a:solidFill>
                <a:latin typeface="Proxima Nova"/>
                <a:ea typeface="Proxima Nova"/>
                <a:cs typeface="Proxima Nova"/>
                <a:sym typeface="Proxima Nova"/>
              </a:rPr>
              <a:t>Do the task as a student would. Jot down any reflections that you have as you do the math!</a:t>
            </a:r>
            <a:endParaRPr sz="1200" b="1" i="0" u="none" strike="noStrike" cap="non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17"/>
        <p:cNvGrpSpPr/>
        <p:nvPr/>
      </p:nvGrpSpPr>
      <p:grpSpPr>
        <a:xfrm>
          <a:off x="0" y="0"/>
          <a:ext cx="0" cy="0"/>
          <a:chOff x="0" y="0"/>
          <a:chExt cx="0" cy="0"/>
        </a:xfrm>
      </p:grpSpPr>
      <p:cxnSp>
        <p:nvCxnSpPr>
          <p:cNvPr id="318" name="Google Shape;318;p20"/>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19" name="Google Shape;319;p20"/>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20" name="Google Shape;320;p20"/>
          <p:cNvSpPr txBox="1"/>
          <p:nvPr/>
        </p:nvSpPr>
        <p:spPr>
          <a:xfrm>
            <a:off x="615900" y="368375"/>
            <a:ext cx="70026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Content and Practice Expectations</a:t>
            </a:r>
            <a:endParaRPr sz="3500" b="0" i="0" u="none" strike="noStrike" cap="none">
              <a:solidFill>
                <a:srgbClr val="83FBA3"/>
              </a:solidFill>
              <a:latin typeface="Nanum Myeongjo"/>
              <a:ea typeface="Nanum Myeongjo"/>
              <a:cs typeface="Nanum Myeongjo"/>
              <a:sym typeface="Nanum Myeongjo"/>
            </a:endParaRPr>
          </a:p>
        </p:txBody>
      </p:sp>
      <p:sp>
        <p:nvSpPr>
          <p:cNvPr id="321" name="Google Shape;321;p20"/>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20"/>
          <p:cNvSpPr txBox="1"/>
          <p:nvPr/>
        </p:nvSpPr>
        <p:spPr>
          <a:xfrm>
            <a:off x="6735575" y="2976075"/>
            <a:ext cx="15615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DM Sans"/>
                <a:ea typeface="DM Sans"/>
                <a:cs typeface="DM Sans"/>
                <a:sym typeface="DM Sans"/>
              </a:rPr>
              <a:t>Choose 1-2 Content and Practice Expectations that student work could give evidence of.</a:t>
            </a:r>
            <a:endParaRPr sz="1100" b="1" i="0" u="none" strike="noStrike" cap="none">
              <a:solidFill>
                <a:srgbClr val="145758"/>
              </a:solidFill>
              <a:latin typeface="DM Sans"/>
              <a:ea typeface="DM Sans"/>
              <a:cs typeface="DM Sans"/>
              <a:sym typeface="DM Sans"/>
            </a:endParaRPr>
          </a:p>
        </p:txBody>
      </p:sp>
      <p:sp>
        <p:nvSpPr>
          <p:cNvPr id="323" name="Google Shape;323;p20"/>
          <p:cNvSpPr txBox="1"/>
          <p:nvPr/>
        </p:nvSpPr>
        <p:spPr>
          <a:xfrm>
            <a:off x="615900" y="1141350"/>
            <a:ext cx="5917800" cy="3386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rgbClr val="434343"/>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Data can be used to gain insights about communities and help us understand issues. </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Framing Questions</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What are some questions you have about your community that could be answered by collecting data? </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are these questions/issues important? </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should we care about this question/issue?</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Who else might care about these questions/issues?</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might it be important to them?</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For this task you will prepare a presentation in any form (slideshow, report, song, artwork) delivering a message you want to share on a topic of your choice, supported by the evidence you collect.</a:t>
            </a:r>
            <a:endParaRPr sz="2800" b="0" i="0" u="none" strike="noStrike" cap="non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27"/>
        <p:cNvGrpSpPr/>
        <p:nvPr/>
      </p:nvGrpSpPr>
      <p:grpSpPr>
        <a:xfrm>
          <a:off x="0" y="0"/>
          <a:ext cx="0" cy="0"/>
          <a:chOff x="0" y="0"/>
          <a:chExt cx="0" cy="0"/>
        </a:xfrm>
      </p:grpSpPr>
      <p:cxnSp>
        <p:nvCxnSpPr>
          <p:cNvPr id="328" name="Google Shape;328;p2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29" name="Google Shape;329;p2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30" name="Google Shape;330;p21"/>
          <p:cNvSpPr txBox="1"/>
          <p:nvPr/>
        </p:nvSpPr>
        <p:spPr>
          <a:xfrm>
            <a:off x="615900" y="368375"/>
            <a:ext cx="73374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Content and Practice Expectations</a:t>
            </a:r>
            <a:endParaRPr sz="3500" b="0" i="0" u="none" strike="noStrike" cap="none">
              <a:solidFill>
                <a:srgbClr val="83FBA3"/>
              </a:solidFill>
              <a:latin typeface="Nanum Myeongjo"/>
              <a:ea typeface="Nanum Myeongjo"/>
              <a:cs typeface="Nanum Myeongjo"/>
              <a:sym typeface="Nanum Myeongjo"/>
            </a:endParaRPr>
          </a:p>
        </p:txBody>
      </p:sp>
      <p:sp>
        <p:nvSpPr>
          <p:cNvPr id="331" name="Google Shape;331;p21"/>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21"/>
          <p:cNvSpPr txBox="1"/>
          <p:nvPr/>
        </p:nvSpPr>
        <p:spPr>
          <a:xfrm>
            <a:off x="6735575" y="2976075"/>
            <a:ext cx="15615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111.b: Develop statistical questions in the course of modeling with one-variable measurement data. </a:t>
            </a:r>
            <a:endParaRPr sz="1100" b="1" i="0" u="none" strike="noStrike" cap="none">
              <a:solidFill>
                <a:srgbClr val="145758"/>
              </a:solidFill>
              <a:latin typeface="DM Sans"/>
              <a:ea typeface="DM Sans"/>
              <a:cs typeface="DM Sans"/>
              <a:sym typeface="DM Sans"/>
            </a:endParaRPr>
          </a:p>
        </p:txBody>
      </p:sp>
      <p:sp>
        <p:nvSpPr>
          <p:cNvPr id="333" name="Google Shape;333;p21"/>
          <p:cNvSpPr txBox="1"/>
          <p:nvPr/>
        </p:nvSpPr>
        <p:spPr>
          <a:xfrm>
            <a:off x="615900" y="1141350"/>
            <a:ext cx="5917800" cy="3386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rgbClr val="434343"/>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Data can be used to gain insights about communities and help us understand issues. </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Framing Questions</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What are some questions you have about your community that could be answered by collecting data? </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are these questions/issues important? </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should we care about this question/issue?</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Who else might care about these questions/issues?</a:t>
            </a:r>
            <a:endParaRPr sz="1500" b="0" i="0" u="none" strike="noStrike" cap="none">
              <a:solidFill>
                <a:schemeClr val="lt1"/>
              </a:solidFill>
              <a:latin typeface="IBM Plex Sans"/>
              <a:ea typeface="IBM Plex Sans"/>
              <a:cs typeface="IBM Plex Sans"/>
              <a:sym typeface="IBM Plex Sans"/>
            </a:endParaRPr>
          </a:p>
          <a:p>
            <a:pPr marL="457200" marR="0" lvl="0" indent="-323850" algn="l" rtl="0">
              <a:lnSpc>
                <a:spcPct val="100000"/>
              </a:lnSpc>
              <a:spcBef>
                <a:spcPts val="0"/>
              </a:spcBef>
              <a:spcAft>
                <a:spcPts val="0"/>
              </a:spcAft>
              <a:buClr>
                <a:schemeClr val="lt1"/>
              </a:buClr>
              <a:buSzPts val="1500"/>
              <a:buFont typeface="IBM Plex Sans"/>
              <a:buChar char="●"/>
            </a:pPr>
            <a:r>
              <a:rPr lang="en-GB" sz="1500" b="0" i="0" u="none" strike="noStrike" cap="none">
                <a:solidFill>
                  <a:schemeClr val="lt1"/>
                </a:solidFill>
                <a:latin typeface="IBM Plex Sans"/>
                <a:ea typeface="IBM Plex Sans"/>
                <a:cs typeface="IBM Plex Sans"/>
                <a:sym typeface="IBM Plex Sans"/>
              </a:rPr>
              <a:t>Why might it be important to them?</a:t>
            </a: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chemeClr val="lt1"/>
              </a:solidFill>
              <a:latin typeface="IBM Plex Sans"/>
              <a:ea typeface="IBM Plex Sans"/>
              <a:cs typeface="IBM Plex Sans"/>
              <a:sym typeface="IBM Plex Sans"/>
            </a:endParaRPr>
          </a:p>
          <a:p>
            <a:pPr marL="0" marR="0" lvl="0" indent="0" algn="l" rtl="0">
              <a:lnSpc>
                <a:spcPct val="100000"/>
              </a:lnSpc>
              <a:spcBef>
                <a:spcPts val="0"/>
              </a:spcBef>
              <a:spcAft>
                <a:spcPts val="0"/>
              </a:spcAft>
              <a:buClr>
                <a:schemeClr val="dk1"/>
              </a:buClr>
              <a:buSzPts val="1100"/>
              <a:buFont typeface="Arial"/>
              <a:buNone/>
            </a:pPr>
            <a:r>
              <a:rPr lang="en-GB" sz="1500" b="0" i="0" u="none" strike="noStrike" cap="none">
                <a:solidFill>
                  <a:schemeClr val="lt1"/>
                </a:solidFill>
                <a:latin typeface="IBM Plex Sans"/>
                <a:ea typeface="IBM Plex Sans"/>
                <a:cs typeface="IBM Plex Sans"/>
                <a:sym typeface="IBM Plex Sans"/>
              </a:rPr>
              <a:t>For this task you will prepare a presentation in any form (slideshow, report, song, artwork) delivering a message you want to share on a topic of your choice, supported by the evidence you collect.</a:t>
            </a:r>
            <a:endParaRPr sz="2800" b="0" i="0" u="none" strike="noStrike" cap="non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37"/>
        <p:cNvGrpSpPr/>
        <p:nvPr/>
      </p:nvGrpSpPr>
      <p:grpSpPr>
        <a:xfrm>
          <a:off x="0" y="0"/>
          <a:ext cx="0" cy="0"/>
          <a:chOff x="0" y="0"/>
          <a:chExt cx="0" cy="0"/>
        </a:xfrm>
      </p:grpSpPr>
      <p:sp>
        <p:nvSpPr>
          <p:cNvPr id="338" name="Google Shape;338;p22"/>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M111 Modeling with Data: One-Variable Measurement Data,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339" name="Google Shape;339;p22"/>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340" name="Google Shape;340;p22"/>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341" name="Google Shape;341;p22"/>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22"/>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cxnSp>
        <p:nvCxnSpPr>
          <p:cNvPr id="343" name="Google Shape;343;p22"/>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344" name="Google Shape;344;p22"/>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345" name="Google Shape;345;p22"/>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49"/>
        <p:cNvGrpSpPr/>
        <p:nvPr/>
      </p:nvGrpSpPr>
      <p:grpSpPr>
        <a:xfrm>
          <a:off x="0" y="0"/>
          <a:ext cx="0" cy="0"/>
          <a:chOff x="0" y="0"/>
          <a:chExt cx="0" cy="0"/>
        </a:xfrm>
      </p:grpSpPr>
      <p:sp>
        <p:nvSpPr>
          <p:cNvPr id="350" name="Google Shape;350;p23"/>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M111 Modeling with Data: One-Variable Measurement Data,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351" name="Google Shape;351;p23"/>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352" name="Google Shape;352;p23"/>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353" name="Google Shape;353;p23"/>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4" name="Google Shape;354;p23"/>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355" name="Google Shape;355;p23"/>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356" name="Google Shape;356;p23"/>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357" name="Google Shape;357;p23"/>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358" name="Google Shape;358;p23"/>
          <p:cNvSpPr/>
          <p:nvPr/>
        </p:nvSpPr>
        <p:spPr>
          <a:xfrm>
            <a:off x="6543275" y="25787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1300" b="1" i="0" u="none" strike="noStrike" cap="non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sz="1300" b="0" i="0" u="none" strike="noStrike" cap="non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62"/>
        <p:cNvGrpSpPr/>
        <p:nvPr/>
      </p:nvGrpSpPr>
      <p:grpSpPr>
        <a:xfrm>
          <a:off x="0" y="0"/>
          <a:ext cx="0" cy="0"/>
          <a:chOff x="0" y="0"/>
          <a:chExt cx="0" cy="0"/>
        </a:xfrm>
      </p:grpSpPr>
      <p:sp>
        <p:nvSpPr>
          <p:cNvPr id="363" name="Google Shape;363;p24"/>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M111 Modeling with Data: One-Variable Measurement Data,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364" name="Google Shape;364;p24"/>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365" name="Google Shape;365;p24"/>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366" name="Google Shape;366;p24"/>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7" name="Google Shape;367;p24"/>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368" name="Google Shape;368;p24"/>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sp>
        <p:nvSpPr>
          <p:cNvPr id="369" name="Google Shape;369;p24"/>
          <p:cNvSpPr/>
          <p:nvPr/>
        </p:nvSpPr>
        <p:spPr>
          <a:xfrm>
            <a:off x="6543275" y="25787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24"/>
          <p:cNvSpPr txBox="1"/>
          <p:nvPr/>
        </p:nvSpPr>
        <p:spPr>
          <a:xfrm>
            <a:off x="6739325" y="3235575"/>
            <a:ext cx="15540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Share what </a:t>
            </a:r>
            <a:br>
              <a:rPr lang="en-GB" sz="1600" b="1" i="0" u="none" strike="noStrike" cap="none">
                <a:solidFill>
                  <a:srgbClr val="83FBA3"/>
                </a:solidFill>
                <a:latin typeface="DM Sans"/>
                <a:ea typeface="DM Sans"/>
                <a:cs typeface="DM Sans"/>
                <a:sym typeface="DM Sans"/>
              </a:rPr>
            </a:br>
            <a:r>
              <a:rPr lang="en-GB" sz="1600" b="1" i="0" u="none" strike="noStrike" cap="none">
                <a:solidFill>
                  <a:srgbClr val="83FBA3"/>
                </a:solidFill>
                <a:latin typeface="DM Sans"/>
                <a:ea typeface="DM Sans"/>
                <a:cs typeface="DM Sans"/>
                <a:sym typeface="DM Sans"/>
              </a:rPr>
              <a:t>you came up with!</a:t>
            </a:r>
            <a:endParaRPr sz="1000" b="1" i="0" u="none" strike="noStrike" cap="none">
              <a:solidFill>
                <a:srgbClr val="83FBA3"/>
              </a:solidFill>
              <a:latin typeface="DM Sans"/>
              <a:ea typeface="DM Sans"/>
              <a:cs typeface="DM Sans"/>
              <a:sym typeface="DM Sans"/>
            </a:endParaRPr>
          </a:p>
        </p:txBody>
      </p:sp>
      <p:cxnSp>
        <p:nvCxnSpPr>
          <p:cNvPr id="371" name="Google Shape;371;p24"/>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372" name="Google Shape;372;p24"/>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376"/>
        <p:cNvGrpSpPr/>
        <p:nvPr/>
      </p:nvGrpSpPr>
      <p:grpSpPr>
        <a:xfrm>
          <a:off x="0" y="0"/>
          <a:ext cx="0" cy="0"/>
          <a:chOff x="0" y="0"/>
          <a:chExt cx="0" cy="0"/>
        </a:xfrm>
      </p:grpSpPr>
      <p:cxnSp>
        <p:nvCxnSpPr>
          <p:cNvPr id="377" name="Google Shape;377;p25"/>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378" name="Google Shape;378;p25"/>
          <p:cNvSpPr txBox="1"/>
          <p:nvPr/>
        </p:nvSpPr>
        <p:spPr>
          <a:xfrm>
            <a:off x="3419850" y="303450"/>
            <a:ext cx="4318200" cy="1575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1: Student Work</a:t>
            </a:r>
            <a:endParaRPr sz="5200" b="0" i="0" u="none" strike="noStrike" cap="none">
              <a:solidFill>
                <a:schemeClr val="dk1"/>
              </a:solidFill>
              <a:latin typeface="Nanum Myeongjo"/>
              <a:ea typeface="Nanum Myeongjo"/>
              <a:cs typeface="Nanum Myeongjo"/>
              <a:sym typeface="Nanum Myeongjo"/>
            </a:endParaRPr>
          </a:p>
        </p:txBody>
      </p:sp>
      <p:sp>
        <p:nvSpPr>
          <p:cNvPr id="379" name="Google Shape;379;p25"/>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03</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83"/>
        <p:cNvGrpSpPr/>
        <p:nvPr/>
      </p:nvGrpSpPr>
      <p:grpSpPr>
        <a:xfrm>
          <a:off x="0" y="0"/>
          <a:ext cx="0" cy="0"/>
          <a:chOff x="0" y="0"/>
          <a:chExt cx="0" cy="0"/>
        </a:xfrm>
      </p:grpSpPr>
      <p:cxnSp>
        <p:nvCxnSpPr>
          <p:cNvPr id="384" name="Google Shape;384;p26"/>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85" name="Google Shape;385;p26"/>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86" name="Google Shape;386;p26"/>
          <p:cNvSpPr txBox="1"/>
          <p:nvPr/>
        </p:nvSpPr>
        <p:spPr>
          <a:xfrm>
            <a:off x="664600" y="1027825"/>
            <a:ext cx="7924800" cy="3494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1200"/>
              </a:spcAft>
              <a:buClr>
                <a:schemeClr val="dk1"/>
              </a:buClr>
              <a:buSzPts val="1100"/>
              <a:buFont typeface="Arial"/>
              <a:buNone/>
            </a:pPr>
            <a:r>
              <a:rPr lang="en-GB" sz="2000" b="0" i="0" u="none" strike="noStrike" cap="none">
                <a:solidFill>
                  <a:schemeClr val="lt1"/>
                </a:solidFill>
                <a:latin typeface="DM Sans"/>
                <a:ea typeface="DM Sans"/>
                <a:cs typeface="DM Sans"/>
                <a:sym typeface="DM Sans"/>
              </a:rPr>
              <a:t>“Any kind of qualifier can be harmful because who we are is not static. Our abilities are constantly changing…I know if I was raised in this day and age, I would have been labeled a struggling reader. But what I know now is I was actually reading like a writer. I was reading slowly and deliberately and deconstructing language, not in the sense of looking up words in the dictionary, but understanding from context. I was constantly being compared to my sister who excelled, and it made me feel insecure. What gets translated is 'you are not as good,' and that gets translated into our whole bodies. That's where the danger lies.” - Jacqueline Woodson</a:t>
            </a:r>
            <a:endParaRPr sz="1700" b="0" i="0" u="none" strike="noStrike" cap="none">
              <a:solidFill>
                <a:schemeClr val="lt1"/>
              </a:solidFill>
              <a:latin typeface="DM Sans"/>
              <a:ea typeface="DM Sans"/>
              <a:cs typeface="DM Sans"/>
              <a:sym typeface="DM Sans"/>
            </a:endParaRPr>
          </a:p>
        </p:txBody>
      </p:sp>
      <p:sp>
        <p:nvSpPr>
          <p:cNvPr id="387" name="Google Shape;387;p26"/>
          <p:cNvSpPr txBox="1"/>
          <p:nvPr/>
        </p:nvSpPr>
        <p:spPr>
          <a:xfrm>
            <a:off x="615900" y="368375"/>
            <a:ext cx="7681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 is the impact of our labels?</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391"/>
        <p:cNvGrpSpPr/>
        <p:nvPr/>
      </p:nvGrpSpPr>
      <p:grpSpPr>
        <a:xfrm>
          <a:off x="0" y="0"/>
          <a:ext cx="0" cy="0"/>
          <a:chOff x="0" y="0"/>
          <a:chExt cx="0" cy="0"/>
        </a:xfrm>
      </p:grpSpPr>
      <p:sp>
        <p:nvSpPr>
          <p:cNvPr id="392" name="Google Shape;392;p27"/>
          <p:cNvSpPr txBox="1"/>
          <p:nvPr/>
        </p:nvSpPr>
        <p:spPr>
          <a:xfrm>
            <a:off x="615900" y="2077375"/>
            <a:ext cx="2617200" cy="347100"/>
          </a:xfrm>
          <a:prstGeom prst="rect">
            <a:avLst/>
          </a:prstGeom>
          <a:noFill/>
          <a:ln>
            <a:noFill/>
          </a:ln>
        </p:spPr>
        <p:txBody>
          <a:bodyPr spcFirstLastPara="1" wrap="square" lIns="91425" tIns="0" rIns="0" bIns="0" anchor="t" anchorCtr="0">
            <a:spAutoFit/>
          </a:bodyPr>
          <a:lstStyle/>
          <a:p>
            <a:pPr marL="82296" marR="0" lvl="0" indent="-82296"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One thing you notice about each piece of student work.</a:t>
            </a:r>
            <a:endParaRPr sz="1100" b="0" i="0" u="none" strike="noStrike" cap="none">
              <a:solidFill>
                <a:schemeClr val="dk1"/>
              </a:solidFill>
              <a:latin typeface="DM Sans"/>
              <a:ea typeface="DM Sans"/>
              <a:cs typeface="DM Sans"/>
              <a:sym typeface="DM Sans"/>
            </a:endParaRPr>
          </a:p>
        </p:txBody>
      </p:sp>
      <p:sp>
        <p:nvSpPr>
          <p:cNvPr id="393" name="Google Shape;393;p27"/>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Jot down</a:t>
            </a:r>
            <a:endParaRPr sz="1100" b="0" i="0" u="none" strike="noStrike" cap="none">
              <a:solidFill>
                <a:srgbClr val="000000"/>
              </a:solidFill>
              <a:latin typeface="DM Sans Medium"/>
              <a:ea typeface="DM Sans Medium"/>
              <a:cs typeface="DM Sans Medium"/>
              <a:sym typeface="DM Sans Medium"/>
            </a:endParaRPr>
          </a:p>
        </p:txBody>
      </p:sp>
      <p:cxnSp>
        <p:nvCxnSpPr>
          <p:cNvPr id="394" name="Google Shape;394;p27"/>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395" name="Google Shape;395;p27"/>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396" name="Google Shape;396;p27"/>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pic>
        <p:nvPicPr>
          <p:cNvPr id="397" name="Google Shape;397;p27"/>
          <p:cNvPicPr preferRelativeResize="0"/>
          <p:nvPr/>
        </p:nvPicPr>
        <p:blipFill rotWithShape="1">
          <a:blip r:embed="rId3">
            <a:alphaModFix/>
          </a:blip>
          <a:srcRect/>
          <a:stretch/>
        </p:blipFill>
        <p:spPr>
          <a:xfrm>
            <a:off x="3969950" y="610725"/>
            <a:ext cx="5011485" cy="3920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401"/>
        <p:cNvGrpSpPr/>
        <p:nvPr/>
      </p:nvGrpSpPr>
      <p:grpSpPr>
        <a:xfrm>
          <a:off x="0" y="0"/>
          <a:ext cx="0" cy="0"/>
          <a:chOff x="0" y="0"/>
          <a:chExt cx="0" cy="0"/>
        </a:xfrm>
      </p:grpSpPr>
      <p:cxnSp>
        <p:nvCxnSpPr>
          <p:cNvPr id="402" name="Google Shape;402;p28"/>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403" name="Google Shape;403;p28"/>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404" name="Google Shape;404;p28"/>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2400" b="0" i="0" u="none" strike="noStrike" cap="none">
              <a:solidFill>
                <a:schemeClr val="dk1"/>
              </a:solidFill>
              <a:latin typeface="Nanum Myeongjo"/>
              <a:ea typeface="Nanum Myeongjo"/>
              <a:cs typeface="Nanum Myeongjo"/>
              <a:sym typeface="Nanum Myeongjo"/>
            </a:endParaRPr>
          </a:p>
        </p:txBody>
      </p:sp>
      <p:sp>
        <p:nvSpPr>
          <p:cNvPr id="405" name="Google Shape;405;p28"/>
          <p:cNvSpPr/>
          <p:nvPr/>
        </p:nvSpPr>
        <p:spPr>
          <a:xfrm>
            <a:off x="1516875" y="25717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28"/>
          <p:cNvSpPr txBox="1"/>
          <p:nvPr/>
        </p:nvSpPr>
        <p:spPr>
          <a:xfrm>
            <a:off x="1847100" y="3168275"/>
            <a:ext cx="1386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and share what you saw!</a:t>
            </a:r>
            <a:endParaRPr sz="1400" b="1" i="0" u="none" strike="noStrike" cap="none">
              <a:solidFill>
                <a:srgbClr val="BDFCD7"/>
              </a:solidFill>
              <a:latin typeface="DM Sans"/>
              <a:ea typeface="DM Sans"/>
              <a:cs typeface="DM Sans"/>
              <a:sym typeface="DM Sans"/>
            </a:endParaRPr>
          </a:p>
        </p:txBody>
      </p:sp>
      <p:pic>
        <p:nvPicPr>
          <p:cNvPr id="407" name="Google Shape;407;p28"/>
          <p:cNvPicPr preferRelativeResize="0"/>
          <p:nvPr/>
        </p:nvPicPr>
        <p:blipFill rotWithShape="1">
          <a:blip r:embed="rId3">
            <a:alphaModFix/>
          </a:blip>
          <a:srcRect/>
          <a:stretch/>
        </p:blipFill>
        <p:spPr>
          <a:xfrm>
            <a:off x="3969950" y="610725"/>
            <a:ext cx="5011485" cy="3920550"/>
          </a:xfrm>
          <a:prstGeom prst="rect">
            <a:avLst/>
          </a:prstGeom>
          <a:noFill/>
          <a:ln>
            <a:noFill/>
          </a:ln>
        </p:spPr>
      </p:pic>
      <p:sp>
        <p:nvSpPr>
          <p:cNvPr id="408" name="Google Shape;408;p28"/>
          <p:cNvSpPr txBox="1"/>
          <p:nvPr/>
        </p:nvSpPr>
        <p:spPr>
          <a:xfrm>
            <a:off x="615900" y="2077375"/>
            <a:ext cx="2617200" cy="347100"/>
          </a:xfrm>
          <a:prstGeom prst="rect">
            <a:avLst/>
          </a:prstGeom>
          <a:noFill/>
          <a:ln>
            <a:noFill/>
          </a:ln>
        </p:spPr>
        <p:txBody>
          <a:bodyPr spcFirstLastPara="1" wrap="square" lIns="91425" tIns="0" rIns="0" bIns="0" anchor="t" anchorCtr="0">
            <a:spAutoFit/>
          </a:bodyPr>
          <a:lstStyle/>
          <a:p>
            <a:pPr marL="82296" marR="0" lvl="0" indent="-82296"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One thing you notice about each piece of student work.</a:t>
            </a:r>
            <a:endParaRPr sz="1100" b="0" i="0" u="none" strike="noStrike" cap="none">
              <a:solidFill>
                <a:schemeClr val="dk1"/>
              </a:solidFill>
              <a:latin typeface="DM Sans"/>
              <a:ea typeface="DM Sans"/>
              <a:cs typeface="DM Sans"/>
              <a:sym typeface="DM Sans"/>
            </a:endParaRPr>
          </a:p>
        </p:txBody>
      </p:sp>
      <p:sp>
        <p:nvSpPr>
          <p:cNvPr id="409" name="Google Shape;409;p28"/>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Jot down</a:t>
            </a:r>
            <a:endParaRPr sz="1100" b="0" i="0" u="none" strike="noStrike" cap="none">
              <a:solidFill>
                <a:srgbClr val="000000"/>
              </a:solidFill>
              <a:latin typeface="DM Sans Medium"/>
              <a:ea typeface="DM Sans Medium"/>
              <a:cs typeface="DM Sans Medium"/>
              <a:sym typeface="DM Sans Medium"/>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13"/>
        <p:cNvGrpSpPr/>
        <p:nvPr/>
      </p:nvGrpSpPr>
      <p:grpSpPr>
        <a:xfrm>
          <a:off x="0" y="0"/>
          <a:ext cx="0" cy="0"/>
          <a:chOff x="0" y="0"/>
          <a:chExt cx="0" cy="0"/>
        </a:xfrm>
      </p:grpSpPr>
      <p:graphicFrame>
        <p:nvGraphicFramePr>
          <p:cNvPr id="414" name="Google Shape;414;p29"/>
          <p:cNvGraphicFramePr/>
          <p:nvPr/>
        </p:nvGraphicFramePr>
        <p:xfrm>
          <a:off x="1037388" y="1308850"/>
          <a:ext cx="3000000" cy="3000000"/>
        </p:xfrm>
        <a:graphic>
          <a:graphicData uri="http://schemas.openxmlformats.org/drawingml/2006/table">
            <a:tbl>
              <a:tblPr>
                <a:noFill/>
                <a:tableStyleId>{19E2F91C-9ED9-4236-93F3-CDB26F5E4ACE}</a:tableStyleId>
              </a:tblPr>
              <a:tblGrid>
                <a:gridCol w="2677225">
                  <a:extLst>
                    <a:ext uri="{9D8B030D-6E8A-4147-A177-3AD203B41FA5}">
                      <a16:colId xmlns:a16="http://schemas.microsoft.com/office/drawing/2014/main" val="20000"/>
                    </a:ext>
                  </a:extLst>
                </a:gridCol>
                <a:gridCol w="2807825">
                  <a:extLst>
                    <a:ext uri="{9D8B030D-6E8A-4147-A177-3AD203B41FA5}">
                      <a16:colId xmlns:a16="http://schemas.microsoft.com/office/drawing/2014/main" val="20001"/>
                    </a:ext>
                  </a:extLst>
                </a:gridCol>
                <a:gridCol w="1839225">
                  <a:extLst>
                    <a:ext uri="{9D8B030D-6E8A-4147-A177-3AD203B41FA5}">
                      <a16:colId xmlns:a16="http://schemas.microsoft.com/office/drawing/2014/main" val="20002"/>
                    </a:ext>
                  </a:extLst>
                </a:gridCol>
              </a:tblGrid>
              <a:tr h="5000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lnB w="12700" cap="flat" cmpd="sng">
                      <a:solidFill>
                        <a:srgbClr val="000000"/>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lnB w="12700"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1634625">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000000"/>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78909C"/>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78909C"/>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demonstrates evidence that they have met the targeted expectation(s).</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78909C"/>
                    </a:solidFill>
                  </a:tcPr>
                </a:tc>
                <a:extLst>
                  <a:ext uri="{0D108BD9-81ED-4DB2-BD59-A6C34878D82A}">
                    <a16:rowId xmlns:a16="http://schemas.microsoft.com/office/drawing/2014/main" val="10001"/>
                  </a:ext>
                </a:extLst>
              </a:tr>
            </a:tbl>
          </a:graphicData>
        </a:graphic>
      </p:graphicFrame>
      <p:cxnSp>
        <p:nvCxnSpPr>
          <p:cNvPr id="415" name="Google Shape;415;p2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16" name="Google Shape;416;p2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17" name="Google Shape;417;p29"/>
          <p:cNvSpPr txBox="1"/>
          <p:nvPr/>
        </p:nvSpPr>
        <p:spPr>
          <a:xfrm>
            <a:off x="1613100" y="376226"/>
            <a:ext cx="5917800" cy="538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100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Criteria for Success</a:t>
            </a:r>
            <a:endParaRPr sz="3500" b="0" i="0" u="none" strike="noStrike" cap="none">
              <a:solidFill>
                <a:schemeClr val="lt1"/>
              </a:solidFill>
              <a:latin typeface="Nanum Myeongjo"/>
              <a:ea typeface="Nanum Myeongjo"/>
              <a:cs typeface="Nanum Myeongjo"/>
              <a:sym typeface="Nanum Myeongjo"/>
            </a:endParaRPr>
          </a:p>
        </p:txBody>
      </p:sp>
      <p:sp>
        <p:nvSpPr>
          <p:cNvPr id="418" name="Google Shape;418;p29"/>
          <p:cNvSpPr/>
          <p:nvPr/>
        </p:nvSpPr>
        <p:spPr>
          <a:xfrm>
            <a:off x="6956600" y="3044050"/>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p29"/>
          <p:cNvSpPr txBox="1"/>
          <p:nvPr/>
        </p:nvSpPr>
        <p:spPr>
          <a:xfrm>
            <a:off x="7148900" y="3763150"/>
            <a:ext cx="15615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What resonates with you? What questions surace for you?</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23"/>
        <p:cNvGrpSpPr/>
        <p:nvPr/>
      </p:nvGrpSpPr>
      <p:grpSpPr>
        <a:xfrm>
          <a:off x="0" y="0"/>
          <a:ext cx="0" cy="0"/>
          <a:chOff x="0" y="0"/>
          <a:chExt cx="0" cy="0"/>
        </a:xfrm>
      </p:grpSpPr>
      <p:cxnSp>
        <p:nvCxnSpPr>
          <p:cNvPr id="424" name="Google Shape;424;p30"/>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25" name="Google Shape;425;p30"/>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26" name="Google Shape;426;p30"/>
          <p:cNvSpPr txBox="1"/>
          <p:nvPr/>
        </p:nvSpPr>
        <p:spPr>
          <a:xfrm>
            <a:off x="615900" y="368375"/>
            <a:ext cx="7681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Humanizing Assessment</a:t>
            </a:r>
            <a:endParaRPr sz="3500" b="0" i="0" u="none" strike="noStrike" cap="none">
              <a:solidFill>
                <a:srgbClr val="83FBA3"/>
              </a:solidFill>
              <a:latin typeface="Nanum Myeongjo"/>
              <a:ea typeface="Nanum Myeongjo"/>
              <a:cs typeface="Nanum Myeongjo"/>
              <a:sym typeface="Nanum Myeongjo"/>
            </a:endParaRPr>
          </a:p>
        </p:txBody>
      </p:sp>
      <p:sp>
        <p:nvSpPr>
          <p:cNvPr id="427" name="Google Shape;427;p30"/>
          <p:cNvSpPr txBox="1"/>
          <p:nvPr/>
        </p:nvSpPr>
        <p:spPr>
          <a:xfrm>
            <a:off x="6735575" y="2976075"/>
            <a:ext cx="15615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104.i: Use a function</a:t>
            </a:r>
            <a:br>
              <a:rPr lang="en-GB" sz="1100" b="1" i="0" u="none" strike="noStrike" cap="none">
                <a:solidFill>
                  <a:srgbClr val="145758"/>
                </a:solidFill>
                <a:latin typeface="Proxima Nova"/>
                <a:ea typeface="Proxima Nova"/>
                <a:cs typeface="Proxima Nova"/>
                <a:sym typeface="Proxima Nova"/>
              </a:rPr>
            </a:br>
            <a:r>
              <a:rPr lang="en-GB" sz="1100" b="1" i="0" u="none" strike="noStrike" cap="none">
                <a:solidFill>
                  <a:srgbClr val="145758"/>
                </a:solidFill>
                <a:latin typeface="Proxima Nova"/>
                <a:ea typeface="Proxima Nova"/>
                <a:cs typeface="Proxima Nova"/>
                <a:sym typeface="Proxima Nova"/>
              </a:rPr>
              <a:t>of exponential type l to determine values of interest in a real-world problem.</a:t>
            </a:r>
            <a:endParaRPr sz="1100" b="1" i="0" u="none" strike="noStrike" cap="none">
              <a:solidFill>
                <a:srgbClr val="145758"/>
              </a:solidFill>
              <a:latin typeface="DM Sans"/>
              <a:ea typeface="DM Sans"/>
              <a:cs typeface="DM Sans"/>
              <a:sym typeface="DM Sans"/>
            </a:endParaRPr>
          </a:p>
        </p:txBody>
      </p:sp>
      <p:sp>
        <p:nvSpPr>
          <p:cNvPr id="428" name="Google Shape;428;p30"/>
          <p:cNvSpPr txBox="1"/>
          <p:nvPr/>
        </p:nvSpPr>
        <p:spPr>
          <a:xfrm>
            <a:off x="565275" y="1259700"/>
            <a:ext cx="7918500" cy="2475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GB" sz="2000" b="0" i="0" u="none" strike="noStrike" cap="none">
                <a:solidFill>
                  <a:srgbClr val="FFFFFF"/>
                </a:solidFill>
                <a:latin typeface="DM Sans"/>
                <a:ea typeface="DM Sans"/>
                <a:cs typeface="DM Sans"/>
                <a:sym typeface="DM Sans"/>
              </a:rPr>
              <a:t>When it comes to cognition, performance assessments epitomize high-quality street data. Each task offers its own rich landscape of insight into a learner’s cognitive processes, values, misconceptions, academic identity, and more. (Safir and Dugan, 2021, p. 135-136)</a:t>
            </a:r>
            <a:endParaRPr sz="2000" b="0" i="0" u="none" strike="noStrike" cap="none">
              <a:solidFill>
                <a:srgbClr val="FFFFFF"/>
              </a:solidFill>
              <a:latin typeface="DM Sans"/>
              <a:ea typeface="DM Sans"/>
              <a:cs typeface="DM Sans"/>
              <a:sym typeface="DM Sans"/>
            </a:endParaRPr>
          </a:p>
          <a:p>
            <a:pPr marL="0" marR="0" lvl="0" indent="0" algn="l" rtl="0">
              <a:lnSpc>
                <a:spcPct val="115000"/>
              </a:lnSpc>
              <a:spcBef>
                <a:spcPts val="1200"/>
              </a:spcBef>
              <a:spcAft>
                <a:spcPts val="0"/>
              </a:spcAft>
              <a:buClr>
                <a:srgbClr val="000000"/>
              </a:buClr>
              <a:buSzPts val="1100"/>
              <a:buFont typeface="Arial"/>
              <a:buNone/>
            </a:pPr>
            <a:endParaRPr sz="2000" b="0" i="0" u="none" strike="noStrike" cap="none">
              <a:solidFill>
                <a:srgbClr val="FFFFFF"/>
              </a:solidFill>
              <a:latin typeface="DM Sans"/>
              <a:ea typeface="DM Sans"/>
              <a:cs typeface="DM Sans"/>
              <a:sym typeface="DM Sans"/>
            </a:endParaRPr>
          </a:p>
          <a:p>
            <a:pPr marL="457200" marR="0" lvl="0" indent="0" algn="l" rtl="0">
              <a:lnSpc>
                <a:spcPct val="115000"/>
              </a:lnSpc>
              <a:spcBef>
                <a:spcPts val="1200"/>
              </a:spcBef>
              <a:spcAft>
                <a:spcPts val="0"/>
              </a:spcAft>
              <a:buClr>
                <a:srgbClr val="000000"/>
              </a:buClr>
              <a:buSzPts val="1100"/>
              <a:buFont typeface="Arial"/>
              <a:buNone/>
            </a:pPr>
            <a:r>
              <a:rPr lang="en-GB" sz="1200" b="0" i="0" u="none" strike="noStrike" cap="none">
                <a:solidFill>
                  <a:srgbClr val="FFFFFF"/>
                </a:solidFill>
                <a:latin typeface="DM Sans"/>
                <a:ea typeface="DM Sans"/>
                <a:cs typeface="DM Sans"/>
                <a:sym typeface="DM Sans"/>
              </a:rPr>
              <a:t>Source: Safir, Shane, and Jamila Dugan. Street Data: A Next-Generation Model for Equity, Pedagogy, and School Transformation. Corwin, 2021. </a:t>
            </a:r>
            <a:endParaRPr sz="2000" b="0" i="0" u="none" strike="noStrike" cap="none">
              <a:solidFill>
                <a:srgbClr val="FFFFFF"/>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432"/>
        <p:cNvGrpSpPr/>
        <p:nvPr/>
      </p:nvGrpSpPr>
      <p:grpSpPr>
        <a:xfrm>
          <a:off x="0" y="0"/>
          <a:ext cx="0" cy="0"/>
          <a:chOff x="0" y="0"/>
          <a:chExt cx="0" cy="0"/>
        </a:xfrm>
      </p:grpSpPr>
      <p:cxnSp>
        <p:nvCxnSpPr>
          <p:cNvPr id="433" name="Google Shape;433;p31"/>
          <p:cNvCxnSpPr/>
          <p:nvPr/>
        </p:nvCxnSpPr>
        <p:spPr>
          <a:xfrm>
            <a:off x="6900" y="1085975"/>
            <a:ext cx="9152400" cy="0"/>
          </a:xfrm>
          <a:prstGeom prst="straightConnector1">
            <a:avLst/>
          </a:prstGeom>
          <a:noFill/>
          <a:ln w="9525" cap="flat" cmpd="sng">
            <a:solidFill>
              <a:srgbClr val="000000"/>
            </a:solidFill>
            <a:prstDash val="solid"/>
            <a:round/>
            <a:headEnd type="none" w="sm" len="sm"/>
            <a:tailEnd type="none" w="sm" len="sm"/>
          </a:ln>
        </p:spPr>
      </p:cxnSp>
      <p:sp>
        <p:nvSpPr>
          <p:cNvPr id="434" name="Google Shape;434;p31"/>
          <p:cNvSpPr txBox="1"/>
          <p:nvPr/>
        </p:nvSpPr>
        <p:spPr>
          <a:xfrm>
            <a:off x="3120200" y="608950"/>
            <a:ext cx="53964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Let’s examine some work together:</a:t>
            </a:r>
            <a:endParaRPr sz="1400" b="1" i="0" u="none" strike="noStrike" cap="none">
              <a:solidFill>
                <a:schemeClr val="dk1"/>
              </a:solidFill>
              <a:latin typeface="DM Sans"/>
              <a:ea typeface="DM Sans"/>
              <a:cs typeface="DM Sans"/>
              <a:sym typeface="DM Sans"/>
            </a:endParaRPr>
          </a:p>
        </p:txBody>
      </p:sp>
      <p:cxnSp>
        <p:nvCxnSpPr>
          <p:cNvPr id="435" name="Google Shape;435;p31"/>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436" name="Google Shape;436;p31"/>
          <p:cNvSpPr/>
          <p:nvPr/>
        </p:nvSpPr>
        <p:spPr>
          <a:xfrm>
            <a:off x="0" y="0"/>
            <a:ext cx="2796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37" name="Google Shape;437;p31"/>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438" name="Google Shape;438;p31"/>
          <p:cNvCxnSpPr/>
          <p:nvPr/>
        </p:nvCxnSpPr>
        <p:spPr>
          <a:xfrm>
            <a:off x="2796525"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439" name="Google Shape;439;p31"/>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440" name="Google Shape;440;p31"/>
          <p:cNvSpPr txBox="1"/>
          <p:nvPr/>
        </p:nvSpPr>
        <p:spPr>
          <a:xfrm>
            <a:off x="325175" y="647000"/>
            <a:ext cx="2169900" cy="20319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2:</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evidence of learning is there?</a:t>
            </a:r>
            <a:endParaRPr sz="3300" b="0" i="0" u="none" strike="noStrike" cap="none">
              <a:solidFill>
                <a:schemeClr val="dk1"/>
              </a:solidFill>
              <a:latin typeface="Nanum Myeongjo"/>
              <a:ea typeface="Nanum Myeongjo"/>
              <a:cs typeface="Nanum Myeongjo"/>
              <a:sym typeface="Nanum Myeongjo"/>
            </a:endParaRPr>
          </a:p>
        </p:txBody>
      </p:sp>
      <p:sp>
        <p:nvSpPr>
          <p:cNvPr id="441" name="Google Shape;441;p31"/>
          <p:cNvSpPr txBox="1"/>
          <p:nvPr/>
        </p:nvSpPr>
        <p:spPr>
          <a:xfrm>
            <a:off x="325175" y="2843600"/>
            <a:ext cx="21699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1" i="0" u="none" strike="noStrike" cap="none">
                <a:solidFill>
                  <a:schemeClr val="dk1"/>
                </a:solidFill>
                <a:latin typeface="DM Sans"/>
                <a:ea typeface="DM Sans"/>
                <a:cs typeface="DM Sans"/>
                <a:sym typeface="DM Sans"/>
              </a:rPr>
              <a:t>111.b: Develop statistical questions in the course of modeling with one-variable measurement data. </a:t>
            </a:r>
            <a:endParaRPr sz="1000" b="1" i="0" u="none" strike="noStrike" cap="none">
              <a:solidFill>
                <a:schemeClr val="dk1"/>
              </a:solidFill>
              <a:latin typeface="DM Sans"/>
              <a:ea typeface="DM Sans"/>
              <a:cs typeface="DM Sans"/>
              <a:sym typeface="DM Sans"/>
            </a:endParaRPr>
          </a:p>
        </p:txBody>
      </p:sp>
      <p:cxnSp>
        <p:nvCxnSpPr>
          <p:cNvPr id="442" name="Google Shape;442;p31"/>
          <p:cNvCxnSpPr/>
          <p:nvPr/>
        </p:nvCxnSpPr>
        <p:spPr>
          <a:xfrm>
            <a:off x="4885475" y="1085975"/>
            <a:ext cx="0" cy="3745500"/>
          </a:xfrm>
          <a:prstGeom prst="straightConnector1">
            <a:avLst/>
          </a:prstGeom>
          <a:noFill/>
          <a:ln w="9525" cap="flat" cmpd="sng">
            <a:solidFill>
              <a:schemeClr val="dk1"/>
            </a:solidFill>
            <a:prstDash val="solid"/>
            <a:round/>
            <a:headEnd type="none" w="sm" len="sm"/>
            <a:tailEnd type="none" w="sm" len="sm"/>
          </a:ln>
        </p:spPr>
      </p:cxnSp>
      <p:cxnSp>
        <p:nvCxnSpPr>
          <p:cNvPr id="443" name="Google Shape;443;p31"/>
          <p:cNvCxnSpPr/>
          <p:nvPr/>
        </p:nvCxnSpPr>
        <p:spPr>
          <a:xfrm>
            <a:off x="6898225" y="1085975"/>
            <a:ext cx="0" cy="3745500"/>
          </a:xfrm>
          <a:prstGeom prst="straightConnector1">
            <a:avLst/>
          </a:prstGeom>
          <a:noFill/>
          <a:ln w="9525" cap="flat" cmpd="sng">
            <a:solidFill>
              <a:schemeClr val="dk1"/>
            </a:solidFill>
            <a:prstDash val="solid"/>
            <a:round/>
            <a:headEnd type="none" w="sm" len="sm"/>
            <a:tailEnd type="none" w="sm" len="sm"/>
          </a:ln>
        </p:spPr>
      </p:cxnSp>
      <p:sp>
        <p:nvSpPr>
          <p:cNvPr id="444" name="Google Shape;444;p31"/>
          <p:cNvSpPr txBox="1"/>
          <p:nvPr/>
        </p:nvSpPr>
        <p:spPr>
          <a:xfrm>
            <a:off x="3008088" y="1262550"/>
            <a:ext cx="1665900" cy="2342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Conference and Provide Revision Support</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chemeClr val="dk1"/>
              </a:buClr>
              <a:buSzPts val="1000"/>
              <a:buFont typeface="Arial"/>
              <a:buNone/>
            </a:pPr>
            <a:r>
              <a:rPr lang="en-GB" sz="1000" b="0" i="0" u="none" strike="noStrike" cap="none">
                <a:solidFill>
                  <a:schemeClr val="dk1"/>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000" b="0" i="0" u="none" strike="noStrike" cap="none">
              <a:solidFill>
                <a:srgbClr val="000000"/>
              </a:solidFill>
              <a:latin typeface="DM Sans"/>
              <a:ea typeface="DM Sans"/>
              <a:cs typeface="DM Sans"/>
              <a:sym typeface="DM Sans"/>
            </a:endParaRPr>
          </a:p>
        </p:txBody>
      </p:sp>
      <p:sp>
        <p:nvSpPr>
          <p:cNvPr id="445" name="Google Shape;445;p31"/>
          <p:cNvSpPr txBox="1"/>
          <p:nvPr/>
        </p:nvSpPr>
        <p:spPr>
          <a:xfrm>
            <a:off x="5058900" y="1262550"/>
            <a:ext cx="1665900" cy="1988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with Revision</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chemeClr val="dk1"/>
              </a:buClr>
              <a:buSzPts val="1000"/>
              <a:buFont typeface="Arial"/>
              <a:buNone/>
            </a:pPr>
            <a:r>
              <a:rPr lang="en-GB" sz="1000" b="0" i="0" u="none" strike="noStrike" cap="non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000" b="0" i="0" u="none" strike="noStrike" cap="none">
              <a:solidFill>
                <a:srgbClr val="000000"/>
              </a:solidFill>
              <a:latin typeface="DM Sans"/>
              <a:ea typeface="DM Sans"/>
              <a:cs typeface="DM Sans"/>
              <a:sym typeface="DM Sans"/>
            </a:endParaRPr>
          </a:p>
        </p:txBody>
      </p:sp>
      <p:sp>
        <p:nvSpPr>
          <p:cNvPr id="446" name="Google Shape;446;p31"/>
          <p:cNvSpPr txBox="1"/>
          <p:nvPr/>
        </p:nvSpPr>
        <p:spPr>
          <a:xfrm>
            <a:off x="7071650" y="1262550"/>
            <a:ext cx="1665900" cy="926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chemeClr val="dk1"/>
              </a:buClr>
              <a:buSzPts val="1000"/>
              <a:buFont typeface="Arial"/>
              <a:buNone/>
            </a:pPr>
            <a:r>
              <a:rPr lang="en-GB" sz="1000" b="0" i="0" u="none" strike="noStrike" cap="none">
                <a:solidFill>
                  <a:schemeClr val="dk1"/>
                </a:solidFill>
                <a:latin typeface="DM Sans"/>
                <a:ea typeface="DM Sans"/>
                <a:cs typeface="DM Sans"/>
                <a:sym typeface="DM Sans"/>
              </a:rPr>
              <a:t>The student’s artifact demonstrates evidence that they have met the targeted expectation(s).</a:t>
            </a: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450"/>
        <p:cNvGrpSpPr/>
        <p:nvPr/>
      </p:nvGrpSpPr>
      <p:grpSpPr>
        <a:xfrm>
          <a:off x="0" y="0"/>
          <a:ext cx="0" cy="0"/>
          <a:chOff x="0" y="0"/>
          <a:chExt cx="0" cy="0"/>
        </a:xfrm>
      </p:grpSpPr>
      <p:cxnSp>
        <p:nvCxnSpPr>
          <p:cNvPr id="451" name="Google Shape;451;g365bf82272d_0_1"/>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452" name="Google Shape;452;g365bf82272d_0_1"/>
          <p:cNvSpPr txBox="1"/>
          <p:nvPr/>
        </p:nvSpPr>
        <p:spPr>
          <a:xfrm>
            <a:off x="615900" y="303450"/>
            <a:ext cx="5067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Examining Student Work</a:t>
            </a:r>
            <a:endParaRPr sz="3300" b="0" i="0" u="none" strike="noStrike" cap="none">
              <a:solidFill>
                <a:schemeClr val="dk1"/>
              </a:solidFill>
              <a:latin typeface="Nanum Myeongjo"/>
              <a:ea typeface="Nanum Myeongjo"/>
              <a:cs typeface="Nanum Myeongjo"/>
              <a:sym typeface="Nanum Myeongjo"/>
            </a:endParaRPr>
          </a:p>
        </p:txBody>
      </p:sp>
      <p:cxnSp>
        <p:nvCxnSpPr>
          <p:cNvPr id="453" name="Google Shape;453;g365bf82272d_0_1"/>
          <p:cNvCxnSpPr/>
          <p:nvPr/>
        </p:nvCxnSpPr>
        <p:spPr>
          <a:xfrm>
            <a:off x="5674175" y="300"/>
            <a:ext cx="0" cy="5141400"/>
          </a:xfrm>
          <a:prstGeom prst="straightConnector1">
            <a:avLst/>
          </a:prstGeom>
          <a:noFill/>
          <a:ln w="9525" cap="flat" cmpd="sng">
            <a:solidFill>
              <a:schemeClr val="dk2"/>
            </a:solidFill>
            <a:prstDash val="solid"/>
            <a:round/>
            <a:headEnd type="none" w="sm" len="sm"/>
            <a:tailEnd type="none" w="sm" len="sm"/>
          </a:ln>
        </p:spPr>
      </p:cxnSp>
      <p:graphicFrame>
        <p:nvGraphicFramePr>
          <p:cNvPr id="454" name="Google Shape;454;g365bf82272d_0_1"/>
          <p:cNvGraphicFramePr/>
          <p:nvPr/>
        </p:nvGraphicFramePr>
        <p:xfrm>
          <a:off x="1329888" y="1246550"/>
          <a:ext cx="3000000" cy="3000000"/>
        </p:xfrm>
        <a:graphic>
          <a:graphicData uri="http://schemas.openxmlformats.org/drawingml/2006/table">
            <a:tbl>
              <a:tblPr>
                <a:noFill/>
                <a:tableStyleId>{19E2F91C-9ED9-4236-93F3-CDB26F5E4ACE}</a:tableStyleId>
              </a:tblPr>
              <a:tblGrid>
                <a:gridCol w="1784375">
                  <a:extLst>
                    <a:ext uri="{9D8B030D-6E8A-4147-A177-3AD203B41FA5}">
                      <a16:colId xmlns:a16="http://schemas.microsoft.com/office/drawing/2014/main" val="20000"/>
                    </a:ext>
                  </a:extLst>
                </a:gridCol>
                <a:gridCol w="1784375">
                  <a:extLst>
                    <a:ext uri="{9D8B030D-6E8A-4147-A177-3AD203B41FA5}">
                      <a16:colId xmlns:a16="http://schemas.microsoft.com/office/drawing/2014/main" val="20001"/>
                    </a:ext>
                  </a:extLst>
                </a:gridCol>
                <a:gridCol w="1784375">
                  <a:extLst>
                    <a:ext uri="{9D8B030D-6E8A-4147-A177-3AD203B41FA5}">
                      <a16:colId xmlns:a16="http://schemas.microsoft.com/office/drawing/2014/main" val="20002"/>
                    </a:ext>
                  </a:extLst>
                </a:gridCol>
              </a:tblGrid>
              <a:tr h="3813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solidFill>
                      <a:srgbClr val="83FBA3"/>
                    </a:solidFill>
                  </a:tcPr>
                </a:tc>
                <a:extLst>
                  <a:ext uri="{0D108BD9-81ED-4DB2-BD59-A6C34878D82A}">
                    <a16:rowId xmlns:a16="http://schemas.microsoft.com/office/drawing/2014/main" val="10000"/>
                  </a:ext>
                </a:extLst>
              </a:tr>
              <a:tr h="1246575">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R w="12700" cap="flat" cmpd="sng">
                      <a:solidFill>
                        <a:srgbClr val="1F1F1F"/>
                      </a:solidFill>
                      <a:prstDash val="solid"/>
                      <a:round/>
                      <a:headEnd type="none" w="sm" len="sm"/>
                      <a:tailEnd type="none" w="sm" len="sm"/>
                    </a:lnR>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solidFill>
                      <a:srgbClr val="FFFFFF"/>
                    </a:solidFill>
                  </a:tcPr>
                </a:tc>
                <a:extLst>
                  <a:ext uri="{0D108BD9-81ED-4DB2-BD59-A6C34878D82A}">
                    <a16:rowId xmlns:a16="http://schemas.microsoft.com/office/drawing/2014/main" val="10001"/>
                  </a:ext>
                </a:extLst>
              </a:tr>
            </a:tbl>
          </a:graphicData>
        </a:graphic>
      </p:graphicFrame>
      <p:pic>
        <p:nvPicPr>
          <p:cNvPr id="455" name="Google Shape;455;g365bf82272d_0_1"/>
          <p:cNvPicPr preferRelativeResize="0"/>
          <p:nvPr/>
        </p:nvPicPr>
        <p:blipFill rotWithShape="1">
          <a:blip r:embed="rId3">
            <a:alphaModFix/>
          </a:blip>
          <a:srcRect/>
          <a:stretch/>
        </p:blipFill>
        <p:spPr>
          <a:xfrm>
            <a:off x="111675" y="1635525"/>
            <a:ext cx="544274" cy="534625"/>
          </a:xfrm>
          <a:prstGeom prst="rect">
            <a:avLst/>
          </a:prstGeom>
          <a:noFill/>
          <a:ln>
            <a:noFill/>
          </a:ln>
        </p:spPr>
      </p:pic>
      <p:pic>
        <p:nvPicPr>
          <p:cNvPr id="456" name="Google Shape;456;g365bf82272d_0_1"/>
          <p:cNvPicPr preferRelativeResize="0"/>
          <p:nvPr/>
        </p:nvPicPr>
        <p:blipFill rotWithShape="1">
          <a:blip r:embed="rId3">
            <a:alphaModFix/>
          </a:blip>
          <a:srcRect/>
          <a:stretch/>
        </p:blipFill>
        <p:spPr>
          <a:xfrm>
            <a:off x="264075" y="1787925"/>
            <a:ext cx="544274" cy="534625"/>
          </a:xfrm>
          <a:prstGeom prst="rect">
            <a:avLst/>
          </a:prstGeom>
          <a:noFill/>
          <a:ln>
            <a:noFill/>
          </a:ln>
        </p:spPr>
      </p:pic>
      <p:pic>
        <p:nvPicPr>
          <p:cNvPr id="457" name="Google Shape;457;g365bf82272d_0_1"/>
          <p:cNvPicPr preferRelativeResize="0"/>
          <p:nvPr/>
        </p:nvPicPr>
        <p:blipFill rotWithShape="1">
          <a:blip r:embed="rId3">
            <a:alphaModFix/>
          </a:blip>
          <a:srcRect/>
          <a:stretch/>
        </p:blipFill>
        <p:spPr>
          <a:xfrm>
            <a:off x="416475" y="1940325"/>
            <a:ext cx="544274" cy="534625"/>
          </a:xfrm>
          <a:prstGeom prst="rect">
            <a:avLst/>
          </a:prstGeom>
          <a:noFill/>
          <a:ln>
            <a:noFill/>
          </a:ln>
        </p:spPr>
      </p:pic>
      <p:pic>
        <p:nvPicPr>
          <p:cNvPr id="458" name="Google Shape;458;g365bf82272d_0_1"/>
          <p:cNvPicPr preferRelativeResize="0"/>
          <p:nvPr/>
        </p:nvPicPr>
        <p:blipFill rotWithShape="1">
          <a:blip r:embed="rId3">
            <a:alphaModFix/>
          </a:blip>
          <a:srcRect/>
          <a:stretch/>
        </p:blipFill>
        <p:spPr>
          <a:xfrm>
            <a:off x="568875" y="2092725"/>
            <a:ext cx="544274" cy="534625"/>
          </a:xfrm>
          <a:prstGeom prst="rect">
            <a:avLst/>
          </a:prstGeom>
          <a:noFill/>
          <a:ln>
            <a:noFill/>
          </a:ln>
        </p:spPr>
      </p:pic>
      <p:pic>
        <p:nvPicPr>
          <p:cNvPr id="459" name="Google Shape;459;g365bf82272d_0_1"/>
          <p:cNvPicPr preferRelativeResize="0"/>
          <p:nvPr/>
        </p:nvPicPr>
        <p:blipFill rotWithShape="1">
          <a:blip r:embed="rId3">
            <a:alphaModFix/>
          </a:blip>
          <a:srcRect/>
          <a:stretch/>
        </p:blipFill>
        <p:spPr>
          <a:xfrm>
            <a:off x="721275" y="2245125"/>
            <a:ext cx="544274" cy="534625"/>
          </a:xfrm>
          <a:prstGeom prst="rect">
            <a:avLst/>
          </a:prstGeom>
          <a:noFill/>
          <a:ln>
            <a:noFill/>
          </a:ln>
        </p:spPr>
      </p:pic>
      <p:sp>
        <p:nvSpPr>
          <p:cNvPr id="460" name="Google Shape;460;g365bf82272d_0_1"/>
          <p:cNvSpPr/>
          <p:nvPr/>
        </p:nvSpPr>
        <p:spPr>
          <a:xfrm rot="10800000">
            <a:off x="1265624" y="232255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g365bf82272d_0_1"/>
          <p:cNvSpPr/>
          <p:nvPr/>
        </p:nvSpPr>
        <p:spPr>
          <a:xfrm>
            <a:off x="615898"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g365bf82272d_0_1"/>
          <p:cNvSpPr txBox="1"/>
          <p:nvPr/>
        </p:nvSpPr>
        <p:spPr>
          <a:xfrm>
            <a:off x="754950" y="3496300"/>
            <a:ext cx="1371300" cy="1200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300" b="1" i="0" u="none" strike="noStrike" cap="none">
                <a:solidFill>
                  <a:srgbClr val="83FBA3"/>
                </a:solidFill>
                <a:latin typeface="DM Sans"/>
                <a:ea typeface="DM Sans"/>
                <a:cs typeface="DM Sans"/>
                <a:sym typeface="DM Sans"/>
              </a:rPr>
              <a:t>Drag a checkmark to the Criteria for Success to reflect evidence of learning</a:t>
            </a:r>
            <a:endParaRPr sz="700" b="1" i="0" u="none" strike="noStrike" cap="none">
              <a:solidFill>
                <a:srgbClr val="83FBA3"/>
              </a:solidFill>
              <a:latin typeface="DM Sans"/>
              <a:ea typeface="DM Sans"/>
              <a:cs typeface="DM Sans"/>
              <a:sym typeface="DM Sans"/>
            </a:endParaRPr>
          </a:p>
        </p:txBody>
      </p:sp>
      <p:graphicFrame>
        <p:nvGraphicFramePr>
          <p:cNvPr id="463" name="Google Shape;463;g365bf82272d_0_1"/>
          <p:cNvGraphicFramePr/>
          <p:nvPr/>
        </p:nvGraphicFramePr>
        <p:xfrm>
          <a:off x="5926900" y="2474950"/>
          <a:ext cx="3000000" cy="3000000"/>
        </p:xfrm>
        <a:graphic>
          <a:graphicData uri="http://schemas.openxmlformats.org/drawingml/2006/table">
            <a:tbl>
              <a:tblPr>
                <a:noFill/>
                <a:tableStyleId>{D2C68499-AA51-47C7-9446-AD8E76392BAA}</a:tableStyleId>
              </a:tblPr>
              <a:tblGrid>
                <a:gridCol w="2913900">
                  <a:extLst>
                    <a:ext uri="{9D8B030D-6E8A-4147-A177-3AD203B41FA5}">
                      <a16:colId xmlns:a16="http://schemas.microsoft.com/office/drawing/2014/main" val="20000"/>
                    </a:ext>
                  </a:extLst>
                </a:gridCol>
              </a:tblGrid>
              <a:tr h="635750">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solidFill>
                            <a:srgbClr val="000000"/>
                          </a:solidFill>
                        </a:rPr>
                        <a:t>Your thoughts about the evidence visible in the work</a:t>
                      </a:r>
                      <a:r>
                        <a:rPr lang="en-GB" sz="1400" u="none" strike="noStrike" cap="none">
                          <a:solidFill>
                            <a:srgbClr val="000000"/>
                          </a:solidFill>
                        </a:rPr>
                        <a:t>.</a:t>
                      </a:r>
                      <a:endParaRPr sz="14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464" name="Google Shape;464;g365bf82272d_0_1"/>
          <p:cNvSpPr/>
          <p:nvPr/>
        </p:nvSpPr>
        <p:spPr>
          <a:xfrm>
            <a:off x="3334160"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g365bf82272d_0_1"/>
          <p:cNvSpPr txBox="1"/>
          <p:nvPr/>
        </p:nvSpPr>
        <p:spPr>
          <a:xfrm>
            <a:off x="3473212" y="3680950"/>
            <a:ext cx="1371300" cy="831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800" b="1" i="0" u="none" strike="noStrike" cap="none">
                <a:solidFill>
                  <a:srgbClr val="83FBA3"/>
                </a:solidFill>
                <a:latin typeface="DM Sans"/>
                <a:ea typeface="DM Sans"/>
                <a:cs typeface="DM Sans"/>
                <a:sym typeface="DM Sans"/>
              </a:rPr>
              <a:t>Type out your thoughts</a:t>
            </a:r>
            <a:endParaRPr sz="1200" b="1" i="0" u="none" strike="noStrike" cap="none">
              <a:solidFill>
                <a:srgbClr val="83FBA3"/>
              </a:solidFill>
              <a:latin typeface="DM Sans"/>
              <a:ea typeface="DM Sans"/>
              <a:cs typeface="DM Sans"/>
              <a:sym typeface="DM Sans"/>
            </a:endParaRPr>
          </a:p>
        </p:txBody>
      </p:sp>
      <p:sp>
        <p:nvSpPr>
          <p:cNvPr id="466" name="Google Shape;466;g365bf82272d_0_1"/>
          <p:cNvSpPr/>
          <p:nvPr/>
        </p:nvSpPr>
        <p:spPr>
          <a:xfrm rot="10800000">
            <a:off x="5051049" y="394450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470"/>
        <p:cNvGrpSpPr/>
        <p:nvPr/>
      </p:nvGrpSpPr>
      <p:grpSpPr>
        <a:xfrm>
          <a:off x="0" y="0"/>
          <a:ext cx="0" cy="0"/>
          <a:chOff x="0" y="0"/>
          <a:chExt cx="0" cy="0"/>
        </a:xfrm>
      </p:grpSpPr>
      <p:cxnSp>
        <p:nvCxnSpPr>
          <p:cNvPr id="471" name="Google Shape;471;p33"/>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472" name="Google Shape;472;p33"/>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#1</a:t>
            </a:r>
            <a:endParaRPr sz="3300" b="0" i="0" u="none" strike="noStrike" cap="none">
              <a:solidFill>
                <a:schemeClr val="dk1"/>
              </a:solidFill>
              <a:latin typeface="Nanum Myeongjo"/>
              <a:ea typeface="Nanum Myeongjo"/>
              <a:cs typeface="Nanum Myeongjo"/>
              <a:sym typeface="Nanum Myeongjo"/>
            </a:endParaRPr>
          </a:p>
        </p:txBody>
      </p:sp>
      <p:cxnSp>
        <p:nvCxnSpPr>
          <p:cNvPr id="473" name="Google Shape;473;p33"/>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pic>
        <p:nvPicPr>
          <p:cNvPr id="474" name="Google Shape;474;p33"/>
          <p:cNvPicPr preferRelativeResize="0"/>
          <p:nvPr/>
        </p:nvPicPr>
        <p:blipFill rotWithShape="1">
          <a:blip r:embed="rId3">
            <a:alphaModFix/>
          </a:blip>
          <a:srcRect/>
          <a:stretch/>
        </p:blipFill>
        <p:spPr>
          <a:xfrm>
            <a:off x="1793738" y="796550"/>
            <a:ext cx="5556525" cy="4346950"/>
          </a:xfrm>
          <a:prstGeom prst="rect">
            <a:avLst/>
          </a:prstGeom>
          <a:noFill/>
          <a:ln>
            <a:noFill/>
          </a:ln>
        </p:spPr>
      </p:pic>
      <p:sp>
        <p:nvSpPr>
          <p:cNvPr id="475" name="Google Shape;475;p33"/>
          <p:cNvSpPr/>
          <p:nvPr/>
        </p:nvSpPr>
        <p:spPr>
          <a:xfrm>
            <a:off x="6543275" y="22739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p33"/>
          <p:cNvSpPr txBox="1"/>
          <p:nvPr/>
        </p:nvSpPr>
        <p:spPr>
          <a:xfrm>
            <a:off x="6739325" y="30006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480"/>
        <p:cNvGrpSpPr/>
        <p:nvPr/>
      </p:nvGrpSpPr>
      <p:grpSpPr>
        <a:xfrm>
          <a:off x="0" y="0"/>
          <a:ext cx="0" cy="0"/>
          <a:chOff x="0" y="0"/>
          <a:chExt cx="0" cy="0"/>
        </a:xfrm>
      </p:grpSpPr>
      <p:cxnSp>
        <p:nvCxnSpPr>
          <p:cNvPr id="481" name="Google Shape;481;p34"/>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482" name="Google Shape;482;p34"/>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483" name="Google Shape;483;p34"/>
          <p:cNvSpPr txBox="1"/>
          <p:nvPr/>
        </p:nvSpPr>
        <p:spPr>
          <a:xfrm>
            <a:off x="615900" y="303450"/>
            <a:ext cx="28041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#2</a:t>
            </a:r>
            <a:endParaRPr sz="3300" b="0" i="0" u="none" strike="noStrike" cap="none">
              <a:solidFill>
                <a:schemeClr val="dk1"/>
              </a:solidFill>
              <a:latin typeface="Nanum Myeongjo"/>
              <a:ea typeface="Nanum Myeongjo"/>
              <a:cs typeface="Nanum Myeongjo"/>
              <a:sym typeface="Nanum Myeongjo"/>
            </a:endParaRPr>
          </a:p>
        </p:txBody>
      </p:sp>
      <p:pic>
        <p:nvPicPr>
          <p:cNvPr id="484" name="Google Shape;484;p34"/>
          <p:cNvPicPr preferRelativeResize="0"/>
          <p:nvPr/>
        </p:nvPicPr>
        <p:blipFill rotWithShape="1">
          <a:blip r:embed="rId3">
            <a:alphaModFix/>
          </a:blip>
          <a:srcRect/>
          <a:stretch/>
        </p:blipFill>
        <p:spPr>
          <a:xfrm>
            <a:off x="1821463" y="799650"/>
            <a:ext cx="5501075" cy="4312900"/>
          </a:xfrm>
          <a:prstGeom prst="rect">
            <a:avLst/>
          </a:prstGeom>
          <a:noFill/>
          <a:ln>
            <a:noFill/>
          </a:ln>
        </p:spPr>
      </p:pic>
      <p:sp>
        <p:nvSpPr>
          <p:cNvPr id="485" name="Google Shape;485;p34"/>
          <p:cNvSpPr/>
          <p:nvPr/>
        </p:nvSpPr>
        <p:spPr>
          <a:xfrm>
            <a:off x="6543275" y="22739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34"/>
          <p:cNvSpPr txBox="1"/>
          <p:nvPr/>
        </p:nvSpPr>
        <p:spPr>
          <a:xfrm>
            <a:off x="6739325" y="30006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Let’s compare notes. </a:t>
            </a:r>
            <a:endParaRPr sz="1000" b="1" i="0" u="none" strike="noStrike" cap="non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490"/>
        <p:cNvGrpSpPr/>
        <p:nvPr/>
      </p:nvGrpSpPr>
      <p:grpSpPr>
        <a:xfrm>
          <a:off x="0" y="0"/>
          <a:ext cx="0" cy="0"/>
          <a:chOff x="0" y="0"/>
          <a:chExt cx="0" cy="0"/>
        </a:xfrm>
      </p:grpSpPr>
      <p:cxnSp>
        <p:nvCxnSpPr>
          <p:cNvPr id="491" name="Google Shape;491;p35"/>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492" name="Google Shape;492;p35"/>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pic>
        <p:nvPicPr>
          <p:cNvPr id="493" name="Google Shape;493;p35"/>
          <p:cNvPicPr preferRelativeResize="0"/>
          <p:nvPr/>
        </p:nvPicPr>
        <p:blipFill rotWithShape="1">
          <a:blip r:embed="rId3">
            <a:alphaModFix/>
          </a:blip>
          <a:srcRect/>
          <a:stretch/>
        </p:blipFill>
        <p:spPr>
          <a:xfrm>
            <a:off x="1662013" y="822250"/>
            <a:ext cx="5819972" cy="4319451"/>
          </a:xfrm>
          <a:prstGeom prst="rect">
            <a:avLst/>
          </a:prstGeom>
          <a:noFill/>
          <a:ln>
            <a:noFill/>
          </a:ln>
        </p:spPr>
      </p:pic>
      <p:sp>
        <p:nvSpPr>
          <p:cNvPr id="494" name="Google Shape;494;p35"/>
          <p:cNvSpPr txBox="1"/>
          <p:nvPr/>
        </p:nvSpPr>
        <p:spPr>
          <a:xfrm>
            <a:off x="615900" y="303450"/>
            <a:ext cx="2298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#3</a:t>
            </a:r>
            <a:endParaRPr sz="3300" b="0" i="0" u="none" strike="noStrike" cap="none">
              <a:solidFill>
                <a:schemeClr val="dk1"/>
              </a:solidFill>
              <a:latin typeface="Nanum Myeongjo"/>
              <a:ea typeface="Nanum Myeongjo"/>
              <a:cs typeface="Nanum Myeongjo"/>
              <a:sym typeface="Nanum Myeongjo"/>
            </a:endParaRPr>
          </a:p>
        </p:txBody>
      </p:sp>
      <p:sp>
        <p:nvSpPr>
          <p:cNvPr id="495" name="Google Shape;495;p35"/>
          <p:cNvSpPr/>
          <p:nvPr/>
        </p:nvSpPr>
        <p:spPr>
          <a:xfrm>
            <a:off x="944400" y="22739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p35"/>
          <p:cNvSpPr txBox="1"/>
          <p:nvPr/>
        </p:nvSpPr>
        <p:spPr>
          <a:xfrm>
            <a:off x="1140450" y="30006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500"/>
        <p:cNvGrpSpPr/>
        <p:nvPr/>
      </p:nvGrpSpPr>
      <p:grpSpPr>
        <a:xfrm>
          <a:off x="0" y="0"/>
          <a:ext cx="0" cy="0"/>
          <a:chOff x="0" y="0"/>
          <a:chExt cx="0" cy="0"/>
        </a:xfrm>
      </p:grpSpPr>
      <p:cxnSp>
        <p:nvCxnSpPr>
          <p:cNvPr id="501" name="Google Shape;501;p36"/>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502" name="Google Shape;502;p36"/>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503" name="Google Shape;503;p36"/>
          <p:cNvSpPr txBox="1"/>
          <p:nvPr/>
        </p:nvSpPr>
        <p:spPr>
          <a:xfrm>
            <a:off x="615900" y="1598550"/>
            <a:ext cx="6571800" cy="4095300"/>
          </a:xfrm>
          <a:prstGeom prst="rect">
            <a:avLst/>
          </a:prstGeom>
          <a:noFill/>
          <a:ln>
            <a:noFill/>
          </a:ln>
        </p:spPr>
        <p:txBody>
          <a:bodyPr spcFirstLastPara="1" wrap="square" lIns="0" tIns="0" rIns="0" bIns="0" anchor="t" anchorCtr="0">
            <a:spAutoFit/>
          </a:bodyPr>
          <a:lstStyle/>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Content and Practice Expectations</a:t>
            </a:r>
            <a:endParaRPr sz="2200" b="0" i="0" u="none" strike="noStrike" cap="none">
              <a:solidFill>
                <a:schemeClr val="lt1"/>
              </a:solidFill>
              <a:latin typeface="DM Sans"/>
              <a:ea typeface="DM Sans"/>
              <a:cs typeface="DM Sans"/>
              <a:sym typeface="DM Sans"/>
            </a:endParaRPr>
          </a:p>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Learning Principles</a:t>
            </a:r>
            <a:endParaRPr sz="2200" b="0" i="0" u="none" strike="noStrike" cap="none">
              <a:solidFill>
                <a:schemeClr val="lt1"/>
              </a:solidFill>
              <a:latin typeface="DM Sans"/>
              <a:ea typeface="DM Sans"/>
              <a:cs typeface="DM Sans"/>
              <a:sym typeface="DM Sans"/>
            </a:endParaRPr>
          </a:p>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Criteria for Success</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Which one excites you the most?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one will have the greatest impact on students?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questions surface for you?</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200"/>
              <a:buFont typeface="Arial"/>
              <a:buNone/>
            </a:pPr>
            <a:endParaRPr sz="2200" b="0" i="0" u="none" strike="noStrike" cap="none">
              <a:solidFill>
                <a:schemeClr val="lt1"/>
              </a:solidFill>
              <a:latin typeface="DM Sans"/>
              <a:ea typeface="DM Sans"/>
              <a:cs typeface="DM Sans"/>
              <a:sym typeface="DM Sans"/>
            </a:endParaRPr>
          </a:p>
        </p:txBody>
      </p:sp>
      <p:sp>
        <p:nvSpPr>
          <p:cNvPr id="504" name="Google Shape;504;p36"/>
          <p:cNvSpPr txBox="1"/>
          <p:nvPr/>
        </p:nvSpPr>
        <p:spPr>
          <a:xfrm>
            <a:off x="615900" y="368375"/>
            <a:ext cx="64176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Three Key Components of the Math Badging System</a:t>
            </a:r>
            <a:endParaRPr sz="3500" b="0" i="0" u="none" strike="noStrike" cap="none">
              <a:solidFill>
                <a:srgbClr val="83FBA3"/>
              </a:solidFill>
              <a:latin typeface="Nanum Myeongjo"/>
              <a:ea typeface="Nanum Myeongjo"/>
              <a:cs typeface="Nanum Myeongjo"/>
              <a:sym typeface="Nanum Myeongjo"/>
            </a:endParaRPr>
          </a:p>
        </p:txBody>
      </p:sp>
      <p:sp>
        <p:nvSpPr>
          <p:cNvPr id="505" name="Google Shape;505;p36"/>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36"/>
          <p:cNvSpPr txBox="1"/>
          <p:nvPr/>
        </p:nvSpPr>
        <p:spPr>
          <a:xfrm>
            <a:off x="6735575" y="3076125"/>
            <a:ext cx="15615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a:t>
            </a:r>
            <a:br>
              <a:rPr lang="en-GB" sz="1400" b="1" i="0" u="none" strike="noStrike" cap="none">
                <a:solidFill>
                  <a:srgbClr val="145758"/>
                </a:solidFill>
                <a:latin typeface="DM Sans"/>
                <a:ea typeface="DM Sans"/>
                <a:cs typeface="DM Sans"/>
                <a:sym typeface="DM Sans"/>
              </a:rPr>
            </a:br>
            <a:r>
              <a:rPr lang="en-GB" sz="1400" b="1" i="0" u="none" strike="noStrike" cap="none">
                <a:solidFill>
                  <a:srgbClr val="145758"/>
                </a:solidFill>
                <a:latin typeface="DM Sans"/>
                <a:ea typeface="DM Sans"/>
                <a:cs typeface="DM Sans"/>
                <a:sym typeface="DM Sans"/>
              </a:rPr>
              <a:t>mute or share in the chat!</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510"/>
        <p:cNvGrpSpPr/>
        <p:nvPr/>
      </p:nvGrpSpPr>
      <p:grpSpPr>
        <a:xfrm>
          <a:off x="0" y="0"/>
          <a:ext cx="0" cy="0"/>
          <a:chOff x="0" y="0"/>
          <a:chExt cx="0" cy="0"/>
        </a:xfrm>
      </p:grpSpPr>
      <p:cxnSp>
        <p:nvCxnSpPr>
          <p:cNvPr id="511" name="Google Shape;511;p37"/>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512" name="Google Shape;512;p37"/>
          <p:cNvSpPr txBox="1"/>
          <p:nvPr/>
        </p:nvSpPr>
        <p:spPr>
          <a:xfrm>
            <a:off x="3419850" y="303450"/>
            <a:ext cx="4318200" cy="30216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2: Expectations and Learning Principles</a:t>
            </a:r>
            <a:endParaRPr sz="5200" b="0" i="0" u="none" strike="noStrike" cap="none">
              <a:solidFill>
                <a:schemeClr val="dk1"/>
              </a:solidFill>
              <a:latin typeface="Nanum Myeongjo"/>
              <a:ea typeface="Nanum Myeongjo"/>
              <a:cs typeface="Nanum Myeongjo"/>
              <a:sym typeface="Nanum Myeongjo"/>
            </a:endParaRPr>
          </a:p>
        </p:txBody>
      </p:sp>
      <p:sp>
        <p:nvSpPr>
          <p:cNvPr id="513" name="Google Shape;513;p37"/>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04</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17"/>
        <p:cNvGrpSpPr/>
        <p:nvPr/>
      </p:nvGrpSpPr>
      <p:grpSpPr>
        <a:xfrm>
          <a:off x="0" y="0"/>
          <a:ext cx="0" cy="0"/>
          <a:chOff x="0" y="0"/>
          <a:chExt cx="0" cy="0"/>
        </a:xfrm>
      </p:grpSpPr>
      <p:cxnSp>
        <p:nvCxnSpPr>
          <p:cNvPr id="518" name="Google Shape;518;p38"/>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19" name="Google Shape;519;p38"/>
          <p:cNvCxnSpPr/>
          <p:nvPr/>
        </p:nvCxnSpPr>
        <p:spPr>
          <a:xfrm>
            <a:off x="6396050" y="300"/>
            <a:ext cx="0" cy="5141400"/>
          </a:xfrm>
          <a:prstGeom prst="straightConnector1">
            <a:avLst/>
          </a:prstGeom>
          <a:noFill/>
          <a:ln w="9525" cap="flat" cmpd="sng">
            <a:solidFill>
              <a:schemeClr val="dk2"/>
            </a:solidFill>
            <a:prstDash val="solid"/>
            <a:round/>
            <a:headEnd type="none" w="sm" len="sm"/>
            <a:tailEnd type="none" w="sm" len="sm"/>
          </a:ln>
        </p:spPr>
      </p:cxnSp>
      <p:sp>
        <p:nvSpPr>
          <p:cNvPr id="520" name="Google Shape;520;p38"/>
          <p:cNvSpPr txBox="1"/>
          <p:nvPr/>
        </p:nvSpPr>
        <p:spPr>
          <a:xfrm>
            <a:off x="615900" y="303450"/>
            <a:ext cx="40407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Let’s Do Some Math!</a:t>
            </a:r>
            <a:endParaRPr sz="3300" b="0" i="0" u="none" strike="noStrike" cap="none">
              <a:solidFill>
                <a:schemeClr val="dk1"/>
              </a:solidFill>
              <a:latin typeface="Nanum Myeongjo"/>
              <a:ea typeface="Nanum Myeongjo"/>
              <a:cs typeface="Nanum Myeongjo"/>
              <a:sym typeface="Nanum Myeongjo"/>
            </a:endParaRPr>
          </a:p>
        </p:txBody>
      </p:sp>
      <p:sp>
        <p:nvSpPr>
          <p:cNvPr id="521" name="Google Shape;521;p38"/>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38"/>
          <p:cNvSpPr txBox="1"/>
          <p:nvPr/>
        </p:nvSpPr>
        <p:spPr>
          <a:xfrm>
            <a:off x="6976350" y="2679000"/>
            <a:ext cx="15540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C9FC8D"/>
                </a:solidFill>
                <a:latin typeface="DM Sans"/>
                <a:ea typeface="DM Sans"/>
                <a:cs typeface="DM Sans"/>
                <a:sym typeface="DM Sans"/>
              </a:rPr>
              <a:t>Do the task as a student would. Jot down any reflections that you have as you do the math!</a:t>
            </a:r>
            <a:endParaRPr sz="800" b="1" i="0" u="none" strike="noStrike" cap="none">
              <a:solidFill>
                <a:srgbClr val="C9FC8D"/>
              </a:solidFill>
              <a:latin typeface="DM Sans"/>
              <a:ea typeface="DM Sans"/>
              <a:cs typeface="DM Sans"/>
              <a:sym typeface="DM Sans"/>
            </a:endParaRPr>
          </a:p>
        </p:txBody>
      </p:sp>
      <p:pic>
        <p:nvPicPr>
          <p:cNvPr id="523" name="Google Shape;523;p38"/>
          <p:cNvPicPr preferRelativeResize="0"/>
          <p:nvPr/>
        </p:nvPicPr>
        <p:blipFill rotWithShape="1">
          <a:blip r:embed="rId3">
            <a:alphaModFix/>
          </a:blip>
          <a:srcRect/>
          <a:stretch/>
        </p:blipFill>
        <p:spPr>
          <a:xfrm>
            <a:off x="1593050" y="906075"/>
            <a:ext cx="4964055" cy="40780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27"/>
        <p:cNvGrpSpPr/>
        <p:nvPr/>
      </p:nvGrpSpPr>
      <p:grpSpPr>
        <a:xfrm>
          <a:off x="0" y="0"/>
          <a:ext cx="0" cy="0"/>
          <a:chOff x="0" y="0"/>
          <a:chExt cx="0" cy="0"/>
        </a:xfrm>
      </p:grpSpPr>
      <p:cxnSp>
        <p:nvCxnSpPr>
          <p:cNvPr id="528" name="Google Shape;528;p39"/>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29" name="Google Shape;529;p39"/>
          <p:cNvCxnSpPr/>
          <p:nvPr/>
        </p:nvCxnSpPr>
        <p:spPr>
          <a:xfrm>
            <a:off x="7843850" y="300"/>
            <a:ext cx="0" cy="5141400"/>
          </a:xfrm>
          <a:prstGeom prst="straightConnector1">
            <a:avLst/>
          </a:prstGeom>
          <a:noFill/>
          <a:ln w="9525" cap="flat" cmpd="sng">
            <a:solidFill>
              <a:schemeClr val="dk2"/>
            </a:solidFill>
            <a:prstDash val="solid"/>
            <a:round/>
            <a:headEnd type="none" w="sm" len="sm"/>
            <a:tailEnd type="none" w="sm" len="sm"/>
          </a:ln>
        </p:spPr>
      </p:cxnSp>
      <p:sp>
        <p:nvSpPr>
          <p:cNvPr id="530" name="Google Shape;530;p39"/>
          <p:cNvSpPr txBox="1"/>
          <p:nvPr/>
        </p:nvSpPr>
        <p:spPr>
          <a:xfrm>
            <a:off x="615900" y="303450"/>
            <a:ext cx="6597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Content and Practice Expectations</a:t>
            </a:r>
            <a:endParaRPr sz="3300" b="0" i="0" u="none" strike="noStrike" cap="none">
              <a:solidFill>
                <a:schemeClr val="dk1"/>
              </a:solidFill>
              <a:latin typeface="Nanum Myeongjo"/>
              <a:ea typeface="Nanum Myeongjo"/>
              <a:cs typeface="Nanum Myeongjo"/>
              <a:sym typeface="Nanum Myeongjo"/>
            </a:endParaRPr>
          </a:p>
        </p:txBody>
      </p:sp>
      <p:sp>
        <p:nvSpPr>
          <p:cNvPr id="531" name="Google Shape;531;p39"/>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39"/>
          <p:cNvSpPr txBox="1"/>
          <p:nvPr/>
        </p:nvSpPr>
        <p:spPr>
          <a:xfrm>
            <a:off x="6976350" y="2679000"/>
            <a:ext cx="15540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C9FC8D"/>
                </a:solidFill>
                <a:latin typeface="DM Sans"/>
                <a:ea typeface="DM Sans"/>
                <a:cs typeface="DM Sans"/>
                <a:sym typeface="DM Sans"/>
              </a:rPr>
              <a:t>Choose 1-2 Content and Practice Expectations that student work could give evidence of.</a:t>
            </a:r>
            <a:endParaRPr sz="1100" b="1" i="0" u="none" strike="noStrike" cap="none">
              <a:solidFill>
                <a:srgbClr val="C9FC8D"/>
              </a:solidFill>
              <a:latin typeface="DM Sans"/>
              <a:ea typeface="DM Sans"/>
              <a:cs typeface="DM Sans"/>
              <a:sym typeface="DM Sans"/>
            </a:endParaRPr>
          </a:p>
        </p:txBody>
      </p:sp>
      <p:pic>
        <p:nvPicPr>
          <p:cNvPr id="533" name="Google Shape;533;p39"/>
          <p:cNvPicPr preferRelativeResize="0"/>
          <p:nvPr/>
        </p:nvPicPr>
        <p:blipFill rotWithShape="1">
          <a:blip r:embed="rId3">
            <a:alphaModFix/>
          </a:blip>
          <a:srcRect/>
          <a:stretch/>
        </p:blipFill>
        <p:spPr>
          <a:xfrm>
            <a:off x="1593050" y="906075"/>
            <a:ext cx="4964055" cy="40780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37"/>
        <p:cNvGrpSpPr/>
        <p:nvPr/>
      </p:nvGrpSpPr>
      <p:grpSpPr>
        <a:xfrm>
          <a:off x="0" y="0"/>
          <a:ext cx="0" cy="0"/>
          <a:chOff x="0" y="0"/>
          <a:chExt cx="0" cy="0"/>
        </a:xfrm>
      </p:grpSpPr>
      <p:cxnSp>
        <p:nvCxnSpPr>
          <p:cNvPr id="538" name="Google Shape;538;p40"/>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39" name="Google Shape;539;p40"/>
          <p:cNvCxnSpPr/>
          <p:nvPr/>
        </p:nvCxnSpPr>
        <p:spPr>
          <a:xfrm>
            <a:off x="7843850" y="300"/>
            <a:ext cx="0" cy="5141400"/>
          </a:xfrm>
          <a:prstGeom prst="straightConnector1">
            <a:avLst/>
          </a:prstGeom>
          <a:noFill/>
          <a:ln w="9525" cap="flat" cmpd="sng">
            <a:solidFill>
              <a:schemeClr val="dk2"/>
            </a:solidFill>
            <a:prstDash val="solid"/>
            <a:round/>
            <a:headEnd type="none" w="sm" len="sm"/>
            <a:tailEnd type="none" w="sm" len="sm"/>
          </a:ln>
        </p:spPr>
      </p:cxnSp>
      <p:sp>
        <p:nvSpPr>
          <p:cNvPr id="540" name="Google Shape;540;p40"/>
          <p:cNvSpPr txBox="1"/>
          <p:nvPr/>
        </p:nvSpPr>
        <p:spPr>
          <a:xfrm>
            <a:off x="615900" y="303450"/>
            <a:ext cx="6597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Content and Practice Expectations</a:t>
            </a:r>
            <a:endParaRPr sz="3300" b="0" i="0" u="none" strike="noStrike" cap="none">
              <a:solidFill>
                <a:schemeClr val="dk1"/>
              </a:solidFill>
              <a:latin typeface="Nanum Myeongjo"/>
              <a:ea typeface="Nanum Myeongjo"/>
              <a:cs typeface="Nanum Myeongjo"/>
              <a:sym typeface="Nanum Myeongjo"/>
            </a:endParaRPr>
          </a:p>
        </p:txBody>
      </p:sp>
      <p:sp>
        <p:nvSpPr>
          <p:cNvPr id="541" name="Google Shape;541;p40"/>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p40"/>
          <p:cNvSpPr txBox="1"/>
          <p:nvPr/>
        </p:nvSpPr>
        <p:spPr>
          <a:xfrm>
            <a:off x="6976350" y="2894900"/>
            <a:ext cx="1554000" cy="338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C9FC8D"/>
                </a:solidFill>
                <a:latin typeface="DM Sans"/>
                <a:ea typeface="DM Sans"/>
                <a:cs typeface="DM Sans"/>
                <a:sym typeface="DM Sans"/>
              </a:rPr>
              <a:t>111.a: Engage in the modeling cycle.</a:t>
            </a:r>
            <a:endParaRPr sz="1100" b="1" i="0" u="none" strike="noStrike" cap="none">
              <a:solidFill>
                <a:srgbClr val="C9FC8D"/>
              </a:solidFill>
              <a:latin typeface="DM Sans"/>
              <a:ea typeface="DM Sans"/>
              <a:cs typeface="DM Sans"/>
              <a:sym typeface="DM Sans"/>
            </a:endParaRPr>
          </a:p>
        </p:txBody>
      </p:sp>
      <p:pic>
        <p:nvPicPr>
          <p:cNvPr id="543" name="Google Shape;543;p40"/>
          <p:cNvPicPr preferRelativeResize="0"/>
          <p:nvPr/>
        </p:nvPicPr>
        <p:blipFill rotWithShape="1">
          <a:blip r:embed="rId3">
            <a:alphaModFix/>
          </a:blip>
          <a:srcRect/>
          <a:stretch/>
        </p:blipFill>
        <p:spPr>
          <a:xfrm>
            <a:off x="1593050" y="906075"/>
            <a:ext cx="4964055" cy="40780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47"/>
        <p:cNvGrpSpPr/>
        <p:nvPr/>
      </p:nvGrpSpPr>
      <p:grpSpPr>
        <a:xfrm>
          <a:off x="0" y="0"/>
          <a:ext cx="0" cy="0"/>
          <a:chOff x="0" y="0"/>
          <a:chExt cx="0" cy="0"/>
        </a:xfrm>
      </p:grpSpPr>
      <p:sp>
        <p:nvSpPr>
          <p:cNvPr id="548" name="Google Shape;548;p41"/>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M111 Modeling with Data: One-Variable Measurement Data,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549" name="Google Shape;549;p41"/>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550" name="Google Shape;550;p41"/>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551" name="Google Shape;551;p41"/>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52" name="Google Shape;552;p41"/>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553" name="Google Shape;553;p41"/>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554" name="Google Shape;554;p41"/>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555" name="Google Shape;555;p41"/>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59"/>
        <p:cNvGrpSpPr/>
        <p:nvPr/>
      </p:nvGrpSpPr>
      <p:grpSpPr>
        <a:xfrm>
          <a:off x="0" y="0"/>
          <a:ext cx="0" cy="0"/>
          <a:chOff x="0" y="0"/>
          <a:chExt cx="0" cy="0"/>
        </a:xfrm>
      </p:grpSpPr>
      <p:sp>
        <p:nvSpPr>
          <p:cNvPr id="560" name="Google Shape;560;p42"/>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M111 Modeling with Data: One-Variable Measurement Data,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561" name="Google Shape;561;p42"/>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562" name="Google Shape;562;p42"/>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563" name="Google Shape;563;p42"/>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64" name="Google Shape;564;p42"/>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565" name="Google Shape;565;p42"/>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566" name="Google Shape;566;p42"/>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567" name="Google Shape;567;p42"/>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568" name="Google Shape;568;p42"/>
          <p:cNvSpPr/>
          <p:nvPr/>
        </p:nvSpPr>
        <p:spPr>
          <a:xfrm>
            <a:off x="6399300" y="2472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42"/>
          <p:cNvSpPr txBox="1"/>
          <p:nvPr/>
        </p:nvSpPr>
        <p:spPr>
          <a:xfrm>
            <a:off x="6595350" y="2937350"/>
            <a:ext cx="1554000" cy="1015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BDFCD7"/>
                </a:solidFill>
                <a:latin typeface="DM Sans"/>
                <a:ea typeface="DM Sans"/>
                <a:cs typeface="DM Sans"/>
                <a:sym typeface="DM Sans"/>
              </a:rPr>
              <a:t>Which of these principles does this task lend itself to? </a:t>
            </a:r>
            <a:endParaRPr sz="1100" b="1" i="0" u="none" strike="noStrike" cap="none">
              <a:solidFill>
                <a:srgbClr val="BDFCD7"/>
              </a:solidFill>
              <a:latin typeface="DM Sans"/>
              <a:ea typeface="DM Sans"/>
              <a:cs typeface="DM Sans"/>
              <a:sym typeface="DM Sans"/>
            </a:endParaRPr>
          </a:p>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BDFCD7"/>
                </a:solidFill>
                <a:latin typeface="DM Sans"/>
                <a:ea typeface="DM Sans"/>
                <a:cs typeface="DM Sans"/>
                <a:sym typeface="DM Sans"/>
              </a:rPr>
              <a:t>Which ones can the task be easily adapted to accommodate? </a:t>
            </a:r>
            <a:endParaRPr sz="1100" b="1" i="0" u="none" strike="noStrike" cap="non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73"/>
        <p:cNvGrpSpPr/>
        <p:nvPr/>
      </p:nvGrpSpPr>
      <p:grpSpPr>
        <a:xfrm>
          <a:off x="0" y="0"/>
          <a:ext cx="0" cy="0"/>
          <a:chOff x="0" y="0"/>
          <a:chExt cx="0" cy="0"/>
        </a:xfrm>
      </p:grpSpPr>
      <p:sp>
        <p:nvSpPr>
          <p:cNvPr id="574" name="Google Shape;574;p43"/>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M111 Modeling with Data: One-Variable Measurement Data,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575" name="Google Shape;575;p43"/>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576" name="Google Shape;576;p43"/>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577" name="Google Shape;577;p43"/>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78" name="Google Shape;578;p43"/>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579" name="Google Shape;579;p43"/>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580" name="Google Shape;580;p43"/>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581" name="Google Shape;581;p43"/>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582" name="Google Shape;582;p43"/>
          <p:cNvSpPr/>
          <p:nvPr/>
        </p:nvSpPr>
        <p:spPr>
          <a:xfrm>
            <a:off x="6399300" y="2472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43"/>
          <p:cNvSpPr txBox="1"/>
          <p:nvPr/>
        </p:nvSpPr>
        <p:spPr>
          <a:xfrm>
            <a:off x="6595350" y="3075800"/>
            <a:ext cx="15540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BDFCD7"/>
                </a:solidFill>
                <a:latin typeface="DM Sans"/>
                <a:ea typeface="DM Sans"/>
                <a:cs typeface="DM Sans"/>
                <a:sym typeface="DM Sans"/>
              </a:rPr>
              <a:t>Share what </a:t>
            </a:r>
            <a:br>
              <a:rPr lang="en-GB" sz="1600" b="1" i="0" u="none" strike="noStrike" cap="none">
                <a:solidFill>
                  <a:srgbClr val="BDFCD7"/>
                </a:solidFill>
                <a:latin typeface="DM Sans"/>
                <a:ea typeface="DM Sans"/>
                <a:cs typeface="DM Sans"/>
                <a:sym typeface="DM Sans"/>
              </a:rPr>
            </a:br>
            <a:r>
              <a:rPr lang="en-GB" sz="1600" b="1" i="0" u="none" strike="noStrike" cap="none">
                <a:solidFill>
                  <a:srgbClr val="BDFCD7"/>
                </a:solidFill>
                <a:latin typeface="DM Sans"/>
                <a:ea typeface="DM Sans"/>
                <a:cs typeface="DM Sans"/>
                <a:sym typeface="DM Sans"/>
              </a:rPr>
              <a:t>you came up with!</a:t>
            </a:r>
            <a:endParaRPr sz="1100" b="1" i="0" u="none" strike="noStrike" cap="non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587"/>
        <p:cNvGrpSpPr/>
        <p:nvPr/>
      </p:nvGrpSpPr>
      <p:grpSpPr>
        <a:xfrm>
          <a:off x="0" y="0"/>
          <a:ext cx="0" cy="0"/>
          <a:chOff x="0" y="0"/>
          <a:chExt cx="0" cy="0"/>
        </a:xfrm>
      </p:grpSpPr>
      <p:cxnSp>
        <p:nvCxnSpPr>
          <p:cNvPr id="588" name="Google Shape;588;p44"/>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589" name="Google Shape;589;p44"/>
          <p:cNvSpPr txBox="1"/>
          <p:nvPr/>
        </p:nvSpPr>
        <p:spPr>
          <a:xfrm>
            <a:off x="3419850" y="303450"/>
            <a:ext cx="4318200" cy="1819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2: Student Work</a:t>
            </a:r>
            <a:endParaRPr sz="5200" b="0" i="0" u="none" strike="noStrike" cap="none">
              <a:solidFill>
                <a:schemeClr val="dk1"/>
              </a:solidFill>
              <a:latin typeface="Nanum Myeongjo"/>
              <a:ea typeface="Nanum Myeongjo"/>
              <a:cs typeface="Nanum Myeongjo"/>
              <a:sym typeface="Nanum Myeongjo"/>
            </a:endParaRPr>
          </a:p>
        </p:txBody>
      </p:sp>
      <p:sp>
        <p:nvSpPr>
          <p:cNvPr id="590" name="Google Shape;590;p44"/>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05</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94"/>
        <p:cNvGrpSpPr/>
        <p:nvPr/>
      </p:nvGrpSpPr>
      <p:grpSpPr>
        <a:xfrm>
          <a:off x="0" y="0"/>
          <a:ext cx="0" cy="0"/>
          <a:chOff x="0" y="0"/>
          <a:chExt cx="0" cy="0"/>
        </a:xfrm>
      </p:grpSpPr>
      <p:sp>
        <p:nvSpPr>
          <p:cNvPr id="595" name="Google Shape;595;p45"/>
          <p:cNvSpPr txBox="1"/>
          <p:nvPr/>
        </p:nvSpPr>
        <p:spPr>
          <a:xfrm>
            <a:off x="615900" y="2077375"/>
            <a:ext cx="2617200" cy="347100"/>
          </a:xfrm>
          <a:prstGeom prst="rect">
            <a:avLst/>
          </a:prstGeom>
          <a:noFill/>
          <a:ln>
            <a:noFill/>
          </a:ln>
        </p:spPr>
        <p:txBody>
          <a:bodyPr spcFirstLastPara="1" wrap="square" lIns="91425" tIns="0" rIns="0" bIns="0" anchor="t" anchorCtr="0">
            <a:spAutoFit/>
          </a:bodyPr>
          <a:lstStyle/>
          <a:p>
            <a:pPr marL="82296" marR="0" lvl="0" indent="-82296"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One thing you notice about each piece of student work.</a:t>
            </a:r>
            <a:endParaRPr sz="1100" b="0" i="0" u="none" strike="noStrike" cap="none">
              <a:solidFill>
                <a:schemeClr val="dk1"/>
              </a:solidFill>
              <a:latin typeface="DM Sans"/>
              <a:ea typeface="DM Sans"/>
              <a:cs typeface="DM Sans"/>
              <a:sym typeface="DM Sans"/>
            </a:endParaRPr>
          </a:p>
        </p:txBody>
      </p:sp>
      <p:sp>
        <p:nvSpPr>
          <p:cNvPr id="596" name="Google Shape;596;p45"/>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Jot down</a:t>
            </a:r>
            <a:endParaRPr sz="1100" b="0" i="0" u="none" strike="noStrike" cap="none">
              <a:solidFill>
                <a:srgbClr val="000000"/>
              </a:solidFill>
              <a:latin typeface="DM Sans Medium"/>
              <a:ea typeface="DM Sans Medium"/>
              <a:cs typeface="DM Sans Medium"/>
              <a:sym typeface="DM Sans Medium"/>
            </a:endParaRPr>
          </a:p>
        </p:txBody>
      </p:sp>
      <p:cxnSp>
        <p:nvCxnSpPr>
          <p:cNvPr id="597" name="Google Shape;597;p45"/>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598" name="Google Shape;598;p45"/>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599" name="Google Shape;599;p45"/>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pic>
        <p:nvPicPr>
          <p:cNvPr id="600" name="Google Shape;600;p45"/>
          <p:cNvPicPr preferRelativeResize="0"/>
          <p:nvPr/>
        </p:nvPicPr>
        <p:blipFill rotWithShape="1">
          <a:blip r:embed="rId3">
            <a:alphaModFix/>
          </a:blip>
          <a:srcRect/>
          <a:stretch/>
        </p:blipFill>
        <p:spPr>
          <a:xfrm rot="-5400000">
            <a:off x="4275750" y="383475"/>
            <a:ext cx="4219876" cy="52965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04"/>
        <p:cNvGrpSpPr/>
        <p:nvPr/>
      </p:nvGrpSpPr>
      <p:grpSpPr>
        <a:xfrm>
          <a:off x="0" y="0"/>
          <a:ext cx="0" cy="0"/>
          <a:chOff x="0" y="0"/>
          <a:chExt cx="0" cy="0"/>
        </a:xfrm>
      </p:grpSpPr>
      <p:sp>
        <p:nvSpPr>
          <p:cNvPr id="605" name="Google Shape;605;p46"/>
          <p:cNvSpPr txBox="1"/>
          <p:nvPr/>
        </p:nvSpPr>
        <p:spPr>
          <a:xfrm>
            <a:off x="615900" y="2077375"/>
            <a:ext cx="2617200" cy="347100"/>
          </a:xfrm>
          <a:prstGeom prst="rect">
            <a:avLst/>
          </a:prstGeom>
          <a:noFill/>
          <a:ln>
            <a:noFill/>
          </a:ln>
        </p:spPr>
        <p:txBody>
          <a:bodyPr spcFirstLastPara="1" wrap="square" lIns="91425" tIns="0" rIns="0" bIns="0" anchor="t" anchorCtr="0">
            <a:spAutoFit/>
          </a:bodyPr>
          <a:lstStyle/>
          <a:p>
            <a:pPr marL="82296" marR="0" lvl="0" indent="-82296"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One thing you notice about each piece of student work.</a:t>
            </a:r>
            <a:endParaRPr sz="1100" b="0" i="0" u="none" strike="noStrike" cap="none">
              <a:solidFill>
                <a:schemeClr val="dk1"/>
              </a:solidFill>
              <a:latin typeface="DM Sans"/>
              <a:ea typeface="DM Sans"/>
              <a:cs typeface="DM Sans"/>
              <a:sym typeface="DM Sans"/>
            </a:endParaRPr>
          </a:p>
        </p:txBody>
      </p:sp>
      <p:sp>
        <p:nvSpPr>
          <p:cNvPr id="606" name="Google Shape;606;p46"/>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Jot down</a:t>
            </a:r>
            <a:endParaRPr sz="1100" b="0" i="0" u="none" strike="noStrike" cap="none">
              <a:solidFill>
                <a:srgbClr val="000000"/>
              </a:solidFill>
              <a:latin typeface="DM Sans Medium"/>
              <a:ea typeface="DM Sans Medium"/>
              <a:cs typeface="DM Sans Medium"/>
              <a:sym typeface="DM Sans Medium"/>
            </a:endParaRPr>
          </a:p>
        </p:txBody>
      </p:sp>
      <p:cxnSp>
        <p:nvCxnSpPr>
          <p:cNvPr id="607" name="Google Shape;607;p46"/>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608" name="Google Shape;608;p46"/>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609" name="Google Shape;609;p46"/>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sp>
        <p:nvSpPr>
          <p:cNvPr id="610" name="Google Shape;610;p46"/>
          <p:cNvSpPr/>
          <p:nvPr/>
        </p:nvSpPr>
        <p:spPr>
          <a:xfrm>
            <a:off x="1612725" y="26440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1" name="Google Shape;611;p46"/>
          <p:cNvSpPr txBox="1"/>
          <p:nvPr/>
        </p:nvSpPr>
        <p:spPr>
          <a:xfrm>
            <a:off x="1808775" y="3331300"/>
            <a:ext cx="155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C9FC8D"/>
                </a:solidFill>
                <a:latin typeface="DM Sans"/>
                <a:ea typeface="DM Sans"/>
                <a:cs typeface="DM Sans"/>
                <a:sym typeface="DM Sans"/>
              </a:rPr>
              <a:t>Come off mute and share what you saw!</a:t>
            </a:r>
            <a:endParaRPr sz="1400" b="1" i="0" u="none" strike="noStrike" cap="none">
              <a:solidFill>
                <a:srgbClr val="C9FC8D"/>
              </a:solidFill>
              <a:latin typeface="DM Sans"/>
              <a:ea typeface="DM Sans"/>
              <a:cs typeface="DM Sans"/>
              <a:sym typeface="DM Sans"/>
            </a:endParaRPr>
          </a:p>
        </p:txBody>
      </p:sp>
      <p:pic>
        <p:nvPicPr>
          <p:cNvPr id="612" name="Google Shape;612;p46"/>
          <p:cNvPicPr preferRelativeResize="0"/>
          <p:nvPr/>
        </p:nvPicPr>
        <p:blipFill rotWithShape="1">
          <a:blip r:embed="rId3">
            <a:alphaModFix/>
          </a:blip>
          <a:srcRect/>
          <a:stretch/>
        </p:blipFill>
        <p:spPr>
          <a:xfrm rot="-5400000">
            <a:off x="4275750" y="383475"/>
            <a:ext cx="4219876" cy="52965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16"/>
        <p:cNvGrpSpPr/>
        <p:nvPr/>
      </p:nvGrpSpPr>
      <p:grpSpPr>
        <a:xfrm>
          <a:off x="0" y="0"/>
          <a:ext cx="0" cy="0"/>
          <a:chOff x="0" y="0"/>
          <a:chExt cx="0" cy="0"/>
        </a:xfrm>
      </p:grpSpPr>
      <p:cxnSp>
        <p:nvCxnSpPr>
          <p:cNvPr id="617" name="Google Shape;617;p47"/>
          <p:cNvCxnSpPr/>
          <p:nvPr/>
        </p:nvCxnSpPr>
        <p:spPr>
          <a:xfrm>
            <a:off x="6900" y="1085975"/>
            <a:ext cx="9152400" cy="0"/>
          </a:xfrm>
          <a:prstGeom prst="straightConnector1">
            <a:avLst/>
          </a:prstGeom>
          <a:noFill/>
          <a:ln w="9525" cap="flat" cmpd="sng">
            <a:solidFill>
              <a:srgbClr val="000000"/>
            </a:solidFill>
            <a:prstDash val="solid"/>
            <a:round/>
            <a:headEnd type="none" w="sm" len="sm"/>
            <a:tailEnd type="none" w="sm" len="sm"/>
          </a:ln>
        </p:spPr>
      </p:cxnSp>
      <p:sp>
        <p:nvSpPr>
          <p:cNvPr id="618" name="Google Shape;618;p47"/>
          <p:cNvSpPr txBox="1"/>
          <p:nvPr/>
        </p:nvSpPr>
        <p:spPr>
          <a:xfrm>
            <a:off x="3120200" y="608950"/>
            <a:ext cx="53964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Let’s examine some work together:</a:t>
            </a:r>
            <a:endParaRPr sz="1400" b="1" i="0" u="none" strike="noStrike" cap="none">
              <a:solidFill>
                <a:schemeClr val="dk1"/>
              </a:solidFill>
              <a:latin typeface="DM Sans"/>
              <a:ea typeface="DM Sans"/>
              <a:cs typeface="DM Sans"/>
              <a:sym typeface="DM Sans"/>
            </a:endParaRPr>
          </a:p>
        </p:txBody>
      </p:sp>
      <p:cxnSp>
        <p:nvCxnSpPr>
          <p:cNvPr id="619" name="Google Shape;619;p47"/>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620" name="Google Shape;620;p47"/>
          <p:cNvSpPr/>
          <p:nvPr/>
        </p:nvSpPr>
        <p:spPr>
          <a:xfrm>
            <a:off x="0" y="0"/>
            <a:ext cx="2796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21" name="Google Shape;621;p47"/>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622" name="Google Shape;622;p47"/>
          <p:cNvCxnSpPr/>
          <p:nvPr/>
        </p:nvCxnSpPr>
        <p:spPr>
          <a:xfrm>
            <a:off x="2796525"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623" name="Google Shape;623;p47"/>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624" name="Google Shape;624;p47"/>
          <p:cNvSpPr txBox="1"/>
          <p:nvPr/>
        </p:nvSpPr>
        <p:spPr>
          <a:xfrm>
            <a:off x="325175" y="647000"/>
            <a:ext cx="2169900" cy="20319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2:</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evidence of learning is there?</a:t>
            </a:r>
            <a:endParaRPr sz="3300" b="0" i="0" u="none" strike="noStrike" cap="none">
              <a:solidFill>
                <a:schemeClr val="dk1"/>
              </a:solidFill>
              <a:latin typeface="Nanum Myeongjo"/>
              <a:ea typeface="Nanum Myeongjo"/>
              <a:cs typeface="Nanum Myeongjo"/>
              <a:sym typeface="Nanum Myeongjo"/>
            </a:endParaRPr>
          </a:p>
        </p:txBody>
      </p:sp>
      <p:sp>
        <p:nvSpPr>
          <p:cNvPr id="625" name="Google Shape;625;p47"/>
          <p:cNvSpPr txBox="1"/>
          <p:nvPr/>
        </p:nvSpPr>
        <p:spPr>
          <a:xfrm>
            <a:off x="325175" y="2843600"/>
            <a:ext cx="2169900" cy="400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300" b="1" i="0" u="none" strike="noStrike" cap="none">
                <a:solidFill>
                  <a:schemeClr val="dk1"/>
                </a:solidFill>
                <a:latin typeface="DM Sans"/>
                <a:ea typeface="DM Sans"/>
                <a:cs typeface="DM Sans"/>
                <a:sym typeface="DM Sans"/>
              </a:rPr>
              <a:t>111.a: Engage in the modeling cycle.</a:t>
            </a:r>
            <a:endParaRPr sz="1300" b="1" i="0" u="none" strike="noStrike" cap="none">
              <a:solidFill>
                <a:schemeClr val="dk1"/>
              </a:solidFill>
              <a:latin typeface="DM Sans"/>
              <a:ea typeface="DM Sans"/>
              <a:cs typeface="DM Sans"/>
              <a:sym typeface="DM Sans"/>
            </a:endParaRPr>
          </a:p>
        </p:txBody>
      </p:sp>
      <p:cxnSp>
        <p:nvCxnSpPr>
          <p:cNvPr id="626" name="Google Shape;626;p47"/>
          <p:cNvCxnSpPr/>
          <p:nvPr/>
        </p:nvCxnSpPr>
        <p:spPr>
          <a:xfrm>
            <a:off x="4885475" y="1085975"/>
            <a:ext cx="0" cy="3745500"/>
          </a:xfrm>
          <a:prstGeom prst="straightConnector1">
            <a:avLst/>
          </a:prstGeom>
          <a:noFill/>
          <a:ln w="9525" cap="flat" cmpd="sng">
            <a:solidFill>
              <a:schemeClr val="dk1"/>
            </a:solidFill>
            <a:prstDash val="solid"/>
            <a:round/>
            <a:headEnd type="none" w="sm" len="sm"/>
            <a:tailEnd type="none" w="sm" len="sm"/>
          </a:ln>
        </p:spPr>
      </p:cxnSp>
      <p:cxnSp>
        <p:nvCxnSpPr>
          <p:cNvPr id="627" name="Google Shape;627;p47"/>
          <p:cNvCxnSpPr/>
          <p:nvPr/>
        </p:nvCxnSpPr>
        <p:spPr>
          <a:xfrm>
            <a:off x="6898225" y="1085975"/>
            <a:ext cx="0" cy="3745500"/>
          </a:xfrm>
          <a:prstGeom prst="straightConnector1">
            <a:avLst/>
          </a:prstGeom>
          <a:noFill/>
          <a:ln w="9525" cap="flat" cmpd="sng">
            <a:solidFill>
              <a:schemeClr val="dk1"/>
            </a:solidFill>
            <a:prstDash val="solid"/>
            <a:round/>
            <a:headEnd type="none" w="sm" len="sm"/>
            <a:tailEnd type="none" w="sm" len="sm"/>
          </a:ln>
        </p:spPr>
      </p:cxnSp>
      <p:sp>
        <p:nvSpPr>
          <p:cNvPr id="628" name="Google Shape;628;p47"/>
          <p:cNvSpPr txBox="1"/>
          <p:nvPr/>
        </p:nvSpPr>
        <p:spPr>
          <a:xfrm>
            <a:off x="3008088" y="1262550"/>
            <a:ext cx="1665900" cy="2342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Conference and Provide Revision Support</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chemeClr val="dk1"/>
              </a:buClr>
              <a:buSzPts val="1000"/>
              <a:buFont typeface="Arial"/>
              <a:buNone/>
            </a:pPr>
            <a:r>
              <a:rPr lang="en-GB" sz="1000" b="0" i="0" u="none" strike="noStrike" cap="none">
                <a:solidFill>
                  <a:schemeClr val="dk1"/>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000" b="0" i="0" u="none" strike="noStrike" cap="none">
              <a:solidFill>
                <a:srgbClr val="000000"/>
              </a:solidFill>
              <a:latin typeface="DM Sans"/>
              <a:ea typeface="DM Sans"/>
              <a:cs typeface="DM Sans"/>
              <a:sym typeface="DM Sans"/>
            </a:endParaRPr>
          </a:p>
        </p:txBody>
      </p:sp>
      <p:sp>
        <p:nvSpPr>
          <p:cNvPr id="629" name="Google Shape;629;p47"/>
          <p:cNvSpPr txBox="1"/>
          <p:nvPr/>
        </p:nvSpPr>
        <p:spPr>
          <a:xfrm>
            <a:off x="5058900" y="1262550"/>
            <a:ext cx="1665900" cy="1988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with Revision</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chemeClr val="dk1"/>
              </a:buClr>
              <a:buSzPts val="1000"/>
              <a:buFont typeface="Arial"/>
              <a:buNone/>
            </a:pPr>
            <a:r>
              <a:rPr lang="en-GB" sz="1000" b="0" i="0" u="none" strike="noStrike" cap="non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000" b="0" i="0" u="none" strike="noStrike" cap="none">
              <a:solidFill>
                <a:srgbClr val="000000"/>
              </a:solidFill>
              <a:latin typeface="DM Sans"/>
              <a:ea typeface="DM Sans"/>
              <a:cs typeface="DM Sans"/>
              <a:sym typeface="DM Sans"/>
            </a:endParaRPr>
          </a:p>
        </p:txBody>
      </p:sp>
      <p:sp>
        <p:nvSpPr>
          <p:cNvPr id="630" name="Google Shape;630;p47"/>
          <p:cNvSpPr txBox="1"/>
          <p:nvPr/>
        </p:nvSpPr>
        <p:spPr>
          <a:xfrm>
            <a:off x="7071650" y="1262550"/>
            <a:ext cx="1665900" cy="926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chemeClr val="dk1"/>
              </a:buClr>
              <a:buSzPts val="1000"/>
              <a:buFont typeface="Arial"/>
              <a:buNone/>
            </a:pPr>
            <a:r>
              <a:rPr lang="en-GB" sz="1000" b="0" i="0" u="none" strike="noStrike" cap="none">
                <a:solidFill>
                  <a:schemeClr val="dk1"/>
                </a:solidFill>
                <a:latin typeface="DM Sans"/>
                <a:ea typeface="DM Sans"/>
                <a:cs typeface="DM Sans"/>
                <a:sym typeface="DM Sans"/>
              </a:rPr>
              <a:t>The student’s artifact demonstrates evidence that they have met the targeted expectation(s).</a:t>
            </a: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634"/>
        <p:cNvGrpSpPr/>
        <p:nvPr/>
      </p:nvGrpSpPr>
      <p:grpSpPr>
        <a:xfrm>
          <a:off x="0" y="0"/>
          <a:ext cx="0" cy="0"/>
          <a:chOff x="0" y="0"/>
          <a:chExt cx="0" cy="0"/>
        </a:xfrm>
      </p:grpSpPr>
      <p:cxnSp>
        <p:nvCxnSpPr>
          <p:cNvPr id="635" name="Google Shape;635;g365bf82272d_0_92"/>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36" name="Google Shape;636;g365bf82272d_0_92"/>
          <p:cNvSpPr txBox="1"/>
          <p:nvPr/>
        </p:nvSpPr>
        <p:spPr>
          <a:xfrm>
            <a:off x="615900" y="303450"/>
            <a:ext cx="5067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Examining Student Work</a:t>
            </a:r>
            <a:endParaRPr sz="3300" b="0" i="0" u="none" strike="noStrike" cap="none">
              <a:solidFill>
                <a:schemeClr val="dk1"/>
              </a:solidFill>
              <a:latin typeface="Nanum Myeongjo"/>
              <a:ea typeface="Nanum Myeongjo"/>
              <a:cs typeface="Nanum Myeongjo"/>
              <a:sym typeface="Nanum Myeongjo"/>
            </a:endParaRPr>
          </a:p>
        </p:txBody>
      </p:sp>
      <p:cxnSp>
        <p:nvCxnSpPr>
          <p:cNvPr id="637" name="Google Shape;637;g365bf82272d_0_92"/>
          <p:cNvCxnSpPr/>
          <p:nvPr/>
        </p:nvCxnSpPr>
        <p:spPr>
          <a:xfrm>
            <a:off x="5674175" y="300"/>
            <a:ext cx="0" cy="5141400"/>
          </a:xfrm>
          <a:prstGeom prst="straightConnector1">
            <a:avLst/>
          </a:prstGeom>
          <a:noFill/>
          <a:ln w="9525" cap="flat" cmpd="sng">
            <a:solidFill>
              <a:schemeClr val="dk2"/>
            </a:solidFill>
            <a:prstDash val="solid"/>
            <a:round/>
            <a:headEnd type="none" w="sm" len="sm"/>
            <a:tailEnd type="none" w="sm" len="sm"/>
          </a:ln>
        </p:spPr>
      </p:cxnSp>
      <p:graphicFrame>
        <p:nvGraphicFramePr>
          <p:cNvPr id="638" name="Google Shape;638;g365bf82272d_0_92"/>
          <p:cNvGraphicFramePr/>
          <p:nvPr/>
        </p:nvGraphicFramePr>
        <p:xfrm>
          <a:off x="1329888" y="1246550"/>
          <a:ext cx="3000000" cy="3000000"/>
        </p:xfrm>
        <a:graphic>
          <a:graphicData uri="http://schemas.openxmlformats.org/drawingml/2006/table">
            <a:tbl>
              <a:tblPr>
                <a:noFill/>
                <a:tableStyleId>{19E2F91C-9ED9-4236-93F3-CDB26F5E4ACE}</a:tableStyleId>
              </a:tblPr>
              <a:tblGrid>
                <a:gridCol w="1784375">
                  <a:extLst>
                    <a:ext uri="{9D8B030D-6E8A-4147-A177-3AD203B41FA5}">
                      <a16:colId xmlns:a16="http://schemas.microsoft.com/office/drawing/2014/main" val="20000"/>
                    </a:ext>
                  </a:extLst>
                </a:gridCol>
                <a:gridCol w="1784375">
                  <a:extLst>
                    <a:ext uri="{9D8B030D-6E8A-4147-A177-3AD203B41FA5}">
                      <a16:colId xmlns:a16="http://schemas.microsoft.com/office/drawing/2014/main" val="20001"/>
                    </a:ext>
                  </a:extLst>
                </a:gridCol>
                <a:gridCol w="1784375">
                  <a:extLst>
                    <a:ext uri="{9D8B030D-6E8A-4147-A177-3AD203B41FA5}">
                      <a16:colId xmlns:a16="http://schemas.microsoft.com/office/drawing/2014/main" val="20002"/>
                    </a:ext>
                  </a:extLst>
                </a:gridCol>
              </a:tblGrid>
              <a:tr h="3813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solidFill>
                      <a:srgbClr val="83FBA3"/>
                    </a:solidFill>
                  </a:tcPr>
                </a:tc>
                <a:extLst>
                  <a:ext uri="{0D108BD9-81ED-4DB2-BD59-A6C34878D82A}">
                    <a16:rowId xmlns:a16="http://schemas.microsoft.com/office/drawing/2014/main" val="10000"/>
                  </a:ext>
                </a:extLst>
              </a:tr>
              <a:tr h="1246575">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R w="12700" cap="flat" cmpd="sng">
                      <a:solidFill>
                        <a:srgbClr val="1F1F1F"/>
                      </a:solidFill>
                      <a:prstDash val="solid"/>
                      <a:round/>
                      <a:headEnd type="none" w="sm" len="sm"/>
                      <a:tailEnd type="none" w="sm" len="sm"/>
                    </a:lnR>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solidFill>
                      <a:srgbClr val="FFFFFF"/>
                    </a:solidFill>
                  </a:tcPr>
                </a:tc>
                <a:extLst>
                  <a:ext uri="{0D108BD9-81ED-4DB2-BD59-A6C34878D82A}">
                    <a16:rowId xmlns:a16="http://schemas.microsoft.com/office/drawing/2014/main" val="10001"/>
                  </a:ext>
                </a:extLst>
              </a:tr>
            </a:tbl>
          </a:graphicData>
        </a:graphic>
      </p:graphicFrame>
      <p:pic>
        <p:nvPicPr>
          <p:cNvPr id="639" name="Google Shape;639;g365bf82272d_0_92"/>
          <p:cNvPicPr preferRelativeResize="0"/>
          <p:nvPr/>
        </p:nvPicPr>
        <p:blipFill rotWithShape="1">
          <a:blip r:embed="rId3">
            <a:alphaModFix/>
          </a:blip>
          <a:srcRect/>
          <a:stretch/>
        </p:blipFill>
        <p:spPr>
          <a:xfrm>
            <a:off x="111675" y="1635525"/>
            <a:ext cx="544274" cy="534625"/>
          </a:xfrm>
          <a:prstGeom prst="rect">
            <a:avLst/>
          </a:prstGeom>
          <a:noFill/>
          <a:ln>
            <a:noFill/>
          </a:ln>
        </p:spPr>
      </p:pic>
      <p:pic>
        <p:nvPicPr>
          <p:cNvPr id="640" name="Google Shape;640;g365bf82272d_0_92"/>
          <p:cNvPicPr preferRelativeResize="0"/>
          <p:nvPr/>
        </p:nvPicPr>
        <p:blipFill rotWithShape="1">
          <a:blip r:embed="rId3">
            <a:alphaModFix/>
          </a:blip>
          <a:srcRect/>
          <a:stretch/>
        </p:blipFill>
        <p:spPr>
          <a:xfrm>
            <a:off x="264075" y="1787925"/>
            <a:ext cx="544274" cy="534625"/>
          </a:xfrm>
          <a:prstGeom prst="rect">
            <a:avLst/>
          </a:prstGeom>
          <a:noFill/>
          <a:ln>
            <a:noFill/>
          </a:ln>
        </p:spPr>
      </p:pic>
      <p:pic>
        <p:nvPicPr>
          <p:cNvPr id="641" name="Google Shape;641;g365bf82272d_0_92"/>
          <p:cNvPicPr preferRelativeResize="0"/>
          <p:nvPr/>
        </p:nvPicPr>
        <p:blipFill rotWithShape="1">
          <a:blip r:embed="rId3">
            <a:alphaModFix/>
          </a:blip>
          <a:srcRect/>
          <a:stretch/>
        </p:blipFill>
        <p:spPr>
          <a:xfrm>
            <a:off x="416475" y="1940325"/>
            <a:ext cx="544274" cy="534625"/>
          </a:xfrm>
          <a:prstGeom prst="rect">
            <a:avLst/>
          </a:prstGeom>
          <a:noFill/>
          <a:ln>
            <a:noFill/>
          </a:ln>
        </p:spPr>
      </p:pic>
      <p:pic>
        <p:nvPicPr>
          <p:cNvPr id="642" name="Google Shape;642;g365bf82272d_0_92"/>
          <p:cNvPicPr preferRelativeResize="0"/>
          <p:nvPr/>
        </p:nvPicPr>
        <p:blipFill rotWithShape="1">
          <a:blip r:embed="rId3">
            <a:alphaModFix/>
          </a:blip>
          <a:srcRect/>
          <a:stretch/>
        </p:blipFill>
        <p:spPr>
          <a:xfrm>
            <a:off x="568875" y="2092725"/>
            <a:ext cx="544274" cy="534625"/>
          </a:xfrm>
          <a:prstGeom prst="rect">
            <a:avLst/>
          </a:prstGeom>
          <a:noFill/>
          <a:ln>
            <a:noFill/>
          </a:ln>
        </p:spPr>
      </p:pic>
      <p:pic>
        <p:nvPicPr>
          <p:cNvPr id="643" name="Google Shape;643;g365bf82272d_0_92"/>
          <p:cNvPicPr preferRelativeResize="0"/>
          <p:nvPr/>
        </p:nvPicPr>
        <p:blipFill rotWithShape="1">
          <a:blip r:embed="rId3">
            <a:alphaModFix/>
          </a:blip>
          <a:srcRect/>
          <a:stretch/>
        </p:blipFill>
        <p:spPr>
          <a:xfrm>
            <a:off x="721275" y="2245125"/>
            <a:ext cx="544274" cy="534625"/>
          </a:xfrm>
          <a:prstGeom prst="rect">
            <a:avLst/>
          </a:prstGeom>
          <a:noFill/>
          <a:ln>
            <a:noFill/>
          </a:ln>
        </p:spPr>
      </p:pic>
      <p:sp>
        <p:nvSpPr>
          <p:cNvPr id="644" name="Google Shape;644;g365bf82272d_0_92"/>
          <p:cNvSpPr/>
          <p:nvPr/>
        </p:nvSpPr>
        <p:spPr>
          <a:xfrm rot="10800000">
            <a:off x="1265624" y="232255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g365bf82272d_0_92"/>
          <p:cNvSpPr/>
          <p:nvPr/>
        </p:nvSpPr>
        <p:spPr>
          <a:xfrm>
            <a:off x="615898"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g365bf82272d_0_92"/>
          <p:cNvSpPr txBox="1"/>
          <p:nvPr/>
        </p:nvSpPr>
        <p:spPr>
          <a:xfrm>
            <a:off x="754950" y="3496300"/>
            <a:ext cx="1371300" cy="1200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300" b="1" i="0" u="none" strike="noStrike" cap="none">
                <a:solidFill>
                  <a:srgbClr val="83FBA3"/>
                </a:solidFill>
                <a:latin typeface="DM Sans"/>
                <a:ea typeface="DM Sans"/>
                <a:cs typeface="DM Sans"/>
                <a:sym typeface="DM Sans"/>
              </a:rPr>
              <a:t>Drag a checkmark to the Criteria for Success to reflect evidence of learning</a:t>
            </a:r>
            <a:endParaRPr sz="700" b="1" i="0" u="none" strike="noStrike" cap="none">
              <a:solidFill>
                <a:srgbClr val="83FBA3"/>
              </a:solidFill>
              <a:latin typeface="DM Sans"/>
              <a:ea typeface="DM Sans"/>
              <a:cs typeface="DM Sans"/>
              <a:sym typeface="DM Sans"/>
            </a:endParaRPr>
          </a:p>
        </p:txBody>
      </p:sp>
      <p:graphicFrame>
        <p:nvGraphicFramePr>
          <p:cNvPr id="647" name="Google Shape;647;g365bf82272d_0_92"/>
          <p:cNvGraphicFramePr/>
          <p:nvPr/>
        </p:nvGraphicFramePr>
        <p:xfrm>
          <a:off x="5926900" y="2474950"/>
          <a:ext cx="3000000" cy="3000000"/>
        </p:xfrm>
        <a:graphic>
          <a:graphicData uri="http://schemas.openxmlformats.org/drawingml/2006/table">
            <a:tbl>
              <a:tblPr>
                <a:noFill/>
                <a:tableStyleId>{D2C68499-AA51-47C7-9446-AD8E76392BAA}</a:tableStyleId>
              </a:tblPr>
              <a:tblGrid>
                <a:gridCol w="2913900">
                  <a:extLst>
                    <a:ext uri="{9D8B030D-6E8A-4147-A177-3AD203B41FA5}">
                      <a16:colId xmlns:a16="http://schemas.microsoft.com/office/drawing/2014/main" val="20000"/>
                    </a:ext>
                  </a:extLst>
                </a:gridCol>
              </a:tblGrid>
              <a:tr h="635750">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solidFill>
                            <a:srgbClr val="000000"/>
                          </a:solidFill>
                        </a:rPr>
                        <a:t>Your thoughts about the evidence visible in the work</a:t>
                      </a:r>
                      <a:r>
                        <a:rPr lang="en-GB" sz="1400" u="none" strike="noStrike" cap="none">
                          <a:solidFill>
                            <a:srgbClr val="000000"/>
                          </a:solidFill>
                        </a:rPr>
                        <a:t>.</a:t>
                      </a:r>
                      <a:endParaRPr sz="14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648" name="Google Shape;648;g365bf82272d_0_92"/>
          <p:cNvSpPr/>
          <p:nvPr/>
        </p:nvSpPr>
        <p:spPr>
          <a:xfrm>
            <a:off x="3334160"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g365bf82272d_0_92"/>
          <p:cNvSpPr txBox="1"/>
          <p:nvPr/>
        </p:nvSpPr>
        <p:spPr>
          <a:xfrm>
            <a:off x="3473212" y="3680950"/>
            <a:ext cx="1371300" cy="831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800" b="1" i="0" u="none" strike="noStrike" cap="none">
                <a:solidFill>
                  <a:srgbClr val="83FBA3"/>
                </a:solidFill>
                <a:latin typeface="DM Sans"/>
                <a:ea typeface="DM Sans"/>
                <a:cs typeface="DM Sans"/>
                <a:sym typeface="DM Sans"/>
              </a:rPr>
              <a:t>Type out your thoughts</a:t>
            </a:r>
            <a:endParaRPr sz="1200" b="1" i="0" u="none" strike="noStrike" cap="none">
              <a:solidFill>
                <a:srgbClr val="83FBA3"/>
              </a:solidFill>
              <a:latin typeface="DM Sans"/>
              <a:ea typeface="DM Sans"/>
              <a:cs typeface="DM Sans"/>
              <a:sym typeface="DM Sans"/>
            </a:endParaRPr>
          </a:p>
        </p:txBody>
      </p:sp>
      <p:sp>
        <p:nvSpPr>
          <p:cNvPr id="650" name="Google Shape;650;g365bf82272d_0_92"/>
          <p:cNvSpPr/>
          <p:nvPr/>
        </p:nvSpPr>
        <p:spPr>
          <a:xfrm rot="10800000">
            <a:off x="5051049" y="394450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54"/>
        <p:cNvGrpSpPr/>
        <p:nvPr/>
      </p:nvGrpSpPr>
      <p:grpSpPr>
        <a:xfrm>
          <a:off x="0" y="0"/>
          <a:ext cx="0" cy="0"/>
          <a:chOff x="0" y="0"/>
          <a:chExt cx="0" cy="0"/>
        </a:xfrm>
      </p:grpSpPr>
      <p:cxnSp>
        <p:nvCxnSpPr>
          <p:cNvPr id="655" name="Google Shape;655;p49"/>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56" name="Google Shape;656;p49"/>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#1</a:t>
            </a:r>
            <a:endParaRPr sz="3300" b="0" i="0" u="none" strike="noStrike" cap="none">
              <a:solidFill>
                <a:schemeClr val="dk1"/>
              </a:solidFill>
              <a:latin typeface="Nanum Myeongjo"/>
              <a:ea typeface="Nanum Myeongjo"/>
              <a:cs typeface="Nanum Myeongjo"/>
              <a:sym typeface="Nanum Myeongjo"/>
            </a:endParaRPr>
          </a:p>
        </p:txBody>
      </p:sp>
      <p:cxnSp>
        <p:nvCxnSpPr>
          <p:cNvPr id="657" name="Google Shape;657;p49"/>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pic>
        <p:nvPicPr>
          <p:cNvPr id="658" name="Google Shape;658;p49"/>
          <p:cNvPicPr preferRelativeResize="0"/>
          <p:nvPr/>
        </p:nvPicPr>
        <p:blipFill rotWithShape="1">
          <a:blip r:embed="rId3">
            <a:alphaModFix/>
          </a:blip>
          <a:srcRect/>
          <a:stretch/>
        </p:blipFill>
        <p:spPr>
          <a:xfrm rot="-5400000">
            <a:off x="2301400" y="383475"/>
            <a:ext cx="4219876" cy="5296575"/>
          </a:xfrm>
          <a:prstGeom prst="rect">
            <a:avLst/>
          </a:prstGeom>
          <a:noFill/>
          <a:ln>
            <a:noFill/>
          </a:ln>
        </p:spPr>
      </p:pic>
      <p:sp>
        <p:nvSpPr>
          <p:cNvPr id="659" name="Google Shape;659;p49"/>
          <p:cNvSpPr/>
          <p:nvPr/>
        </p:nvSpPr>
        <p:spPr>
          <a:xfrm>
            <a:off x="6543275" y="22739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49"/>
          <p:cNvSpPr txBox="1"/>
          <p:nvPr/>
        </p:nvSpPr>
        <p:spPr>
          <a:xfrm>
            <a:off x="6739325" y="30006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FFF8EF"/>
                </a:solidFill>
                <a:latin typeface="DM Sans"/>
                <a:ea typeface="DM Sans"/>
                <a:cs typeface="DM Sans"/>
                <a:sym typeface="DM Sans"/>
              </a:rPr>
              <a:t>Let’s compare notes.</a:t>
            </a:r>
            <a:endParaRPr sz="1000" b="1" i="0" u="none" strike="noStrike" cap="non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64"/>
        <p:cNvGrpSpPr/>
        <p:nvPr/>
      </p:nvGrpSpPr>
      <p:grpSpPr>
        <a:xfrm>
          <a:off x="0" y="0"/>
          <a:ext cx="0" cy="0"/>
          <a:chOff x="0" y="0"/>
          <a:chExt cx="0" cy="0"/>
        </a:xfrm>
      </p:grpSpPr>
      <p:cxnSp>
        <p:nvCxnSpPr>
          <p:cNvPr id="665" name="Google Shape;665;p50"/>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66" name="Google Shape;666;p50"/>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#2</a:t>
            </a:r>
            <a:endParaRPr sz="3300" b="0" i="0" u="none" strike="noStrike" cap="none">
              <a:solidFill>
                <a:schemeClr val="dk1"/>
              </a:solidFill>
              <a:latin typeface="Nanum Myeongjo"/>
              <a:ea typeface="Nanum Myeongjo"/>
              <a:cs typeface="Nanum Myeongjo"/>
              <a:sym typeface="Nanum Myeongjo"/>
            </a:endParaRPr>
          </a:p>
        </p:txBody>
      </p:sp>
      <p:cxnSp>
        <p:nvCxnSpPr>
          <p:cNvPr id="667" name="Google Shape;667;p50"/>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pic>
        <p:nvPicPr>
          <p:cNvPr id="668" name="Google Shape;668;p50"/>
          <p:cNvPicPr preferRelativeResize="0"/>
          <p:nvPr/>
        </p:nvPicPr>
        <p:blipFill rotWithShape="1">
          <a:blip r:embed="rId3">
            <a:alphaModFix/>
          </a:blip>
          <a:srcRect/>
          <a:stretch/>
        </p:blipFill>
        <p:spPr>
          <a:xfrm rot="10800000">
            <a:off x="1515376" y="835025"/>
            <a:ext cx="6076024" cy="4306675"/>
          </a:xfrm>
          <a:prstGeom prst="rect">
            <a:avLst/>
          </a:prstGeom>
          <a:noFill/>
          <a:ln>
            <a:noFill/>
          </a:ln>
        </p:spPr>
      </p:pic>
      <p:sp>
        <p:nvSpPr>
          <p:cNvPr id="669" name="Google Shape;669;p50"/>
          <p:cNvSpPr/>
          <p:nvPr/>
        </p:nvSpPr>
        <p:spPr>
          <a:xfrm>
            <a:off x="516925" y="25509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p50"/>
          <p:cNvSpPr txBox="1"/>
          <p:nvPr/>
        </p:nvSpPr>
        <p:spPr>
          <a:xfrm>
            <a:off x="712975" y="327770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FFF8EF"/>
                </a:solidFill>
                <a:latin typeface="DM Sans"/>
                <a:ea typeface="DM Sans"/>
                <a:cs typeface="DM Sans"/>
                <a:sym typeface="DM Sans"/>
              </a:rPr>
              <a:t>Let’s compare notes.</a:t>
            </a:r>
            <a:endParaRPr sz="1000" b="1" i="0" u="none" strike="noStrike" cap="non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74"/>
        <p:cNvGrpSpPr/>
        <p:nvPr/>
      </p:nvGrpSpPr>
      <p:grpSpPr>
        <a:xfrm>
          <a:off x="0" y="0"/>
          <a:ext cx="0" cy="0"/>
          <a:chOff x="0" y="0"/>
          <a:chExt cx="0" cy="0"/>
        </a:xfrm>
      </p:grpSpPr>
      <p:cxnSp>
        <p:nvCxnSpPr>
          <p:cNvPr id="675" name="Google Shape;675;p51"/>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76" name="Google Shape;676;p51"/>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#3</a:t>
            </a:r>
            <a:endParaRPr sz="3300" b="0" i="0" u="none" strike="noStrike" cap="none">
              <a:solidFill>
                <a:schemeClr val="dk1"/>
              </a:solidFill>
              <a:latin typeface="Nanum Myeongjo"/>
              <a:ea typeface="Nanum Myeongjo"/>
              <a:cs typeface="Nanum Myeongjo"/>
              <a:sym typeface="Nanum Myeongjo"/>
            </a:endParaRPr>
          </a:p>
        </p:txBody>
      </p:sp>
      <p:cxnSp>
        <p:nvCxnSpPr>
          <p:cNvPr id="677" name="Google Shape;677;p51"/>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678" name="Google Shape;678;p51"/>
          <p:cNvSpPr/>
          <p:nvPr/>
        </p:nvSpPr>
        <p:spPr>
          <a:xfrm>
            <a:off x="516925" y="25509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p51"/>
          <p:cNvSpPr txBox="1"/>
          <p:nvPr/>
        </p:nvSpPr>
        <p:spPr>
          <a:xfrm>
            <a:off x="712975" y="327770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FFF8EF"/>
                </a:solidFill>
                <a:latin typeface="DM Sans"/>
                <a:ea typeface="DM Sans"/>
                <a:cs typeface="DM Sans"/>
                <a:sym typeface="DM Sans"/>
              </a:rPr>
              <a:t>Let’s compare notes.</a:t>
            </a:r>
            <a:endParaRPr sz="1000" b="1" i="0" u="none" strike="noStrike" cap="none">
              <a:solidFill>
                <a:srgbClr val="FFF8EF"/>
              </a:solidFill>
              <a:latin typeface="DM Sans"/>
              <a:ea typeface="DM Sans"/>
              <a:cs typeface="DM Sans"/>
              <a:sym typeface="DM Sans"/>
            </a:endParaRPr>
          </a:p>
        </p:txBody>
      </p:sp>
      <p:pic>
        <p:nvPicPr>
          <p:cNvPr id="680" name="Google Shape;680;p51"/>
          <p:cNvPicPr preferRelativeResize="0"/>
          <p:nvPr/>
        </p:nvPicPr>
        <p:blipFill rotWithShape="1">
          <a:blip r:embed="rId3">
            <a:alphaModFix/>
          </a:blip>
          <a:srcRect/>
          <a:stretch/>
        </p:blipFill>
        <p:spPr>
          <a:xfrm>
            <a:off x="2949950" y="218300"/>
            <a:ext cx="4914699" cy="2476607"/>
          </a:xfrm>
          <a:prstGeom prst="rect">
            <a:avLst/>
          </a:prstGeom>
          <a:noFill/>
          <a:ln>
            <a:noFill/>
          </a:ln>
        </p:spPr>
      </p:pic>
      <p:pic>
        <p:nvPicPr>
          <p:cNvPr id="681" name="Google Shape;681;p51"/>
          <p:cNvPicPr preferRelativeResize="0"/>
          <p:nvPr/>
        </p:nvPicPr>
        <p:blipFill rotWithShape="1">
          <a:blip r:embed="rId4">
            <a:alphaModFix/>
          </a:blip>
          <a:srcRect/>
          <a:stretch/>
        </p:blipFill>
        <p:spPr>
          <a:xfrm>
            <a:off x="2949945" y="2651750"/>
            <a:ext cx="4914706" cy="24917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685"/>
        <p:cNvGrpSpPr/>
        <p:nvPr/>
      </p:nvGrpSpPr>
      <p:grpSpPr>
        <a:xfrm>
          <a:off x="0" y="0"/>
          <a:ext cx="0" cy="0"/>
          <a:chOff x="0" y="0"/>
          <a:chExt cx="0" cy="0"/>
        </a:xfrm>
      </p:grpSpPr>
      <p:cxnSp>
        <p:nvCxnSpPr>
          <p:cNvPr id="686" name="Google Shape;686;p52"/>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687" name="Google Shape;687;p52"/>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688" name="Google Shape;688;p52"/>
          <p:cNvSpPr txBox="1"/>
          <p:nvPr/>
        </p:nvSpPr>
        <p:spPr>
          <a:xfrm>
            <a:off x="615900" y="368375"/>
            <a:ext cx="49005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Hear Some Reflections</a:t>
            </a:r>
            <a:endParaRPr sz="3500" b="0" i="0" u="none" strike="noStrike" cap="none">
              <a:solidFill>
                <a:srgbClr val="83FBA3"/>
              </a:solidFill>
              <a:latin typeface="Nanum Myeongjo"/>
              <a:ea typeface="Nanum Myeongjo"/>
              <a:cs typeface="Nanum Myeongjo"/>
              <a:sym typeface="Nanum Myeongjo"/>
            </a:endParaRPr>
          </a:p>
        </p:txBody>
      </p:sp>
      <p:sp>
        <p:nvSpPr>
          <p:cNvPr id="689" name="Google Shape;689;p52"/>
          <p:cNvSpPr txBox="1"/>
          <p:nvPr/>
        </p:nvSpPr>
        <p:spPr>
          <a:xfrm>
            <a:off x="615900" y="1598550"/>
            <a:ext cx="5421300" cy="1635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kinds of support will students need to demonstrate evidence of learning?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Has your thinking changed at all on how to implement this task? If so, how? </a:t>
            </a:r>
            <a:endParaRPr sz="2700" b="0" i="0" u="none" strike="noStrike" cap="none">
              <a:solidFill>
                <a:schemeClr val="lt1"/>
              </a:solidFill>
              <a:latin typeface="DM Sans"/>
              <a:ea typeface="DM Sans"/>
              <a:cs typeface="DM Sans"/>
              <a:sym typeface="DM Sans"/>
            </a:endParaRPr>
          </a:p>
        </p:txBody>
      </p:sp>
      <p:sp>
        <p:nvSpPr>
          <p:cNvPr id="690" name="Google Shape;690;p52"/>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52"/>
          <p:cNvSpPr txBox="1"/>
          <p:nvPr/>
        </p:nvSpPr>
        <p:spPr>
          <a:xfrm>
            <a:off x="6735575" y="3076125"/>
            <a:ext cx="15615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a:t>
            </a:r>
            <a:br>
              <a:rPr lang="en-GB" sz="1400" b="1" i="0" u="none" strike="noStrike" cap="none">
                <a:solidFill>
                  <a:srgbClr val="145758"/>
                </a:solidFill>
                <a:latin typeface="DM Sans"/>
                <a:ea typeface="DM Sans"/>
                <a:cs typeface="DM Sans"/>
                <a:sym typeface="DM Sans"/>
              </a:rPr>
            </a:br>
            <a:r>
              <a:rPr lang="en-GB" sz="1400" b="1" i="0" u="none" strike="noStrike" cap="none">
                <a:solidFill>
                  <a:srgbClr val="145758"/>
                </a:solidFill>
                <a:latin typeface="DM Sans"/>
                <a:ea typeface="DM Sans"/>
                <a:cs typeface="DM Sans"/>
                <a:sym typeface="DM Sans"/>
              </a:rPr>
              <a:t>mute or share in the chat!</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695"/>
        <p:cNvGrpSpPr/>
        <p:nvPr/>
      </p:nvGrpSpPr>
      <p:grpSpPr>
        <a:xfrm>
          <a:off x="0" y="0"/>
          <a:ext cx="0" cy="0"/>
          <a:chOff x="0" y="0"/>
          <a:chExt cx="0" cy="0"/>
        </a:xfrm>
      </p:grpSpPr>
      <p:cxnSp>
        <p:nvCxnSpPr>
          <p:cNvPr id="696" name="Google Shape;696;p53"/>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697" name="Google Shape;697;p53"/>
          <p:cNvSpPr txBox="1"/>
          <p:nvPr/>
        </p:nvSpPr>
        <p:spPr>
          <a:xfrm>
            <a:off x="3419850" y="303450"/>
            <a:ext cx="4318200" cy="1819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Closing</a:t>
            </a:r>
            <a:endParaRPr sz="5200" b="0" i="0" u="none" strike="noStrike" cap="none">
              <a:solidFill>
                <a:schemeClr val="dk1"/>
              </a:solidFill>
              <a:latin typeface="Nanum Myeongjo"/>
              <a:ea typeface="Nanum Myeongjo"/>
              <a:cs typeface="Nanum Myeongjo"/>
              <a:sym typeface="Nanum Myeongjo"/>
            </a:endParaRPr>
          </a:p>
        </p:txBody>
      </p:sp>
      <p:sp>
        <p:nvSpPr>
          <p:cNvPr id="698" name="Google Shape;698;p53"/>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06</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702"/>
        <p:cNvGrpSpPr/>
        <p:nvPr/>
      </p:nvGrpSpPr>
      <p:grpSpPr>
        <a:xfrm>
          <a:off x="0" y="0"/>
          <a:ext cx="0" cy="0"/>
          <a:chOff x="0" y="0"/>
          <a:chExt cx="0" cy="0"/>
        </a:xfrm>
      </p:grpSpPr>
      <p:cxnSp>
        <p:nvCxnSpPr>
          <p:cNvPr id="703" name="Google Shape;703;p54"/>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704" name="Google Shape;704;p54"/>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705" name="Google Shape;705;p54"/>
          <p:cNvSpPr txBox="1"/>
          <p:nvPr/>
        </p:nvSpPr>
        <p:spPr>
          <a:xfrm>
            <a:off x="615900" y="1598550"/>
            <a:ext cx="5421300" cy="30204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1800" b="0" i="0" u="none" strike="noStrike" cap="none">
                <a:solidFill>
                  <a:schemeClr val="lt1"/>
                </a:solidFill>
                <a:latin typeface="DM Sans"/>
                <a:ea typeface="DM Sans"/>
                <a:cs typeface="DM Sans"/>
                <a:sym typeface="DM Sans"/>
              </a:rPr>
              <a:t>Choose one question to respond to: </a:t>
            </a:r>
            <a:endParaRPr sz="1800" b="0" i="0" u="none" strike="noStrike" cap="none">
              <a:solidFill>
                <a:schemeClr val="lt1"/>
              </a:solidFill>
              <a:latin typeface="DM Sans"/>
              <a:ea typeface="DM Sans"/>
              <a:cs typeface="DM Sans"/>
              <a:sym typeface="DM Sans"/>
            </a:endParaRPr>
          </a:p>
          <a:p>
            <a:pPr marL="457200" marR="0" lvl="0" indent="-342900" algn="l" rtl="0">
              <a:lnSpc>
                <a:spcPct val="115000"/>
              </a:lnSpc>
              <a:spcBef>
                <a:spcPts val="1000"/>
              </a:spcBef>
              <a:spcAft>
                <a:spcPts val="0"/>
              </a:spcAft>
              <a:buClr>
                <a:schemeClr val="lt1"/>
              </a:buClr>
              <a:buSzPts val="1800"/>
              <a:buFont typeface="DM Sans"/>
              <a:buAutoNum type="arabicPeriod"/>
            </a:pPr>
            <a:r>
              <a:rPr lang="en-GB" sz="1800" b="0" i="0" u="none" strike="noStrike" cap="none">
                <a:solidFill>
                  <a:schemeClr val="lt1"/>
                </a:solidFill>
                <a:latin typeface="DM Sans"/>
                <a:ea typeface="DM Sans"/>
                <a:cs typeface="DM Sans"/>
                <a:sym typeface="DM Sans"/>
              </a:rPr>
              <a:t>Which content and practice expectation are you most excited about? Why? </a:t>
            </a:r>
            <a:endParaRPr sz="1800" b="0" i="0" u="none" strike="noStrike" cap="none">
              <a:solidFill>
                <a:schemeClr val="lt1"/>
              </a:solidFill>
              <a:latin typeface="DM Sans"/>
              <a:ea typeface="DM Sans"/>
              <a:cs typeface="DM Sans"/>
              <a:sym typeface="DM Sans"/>
            </a:endParaRPr>
          </a:p>
          <a:p>
            <a:pPr marL="457200" marR="0" lvl="0" indent="-342900" algn="l" rtl="0">
              <a:lnSpc>
                <a:spcPct val="115000"/>
              </a:lnSpc>
              <a:spcBef>
                <a:spcPts val="1000"/>
              </a:spcBef>
              <a:spcAft>
                <a:spcPts val="0"/>
              </a:spcAft>
              <a:buClr>
                <a:schemeClr val="lt1"/>
              </a:buClr>
              <a:buSzPts val="1800"/>
              <a:buFont typeface="DM Sans"/>
              <a:buAutoNum type="arabicPeriod"/>
            </a:pPr>
            <a:r>
              <a:rPr lang="en-GB" sz="1800" b="0" i="0" u="none" strike="noStrike" cap="none">
                <a:solidFill>
                  <a:schemeClr val="lt1"/>
                </a:solidFill>
                <a:latin typeface="DM Sans"/>
                <a:ea typeface="DM Sans"/>
                <a:cs typeface="DM Sans"/>
                <a:sym typeface="DM Sans"/>
              </a:rPr>
              <a:t>Which learning principle are you most excited about connecting to M111 content? Why?</a:t>
            </a:r>
            <a:endParaRPr sz="1800" b="0" i="0" u="none" strike="noStrike" cap="none">
              <a:solidFill>
                <a:schemeClr val="lt1"/>
              </a:solidFill>
              <a:latin typeface="DM Sans"/>
              <a:ea typeface="DM Sans"/>
              <a:cs typeface="DM Sans"/>
              <a:sym typeface="DM Sans"/>
            </a:endParaRPr>
          </a:p>
          <a:p>
            <a:pPr marL="457200" marR="0" lvl="0" indent="-342900" algn="l" rtl="0">
              <a:lnSpc>
                <a:spcPct val="115000"/>
              </a:lnSpc>
              <a:spcBef>
                <a:spcPts val="1000"/>
              </a:spcBef>
              <a:spcAft>
                <a:spcPts val="0"/>
              </a:spcAft>
              <a:buClr>
                <a:schemeClr val="lt1"/>
              </a:buClr>
              <a:buSzPts val="1800"/>
              <a:buFont typeface="DM Sans"/>
              <a:buAutoNum type="arabicPeriod"/>
            </a:pPr>
            <a:r>
              <a:rPr lang="en-GB" sz="1800" b="0" i="0" u="none" strike="noStrike" cap="none">
                <a:solidFill>
                  <a:schemeClr val="lt1"/>
                </a:solidFill>
                <a:latin typeface="DM Sans"/>
                <a:ea typeface="DM Sans"/>
                <a:cs typeface="DM Sans"/>
                <a:sym typeface="DM Sans"/>
              </a:rPr>
              <a:t>What impact do you think using a portfolio system will have on your students? Why?</a:t>
            </a:r>
            <a:endParaRPr sz="18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1800"/>
              <a:buFont typeface="Arial"/>
              <a:buNone/>
            </a:pPr>
            <a:endParaRPr sz="1800" b="0" i="0" u="none" strike="noStrike" cap="none">
              <a:solidFill>
                <a:schemeClr val="lt1"/>
              </a:solidFill>
              <a:latin typeface="DM Sans"/>
              <a:ea typeface="DM Sans"/>
              <a:cs typeface="DM Sans"/>
              <a:sym typeface="DM Sans"/>
            </a:endParaRPr>
          </a:p>
        </p:txBody>
      </p:sp>
      <p:sp>
        <p:nvSpPr>
          <p:cNvPr id="706" name="Google Shape;706;p54"/>
          <p:cNvSpPr txBox="1"/>
          <p:nvPr/>
        </p:nvSpPr>
        <p:spPr>
          <a:xfrm>
            <a:off x="615900" y="368375"/>
            <a:ext cx="49005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 Are Your Takeaways?</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6053</Words>
  <Application>Microsoft Macintosh PowerPoint</Application>
  <PresentationFormat>On-screen Show (16:9)</PresentationFormat>
  <Paragraphs>555</Paragraphs>
  <Slides>53</Slides>
  <Notes>53</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53</vt:i4>
      </vt:variant>
    </vt:vector>
  </HeadingPairs>
  <TitlesOfParts>
    <vt:vector size="63" baseType="lpstr">
      <vt:lpstr>Arial</vt:lpstr>
      <vt:lpstr>Nanum Myeongjo</vt:lpstr>
      <vt:lpstr>Proxima Nova</vt:lpstr>
      <vt:lpstr>DM Sans</vt:lpstr>
      <vt:lpstr>DM Sans Medium</vt:lpstr>
      <vt:lpstr>IBM Plex Sans</vt:lpstr>
      <vt:lpstr>Alfa Slab One</vt:lpstr>
      <vt:lpstr>Roboto</vt:lpstr>
      <vt:lpstr>Gameday</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Cassidy Moore</cp:lastModifiedBy>
  <cp:revision>1</cp:revision>
  <dcterms:modified xsi:type="dcterms:W3CDTF">2026-03-25T23:00:14Z</dcterms:modified>
</cp:coreProperties>
</file>