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2"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Lst>
  <p:sldSz cy="5143500" cx="9144000"/>
  <p:notesSz cx="6858000" cy="9144000"/>
  <p:embeddedFontLst>
    <p:embeddedFont>
      <p:font typeface="IBM Plex Sans"/>
      <p:regular r:id="rId61"/>
      <p:bold r:id="rId62"/>
      <p:italic r:id="rId63"/>
      <p:boldItalic r:id="rId64"/>
    </p:embeddedFont>
    <p:embeddedFont>
      <p:font typeface="DM Sans Medium"/>
      <p:regular r:id="rId65"/>
      <p:bold r:id="rId66"/>
      <p:italic r:id="rId67"/>
      <p:boldItalic r:id="rId68"/>
    </p:embeddedFont>
    <p:embeddedFont>
      <p:font typeface="Proxima Nova"/>
      <p:regular r:id="rId69"/>
      <p:bold r:id="rId70"/>
      <p:italic r:id="rId71"/>
      <p:boldItalic r:id="rId72"/>
    </p:embeddedFont>
    <p:embeddedFont>
      <p:font typeface="Roboto"/>
      <p:regular r:id="rId73"/>
      <p:bold r:id="rId74"/>
      <p:italic r:id="rId75"/>
      <p:boldItalic r:id="rId76"/>
    </p:embeddedFont>
    <p:embeddedFont>
      <p:font typeface="DM Sans"/>
      <p:regular r:id="rId77"/>
      <p:bold r:id="rId78"/>
      <p:italic r:id="rId79"/>
      <p:boldItalic r:id="rId80"/>
    </p:embeddedFont>
    <p:embeddedFont>
      <p:font typeface="Nanum Myeongjo"/>
      <p:regular r:id="rId81"/>
      <p:bold r:id="rId82"/>
    </p:embeddedFont>
    <p:embeddedFont>
      <p:font typeface="Alfa Slab One"/>
      <p:regular r:id="rId8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408">
          <p15:clr>
            <a:srgbClr val="747775"/>
          </p15:clr>
        </p15:guide>
        <p15:guide id="2" pos="388">
          <p15:clr>
            <a:srgbClr val="747775"/>
          </p15:clr>
        </p15:guide>
      </p15:sldGuideLst>
    </p:ext>
    <p:ext uri="GoogleSlidesCustomDataVersion2">
      <go:slidesCustomData xmlns:go="http://customooxmlschemas.google.com/" r:id="rId84" roundtripDataSignature="AMtx7mjE86SUqw/7lHaDyx2wZa6OLXVRp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9BB8AAE-1DFD-4738-9EE8-0D127396AD28}">
  <a:tblStyle styleId="{D9BB8AAE-1DFD-4738-9EE8-0D127396AD28}"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6BB536A9-935E-43FC-AD46-62D4817FDB23}" styleName="Table_1">
    <a:wholeTbl>
      <a:tcTxStyle b="off" i="off">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408" orient="horz"/>
        <p:guide pos="388"/>
      </p:guideLst>
    </p:cSldViewPr>
  </p:slideViewPr>
</p:viewPr>
</file>

<file path=ppt/_rels/presentation.xml.rels><?xml version="1.0" encoding="UTF-8"?><Relationships xmlns="http://schemas.openxmlformats.org/package/2006/relationships"><Relationship Id="rId40" Type="http://schemas.openxmlformats.org/officeDocument/2006/relationships/slide" Target="slides/slide33.xml"/><Relationship Id="rId84" Type="http://customschemas.google.com/relationships/presentationmetadata" Target="metadata"/><Relationship Id="rId83" Type="http://schemas.openxmlformats.org/officeDocument/2006/relationships/font" Target="fonts/AlfaSlabOne-regular.fntdata"/><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80" Type="http://schemas.openxmlformats.org/officeDocument/2006/relationships/font" Target="fonts/DMSans-boldItalic.fntdata"/><Relationship Id="rId82" Type="http://schemas.openxmlformats.org/officeDocument/2006/relationships/font" Target="fonts/NanumMyeongjo-bold.fntdata"/><Relationship Id="rId81" Type="http://schemas.openxmlformats.org/officeDocument/2006/relationships/font" Target="fonts/NanumMyeongjo-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Roboto-regular.fntdata"/><Relationship Id="rId72" Type="http://schemas.openxmlformats.org/officeDocument/2006/relationships/font" Target="fonts/ProximaNova-boldItalic.fntdata"/><Relationship Id="rId31" Type="http://schemas.openxmlformats.org/officeDocument/2006/relationships/slide" Target="slides/slide24.xml"/><Relationship Id="rId75" Type="http://schemas.openxmlformats.org/officeDocument/2006/relationships/font" Target="fonts/Roboto-italic.fntdata"/><Relationship Id="rId30" Type="http://schemas.openxmlformats.org/officeDocument/2006/relationships/slide" Target="slides/slide23.xml"/><Relationship Id="rId74" Type="http://schemas.openxmlformats.org/officeDocument/2006/relationships/font" Target="fonts/Roboto-bold.fntdata"/><Relationship Id="rId33" Type="http://schemas.openxmlformats.org/officeDocument/2006/relationships/slide" Target="slides/slide26.xml"/><Relationship Id="rId77" Type="http://schemas.openxmlformats.org/officeDocument/2006/relationships/font" Target="fonts/DMSans-regular.fntdata"/><Relationship Id="rId32" Type="http://schemas.openxmlformats.org/officeDocument/2006/relationships/slide" Target="slides/slide25.xml"/><Relationship Id="rId76" Type="http://schemas.openxmlformats.org/officeDocument/2006/relationships/font" Target="fonts/Roboto-boldItalic.fntdata"/><Relationship Id="rId35" Type="http://schemas.openxmlformats.org/officeDocument/2006/relationships/slide" Target="slides/slide28.xml"/><Relationship Id="rId79" Type="http://schemas.openxmlformats.org/officeDocument/2006/relationships/font" Target="fonts/DMSans-italic.fntdata"/><Relationship Id="rId34" Type="http://schemas.openxmlformats.org/officeDocument/2006/relationships/slide" Target="slides/slide27.xml"/><Relationship Id="rId78" Type="http://schemas.openxmlformats.org/officeDocument/2006/relationships/font" Target="fonts/DMSans-bold.fntdata"/><Relationship Id="rId71" Type="http://schemas.openxmlformats.org/officeDocument/2006/relationships/font" Target="fonts/ProximaNova-italic.fntdata"/><Relationship Id="rId70" Type="http://schemas.openxmlformats.org/officeDocument/2006/relationships/font" Target="fonts/ProximaNova-bold.fntdata"/><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IBMPlexSans-bold.fntdata"/><Relationship Id="rId61" Type="http://schemas.openxmlformats.org/officeDocument/2006/relationships/font" Target="fonts/IBMPlexSans-regular.fntdata"/><Relationship Id="rId20" Type="http://schemas.openxmlformats.org/officeDocument/2006/relationships/slide" Target="slides/slide13.xml"/><Relationship Id="rId64" Type="http://schemas.openxmlformats.org/officeDocument/2006/relationships/font" Target="fonts/IBMPlexSans-boldItalic.fntdata"/><Relationship Id="rId63" Type="http://schemas.openxmlformats.org/officeDocument/2006/relationships/font" Target="fonts/IBMPlexSans-italic.fntdata"/><Relationship Id="rId22" Type="http://schemas.openxmlformats.org/officeDocument/2006/relationships/slide" Target="slides/slide15.xml"/><Relationship Id="rId66" Type="http://schemas.openxmlformats.org/officeDocument/2006/relationships/font" Target="fonts/DMSansMedium-bold.fntdata"/><Relationship Id="rId21" Type="http://schemas.openxmlformats.org/officeDocument/2006/relationships/slide" Target="slides/slide14.xml"/><Relationship Id="rId65" Type="http://schemas.openxmlformats.org/officeDocument/2006/relationships/font" Target="fonts/DMSansMedium-regular.fntdata"/><Relationship Id="rId24" Type="http://schemas.openxmlformats.org/officeDocument/2006/relationships/slide" Target="slides/slide17.xml"/><Relationship Id="rId68" Type="http://schemas.openxmlformats.org/officeDocument/2006/relationships/font" Target="fonts/DMSansMedium-boldItalic.fntdata"/><Relationship Id="rId23" Type="http://schemas.openxmlformats.org/officeDocument/2006/relationships/slide" Target="slides/slide16.xml"/><Relationship Id="rId67" Type="http://schemas.openxmlformats.org/officeDocument/2006/relationships/font" Target="fonts/DMSansMedium-italic.fntdata"/><Relationship Id="rId60" Type="http://schemas.openxmlformats.org/officeDocument/2006/relationships/slide" Target="slides/slide53.xml"/><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font" Target="fonts/ProximaNova-regular.fntdata"/><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slide" Target="slides/slide52.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edweek.org/education/opinion-are-labels-preventing-students-from-succeeding/2018/05" TargetMode="External"/><Relationship Id="rId3" Type="http://schemas.openxmlformats.org/officeDocument/2006/relationships/hyperlink" Target="https://en.wikipedia.org/wiki/Jacqueline_Woodson" TargetMode="External"/></Relationships>
</file>

<file path=ppt/notesSlides/_rels/notesSlide2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tPfDKVvpgJ_Shash8lvKZGS2knUes4-_cUXeEjJR0Nw/edit?usp=sharing" TargetMode="External"/></Relationships>
</file>

<file path=ppt/notesSlides/_rels/notesSlide3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tPfDKVvpgJ_Shash8lvKZGS2knUes4-_cUXeEjJR0Nw/edit?usp=sharing" TargetMode="External"/></Relationships>
</file>

<file path=ppt/notesSlides/_rels/notesSlide4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 name="Google Shape;14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Baseline timeframe: 2 hours</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 name="Google Shape;15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time to consider this joining question and invite folks to share.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 name="Google Shape;15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overview of session goals and agenda.</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 name="Google Shape;17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slide serves to remind participants about the learning principles that undergird the bading system.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time to consider this question and invite folks to share with a partner and the whole group.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5" name="Google Shape;18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25 minutes.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2" name="Google Shape;19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consider the questions on this slide; they should generate responses based only on the title of the badge. Invite volunteers to share responses with the group.</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4" name="Google Shape;20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that our process began by grounding in the standards and identifying the story of the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read through the standards associated with this badge in the handout. (The slide image shows only a partial list.)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Frame this by asking participants to consider how they would synthesize these set of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link to document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Please see pages 2-3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7" name="Google Shape;217;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volunteers to share responses with the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What are the are the key takeaways for students?</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0" name="Google Shape;230;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these are the Content and Practice Expectations (CPE) we landed on.</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some time to read and consider: </a:t>
            </a:r>
            <a:r>
              <a:rPr i="1" lang="en">
                <a:solidFill>
                  <a:schemeClr val="dk1"/>
                </a:solidFill>
              </a:rPr>
              <a:t>what in our list of Content Practice Expectations resonates with you? What surprises you?</a:t>
            </a:r>
            <a:endParaRPr i="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Please see page 4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8" name="Google Shape;238;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with the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that we will continue to build a shared understanding of these through sample prompts.</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8" name="Google Shape;248;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select a task and look for connections to badge CPEs.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Offer enough time for everyone to engage with at least one task; participants do not need to look at both.</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Consider use of self-select breakout rooms to give participants time to discuss with small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Please see pages 5-6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6" name="Google Shape;256;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volunteers to share connections they see to each of the tasks.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Highlight responses where participants have identified one or more CPEs.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6" name="Google Shape;266;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some time to consider their responses to these questions then invite volunteers to share with whole group.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6" name="Google Shape;276;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this quote with group as a way to give insight into the </a:t>
            </a:r>
            <a:r>
              <a:rPr i="1" lang="en">
                <a:solidFill>
                  <a:schemeClr val="dk1"/>
                </a:solidFill>
              </a:rPr>
              <a:t>why</a:t>
            </a:r>
            <a:r>
              <a:rPr lang="en">
                <a:solidFill>
                  <a:schemeClr val="dk1"/>
                </a:solidFill>
              </a:rPr>
              <a:t xml:space="preserve"> of this badging project.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3" name="Google Shape;283;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time to reflect on the HS Badging System, the quote and this list.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Invite participants to consider </a:t>
            </a:r>
            <a:r>
              <a:rPr i="1" lang="en">
                <a:solidFill>
                  <a:schemeClr val="dk1"/>
                </a:solidFill>
              </a:rPr>
              <a:t>how can this approach give students space for what math can be?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inviting 1-2 voices to share thoughts with the group before transitioning to the next section.</a:t>
            </a:r>
            <a:endParaRPr>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9" name="Google Shape;299;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15 minutes.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6" name="Google Shape;306;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Please see pages 7-9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7" name="Google Shape;317;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r>
              <a:rPr lang="en">
                <a:solidFill>
                  <a:schemeClr val="dk1"/>
                </a:solidFill>
              </a:rPr>
              <a:t xml:space="preserv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to give participants time to discuss with small group.</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8" name="Google Shape;328;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Encourage participants to use the content and practice expectations (CPE)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 good CPE to focus on for this task is </a:t>
            </a:r>
            <a:r>
              <a:rPr b="1" lang="en">
                <a:solidFill>
                  <a:schemeClr val="dk1"/>
                </a:solidFill>
              </a:rPr>
              <a:t>153.b: Specify a sequence of transformations that will carry a given figure onto a similar figure.</a:t>
            </a:r>
            <a:endParaRPr b="1">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9" name="Google Shape;339;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time to read and access the copy.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10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1" name="Google Shape;351;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for small group conversation.</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4" name="Google Shape;364;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with the whole group.</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8" name="Google Shape;378;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30 minutes.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5" name="Google Shape;385;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Let participants know that since we will be looking at student work, it is important to maintain an asset orientation and avoid deficit labels.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Ask a participant to read the quote out loud.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Ask the group to reflect on (a) the types of labels they have heard used in math contexts; (b) the potential impact of these labels. </a:t>
            </a:r>
            <a:endParaRPr>
              <a:solidFill>
                <a:schemeClr val="dk1"/>
              </a:solidFill>
            </a:endParaRPr>
          </a:p>
          <a:p>
            <a:pPr indent="0" lvl="0" marL="45720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rPr lang="en">
                <a:solidFill>
                  <a:schemeClr val="dk1"/>
                </a:solidFill>
              </a:rPr>
              <a:t xml:space="preserve">From: EdWeek </a:t>
            </a:r>
            <a:r>
              <a:rPr lang="en" u="sng">
                <a:solidFill>
                  <a:schemeClr val="hlink"/>
                </a:solidFill>
                <a:hlinkClick r:id="rId2"/>
              </a:rPr>
              <a:t>https://www.edweek.org/education/opinion-are-labels-preventing-students-from-succeeding/2018/05</a:t>
            </a:r>
            <a:r>
              <a:rPr lang="en">
                <a:solidFill>
                  <a:schemeClr val="dk1"/>
                </a:solidFill>
              </a:rPr>
              <a:t xml:space="preserve">  (</a:t>
            </a:r>
            <a:r>
              <a:rPr lang="en" u="sng">
                <a:solidFill>
                  <a:schemeClr val="hlink"/>
                </a:solidFill>
                <a:hlinkClick r:id="rId3"/>
              </a:rPr>
              <a:t>Jacqueline Woodson bio</a:t>
            </a:r>
            <a:r>
              <a:rPr lang="en">
                <a:solidFill>
                  <a:schemeClr val="dk1"/>
                </a:solidFill>
              </a:rPr>
              <a: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 xml:space="preserve">Read the quote and ask participants to reflect on (a) the types of labels they have heard used in math contexts; (b) the potential impact of these labels.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3" name="Google Shape;393;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study student work associated with Task 1.</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11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3" name="Google Shape;403;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what they noticed.</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Look for trends in responses, especially as connected to </a:t>
            </a:r>
            <a:r>
              <a:rPr b="1" lang="en">
                <a:solidFill>
                  <a:schemeClr val="dk1"/>
                </a:solidFill>
              </a:rPr>
              <a:t>153.b: Specify a sequence of transformations that will carry a given figure onto a similar figure.</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5" name="Google Shape;415;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Introduce criteria for success.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Ask: “what resonates with you? What questions surface for you?”</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Consider use of breakout groups.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the following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16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b="1">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5" name="Google Shape;425;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the quote. Ask participants to reflect on how the criteria and the ideas in the quote require rethinking something in their current practice.</a:t>
            </a:r>
            <a:endParaRPr b="1">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3" name="Google Shape;433;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Use this slide to set up what folks will do on the next slide: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Determine where that </a:t>
            </a:r>
            <a:r>
              <a:rPr b="1" lang="en" u="sng">
                <a:solidFill>
                  <a:schemeClr val="dk1"/>
                </a:solidFill>
              </a:rPr>
              <a:t>work</a:t>
            </a:r>
            <a:r>
              <a:rPr lang="en">
                <a:solidFill>
                  <a:schemeClr val="dk1"/>
                </a:solidFill>
              </a:rPr>
              <a:t xml:space="preserve">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And add a checkmark and text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We will focus our lens on the CPE displayed on the slide: 153.b</a:t>
            </a:r>
            <a:endParaRPr>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7a9e1ea638b6f657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1" name="Google Shape;451;g7a9e1ea638b6f657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Facilitator will need to make a copy of the </a:t>
            </a:r>
            <a:r>
              <a:rPr lang="en" u="sng">
                <a:solidFill>
                  <a:schemeClr val="hlink"/>
                </a:solidFill>
                <a:hlinkClick r:id="rId2"/>
              </a:rPr>
              <a:t>editable Google Slide Deck</a:t>
            </a:r>
            <a:r>
              <a:rPr lang="en">
                <a:solidFill>
                  <a:schemeClr val="dk1"/>
                </a:solidFill>
              </a:rPr>
              <a:t xml:space="preserve">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edit the Google slide accordingly,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Where they think the evidence of learning is along the Criteria for Success spectrum (using the check marks provided).</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Remind participants to focus on the CPEs to help guide decision 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If they find the student </a:t>
            </a:r>
            <a:r>
              <a:rPr b="1" lang="en" u="sng">
                <a:solidFill>
                  <a:schemeClr val="dk1"/>
                </a:solidFill>
              </a:rPr>
              <a:t>work</a:t>
            </a:r>
            <a:r>
              <a:rPr b="1" lang="en">
                <a:solidFill>
                  <a:schemeClr val="dk1"/>
                </a:solidFill>
              </a:rPr>
              <a:t xml:space="preserve"> </a:t>
            </a:r>
            <a:r>
              <a:rPr lang="en">
                <a:solidFill>
                  <a:schemeClr val="dk1"/>
                </a:solidFill>
              </a:rPr>
              <a:t xml:space="preserve">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that directions are on the first slide.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Navigate to Google Slides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1" name="Google Shape;471;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1" name="Google Shape;481;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p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1" name="Google Shape;491;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1" name="Google Shape;501;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to share with whole group.</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p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1" name="Google Shape;511;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15 minutes.</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8" name="Google Shape;518;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pages 12-14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p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8" name="Google Shape;528;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r>
              <a:rPr lang="en">
                <a:solidFill>
                  <a:schemeClr val="dk1"/>
                </a:solidFill>
              </a:rPr>
              <a:t xml:space="preserv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to give participants time to discuss with small group.</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p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8" name="Google Shape;538;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Encourage participants to use the content and practice expectations (CPE)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 good CPE to focus on for this task is </a:t>
            </a:r>
            <a:r>
              <a:rPr b="1" lang="en">
                <a:solidFill>
                  <a:schemeClr val="dk1"/>
                </a:solidFill>
              </a:rPr>
              <a:t>153.c: Verify experimentally the properties of dilations given by a center and a scale factor.</a:t>
            </a:r>
            <a:endParaRPr b="1">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8" name="Google Shape;548;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time to read and access the copy.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10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p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0" name="Google Shape;560;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for small group conversation.</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p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4" name="Google Shape;574;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with the whole group.</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p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8" name="Google Shape;588;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30 minutes.</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p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5" name="Google Shape;595;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study student work.</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pages 15-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p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5" name="Google Shape;605;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what they noticed.</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Look for trends in responses, especially as connected to </a:t>
            </a:r>
            <a:r>
              <a:rPr b="1" lang="en">
                <a:solidFill>
                  <a:schemeClr val="dk1"/>
                </a:solidFill>
              </a:rPr>
              <a:t>153.c: Verify experimentally the properties of dilations given by a center and a scale factor.</a:t>
            </a:r>
            <a:endParaRPr>
              <a:solidFill>
                <a:schemeClr val="dk1"/>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p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7" name="Google Shape;617;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Remind participants of the criteria of success. </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Use this slide to set up what folks will do on the next slide.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Determine where that </a:t>
            </a:r>
            <a:r>
              <a:rPr b="1" lang="en" u="sng">
                <a:solidFill>
                  <a:schemeClr val="dk1"/>
                </a:solidFill>
              </a:rPr>
              <a:t>work</a:t>
            </a:r>
            <a:r>
              <a:rPr lang="en">
                <a:solidFill>
                  <a:schemeClr val="dk1"/>
                </a:solidFill>
              </a:rPr>
              <a:t xml:space="preserve">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And add a checkmark and text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We will focus our lens on the CPE displayed on the slide: 153.c.</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7a9e1ea638b6f657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5" name="Google Shape;635;g7a9e1ea638b6f657_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Facilitator will need to make a copy of the </a:t>
            </a:r>
            <a:r>
              <a:rPr lang="en" u="sng">
                <a:solidFill>
                  <a:schemeClr val="hlink"/>
                </a:solidFill>
                <a:hlinkClick r:id="rId2"/>
              </a:rPr>
              <a:t>editable Google Slide Deck</a:t>
            </a:r>
            <a:r>
              <a:rPr lang="en">
                <a:solidFill>
                  <a:schemeClr val="dk1"/>
                </a:solidFill>
              </a:rPr>
              <a:t xml:space="preserve">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edit the Google slide accordingly,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Where they think the evidence of learning is along the Criteria for Success spectrum (using the check marks provided).</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Remind participants to focus on the CPEs to help guide decision 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If they find the student </a:t>
            </a:r>
            <a:r>
              <a:rPr b="1" lang="en" u="sng">
                <a:solidFill>
                  <a:schemeClr val="dk1"/>
                </a:solidFill>
              </a:rPr>
              <a:t>work</a:t>
            </a:r>
            <a:r>
              <a:rPr b="1" lang="en">
                <a:solidFill>
                  <a:schemeClr val="dk1"/>
                </a:solidFill>
              </a:rPr>
              <a:t xml:space="preserve"> </a:t>
            </a:r>
            <a:r>
              <a:rPr lang="en">
                <a:solidFill>
                  <a:schemeClr val="dk1"/>
                </a:solidFill>
              </a:rPr>
              <a:t xml:space="preserve">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that directions are on the first slide.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Navigate to Google Slides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p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5" name="Google Shape;655;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p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5" name="Google Shape;665;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p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5" name="Google Shape;675;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p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5" name="Google Shape;685;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to share with whole group.</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p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5" name="Google Shape;695;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5 minutes.</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p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2" name="Google Shape;702;p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to share with whole group.</a:t>
            </a:r>
            <a:endParaRPr/>
          </a:p>
        </p:txBody>
      </p:sp>
    </p:spTree>
  </p:cSld>
  <p:clrMapOvr>
    <a:masterClrMapping/>
  </p:clrMapOvr>
</p:notes>
</file>

<file path=ppt/slideLayouts/_rels/slideLayout1.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0.png"/></Relationships>
</file>

<file path=ppt/slideLayouts/_rels/slideLayout14.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9" name="Shape 9"/>
        <p:cNvGrpSpPr/>
        <p:nvPr/>
      </p:nvGrpSpPr>
      <p:grpSpPr>
        <a:xfrm>
          <a:off x="0" y="0"/>
          <a:ext cx="0" cy="0"/>
          <a:chOff x="0" y="0"/>
          <a:chExt cx="0" cy="0"/>
        </a:xfrm>
      </p:grpSpPr>
      <p:cxnSp>
        <p:nvCxnSpPr>
          <p:cNvPr id="10" name="Google Shape;10;p57"/>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1" name="Google Shape;11;p57"/>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cxnSp>
        <p:nvCxnSpPr>
          <p:cNvPr id="13" name="Google Shape;13;p75"/>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4" name="Google Shape;14;p75"/>
          <p:cNvSpPr txBox="1"/>
          <p:nvPr>
            <p:ph type="ctrTitle"/>
          </p:nvPr>
        </p:nvSpPr>
        <p:spPr>
          <a:xfrm>
            <a:off x="311700" y="595975"/>
            <a:ext cx="8520600" cy="19578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15" name="Google Shape;15;p75"/>
          <p:cNvSpPr txBox="1"/>
          <p:nvPr>
            <p:ph idx="1" type="subTitle"/>
          </p:nvPr>
        </p:nvSpPr>
        <p:spPr>
          <a:xfrm>
            <a:off x="311700" y="3165823"/>
            <a:ext cx="8520600" cy="733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6" name="Google Shape;16;p7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sp>
        <p:nvSpPr>
          <p:cNvPr id="18" name="Google Shape;18;p76"/>
          <p:cNvSpPr txBox="1"/>
          <p:nvPr>
            <p:ph type="title"/>
          </p:nvPr>
        </p:nvSpPr>
        <p:spPr>
          <a:xfrm>
            <a:off x="311700" y="2480550"/>
            <a:ext cx="8114400" cy="24459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6800"/>
              <a:buNone/>
              <a:defRPr sz="6800">
                <a:solidFill>
                  <a:schemeClr val="lt1"/>
                </a:solidFill>
              </a:defRPr>
            </a:lvl1pPr>
            <a:lvl2pPr lvl="1" algn="l">
              <a:lnSpc>
                <a:spcPct val="100000"/>
              </a:lnSpc>
              <a:spcBef>
                <a:spcPts val="0"/>
              </a:spcBef>
              <a:spcAft>
                <a:spcPts val="0"/>
              </a:spcAft>
              <a:buClr>
                <a:schemeClr val="lt1"/>
              </a:buClr>
              <a:buSzPts val="6800"/>
              <a:buNone/>
              <a:defRPr sz="6800">
                <a:solidFill>
                  <a:schemeClr val="lt1"/>
                </a:solidFill>
              </a:defRPr>
            </a:lvl2pPr>
            <a:lvl3pPr lvl="2" algn="l">
              <a:lnSpc>
                <a:spcPct val="100000"/>
              </a:lnSpc>
              <a:spcBef>
                <a:spcPts val="0"/>
              </a:spcBef>
              <a:spcAft>
                <a:spcPts val="0"/>
              </a:spcAft>
              <a:buClr>
                <a:schemeClr val="lt1"/>
              </a:buClr>
              <a:buSzPts val="6800"/>
              <a:buNone/>
              <a:defRPr sz="6800">
                <a:solidFill>
                  <a:schemeClr val="lt1"/>
                </a:solidFill>
              </a:defRPr>
            </a:lvl3pPr>
            <a:lvl4pPr lvl="3" algn="l">
              <a:lnSpc>
                <a:spcPct val="100000"/>
              </a:lnSpc>
              <a:spcBef>
                <a:spcPts val="0"/>
              </a:spcBef>
              <a:spcAft>
                <a:spcPts val="0"/>
              </a:spcAft>
              <a:buClr>
                <a:schemeClr val="lt1"/>
              </a:buClr>
              <a:buSzPts val="6800"/>
              <a:buNone/>
              <a:defRPr sz="6800">
                <a:solidFill>
                  <a:schemeClr val="lt1"/>
                </a:solidFill>
              </a:defRPr>
            </a:lvl4pPr>
            <a:lvl5pPr lvl="4" algn="l">
              <a:lnSpc>
                <a:spcPct val="100000"/>
              </a:lnSpc>
              <a:spcBef>
                <a:spcPts val="0"/>
              </a:spcBef>
              <a:spcAft>
                <a:spcPts val="0"/>
              </a:spcAft>
              <a:buClr>
                <a:schemeClr val="lt1"/>
              </a:buClr>
              <a:buSzPts val="6800"/>
              <a:buNone/>
              <a:defRPr sz="6800">
                <a:solidFill>
                  <a:schemeClr val="lt1"/>
                </a:solidFill>
              </a:defRPr>
            </a:lvl5pPr>
            <a:lvl6pPr lvl="5" algn="l">
              <a:lnSpc>
                <a:spcPct val="100000"/>
              </a:lnSpc>
              <a:spcBef>
                <a:spcPts val="0"/>
              </a:spcBef>
              <a:spcAft>
                <a:spcPts val="0"/>
              </a:spcAft>
              <a:buClr>
                <a:schemeClr val="lt1"/>
              </a:buClr>
              <a:buSzPts val="6800"/>
              <a:buNone/>
              <a:defRPr sz="6800">
                <a:solidFill>
                  <a:schemeClr val="lt1"/>
                </a:solidFill>
              </a:defRPr>
            </a:lvl6pPr>
            <a:lvl7pPr lvl="6" algn="l">
              <a:lnSpc>
                <a:spcPct val="100000"/>
              </a:lnSpc>
              <a:spcBef>
                <a:spcPts val="0"/>
              </a:spcBef>
              <a:spcAft>
                <a:spcPts val="0"/>
              </a:spcAft>
              <a:buClr>
                <a:schemeClr val="lt1"/>
              </a:buClr>
              <a:buSzPts val="6800"/>
              <a:buNone/>
              <a:defRPr sz="6800">
                <a:solidFill>
                  <a:schemeClr val="lt1"/>
                </a:solidFill>
              </a:defRPr>
            </a:lvl7pPr>
            <a:lvl8pPr lvl="7" algn="l">
              <a:lnSpc>
                <a:spcPct val="100000"/>
              </a:lnSpc>
              <a:spcBef>
                <a:spcPts val="0"/>
              </a:spcBef>
              <a:spcAft>
                <a:spcPts val="0"/>
              </a:spcAft>
              <a:buClr>
                <a:schemeClr val="lt1"/>
              </a:buClr>
              <a:buSzPts val="6800"/>
              <a:buNone/>
              <a:defRPr sz="6800">
                <a:solidFill>
                  <a:schemeClr val="lt1"/>
                </a:solidFill>
              </a:defRPr>
            </a:lvl8pPr>
            <a:lvl9pPr lvl="8" algn="l">
              <a:lnSpc>
                <a:spcPct val="100000"/>
              </a:lnSpc>
              <a:spcBef>
                <a:spcPts val="0"/>
              </a:spcBef>
              <a:spcAft>
                <a:spcPts val="0"/>
              </a:spcAft>
              <a:buClr>
                <a:schemeClr val="lt1"/>
              </a:buClr>
              <a:buSzPts val="6800"/>
              <a:buNone/>
              <a:defRPr sz="6800">
                <a:solidFill>
                  <a:schemeClr val="lt1"/>
                </a:solidFill>
              </a:defRPr>
            </a:lvl9pPr>
          </a:lstStyle>
          <a:p/>
        </p:txBody>
      </p:sp>
      <p:sp>
        <p:nvSpPr>
          <p:cNvPr id="19" name="Google Shape;19;p7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7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2" name="Google Shape;22;p7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3" name="Google Shape;23;p7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7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6" name="Google Shape;26;p78"/>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7" name="Google Shape;27;p78"/>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8" name="Google Shape;28;p7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7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1" name="Google Shape;31;p7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80"/>
          <p:cNvSpPr txBox="1"/>
          <p:nvPr>
            <p:ph type="title"/>
          </p:nvPr>
        </p:nvSpPr>
        <p:spPr>
          <a:xfrm>
            <a:off x="311700" y="6318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4" name="Google Shape;34;p80"/>
          <p:cNvSpPr txBox="1"/>
          <p:nvPr>
            <p:ph idx="1" type="body"/>
          </p:nvPr>
        </p:nvSpPr>
        <p:spPr>
          <a:xfrm>
            <a:off x="311700" y="1490875"/>
            <a:ext cx="2808000" cy="30780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5" name="Google Shape;35;p8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6" name="Shape 36"/>
        <p:cNvGrpSpPr/>
        <p:nvPr/>
      </p:nvGrpSpPr>
      <p:grpSpPr>
        <a:xfrm>
          <a:off x="0" y="0"/>
          <a:ext cx="0" cy="0"/>
          <a:chOff x="0" y="0"/>
          <a:chExt cx="0" cy="0"/>
        </a:xfrm>
      </p:grpSpPr>
      <p:sp>
        <p:nvSpPr>
          <p:cNvPr id="37" name="Google Shape;37;p81"/>
          <p:cNvSpPr txBox="1"/>
          <p:nvPr>
            <p:ph type="title"/>
          </p:nvPr>
        </p:nvSpPr>
        <p:spPr>
          <a:xfrm>
            <a:off x="490250" y="526350"/>
            <a:ext cx="5683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38" name="Google Shape;38;p8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82"/>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1" name="Google Shape;41;p82"/>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82"/>
          <p:cNvSpPr txBox="1"/>
          <p:nvPr>
            <p:ph type="title"/>
          </p:nvPr>
        </p:nvSpPr>
        <p:spPr>
          <a:xfrm>
            <a:off x="265500" y="1375599"/>
            <a:ext cx="4045200" cy="15519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p:txBody>
      </p:sp>
      <p:sp>
        <p:nvSpPr>
          <p:cNvPr id="43" name="Google Shape;43;p82"/>
          <p:cNvSpPr txBox="1"/>
          <p:nvPr>
            <p:ph idx="1" type="subTitle"/>
          </p:nvPr>
        </p:nvSpPr>
        <p:spPr>
          <a:xfrm>
            <a:off x="265500" y="2981125"/>
            <a:ext cx="4045200" cy="1345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4" name="Google Shape;44;p82"/>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45" name="Google Shape;45;p8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83"/>
          <p:cNvSpPr txBox="1"/>
          <p:nvPr>
            <p:ph idx="1" type="body"/>
          </p:nvPr>
        </p:nvSpPr>
        <p:spPr>
          <a:xfrm>
            <a:off x="319500" y="4233725"/>
            <a:ext cx="5998800" cy="5988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8" name="Google Shape;48;p8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84"/>
          <p:cNvSpPr txBox="1"/>
          <p:nvPr>
            <p:ph hasCustomPrompt="1" type="title"/>
          </p:nvPr>
        </p:nvSpPr>
        <p:spPr>
          <a:xfrm>
            <a:off x="311700" y="1167925"/>
            <a:ext cx="8520600" cy="1980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dk1"/>
              </a:buClr>
              <a:buSzPts val="11000"/>
              <a:buNone/>
              <a:defRPr sz="11000">
                <a:solidFill>
                  <a:schemeClr val="dk1"/>
                </a:solidFill>
              </a:defRPr>
            </a:lvl1pPr>
            <a:lvl2pPr lvl="1" algn="ctr">
              <a:lnSpc>
                <a:spcPct val="100000"/>
              </a:lnSpc>
              <a:spcBef>
                <a:spcPts val="0"/>
              </a:spcBef>
              <a:spcAft>
                <a:spcPts val="0"/>
              </a:spcAft>
              <a:buClr>
                <a:schemeClr val="dk1"/>
              </a:buClr>
              <a:buSzPts val="11000"/>
              <a:buNone/>
              <a:defRPr sz="11000">
                <a:solidFill>
                  <a:schemeClr val="dk1"/>
                </a:solidFill>
              </a:defRPr>
            </a:lvl2pPr>
            <a:lvl3pPr lvl="2" algn="ctr">
              <a:lnSpc>
                <a:spcPct val="100000"/>
              </a:lnSpc>
              <a:spcBef>
                <a:spcPts val="0"/>
              </a:spcBef>
              <a:spcAft>
                <a:spcPts val="0"/>
              </a:spcAft>
              <a:buClr>
                <a:schemeClr val="dk1"/>
              </a:buClr>
              <a:buSzPts val="11000"/>
              <a:buNone/>
              <a:defRPr sz="11000">
                <a:solidFill>
                  <a:schemeClr val="dk1"/>
                </a:solidFill>
              </a:defRPr>
            </a:lvl3pPr>
            <a:lvl4pPr lvl="3" algn="ctr">
              <a:lnSpc>
                <a:spcPct val="100000"/>
              </a:lnSpc>
              <a:spcBef>
                <a:spcPts val="0"/>
              </a:spcBef>
              <a:spcAft>
                <a:spcPts val="0"/>
              </a:spcAft>
              <a:buClr>
                <a:schemeClr val="dk1"/>
              </a:buClr>
              <a:buSzPts val="11000"/>
              <a:buNone/>
              <a:defRPr sz="11000">
                <a:solidFill>
                  <a:schemeClr val="dk1"/>
                </a:solidFill>
              </a:defRPr>
            </a:lvl4pPr>
            <a:lvl5pPr lvl="4" algn="ctr">
              <a:lnSpc>
                <a:spcPct val="100000"/>
              </a:lnSpc>
              <a:spcBef>
                <a:spcPts val="0"/>
              </a:spcBef>
              <a:spcAft>
                <a:spcPts val="0"/>
              </a:spcAft>
              <a:buClr>
                <a:schemeClr val="dk1"/>
              </a:buClr>
              <a:buSzPts val="11000"/>
              <a:buNone/>
              <a:defRPr sz="11000">
                <a:solidFill>
                  <a:schemeClr val="dk1"/>
                </a:solidFill>
              </a:defRPr>
            </a:lvl5pPr>
            <a:lvl6pPr lvl="5" algn="ctr">
              <a:lnSpc>
                <a:spcPct val="100000"/>
              </a:lnSpc>
              <a:spcBef>
                <a:spcPts val="0"/>
              </a:spcBef>
              <a:spcAft>
                <a:spcPts val="0"/>
              </a:spcAft>
              <a:buClr>
                <a:schemeClr val="dk1"/>
              </a:buClr>
              <a:buSzPts val="11000"/>
              <a:buNone/>
              <a:defRPr sz="11000">
                <a:solidFill>
                  <a:schemeClr val="dk1"/>
                </a:solidFill>
              </a:defRPr>
            </a:lvl6pPr>
            <a:lvl7pPr lvl="6" algn="ctr">
              <a:lnSpc>
                <a:spcPct val="100000"/>
              </a:lnSpc>
              <a:spcBef>
                <a:spcPts val="0"/>
              </a:spcBef>
              <a:spcAft>
                <a:spcPts val="0"/>
              </a:spcAft>
              <a:buClr>
                <a:schemeClr val="dk1"/>
              </a:buClr>
              <a:buSzPts val="11000"/>
              <a:buNone/>
              <a:defRPr sz="11000">
                <a:solidFill>
                  <a:schemeClr val="dk1"/>
                </a:solidFill>
              </a:defRPr>
            </a:lvl7pPr>
            <a:lvl8pPr lvl="7" algn="ctr">
              <a:lnSpc>
                <a:spcPct val="100000"/>
              </a:lnSpc>
              <a:spcBef>
                <a:spcPts val="0"/>
              </a:spcBef>
              <a:spcAft>
                <a:spcPts val="0"/>
              </a:spcAft>
              <a:buClr>
                <a:schemeClr val="dk1"/>
              </a:buClr>
              <a:buSzPts val="11000"/>
              <a:buNone/>
              <a:defRPr sz="11000">
                <a:solidFill>
                  <a:schemeClr val="dk1"/>
                </a:solidFill>
              </a:defRPr>
            </a:lvl8pPr>
            <a:lvl9pPr lvl="8" algn="ctr">
              <a:lnSpc>
                <a:spcPct val="100000"/>
              </a:lnSpc>
              <a:spcBef>
                <a:spcPts val="0"/>
              </a:spcBef>
              <a:spcAft>
                <a:spcPts val="0"/>
              </a:spcAft>
              <a:buClr>
                <a:schemeClr val="dk1"/>
              </a:buClr>
              <a:buSzPts val="11000"/>
              <a:buNone/>
              <a:defRPr sz="11000">
                <a:solidFill>
                  <a:schemeClr val="dk1"/>
                </a:solidFill>
              </a:defRPr>
            </a:lvl9pPr>
          </a:lstStyle>
          <a:p>
            <a:r>
              <a:t>xx%</a:t>
            </a:r>
          </a:p>
        </p:txBody>
      </p:sp>
      <p:sp>
        <p:nvSpPr>
          <p:cNvPr id="51" name="Google Shape;51;p84"/>
          <p:cNvSpPr txBox="1"/>
          <p:nvPr>
            <p:ph idx="1" type="body"/>
          </p:nvPr>
        </p:nvSpPr>
        <p:spPr>
          <a:xfrm>
            <a:off x="311700" y="3224250"/>
            <a:ext cx="8520600" cy="10716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2" name="Google Shape;52;p8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8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a Section Header" showMasterSp="0">
  <p:cSld name="3a Section Header">
    <p:bg>
      <p:bgPr>
        <a:solidFill>
          <a:schemeClr val="accent1"/>
        </a:solidFill>
      </p:bgPr>
    </p:bg>
    <p:spTree>
      <p:nvGrpSpPr>
        <p:cNvPr id="55" name="Shape 55"/>
        <p:cNvGrpSpPr/>
        <p:nvPr/>
      </p:nvGrpSpPr>
      <p:grpSpPr>
        <a:xfrm>
          <a:off x="0" y="0"/>
          <a:ext cx="0" cy="0"/>
          <a:chOff x="0" y="0"/>
          <a:chExt cx="0" cy="0"/>
        </a:xfrm>
      </p:grpSpPr>
      <p:sp>
        <p:nvSpPr>
          <p:cNvPr id="56" name="Google Shape;56;p86"/>
          <p:cNvSpPr txBox="1"/>
          <p:nvPr>
            <p:ph type="title"/>
          </p:nvPr>
        </p:nvSpPr>
        <p:spPr>
          <a:xfrm>
            <a:off x="571481" y="1085851"/>
            <a:ext cx="7543800" cy="14859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3300"/>
              <a:buFont typeface="Roboto"/>
              <a:buNone/>
              <a:defRPr>
                <a:solidFill>
                  <a:schemeClr val="lt1"/>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7" name="Google Shape;57;p86"/>
          <p:cNvSpPr txBox="1"/>
          <p:nvPr>
            <p:ph idx="1" type="subTitle"/>
          </p:nvPr>
        </p:nvSpPr>
        <p:spPr>
          <a:xfrm>
            <a:off x="571481" y="2702638"/>
            <a:ext cx="7543800" cy="1241700"/>
          </a:xfrm>
          <a:prstGeom prst="rect">
            <a:avLst/>
          </a:prstGeom>
          <a:noFill/>
          <a:ln>
            <a:noFill/>
          </a:ln>
        </p:spPr>
        <p:txBody>
          <a:bodyPr anchorCtr="0" anchor="t" bIns="34275" lIns="68575" spcFirstLastPara="1" rIns="68575" wrap="square" tIns="34275">
            <a:noAutofit/>
          </a:bodyPr>
          <a:lstStyle>
            <a:lvl1pPr lvl="0" algn="l">
              <a:lnSpc>
                <a:spcPct val="90000"/>
              </a:lnSpc>
              <a:spcBef>
                <a:spcPts val="800"/>
              </a:spcBef>
              <a:spcAft>
                <a:spcPts val="0"/>
              </a:spcAft>
              <a:buClr>
                <a:schemeClr val="lt1"/>
              </a:buClr>
              <a:buSzPts val="2100"/>
              <a:buNone/>
              <a:defRPr sz="2100">
                <a:solidFill>
                  <a:schemeClr val="lt1"/>
                </a:solidFill>
                <a:latin typeface="Roboto"/>
                <a:ea typeface="Roboto"/>
                <a:cs typeface="Roboto"/>
                <a:sym typeface="Roboto"/>
              </a:defRPr>
            </a:lvl1pPr>
            <a:lvl2pPr lvl="1" algn="ctr">
              <a:lnSpc>
                <a:spcPct val="90000"/>
              </a:lnSpc>
              <a:spcBef>
                <a:spcPts val="1200"/>
              </a:spcBef>
              <a:spcAft>
                <a:spcPts val="0"/>
              </a:spcAft>
              <a:buClr>
                <a:schemeClr val="dk1"/>
              </a:buClr>
              <a:buSzPts val="1500"/>
              <a:buNone/>
              <a:defRPr sz="1500"/>
            </a:lvl2pPr>
            <a:lvl3pPr lvl="2" algn="ctr">
              <a:lnSpc>
                <a:spcPct val="90000"/>
              </a:lnSpc>
              <a:spcBef>
                <a:spcPts val="1200"/>
              </a:spcBef>
              <a:spcAft>
                <a:spcPts val="0"/>
              </a:spcAft>
              <a:buClr>
                <a:schemeClr val="dk1"/>
              </a:buClr>
              <a:buSzPts val="1400"/>
              <a:buNone/>
              <a:defRPr sz="1400"/>
            </a:lvl3pPr>
            <a:lvl4pPr lvl="3" algn="ctr">
              <a:lnSpc>
                <a:spcPct val="90000"/>
              </a:lnSpc>
              <a:spcBef>
                <a:spcPts val="1200"/>
              </a:spcBef>
              <a:spcAft>
                <a:spcPts val="0"/>
              </a:spcAft>
              <a:buClr>
                <a:schemeClr val="dk1"/>
              </a:buClr>
              <a:buSzPts val="1200"/>
              <a:buNone/>
              <a:defRPr sz="1200"/>
            </a:lvl4pPr>
            <a:lvl5pPr lvl="4" algn="ctr">
              <a:lnSpc>
                <a:spcPct val="90000"/>
              </a:lnSpc>
              <a:spcBef>
                <a:spcPts val="1200"/>
              </a:spcBef>
              <a:spcAft>
                <a:spcPts val="0"/>
              </a:spcAft>
              <a:buClr>
                <a:schemeClr val="dk1"/>
              </a:buClr>
              <a:buSzPts val="1200"/>
              <a:buNone/>
              <a:defRPr sz="1200"/>
            </a:lvl5pPr>
            <a:lvl6pPr lvl="5" algn="ctr">
              <a:lnSpc>
                <a:spcPct val="90000"/>
              </a:lnSpc>
              <a:spcBef>
                <a:spcPts val="1200"/>
              </a:spcBef>
              <a:spcAft>
                <a:spcPts val="0"/>
              </a:spcAft>
              <a:buClr>
                <a:schemeClr val="dk1"/>
              </a:buClr>
              <a:buSzPts val="1200"/>
              <a:buNone/>
              <a:defRPr sz="1200"/>
            </a:lvl6pPr>
            <a:lvl7pPr lvl="6" algn="ctr">
              <a:lnSpc>
                <a:spcPct val="90000"/>
              </a:lnSpc>
              <a:spcBef>
                <a:spcPts val="1200"/>
              </a:spcBef>
              <a:spcAft>
                <a:spcPts val="0"/>
              </a:spcAft>
              <a:buClr>
                <a:schemeClr val="dk1"/>
              </a:buClr>
              <a:buSzPts val="1200"/>
              <a:buNone/>
              <a:defRPr sz="1200"/>
            </a:lvl7pPr>
            <a:lvl8pPr lvl="7" algn="ctr">
              <a:lnSpc>
                <a:spcPct val="90000"/>
              </a:lnSpc>
              <a:spcBef>
                <a:spcPts val="1200"/>
              </a:spcBef>
              <a:spcAft>
                <a:spcPts val="0"/>
              </a:spcAft>
              <a:buClr>
                <a:schemeClr val="dk1"/>
              </a:buClr>
              <a:buSzPts val="1200"/>
              <a:buNone/>
              <a:defRPr sz="1200"/>
            </a:lvl8pPr>
            <a:lvl9pPr lvl="8" algn="ctr">
              <a:lnSpc>
                <a:spcPct val="90000"/>
              </a:lnSpc>
              <a:spcBef>
                <a:spcPts val="1200"/>
              </a:spcBef>
              <a:spcAft>
                <a:spcPts val="1200"/>
              </a:spcAft>
              <a:buClr>
                <a:schemeClr val="dk1"/>
              </a:buClr>
              <a:buSzPts val="1200"/>
              <a:buNone/>
              <a:defRPr sz="1200"/>
            </a:lvl9pPr>
          </a:lstStyle>
          <a:p/>
        </p:txBody>
      </p:sp>
      <p:pic>
        <p:nvPicPr>
          <p:cNvPr id="58" name="Google Shape;58;p86"/>
          <p:cNvPicPr preferRelativeResize="0"/>
          <p:nvPr/>
        </p:nvPicPr>
        <p:blipFill rotWithShape="1">
          <a:blip r:embed="rId2">
            <a:alphaModFix/>
          </a:blip>
          <a:srcRect b="0" l="0" r="0" t="0"/>
          <a:stretch/>
        </p:blipFill>
        <p:spPr>
          <a:xfrm>
            <a:off x="7743825" y="4800600"/>
            <a:ext cx="1285875" cy="321469"/>
          </a:xfrm>
          <a:prstGeom prst="rect">
            <a:avLst/>
          </a:prstGeom>
          <a:noFill/>
          <a:ln>
            <a:noFill/>
          </a:ln>
        </p:spPr>
      </p:pic>
      <p:pic>
        <p:nvPicPr>
          <p:cNvPr id="59" name="Google Shape;59;p86"/>
          <p:cNvPicPr preferRelativeResize="0"/>
          <p:nvPr/>
        </p:nvPicPr>
        <p:blipFill rotWithShape="1">
          <a:blip r:embed="rId3">
            <a:alphaModFix/>
          </a:blip>
          <a:srcRect b="0" l="0" r="0" t="0"/>
          <a:stretch/>
        </p:blipFill>
        <p:spPr>
          <a:xfrm rot="5400000">
            <a:off x="-290946" y="290945"/>
            <a:ext cx="1200151" cy="618259"/>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64" name="Shape 64"/>
        <p:cNvGrpSpPr/>
        <p:nvPr/>
      </p:nvGrpSpPr>
      <p:grpSpPr>
        <a:xfrm>
          <a:off x="0" y="0"/>
          <a:ext cx="0" cy="0"/>
          <a:chOff x="0" y="0"/>
          <a:chExt cx="0" cy="0"/>
        </a:xfrm>
      </p:grpSpPr>
      <p:cxnSp>
        <p:nvCxnSpPr>
          <p:cNvPr id="65" name="Google Shape;65;p59"/>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66" name="Google Shape;66;p59"/>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7" name="Shape 67"/>
        <p:cNvGrpSpPr/>
        <p:nvPr/>
      </p:nvGrpSpPr>
      <p:grpSpPr>
        <a:xfrm>
          <a:off x="0" y="0"/>
          <a:ext cx="0" cy="0"/>
          <a:chOff x="0" y="0"/>
          <a:chExt cx="0" cy="0"/>
        </a:xfrm>
      </p:grpSpPr>
      <p:sp>
        <p:nvSpPr>
          <p:cNvPr id="68" name="Google Shape;68;p6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9" name="Google Shape;69;p6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0" name="Google Shape;70;p6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TITLE_1_1">
    <p:spTree>
      <p:nvGrpSpPr>
        <p:cNvPr id="71" name="Shape 71"/>
        <p:cNvGrpSpPr/>
        <p:nvPr/>
      </p:nvGrpSpPr>
      <p:grpSpPr>
        <a:xfrm>
          <a:off x="0" y="0"/>
          <a:ext cx="0" cy="0"/>
          <a:chOff x="0" y="0"/>
          <a:chExt cx="0" cy="0"/>
        </a:xfrm>
      </p:grpSpPr>
      <p:cxnSp>
        <p:nvCxnSpPr>
          <p:cNvPr id="72" name="Google Shape;72;p61"/>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73" name="Google Shape;73;p61"/>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74" name="Google Shape;74;p61"/>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75" name="Google Shape;75;p61"/>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76" name="Google Shape;76;p61"/>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7" name="Shape 77"/>
        <p:cNvGrpSpPr/>
        <p:nvPr/>
      </p:nvGrpSpPr>
      <p:grpSpPr>
        <a:xfrm>
          <a:off x="0" y="0"/>
          <a:ext cx="0" cy="0"/>
          <a:chOff x="0" y="0"/>
          <a:chExt cx="0" cy="0"/>
        </a:xfrm>
      </p:grpSpPr>
      <p:sp>
        <p:nvSpPr>
          <p:cNvPr id="78" name="Google Shape;78;p6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79" name="Google Shape;79;p62"/>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80" name="Google Shape;80;p6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p:cSld name="TITLE_2">
    <p:spTree>
      <p:nvGrpSpPr>
        <p:cNvPr id="81" name="Shape 81"/>
        <p:cNvGrpSpPr/>
        <p:nvPr/>
      </p:nvGrpSpPr>
      <p:grpSpPr>
        <a:xfrm>
          <a:off x="0" y="0"/>
          <a:ext cx="0" cy="0"/>
          <a:chOff x="0" y="0"/>
          <a:chExt cx="0" cy="0"/>
        </a:xfrm>
      </p:grpSpPr>
      <p:cxnSp>
        <p:nvCxnSpPr>
          <p:cNvPr id="82" name="Google Shape;82;p63"/>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83" name="Google Shape;83;p63"/>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84" name="Google Shape;84;p63"/>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85" name="Google Shape;85;p63"/>
          <p:cNvSpPr txBox="1"/>
          <p:nvPr/>
        </p:nvSpPr>
        <p:spPr>
          <a:xfrm>
            <a:off x="33873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86" name="Google Shape;86;p63"/>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928">
          <p15:clr>
            <a:srgbClr val="FA7B17"/>
          </p15:clr>
        </p15:guide>
        <p15:guide id="6" pos="3029">
          <p15:clr>
            <a:srgbClr val="FA7B17"/>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7" name="Shape 87"/>
        <p:cNvGrpSpPr/>
        <p:nvPr/>
      </p:nvGrpSpPr>
      <p:grpSpPr>
        <a:xfrm>
          <a:off x="0" y="0"/>
          <a:ext cx="0" cy="0"/>
          <a:chOff x="0" y="0"/>
          <a:chExt cx="0" cy="0"/>
        </a:xfrm>
      </p:grpSpPr>
      <p:sp>
        <p:nvSpPr>
          <p:cNvPr id="88" name="Google Shape;88;p64"/>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89" name="Google Shape;89;p6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0" name="Shape 90"/>
        <p:cNvGrpSpPr/>
        <p:nvPr/>
      </p:nvGrpSpPr>
      <p:grpSpPr>
        <a:xfrm>
          <a:off x="0" y="0"/>
          <a:ext cx="0" cy="0"/>
          <a:chOff x="0" y="0"/>
          <a:chExt cx="0" cy="0"/>
        </a:xfrm>
      </p:grpSpPr>
      <p:sp>
        <p:nvSpPr>
          <p:cNvPr id="91" name="Google Shape;91;p6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2" name="Google Shape;92;p65"/>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3" name="Google Shape;93;p65"/>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4" name="Google Shape;94;p6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5" name="Shape 95"/>
        <p:cNvGrpSpPr/>
        <p:nvPr/>
      </p:nvGrpSpPr>
      <p:grpSpPr>
        <a:xfrm>
          <a:off x="0" y="0"/>
          <a:ext cx="0" cy="0"/>
          <a:chOff x="0" y="0"/>
          <a:chExt cx="0" cy="0"/>
        </a:xfrm>
      </p:grpSpPr>
      <p:sp>
        <p:nvSpPr>
          <p:cNvPr id="96" name="Google Shape;96;p6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7" name="Google Shape;97;p6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8" name="Shape 98"/>
        <p:cNvGrpSpPr/>
        <p:nvPr/>
      </p:nvGrpSpPr>
      <p:grpSpPr>
        <a:xfrm>
          <a:off x="0" y="0"/>
          <a:ext cx="0" cy="0"/>
          <a:chOff x="0" y="0"/>
          <a:chExt cx="0" cy="0"/>
        </a:xfrm>
      </p:grpSpPr>
      <p:sp>
        <p:nvSpPr>
          <p:cNvPr id="99" name="Google Shape;99;p67"/>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00" name="Google Shape;100;p67"/>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01" name="Google Shape;101;p6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02" name="Shape 102"/>
        <p:cNvGrpSpPr/>
        <p:nvPr/>
      </p:nvGrpSpPr>
      <p:grpSpPr>
        <a:xfrm>
          <a:off x="0" y="0"/>
          <a:ext cx="0" cy="0"/>
          <a:chOff x="0" y="0"/>
          <a:chExt cx="0" cy="0"/>
        </a:xfrm>
      </p:grpSpPr>
      <p:sp>
        <p:nvSpPr>
          <p:cNvPr id="103" name="Google Shape;103;p68"/>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04" name="Google Shape;104;p6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5" name="Shape 105"/>
        <p:cNvGrpSpPr/>
        <p:nvPr/>
      </p:nvGrpSpPr>
      <p:grpSpPr>
        <a:xfrm>
          <a:off x="0" y="0"/>
          <a:ext cx="0" cy="0"/>
          <a:chOff x="0" y="0"/>
          <a:chExt cx="0" cy="0"/>
        </a:xfrm>
      </p:grpSpPr>
      <p:sp>
        <p:nvSpPr>
          <p:cNvPr id="106" name="Google Shape;106;p6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69"/>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08" name="Google Shape;108;p69"/>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09" name="Google Shape;109;p69"/>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10" name="Google Shape;110;p6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11" name="Shape 111"/>
        <p:cNvGrpSpPr/>
        <p:nvPr/>
      </p:nvGrpSpPr>
      <p:grpSpPr>
        <a:xfrm>
          <a:off x="0" y="0"/>
          <a:ext cx="0" cy="0"/>
          <a:chOff x="0" y="0"/>
          <a:chExt cx="0" cy="0"/>
        </a:xfrm>
      </p:grpSpPr>
      <p:sp>
        <p:nvSpPr>
          <p:cNvPr id="112" name="Google Shape;112;p70"/>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113" name="Google Shape;113;p7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4" name="Shape 114"/>
        <p:cNvGrpSpPr/>
        <p:nvPr/>
      </p:nvGrpSpPr>
      <p:grpSpPr>
        <a:xfrm>
          <a:off x="0" y="0"/>
          <a:ext cx="0" cy="0"/>
          <a:chOff x="0" y="0"/>
          <a:chExt cx="0" cy="0"/>
        </a:xfrm>
      </p:grpSpPr>
      <p:sp>
        <p:nvSpPr>
          <p:cNvPr id="115" name="Google Shape;115;p71"/>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16" name="Google Shape;116;p71"/>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117" name="Google Shape;117;p7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8" name="Shape 118"/>
        <p:cNvGrpSpPr/>
        <p:nvPr/>
      </p:nvGrpSpPr>
      <p:grpSpPr>
        <a:xfrm>
          <a:off x="0" y="0"/>
          <a:ext cx="0" cy="0"/>
          <a:chOff x="0" y="0"/>
          <a:chExt cx="0" cy="0"/>
        </a:xfrm>
      </p:grpSpPr>
      <p:sp>
        <p:nvSpPr>
          <p:cNvPr id="119" name="Google Shape;119;p7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_quote">
  <p:cSld name="TITLE_1_1_1">
    <p:spTree>
      <p:nvGrpSpPr>
        <p:cNvPr id="120" name="Shape 120"/>
        <p:cNvGrpSpPr/>
        <p:nvPr/>
      </p:nvGrpSpPr>
      <p:grpSpPr>
        <a:xfrm>
          <a:off x="0" y="0"/>
          <a:ext cx="0" cy="0"/>
          <a:chOff x="0" y="0"/>
          <a:chExt cx="0" cy="0"/>
        </a:xfrm>
      </p:grpSpPr>
      <p:sp>
        <p:nvSpPr>
          <p:cNvPr id="121" name="Google Shape;121;p73"/>
          <p:cNvSpPr/>
          <p:nvPr/>
        </p:nvSpPr>
        <p:spPr>
          <a:xfrm>
            <a:off x="5844900" y="375"/>
            <a:ext cx="3299100" cy="5153400"/>
          </a:xfrm>
          <a:prstGeom prst="rect">
            <a:avLst/>
          </a:prstGeom>
          <a:solidFill>
            <a:srgbClr val="83FF3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22" name="Google Shape;122;p73"/>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123" name="Google Shape;123;p73"/>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124" name="Google Shape;124;p73"/>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125" name="Google Shape;125;p73"/>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cxnSp>
        <p:nvCxnSpPr>
          <p:cNvPr id="126" name="Google Shape;126;p73"/>
          <p:cNvCxnSpPr/>
          <p:nvPr/>
        </p:nvCxnSpPr>
        <p:spPr>
          <a:xfrm>
            <a:off x="5844900" y="1350"/>
            <a:ext cx="0" cy="5141400"/>
          </a:xfrm>
          <a:prstGeom prst="straightConnector1">
            <a:avLst/>
          </a:prstGeom>
          <a:noFill/>
          <a:ln cap="flat" cmpd="sng" w="9525">
            <a:solidFill>
              <a:schemeClr val="dk2"/>
            </a:solidFill>
            <a:prstDash val="solid"/>
            <a:round/>
            <a:headEnd len="sm" w="sm" type="none"/>
            <a:tailEnd len="sm" w="sm" type="none"/>
          </a:ln>
        </p:spPr>
      </p:cxnSp>
      <p:cxnSp>
        <p:nvCxnSpPr>
          <p:cNvPr id="127" name="Google Shape;127;p73"/>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3">
  <p:cSld name="TITLE_3">
    <p:spTree>
      <p:nvGrpSpPr>
        <p:cNvPr id="128" name="Shape 128"/>
        <p:cNvGrpSpPr/>
        <p:nvPr/>
      </p:nvGrpSpPr>
      <p:grpSpPr>
        <a:xfrm>
          <a:off x="0" y="0"/>
          <a:ext cx="0" cy="0"/>
          <a:chOff x="0" y="0"/>
          <a:chExt cx="0" cy="0"/>
        </a:xfrm>
      </p:grpSpPr>
      <p:sp>
        <p:nvSpPr>
          <p:cNvPr id="129" name="Google Shape;129;p74"/>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30" name="Google Shape;130;p74"/>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1" name="Google Shape;131;p7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5" Type="http://schemas.openxmlformats.org/officeDocument/2006/relationships/slideLayout" Target="../slideLayouts/slideLayout28.xml"/><Relationship Id="rId14" Type="http://schemas.openxmlformats.org/officeDocument/2006/relationships/slideLayout" Target="../slideLayouts/slideLayout27.xml"/><Relationship Id="rId17" Type="http://schemas.openxmlformats.org/officeDocument/2006/relationships/theme" Target="../theme/theme3.xml"/><Relationship Id="rId16" Type="http://schemas.openxmlformats.org/officeDocument/2006/relationships/slideLayout" Target="../slideLayouts/slideLayout29.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5" name="Shape 5"/>
        <p:cNvGrpSpPr/>
        <p:nvPr/>
      </p:nvGrpSpPr>
      <p:grpSpPr>
        <a:xfrm>
          <a:off x="0" y="0"/>
          <a:ext cx="0" cy="0"/>
          <a:chOff x="0" y="0"/>
          <a:chExt cx="0" cy="0"/>
        </a:xfrm>
      </p:grpSpPr>
      <p:sp>
        <p:nvSpPr>
          <p:cNvPr id="6" name="Google Shape;6;p5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1pPr>
            <a:lvl2pPr lvl="1"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2pPr>
            <a:lvl3pPr lvl="2"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3pPr>
            <a:lvl4pPr lvl="3"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4pPr>
            <a:lvl5pPr lvl="4"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5pPr>
            <a:lvl6pPr lvl="5"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6pPr>
            <a:lvl7pPr lvl="6"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7pPr>
            <a:lvl8pPr lvl="7"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8pPr>
            <a:lvl9pPr lvl="8"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9pPr>
          </a:lstStyle>
          <a:p/>
        </p:txBody>
      </p:sp>
      <p:sp>
        <p:nvSpPr>
          <p:cNvPr id="7" name="Google Shape;7;p5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Proxima Nova"/>
              <a:buChar char="●"/>
              <a:defRPr b="0" i="0" sz="1800" u="none" cap="none" strike="noStrike">
                <a:solidFill>
                  <a:schemeClr val="dk2"/>
                </a:solidFill>
                <a:latin typeface="Proxima Nova"/>
                <a:ea typeface="Proxima Nova"/>
                <a:cs typeface="Proxima Nova"/>
                <a:sym typeface="Proxima Nova"/>
              </a:defRPr>
            </a:lvl1pPr>
            <a:lvl2pPr indent="-317500" lvl="1" marL="914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2pPr>
            <a:lvl3pPr indent="-317500" lvl="2" marL="1371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3pPr>
            <a:lvl4pPr indent="-317500" lvl="3" marL="1828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4pPr>
            <a:lvl5pPr indent="-317500" lvl="4" marL="22860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5pPr>
            <a:lvl6pPr indent="-317500" lvl="5" marL="27432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6pPr>
            <a:lvl7pPr indent="-317500" lvl="6" marL="3200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7pPr>
            <a:lvl8pPr indent="-317500" lvl="7" marL="3657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8pPr>
            <a:lvl9pPr indent="-317500" lvl="8" marL="4114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9pPr>
          </a:lstStyle>
          <a:p/>
        </p:txBody>
      </p:sp>
      <p:sp>
        <p:nvSpPr>
          <p:cNvPr id="8" name="Google Shape;8;p5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60" name="Shape 60"/>
        <p:cNvGrpSpPr/>
        <p:nvPr/>
      </p:nvGrpSpPr>
      <p:grpSpPr>
        <a:xfrm>
          <a:off x="0" y="0"/>
          <a:ext cx="0" cy="0"/>
          <a:chOff x="0" y="0"/>
          <a:chExt cx="0" cy="0"/>
        </a:xfrm>
      </p:grpSpPr>
      <p:sp>
        <p:nvSpPr>
          <p:cNvPr id="61" name="Google Shape;61;p5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62" name="Google Shape;62;p5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63" name="Google Shape;63;p5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docs.google.com/presentation/d/1tPfDKVvpgJ_Shash8lvKZGS2knUes4-_cUXeEjJR0Nw/edit?usp=sharing" TargetMode="External"/></Relationships>
</file>

<file path=ppt/slides/_rels/slide2.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4.png"/></Relationships>
</file>

<file path=ppt/slides/_rels/slide5.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s>
</file>

<file path=ppt/slides/_rels/slide7.xml.rels><?xml version="1.0" encoding="UTF-8"?><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s>
</file>

<file path=ppt/slides/_rels/slide8.xml.rels><?xml version="1.0" encoding="UTF-8"?><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s>
</file>

<file path=ppt/slides/_rels/slide9.xml.rels><?xml version="1.0" encoding="UTF-8"?><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s>
</file>

<file path=ppt/slides/_rels/slide10.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s>
</file>

<file path=ppt/slides/_rels/slide11.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s>
</file>

<file path=ppt/slides/_rels/slide12.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3.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5.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s>
</file>

<file path=ppt/slides/_rels/slide16.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s>
</file>

<file path=ppt/slides/_rels/slide1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s>
</file>

<file path=ppt/slides/_rels/slide18.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image" Target="../media/image8.png"/></Relationships>
</file>

<file path=ppt/slides/_rels/slide19.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image" Target="../media/image8.png"/></Relationships>
</file>

<file path=ppt/slides/_rels/slide20.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image" Target="../media/image8.png"/></Relationships>
</file>

<file path=ppt/slides/_rels/slide21.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Relationships>
</file>

<file path=ppt/slides/_rels/slide22.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s>
</file>

<file path=ppt/slides/_rels/slide23.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s>
</file>

<file path=ppt/slides/_rels/slide24.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4.xml"/></Relationships>
</file>

<file path=ppt/slides/_rels/slide25.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s>
</file>

<file path=ppt/slides/_rels/slide26.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6.xml"/></Relationships>
</file>

<file path=ppt/slides/_rels/slide2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7.xml"/></Relationships>
</file>

<file path=ppt/slides/_rels/slide28.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s>
</file>

<file path=ppt/slides/_rels/slide29.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s>
</file>

<file path=ppt/slides/_rels/slide30.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0.xml"/></Relationships>
</file>

<file path=ppt/slides/_rels/slide31.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1.xml"/><Relationship Id="rId3" Type="http://schemas.openxmlformats.org/officeDocument/2006/relationships/image" Target="../media/image5.png"/></Relationships>
</file>

<file path=ppt/slides/_rels/slide32.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2.xml"/></Relationships>
</file>

<file path=ppt/slides/_rels/slide33.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3.xml"/></Relationships>
</file>

<file path=ppt/slides/_rels/slide34.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4.xml"/></Relationships>
</file>

<file path=ppt/slides/_rels/slide35.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s>
</file>

<file path=ppt/slides/_rels/slide36.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6.xml"/></Relationships>
</file>

<file path=ppt/slides/_rels/slide3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7.xml"/><Relationship Id="rId3" Type="http://schemas.openxmlformats.org/officeDocument/2006/relationships/image" Target="../media/image11.png"/></Relationships>
</file>

<file path=ppt/slides/_rels/slide38.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8.xml"/><Relationship Id="rId3" Type="http://schemas.openxmlformats.org/officeDocument/2006/relationships/image" Target="../media/image11.png"/></Relationships>
</file>

<file path=ppt/slides/_rels/slide39.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9.xml"/><Relationship Id="rId3" Type="http://schemas.openxmlformats.org/officeDocument/2006/relationships/image" Target="../media/image11.png"/></Relationships>
</file>

<file path=ppt/slides/_rels/slide40.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0.xml"/></Relationships>
</file>

<file path=ppt/slides/_rels/slide41.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1.xml"/></Relationships>
</file>

<file path=ppt/slides/_rels/slide42.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2.xml"/></Relationships>
</file>

<file path=ppt/slides/_rels/slide43.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3.xml"/></Relationships>
</file>

<file path=ppt/slides/_rels/slide44.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4.xml"/></Relationships>
</file>

<file path=ppt/slides/_rels/slide45.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5.xml"/></Relationships>
</file>

<file path=ppt/slides/_rels/slide46.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6.xml"/></Relationships>
</file>

<file path=ppt/slides/_rels/slide4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7.xml"/><Relationship Id="rId3" Type="http://schemas.openxmlformats.org/officeDocument/2006/relationships/image" Target="../media/image5.png"/></Relationships>
</file>

<file path=ppt/slides/_rels/slide48.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8.xml"/></Relationships>
</file>

<file path=ppt/slides/_rels/slide49.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9.xml"/></Relationships>
</file>

<file path=ppt/slides/_rels/slide50.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0.xml"/></Relationships>
</file>

<file path=ppt/slides/_rels/slide51.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1.xml"/></Relationships>
</file>

<file path=ppt/slides/_rels/slide52.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2.xml"/></Relationships>
</file>

<file path=ppt/slides/_rels/slide53.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145758"/>
        </a:solidFill>
      </p:bgPr>
    </p:bg>
    <p:spTree>
      <p:nvGrpSpPr>
        <p:cNvPr id="135" name="Shape 135"/>
        <p:cNvGrpSpPr/>
        <p:nvPr/>
      </p:nvGrpSpPr>
      <p:grpSpPr>
        <a:xfrm>
          <a:off x="0" y="0"/>
          <a:ext cx="0" cy="0"/>
          <a:chOff x="0" y="0"/>
          <a:chExt cx="0" cy="0"/>
        </a:xfrm>
      </p:grpSpPr>
      <p:cxnSp>
        <p:nvCxnSpPr>
          <p:cNvPr id="136" name="Google Shape;136;p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37" name="Google Shape;137;p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38" name="Google Shape;138;p1"/>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Preparation Notes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139" name="Google Shape;139;p1"/>
          <p:cNvSpPr txBox="1"/>
          <p:nvPr/>
        </p:nvSpPr>
        <p:spPr>
          <a:xfrm>
            <a:off x="312775" y="1071275"/>
            <a:ext cx="8733900" cy="35655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500"/>
              </a:spcBef>
              <a:spcAft>
                <a:spcPts val="0"/>
              </a:spcAft>
              <a:buClr>
                <a:srgbClr val="000000"/>
              </a:buClr>
              <a:buSzPts val="1400"/>
              <a:buFont typeface="Arial"/>
              <a:buNone/>
            </a:pPr>
            <a:r>
              <a:rPr b="0" i="0" lang="en" sz="1400" u="none" cap="none" strike="noStrike">
                <a:solidFill>
                  <a:schemeClr val="lt1"/>
                </a:solidFill>
                <a:latin typeface="Nanum Myeongjo"/>
                <a:ea typeface="Nanum Myeongjo"/>
                <a:cs typeface="Nanum Myeongjo"/>
                <a:sym typeface="Nanum Myeongjo"/>
              </a:rPr>
              <a:t>Please review and customize this deck to prepare it for use. Some notes:</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50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 xml:space="preserve">These professional learning (PL) materials (slide deck and accompanying handout) are being offered in editable forms so that you may make adjustments to better support the specific work happening in your school or district. </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 xml:space="preserve">For the 2024-25 school year, student work samples are not provided for most sessions. The facilitator will need to collect or create student work samples when implementing these materials during 2024-25. </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 xml:space="preserve">These PL materials are designed to easily accommodate remote delivery: </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 xml:space="preserve">An </a:t>
            </a:r>
            <a:r>
              <a:rPr b="0" i="0" lang="en" sz="1400" u="sng" cap="none" strike="noStrike">
                <a:solidFill>
                  <a:srgbClr val="83FF36"/>
                </a:solidFill>
                <a:latin typeface="Nanum Myeongjo"/>
                <a:ea typeface="Nanum Myeongjo"/>
                <a:cs typeface="Nanum Myeongjo"/>
                <a:sym typeface="Nanum Myeongjo"/>
                <a:hlinkClick r:id="rId3">
                  <a:extLst>
                    <a:ext uri="{A12FA001-AC4F-418D-AE19-62706E023703}">
                      <ahyp:hlinkClr val="tx"/>
                    </a:ext>
                  </a:extLst>
                </a:hlinkClick>
              </a:rPr>
              <a:t>editable Google Slide Deck</a:t>
            </a:r>
            <a:r>
              <a:rPr b="0" i="0" lang="en" sz="1400" u="none" cap="none" strike="noStrike">
                <a:solidFill>
                  <a:srgbClr val="83FF36"/>
                </a:solidFill>
                <a:latin typeface="Nanum Myeongjo"/>
                <a:ea typeface="Nanum Myeongjo"/>
                <a:cs typeface="Nanum Myeongjo"/>
                <a:sym typeface="Nanum Myeongjo"/>
              </a:rPr>
              <a:t xml:space="preserve"> </a:t>
            </a:r>
            <a:r>
              <a:rPr b="0" i="0" lang="en" sz="1400" u="none" cap="none" strike="noStrike">
                <a:solidFill>
                  <a:schemeClr val="lt1"/>
                </a:solidFill>
                <a:latin typeface="Nanum Myeongjo"/>
                <a:ea typeface="Nanum Myeongjo"/>
                <a:cs typeface="Nanum Myeongjo"/>
                <a:sym typeface="Nanum Myeongjo"/>
              </a:rPr>
              <a:t xml:space="preserve">is provided to facilitate discussion of student work; the facilitator will need to make a copy of this and be ready to share the link with participants as noted in the deck. </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Text that can be readily pasted (marked with “—”) into a video call chat feature is included when participants need to reference the handout.</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There are placeholders for handout links to be shared with participants in the notes field of selected slides; the facilitator will need to add a link to the handout where indicated by “[insert link].”</a:t>
            </a:r>
            <a:endParaRPr b="0" i="0" sz="1400" u="none" cap="none" strike="noStrike">
              <a:solidFill>
                <a:schemeClr val="lt1"/>
              </a:solidFill>
              <a:latin typeface="Nanum Myeongjo"/>
              <a:ea typeface="Nanum Myeongjo"/>
              <a:cs typeface="Nanum Myeongjo"/>
              <a:sym typeface="Nanum Myeongjo"/>
            </a:endParaRPr>
          </a:p>
          <a:p>
            <a:pPr indent="0" lvl="0" marL="0" marR="0" rtl="0" algn="l">
              <a:lnSpc>
                <a:spcPct val="115000"/>
              </a:lnSpc>
              <a:spcBef>
                <a:spcPts val="500"/>
              </a:spcBef>
              <a:spcAft>
                <a:spcPts val="0"/>
              </a:spcAft>
              <a:buClr>
                <a:srgbClr val="000000"/>
              </a:buClr>
              <a:buSzPts val="1400"/>
              <a:buFont typeface="Arial"/>
              <a:buNone/>
            </a:pPr>
            <a:r>
              <a:t/>
            </a:r>
            <a:endParaRPr b="0" i="0" sz="1400" u="none" cap="none" strike="noStrike">
              <a:solidFill>
                <a:schemeClr val="lt1"/>
              </a:solidFill>
              <a:latin typeface="Nanum Myeongjo"/>
              <a:ea typeface="Nanum Myeongjo"/>
              <a:cs typeface="Nanum Myeongjo"/>
              <a:sym typeface="Nanum Myeongj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143" name="Shape 143"/>
        <p:cNvGrpSpPr/>
        <p:nvPr/>
      </p:nvGrpSpPr>
      <p:grpSpPr>
        <a:xfrm>
          <a:off x="0" y="0"/>
          <a:ext cx="0" cy="0"/>
          <a:chOff x="0" y="0"/>
          <a:chExt cx="0" cy="0"/>
        </a:xfrm>
      </p:grpSpPr>
      <p:sp>
        <p:nvSpPr>
          <p:cNvPr id="144" name="Google Shape;144;p2"/>
          <p:cNvSpPr txBox="1"/>
          <p:nvPr/>
        </p:nvSpPr>
        <p:spPr>
          <a:xfrm>
            <a:off x="615900" y="1031000"/>
            <a:ext cx="8006700" cy="1944600"/>
          </a:xfrm>
          <a:prstGeom prst="rect">
            <a:avLst/>
          </a:prstGeom>
          <a:noFill/>
          <a:ln>
            <a:noFill/>
          </a:ln>
        </p:spPr>
        <p:txBody>
          <a:bodyPr anchorCtr="0" anchor="t" bIns="0" lIns="0" spcFirstLastPara="1" rIns="0" wrap="square" tIns="0">
            <a:noAutofit/>
          </a:bodyPr>
          <a:lstStyle/>
          <a:p>
            <a:pPr indent="0" lvl="0" marL="0" marR="0" rtl="0" algn="l">
              <a:lnSpc>
                <a:spcPct val="80000"/>
              </a:lnSpc>
              <a:spcBef>
                <a:spcPts val="0"/>
              </a:spcBef>
              <a:spcAft>
                <a:spcPts val="0"/>
              </a:spcAft>
              <a:buClr>
                <a:srgbClr val="000000"/>
              </a:buClr>
              <a:buSzPts val="4900"/>
              <a:buFont typeface="Arial"/>
              <a:buNone/>
            </a:pPr>
            <a:r>
              <a:rPr b="0" i="0" lang="en" sz="4900" u="none" cap="none" strike="noStrike">
                <a:solidFill>
                  <a:srgbClr val="000000"/>
                </a:solidFill>
                <a:latin typeface="Nanum Myeongjo"/>
                <a:ea typeface="Nanum Myeongjo"/>
                <a:cs typeface="Nanum Myeongjo"/>
                <a:sym typeface="Nanum Myeongjo"/>
              </a:rPr>
              <a:t>M153 Overview</a:t>
            </a:r>
            <a:endParaRPr b="0" i="0" sz="4900" u="none" cap="none" strike="noStrike">
              <a:solidFill>
                <a:srgbClr val="000000"/>
              </a:solidFill>
              <a:latin typeface="Nanum Myeongjo"/>
              <a:ea typeface="Nanum Myeongjo"/>
              <a:cs typeface="Nanum Myeongjo"/>
              <a:sym typeface="Nanum Myeongjo"/>
            </a:endParaRPr>
          </a:p>
        </p:txBody>
      </p:sp>
      <p:sp>
        <p:nvSpPr>
          <p:cNvPr id="145" name="Google Shape;145;p2"/>
          <p:cNvSpPr txBox="1"/>
          <p:nvPr/>
        </p:nvSpPr>
        <p:spPr>
          <a:xfrm>
            <a:off x="615900" y="4436800"/>
            <a:ext cx="26823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 sz="1600" u="none" cap="none" strike="noStrike">
                <a:solidFill>
                  <a:srgbClr val="000000"/>
                </a:solidFill>
                <a:latin typeface="DM Sans Medium"/>
                <a:ea typeface="DM Sans Medium"/>
                <a:cs typeface="DM Sans Medium"/>
                <a:sym typeface="DM Sans Medium"/>
              </a:rPr>
              <a:t>Month XX, XXXX</a:t>
            </a:r>
            <a:endParaRPr b="0" i="0" sz="1600" u="none" cap="none" strike="noStrike">
              <a:solidFill>
                <a:srgbClr val="000000"/>
              </a:solidFill>
              <a:latin typeface="DM Sans Medium"/>
              <a:ea typeface="DM Sans Medium"/>
              <a:cs typeface="DM Sans Medium"/>
              <a:sym typeface="DM Sans Medium"/>
            </a:endParaRPr>
          </a:p>
        </p:txBody>
      </p:sp>
      <p:pic>
        <p:nvPicPr>
          <p:cNvPr id="146" name="Google Shape;146;p2"/>
          <p:cNvPicPr preferRelativeResize="0"/>
          <p:nvPr/>
        </p:nvPicPr>
        <p:blipFill rotWithShape="1">
          <a:blip r:embed="rId3">
            <a:alphaModFix/>
          </a:blip>
          <a:srcRect b="0" l="0" r="0" t="0"/>
          <a:stretch/>
        </p:blipFill>
        <p:spPr>
          <a:xfrm>
            <a:off x="8162438" y="4343025"/>
            <a:ext cx="678562" cy="340075"/>
          </a:xfrm>
          <a:prstGeom prst="rect">
            <a:avLst/>
          </a:prstGeom>
          <a:noFill/>
          <a:ln>
            <a:noFill/>
          </a:ln>
        </p:spPr>
      </p:pic>
      <p:sp>
        <p:nvSpPr>
          <p:cNvPr id="147" name="Google Shape;147;p2"/>
          <p:cNvSpPr txBox="1"/>
          <p:nvPr/>
        </p:nvSpPr>
        <p:spPr>
          <a:xfrm>
            <a:off x="615900" y="1757000"/>
            <a:ext cx="43407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rgbClr val="000000"/>
                </a:solidFill>
                <a:latin typeface="DM Sans"/>
                <a:ea typeface="DM Sans"/>
                <a:cs typeface="DM Sans"/>
                <a:sym typeface="DM Sans"/>
              </a:rPr>
              <a:t>XQ Badge Project PL Series Baseline Session</a:t>
            </a:r>
            <a:endParaRPr b="1" i="0" sz="1600" u="none" cap="none" strike="noStrike">
              <a:solidFill>
                <a:srgbClr val="000000"/>
              </a:solidFill>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151" name="Shape 151"/>
        <p:cNvGrpSpPr/>
        <p:nvPr/>
      </p:nvGrpSpPr>
      <p:grpSpPr>
        <a:xfrm>
          <a:off x="0" y="0"/>
          <a:ext cx="0" cy="0"/>
          <a:chOff x="0" y="0"/>
          <a:chExt cx="0" cy="0"/>
        </a:xfrm>
      </p:grpSpPr>
      <p:cxnSp>
        <p:nvCxnSpPr>
          <p:cNvPr id="152" name="Google Shape;152;p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53" name="Google Shape;153;p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54" name="Google Shape;154;p3"/>
          <p:cNvSpPr txBox="1"/>
          <p:nvPr/>
        </p:nvSpPr>
        <p:spPr>
          <a:xfrm>
            <a:off x="768300" y="379351"/>
            <a:ext cx="5917800" cy="3360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0" i="0" lang="en" sz="3500" u="none" cap="none" strike="noStrike">
                <a:solidFill>
                  <a:srgbClr val="83FBA3"/>
                </a:solidFill>
                <a:latin typeface="Nanum Myeongjo"/>
                <a:ea typeface="Nanum Myeongjo"/>
                <a:cs typeface="Nanum Myeongjo"/>
                <a:sym typeface="Nanum Myeongjo"/>
              </a:rPr>
              <a:t>Welcome!</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rgbClr val="000000"/>
              </a:buClr>
              <a:buSzPts val="1100"/>
              <a:buFont typeface="Arial"/>
              <a:buNone/>
            </a:pPr>
            <a:r>
              <a:rPr b="0" i="0" lang="en" sz="3500" u="none" cap="none" strike="noStrike">
                <a:solidFill>
                  <a:srgbClr val="FFFFFF"/>
                </a:solidFill>
                <a:latin typeface="DM Sans"/>
                <a:ea typeface="DM Sans"/>
                <a:cs typeface="DM Sans"/>
                <a:sym typeface="DM Sans"/>
              </a:rPr>
              <a:t>Community Builder:</a:t>
            </a:r>
            <a:br>
              <a:rPr b="0" i="0" lang="en" sz="3500" u="none" cap="none" strike="noStrike">
                <a:solidFill>
                  <a:srgbClr val="FFFFFF"/>
                </a:solidFill>
                <a:latin typeface="Nanum Myeongjo"/>
                <a:ea typeface="Nanum Myeongjo"/>
                <a:cs typeface="Nanum Myeongjo"/>
                <a:sym typeface="Nanum Myeongjo"/>
              </a:rPr>
            </a:br>
            <a:r>
              <a:rPr b="0" i="0" lang="en" sz="3500" u="none" cap="none" strike="noStrike">
                <a:solidFill>
                  <a:srgbClr val="FFFFFF"/>
                </a:solidFill>
                <a:latin typeface="Nanum Myeongjo"/>
                <a:ea typeface="Nanum Myeongjo"/>
                <a:cs typeface="Nanum Myeongjo"/>
                <a:sym typeface="Nanum Myeongjo"/>
              </a:rPr>
              <a:t xml:space="preserve">Write a “tweet” in 140 characters or less to describe your school year so far. Get ready to share! </a:t>
            </a:r>
            <a:endParaRPr b="0" i="0" sz="3500" u="none" cap="none" strike="noStrike">
              <a:solidFill>
                <a:srgbClr val="FFFFFF"/>
              </a:solidFill>
              <a:latin typeface="Nanum Myeongjo"/>
              <a:ea typeface="Nanum Myeongjo"/>
              <a:cs typeface="Nanum Myeongjo"/>
              <a:sym typeface="Nanum Myeongj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158" name="Shape 158"/>
        <p:cNvGrpSpPr/>
        <p:nvPr/>
      </p:nvGrpSpPr>
      <p:grpSpPr>
        <a:xfrm>
          <a:off x="0" y="0"/>
          <a:ext cx="0" cy="0"/>
          <a:chOff x="0" y="0"/>
          <a:chExt cx="0" cy="0"/>
        </a:xfrm>
      </p:grpSpPr>
      <p:sp>
        <p:nvSpPr>
          <p:cNvPr id="159" name="Google Shape;159;p4"/>
          <p:cNvSpPr txBox="1"/>
          <p:nvPr/>
        </p:nvSpPr>
        <p:spPr>
          <a:xfrm>
            <a:off x="2876500" y="1757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 Myeongjo"/>
                <a:ea typeface="Nanum Myeongjo"/>
                <a:cs typeface="Nanum Myeongjo"/>
                <a:sym typeface="Nanum Myeongjo"/>
              </a:rPr>
              <a:t>Participants will be able to:</a:t>
            </a:r>
            <a:endParaRPr b="0" i="0" sz="1400" u="none" cap="none" strike="noStrike">
              <a:solidFill>
                <a:schemeClr val="dk1"/>
              </a:solidFill>
              <a:latin typeface="Nanum Myeongjo"/>
              <a:ea typeface="Nanum Myeongjo"/>
              <a:cs typeface="Nanum Myeongjo"/>
              <a:sym typeface="Nanum Myeongjo"/>
            </a:endParaRPr>
          </a:p>
        </p:txBody>
      </p:sp>
      <p:sp>
        <p:nvSpPr>
          <p:cNvPr id="160" name="Google Shape;160;p4"/>
          <p:cNvSpPr txBox="1"/>
          <p:nvPr/>
        </p:nvSpPr>
        <p:spPr>
          <a:xfrm>
            <a:off x="2876500" y="2088175"/>
            <a:ext cx="2134800" cy="15213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Explain the content and practice expectations for the M153 badge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Analyze tasks through the lenses of (1) content and practice expectations and (2)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Analyze student work for evidence of learning</a:t>
            </a:r>
            <a:endParaRPr b="0" i="0" sz="1000" u="none" cap="none" strike="noStrike">
              <a:solidFill>
                <a:schemeClr val="dk1"/>
              </a:solidFill>
              <a:latin typeface="DM Sans"/>
              <a:ea typeface="DM Sans"/>
              <a:cs typeface="DM Sans"/>
              <a:sym typeface="DM Sans"/>
            </a:endParaRPr>
          </a:p>
        </p:txBody>
      </p:sp>
      <p:cxnSp>
        <p:nvCxnSpPr>
          <p:cNvPr id="161" name="Google Shape;161;p4"/>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162" name="Google Shape;162;p4"/>
          <p:cNvSpPr/>
          <p:nvPr/>
        </p:nvSpPr>
        <p:spPr>
          <a:xfrm>
            <a:off x="2876500"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4"/>
          <p:cNvSpPr txBox="1"/>
          <p:nvPr/>
        </p:nvSpPr>
        <p:spPr>
          <a:xfrm>
            <a:off x="6085125" y="1757125"/>
            <a:ext cx="922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 Myeongjo"/>
                <a:ea typeface="Nanum Myeongjo"/>
                <a:cs typeface="Nanum Myeongjo"/>
                <a:sym typeface="Nanum Myeongjo"/>
              </a:rPr>
              <a:t>Agenda:</a:t>
            </a:r>
            <a:endParaRPr b="0" i="0" sz="1400" u="none" cap="none" strike="noStrike">
              <a:solidFill>
                <a:schemeClr val="dk1"/>
              </a:solidFill>
              <a:latin typeface="Nanum Myeongjo"/>
              <a:ea typeface="Nanum Myeongjo"/>
              <a:cs typeface="Nanum Myeongjo"/>
              <a:sym typeface="Nanum Myeongjo"/>
            </a:endParaRPr>
          </a:p>
        </p:txBody>
      </p:sp>
      <p:sp>
        <p:nvSpPr>
          <p:cNvPr id="164" name="Google Shape;164;p4"/>
          <p:cNvSpPr txBox="1"/>
          <p:nvPr/>
        </p:nvSpPr>
        <p:spPr>
          <a:xfrm>
            <a:off x="6085125" y="2088175"/>
            <a:ext cx="1915200" cy="14724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1: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1: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2: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2: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Closing</a:t>
            </a:r>
            <a:endParaRPr b="0" i="0" sz="1000" u="none" cap="none" strike="noStrike">
              <a:solidFill>
                <a:schemeClr val="dk1"/>
              </a:solidFill>
              <a:latin typeface="DM Sans"/>
              <a:ea typeface="DM Sans"/>
              <a:cs typeface="DM Sans"/>
              <a:sym typeface="DM Sans"/>
            </a:endParaRPr>
          </a:p>
        </p:txBody>
      </p:sp>
      <p:sp>
        <p:nvSpPr>
          <p:cNvPr id="165" name="Google Shape;165;p4"/>
          <p:cNvSpPr/>
          <p:nvPr/>
        </p:nvSpPr>
        <p:spPr>
          <a:xfrm>
            <a:off x="6085125"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66" name="Google Shape;166;p4"/>
          <p:cNvCxnSpPr/>
          <p:nvPr/>
        </p:nvCxnSpPr>
        <p:spPr>
          <a:xfrm>
            <a:off x="56877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167" name="Google Shape;167;p4"/>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168" name="Google Shape;168;p4"/>
          <p:cNvSpPr/>
          <p:nvPr/>
        </p:nvSpPr>
        <p:spPr>
          <a:xfrm>
            <a:off x="0" y="0"/>
            <a:ext cx="2505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4"/>
          <p:cNvSpPr txBox="1"/>
          <p:nvPr/>
        </p:nvSpPr>
        <p:spPr>
          <a:xfrm>
            <a:off x="325175" y="342200"/>
            <a:ext cx="19152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Outcomes and Agenda</a:t>
            </a:r>
            <a:endParaRPr b="0" i="0" sz="3300" u="none" cap="none" strike="noStrike">
              <a:solidFill>
                <a:schemeClr val="dk1"/>
              </a:solidFill>
              <a:latin typeface="Nanum Myeongjo"/>
              <a:ea typeface="Nanum Myeongjo"/>
              <a:cs typeface="Nanum Myeongjo"/>
              <a:sym typeface="Nanum Myeongjo"/>
            </a:endParaRPr>
          </a:p>
        </p:txBody>
      </p:sp>
      <p:cxnSp>
        <p:nvCxnSpPr>
          <p:cNvPr id="170" name="Google Shape;170;p4"/>
          <p:cNvCxnSpPr/>
          <p:nvPr/>
        </p:nvCxnSpPr>
        <p:spPr>
          <a:xfrm>
            <a:off x="2505475" y="-6900"/>
            <a:ext cx="0" cy="5155800"/>
          </a:xfrm>
          <a:prstGeom prst="straightConnector1">
            <a:avLst/>
          </a:prstGeom>
          <a:noFill/>
          <a:ln cap="flat" cmpd="sng" w="9525">
            <a:solidFill>
              <a:schemeClr val="dk1"/>
            </a:solidFill>
            <a:prstDash val="solid"/>
            <a:round/>
            <a:headEnd len="sm" w="sm" type="none"/>
            <a:tailEnd len="sm" w="sm" type="none"/>
          </a:ln>
        </p:spPr>
      </p:cxnSp>
      <p:pic>
        <p:nvPicPr>
          <p:cNvPr id="171" name="Google Shape;171;p4"/>
          <p:cNvPicPr preferRelativeResize="0"/>
          <p:nvPr/>
        </p:nvPicPr>
        <p:blipFill rotWithShape="1">
          <a:blip r:embed="rId3">
            <a:alphaModFix/>
          </a:blip>
          <a:srcRect b="0" l="0" r="0" t="0"/>
          <a:stretch/>
        </p:blipFill>
        <p:spPr>
          <a:xfrm>
            <a:off x="3096768" y="841025"/>
            <a:ext cx="481663" cy="485249"/>
          </a:xfrm>
          <a:prstGeom prst="rect">
            <a:avLst/>
          </a:prstGeom>
          <a:noFill/>
          <a:ln>
            <a:noFill/>
          </a:ln>
        </p:spPr>
      </p:pic>
      <p:pic>
        <p:nvPicPr>
          <p:cNvPr id="172" name="Google Shape;172;p4"/>
          <p:cNvPicPr preferRelativeResize="0"/>
          <p:nvPr/>
        </p:nvPicPr>
        <p:blipFill rotWithShape="1">
          <a:blip r:embed="rId4">
            <a:alphaModFix/>
          </a:blip>
          <a:srcRect b="0" l="0" r="0" t="0"/>
          <a:stretch/>
        </p:blipFill>
        <p:spPr>
          <a:xfrm>
            <a:off x="6309925" y="841025"/>
            <a:ext cx="472599" cy="485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176" name="Shape 176"/>
        <p:cNvGrpSpPr/>
        <p:nvPr/>
      </p:nvGrpSpPr>
      <p:grpSpPr>
        <a:xfrm>
          <a:off x="0" y="0"/>
          <a:ext cx="0" cy="0"/>
          <a:chOff x="0" y="0"/>
          <a:chExt cx="0" cy="0"/>
        </a:xfrm>
      </p:grpSpPr>
      <p:cxnSp>
        <p:nvCxnSpPr>
          <p:cNvPr id="177" name="Google Shape;177;p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78" name="Google Shape;178;p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79" name="Google Shape;179;p5"/>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Learning Principles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180" name="Google Shape;180;p5"/>
          <p:cNvSpPr txBox="1"/>
          <p:nvPr/>
        </p:nvSpPr>
        <p:spPr>
          <a:xfrm>
            <a:off x="768300" y="1071275"/>
            <a:ext cx="5967300" cy="3210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 xml:space="preserve">Engage with cognitively demanding tasks in heterogeneous settings.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Engage in social activities.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Build conceptual understanding through reasoning.</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 xml:space="preserve">Have agency in their learning.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View mathematics as a human endeavor across centuries.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 xml:space="preserve">See mathematics as relevant.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Employ technology as a tool for problem-solving and understanding.</a:t>
            </a:r>
            <a:endParaRPr b="0" i="0" sz="1800" u="none" cap="none" strike="noStrike">
              <a:solidFill>
                <a:schemeClr val="lt1"/>
              </a:solidFill>
              <a:latin typeface="Nanum Myeongjo"/>
              <a:ea typeface="Nanum Myeongjo"/>
              <a:cs typeface="Nanum Myeongjo"/>
              <a:sym typeface="Nanum Myeongjo"/>
            </a:endParaRPr>
          </a:p>
        </p:txBody>
      </p:sp>
      <p:sp>
        <p:nvSpPr>
          <p:cNvPr id="181" name="Google Shape;181;p5"/>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5"/>
          <p:cNvSpPr txBox="1"/>
          <p:nvPr/>
        </p:nvSpPr>
        <p:spPr>
          <a:xfrm>
            <a:off x="6887975" y="3145425"/>
            <a:ext cx="1561500" cy="600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300" u="none" cap="none" strike="noStrike">
                <a:solidFill>
                  <a:srgbClr val="145758"/>
                </a:solidFill>
                <a:latin typeface="Proxima Nova"/>
                <a:ea typeface="Proxima Nova"/>
                <a:cs typeface="Proxima Nova"/>
                <a:sym typeface="Proxima Nova"/>
              </a:rPr>
              <a:t xml:space="preserve">Which learning principle excites you? Why? </a:t>
            </a:r>
            <a:endParaRPr b="1" i="0" sz="1300" u="none" cap="none" strike="noStrike">
              <a:solidFill>
                <a:srgbClr val="145758"/>
              </a:solidFill>
              <a:latin typeface="DM Sans"/>
              <a:ea typeface="DM Sans"/>
              <a:cs typeface="DM Sans"/>
              <a:sym typeface="DM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186" name="Shape 186"/>
        <p:cNvGrpSpPr/>
        <p:nvPr/>
      </p:nvGrpSpPr>
      <p:grpSpPr>
        <a:xfrm>
          <a:off x="0" y="0"/>
          <a:ext cx="0" cy="0"/>
          <a:chOff x="0" y="0"/>
          <a:chExt cx="0" cy="0"/>
        </a:xfrm>
      </p:grpSpPr>
      <p:cxnSp>
        <p:nvCxnSpPr>
          <p:cNvPr id="187" name="Google Shape;187;p6"/>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188" name="Google Shape;188;p6"/>
          <p:cNvSpPr txBox="1"/>
          <p:nvPr/>
        </p:nvSpPr>
        <p:spPr>
          <a:xfrm>
            <a:off x="3419850" y="303450"/>
            <a:ext cx="5421300" cy="1944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Exploring the Content</a:t>
            </a:r>
            <a:endParaRPr b="0" i="0" sz="5200" u="none" cap="none" strike="noStrike">
              <a:solidFill>
                <a:schemeClr val="dk1"/>
              </a:solidFill>
              <a:latin typeface="Nanum Myeongjo"/>
              <a:ea typeface="Nanum Myeongjo"/>
              <a:cs typeface="Nanum Myeongjo"/>
              <a:sym typeface="Nanum Myeongjo"/>
            </a:endParaRPr>
          </a:p>
        </p:txBody>
      </p:sp>
      <p:sp>
        <p:nvSpPr>
          <p:cNvPr id="189" name="Google Shape;189;p6"/>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01</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193" name="Shape 193"/>
        <p:cNvGrpSpPr/>
        <p:nvPr/>
      </p:nvGrpSpPr>
      <p:grpSpPr>
        <a:xfrm>
          <a:off x="0" y="0"/>
          <a:ext cx="0" cy="0"/>
          <a:chOff x="0" y="0"/>
          <a:chExt cx="0" cy="0"/>
        </a:xfrm>
      </p:grpSpPr>
      <p:cxnSp>
        <p:nvCxnSpPr>
          <p:cNvPr id="194" name="Google Shape;194;p7"/>
          <p:cNvCxnSpPr/>
          <p:nvPr/>
        </p:nvCxnSpPr>
        <p:spPr>
          <a:xfrm>
            <a:off x="343425" y="0"/>
            <a:ext cx="0" cy="5164500"/>
          </a:xfrm>
          <a:prstGeom prst="straightConnector1">
            <a:avLst/>
          </a:prstGeom>
          <a:noFill/>
          <a:ln cap="flat" cmpd="sng" w="9525">
            <a:solidFill>
              <a:schemeClr val="dk1"/>
            </a:solidFill>
            <a:prstDash val="solid"/>
            <a:round/>
            <a:headEnd len="sm" w="sm" type="none"/>
            <a:tailEnd len="sm" w="sm" type="none"/>
          </a:ln>
        </p:spPr>
      </p:cxnSp>
      <p:sp>
        <p:nvSpPr>
          <p:cNvPr id="195" name="Google Shape;195;p7"/>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7"/>
          <p:cNvSpPr txBox="1"/>
          <p:nvPr/>
        </p:nvSpPr>
        <p:spPr>
          <a:xfrm>
            <a:off x="345075" y="276625"/>
            <a:ext cx="60321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 sz="2100" u="none" cap="none" strike="noStrike">
                <a:solidFill>
                  <a:schemeClr val="dk1"/>
                </a:solidFill>
                <a:latin typeface="Nanum Myeongjo"/>
                <a:ea typeface="Nanum Myeongjo"/>
                <a:cs typeface="Nanum Myeongjo"/>
                <a:sym typeface="Nanum Myeongjo"/>
              </a:rPr>
              <a:t>M153 Reasoning and Proof through Similarity</a:t>
            </a:r>
            <a:endParaRPr b="0" i="0" sz="2100" u="none" cap="none" strike="noStrike">
              <a:solidFill>
                <a:schemeClr val="dk1"/>
              </a:solidFill>
              <a:latin typeface="Nanum Myeongjo"/>
              <a:ea typeface="Nanum Myeongjo"/>
              <a:cs typeface="Nanum Myeongjo"/>
              <a:sym typeface="Nanum Myeongjo"/>
            </a:endParaRPr>
          </a:p>
        </p:txBody>
      </p:sp>
      <p:cxnSp>
        <p:nvCxnSpPr>
          <p:cNvPr id="197" name="Google Shape;197;p7"/>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sp>
        <p:nvSpPr>
          <p:cNvPr id="198" name="Google Shape;198;p7"/>
          <p:cNvSpPr txBox="1"/>
          <p:nvPr/>
        </p:nvSpPr>
        <p:spPr>
          <a:xfrm>
            <a:off x="802275" y="1218825"/>
            <a:ext cx="5421300" cy="2154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chemeClr val="dk1"/>
              </a:buClr>
              <a:buSzPts val="1100"/>
              <a:buFont typeface="Arial"/>
              <a:buNone/>
            </a:pPr>
            <a:r>
              <a:rPr b="0" i="0" lang="en" sz="3500" u="none" cap="none" strike="noStrike">
                <a:solidFill>
                  <a:schemeClr val="dk1"/>
                </a:solidFill>
                <a:latin typeface="Nanum Myeongjo"/>
                <a:ea typeface="Nanum Myeongjo"/>
                <a:cs typeface="Nanum Myeongjo"/>
                <a:sym typeface="Nanum Myeongjo"/>
              </a:rPr>
              <a:t xml:space="preserve">What comes to mind? </a:t>
            </a:r>
            <a:br>
              <a:rPr b="0" i="0" lang="en" sz="3500" u="none" cap="none" strike="noStrike">
                <a:solidFill>
                  <a:schemeClr val="dk1"/>
                </a:solidFill>
                <a:latin typeface="Nanum Myeongjo"/>
                <a:ea typeface="Nanum Myeongjo"/>
                <a:cs typeface="Nanum Myeongjo"/>
                <a:sym typeface="Nanum Myeongjo"/>
              </a:rPr>
            </a:br>
            <a:r>
              <a:rPr b="0" i="0" lang="en" sz="3500" u="none" cap="none" strike="noStrike">
                <a:solidFill>
                  <a:schemeClr val="dk1"/>
                </a:solidFill>
                <a:latin typeface="Nanum Myeongjo"/>
                <a:ea typeface="Nanum Myeongjo"/>
                <a:cs typeface="Nanum Myeongjo"/>
                <a:sym typeface="Nanum Myeongjo"/>
              </a:rPr>
              <a:t xml:space="preserve">What knowledge and skills should students learn to earn this badge? </a:t>
            </a:r>
            <a:endParaRPr b="0" i="0" sz="3500" u="none" cap="none" strike="noStrike">
              <a:solidFill>
                <a:schemeClr val="dk1"/>
              </a:solidFill>
              <a:latin typeface="Nanum Myeongjo"/>
              <a:ea typeface="Nanum Myeongjo"/>
              <a:cs typeface="Nanum Myeongjo"/>
              <a:sym typeface="Nanum Myeongjo"/>
            </a:endParaRPr>
          </a:p>
        </p:txBody>
      </p:sp>
      <p:sp>
        <p:nvSpPr>
          <p:cNvPr id="199" name="Google Shape;199;p7"/>
          <p:cNvSpPr/>
          <p:nvPr/>
        </p:nvSpPr>
        <p:spPr>
          <a:xfrm>
            <a:off x="6695675" y="24263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7"/>
          <p:cNvSpPr txBox="1"/>
          <p:nvPr/>
        </p:nvSpPr>
        <p:spPr>
          <a:xfrm>
            <a:off x="6975725" y="30309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Come off mute or put your thoughts in the chat!</a:t>
            </a:r>
            <a:endParaRPr b="1" i="0" sz="1400" u="none" cap="none" strike="noStrike">
              <a:solidFill>
                <a:srgbClr val="BDFCD7"/>
              </a:solidFill>
              <a:latin typeface="DM Sans"/>
              <a:ea typeface="DM Sans"/>
              <a:cs typeface="DM Sans"/>
              <a:sym typeface="DM Sans"/>
            </a:endParaRPr>
          </a:p>
        </p:txBody>
      </p:sp>
      <p:cxnSp>
        <p:nvCxnSpPr>
          <p:cNvPr id="201" name="Google Shape;201;p7"/>
          <p:cNvCxnSpPr/>
          <p:nvPr/>
        </p:nvCxnSpPr>
        <p:spPr>
          <a:xfrm rot="10800000">
            <a:off x="-4200" y="4815975"/>
            <a:ext cx="9152400" cy="0"/>
          </a:xfrm>
          <a:prstGeom prst="straightConnector1">
            <a:avLst/>
          </a:prstGeom>
          <a:noFill/>
          <a:ln cap="flat" cmpd="sng" w="9525">
            <a:solidFill>
              <a:schemeClr val="dk1"/>
            </a:solidFill>
            <a:prstDash val="solid"/>
            <a:round/>
            <a:headEnd len="sm" w="sm" type="none"/>
            <a:tailEnd len="sm" w="sm"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05" name="Shape 205"/>
        <p:cNvGrpSpPr/>
        <p:nvPr/>
      </p:nvGrpSpPr>
      <p:grpSpPr>
        <a:xfrm>
          <a:off x="0" y="0"/>
          <a:ext cx="0" cy="0"/>
          <a:chOff x="0" y="0"/>
          <a:chExt cx="0" cy="0"/>
        </a:xfrm>
      </p:grpSpPr>
      <p:sp>
        <p:nvSpPr>
          <p:cNvPr id="206" name="Google Shape;206;p8"/>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sp>
        <p:nvSpPr>
          <p:cNvPr id="207" name="Google Shape;207;p8"/>
          <p:cNvSpPr txBox="1"/>
          <p:nvPr/>
        </p:nvSpPr>
        <p:spPr>
          <a:xfrm>
            <a:off x="400200" y="2748200"/>
            <a:ext cx="4173300" cy="1501500"/>
          </a:xfrm>
          <a:prstGeom prst="rect">
            <a:avLst/>
          </a:prstGeom>
          <a:noFill/>
          <a:ln>
            <a:noFill/>
          </a:ln>
        </p:spPr>
        <p:txBody>
          <a:bodyPr anchorCtr="0" anchor="t" bIns="0" lIns="91425" spcFirstLastPara="1" rIns="0" wrap="square" tIns="0">
            <a:spAutoFit/>
          </a:bodyPr>
          <a:lstStyle/>
          <a:p>
            <a:pPr indent="-298450" lvl="0" marL="457200" marR="0" rtl="0" algn="l">
              <a:lnSpc>
                <a:spcPct val="115000"/>
              </a:lnSpc>
              <a:spcBef>
                <a:spcPts val="0"/>
              </a:spcBef>
              <a:spcAft>
                <a:spcPts val="0"/>
              </a:spcAft>
              <a:buClr>
                <a:schemeClr val="dk1"/>
              </a:buClr>
              <a:buSzPts val="1100"/>
              <a:buFont typeface="Arial"/>
              <a:buAutoNum type="arabicPeriod"/>
            </a:pPr>
            <a:r>
              <a:rPr b="0" i="0" lang="en" sz="1100" u="none" cap="none" strike="noStrike">
                <a:solidFill>
                  <a:schemeClr val="dk1"/>
                </a:solidFill>
                <a:latin typeface="Arial"/>
                <a:ea typeface="Arial"/>
                <a:cs typeface="Arial"/>
                <a:sym typeface="Arial"/>
              </a:rPr>
              <a:t xml:space="preserve">Verify experimentally the properties of dilations given by a center and a scale factor: </a:t>
            </a:r>
            <a:endParaRPr b="0" i="0" sz="1100" u="none" cap="none" strike="noStrike">
              <a:solidFill>
                <a:schemeClr val="dk1"/>
              </a:solidFill>
              <a:latin typeface="Arial"/>
              <a:ea typeface="Arial"/>
              <a:cs typeface="Arial"/>
              <a:sym typeface="Arial"/>
            </a:endParaRPr>
          </a:p>
          <a:p>
            <a:pPr indent="-298450" lvl="1" marL="914400" marR="0" rtl="0" algn="l">
              <a:lnSpc>
                <a:spcPct val="115000"/>
              </a:lnSpc>
              <a:spcBef>
                <a:spcPts val="0"/>
              </a:spcBef>
              <a:spcAft>
                <a:spcPts val="0"/>
              </a:spcAft>
              <a:buClr>
                <a:schemeClr val="dk1"/>
              </a:buClr>
              <a:buSzPts val="1100"/>
              <a:buFont typeface="Arial"/>
              <a:buAutoNum type="alphaLcPeriod"/>
            </a:pPr>
            <a:r>
              <a:rPr b="0" i="0" lang="en" sz="1100" u="none" cap="none" strike="noStrike">
                <a:solidFill>
                  <a:schemeClr val="dk1"/>
                </a:solidFill>
                <a:latin typeface="Arial"/>
                <a:ea typeface="Arial"/>
                <a:cs typeface="Arial"/>
                <a:sym typeface="Arial"/>
              </a:rPr>
              <a:t xml:space="preserve">A dilation takes a line not passing through the center of the dilation to a parallel line, and leaves a line passing through the center unchanged. 	 </a:t>
            </a:r>
            <a:endParaRPr b="0" i="0" sz="1100" u="none" cap="none" strike="noStrike">
              <a:solidFill>
                <a:schemeClr val="dk1"/>
              </a:solidFill>
              <a:latin typeface="Arial"/>
              <a:ea typeface="Arial"/>
              <a:cs typeface="Arial"/>
              <a:sym typeface="Arial"/>
            </a:endParaRPr>
          </a:p>
          <a:p>
            <a:pPr indent="-298450" lvl="1" marL="914400" marR="0" rtl="0" algn="l">
              <a:lnSpc>
                <a:spcPct val="115000"/>
              </a:lnSpc>
              <a:spcBef>
                <a:spcPts val="0"/>
              </a:spcBef>
              <a:spcAft>
                <a:spcPts val="0"/>
              </a:spcAft>
              <a:buClr>
                <a:schemeClr val="dk1"/>
              </a:buClr>
              <a:buSzPts val="1100"/>
              <a:buFont typeface="Arial"/>
              <a:buAutoNum type="alphaLcPeriod"/>
            </a:pPr>
            <a:r>
              <a:rPr b="0" i="0" lang="en" sz="1100" u="none" cap="none" strike="noStrike">
                <a:solidFill>
                  <a:schemeClr val="dk1"/>
                </a:solidFill>
                <a:latin typeface="Arial"/>
                <a:ea typeface="Arial"/>
                <a:cs typeface="Arial"/>
                <a:sym typeface="Arial"/>
              </a:rPr>
              <a:t>The dilation of a line segment is longer or shorter in the ratio given by the scale factor.</a:t>
            </a:r>
            <a:endParaRPr b="0" i="0" sz="11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900"/>
              <a:buFont typeface="Arial"/>
              <a:buNone/>
            </a:pPr>
            <a:r>
              <a:t/>
            </a:r>
            <a:endParaRPr b="0" i="0" sz="900" u="none" cap="none" strike="noStrike">
              <a:solidFill>
                <a:schemeClr val="dk1"/>
              </a:solidFill>
              <a:latin typeface="DM Sans"/>
              <a:ea typeface="DM Sans"/>
              <a:cs typeface="DM Sans"/>
              <a:sym typeface="DM Sans"/>
            </a:endParaRPr>
          </a:p>
        </p:txBody>
      </p:sp>
      <p:sp>
        <p:nvSpPr>
          <p:cNvPr id="208" name="Google Shape;208;p8"/>
          <p:cNvSpPr txBox="1"/>
          <p:nvPr/>
        </p:nvSpPr>
        <p:spPr>
          <a:xfrm>
            <a:off x="615900" y="1438900"/>
            <a:ext cx="4032900" cy="668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Selected Common Core Standards for Mathematics High School - Similarity, Right Triangles, and Trigonometry</a:t>
            </a:r>
            <a:endParaRPr b="1" i="0" sz="1400" u="none" cap="none" strike="noStrike">
              <a:solidFill>
                <a:srgbClr val="000000"/>
              </a:solidFill>
              <a:latin typeface="DM Sans"/>
              <a:ea typeface="DM Sans"/>
              <a:cs typeface="DM Sans"/>
              <a:sym typeface="DM Sans"/>
            </a:endParaRPr>
          </a:p>
        </p:txBody>
      </p:sp>
      <p:cxnSp>
        <p:nvCxnSpPr>
          <p:cNvPr id="209" name="Google Shape;209;p8"/>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10" name="Google Shape;210;p8"/>
          <p:cNvSpPr txBox="1"/>
          <p:nvPr/>
        </p:nvSpPr>
        <p:spPr>
          <a:xfrm>
            <a:off x="615900" y="2177850"/>
            <a:ext cx="4032900" cy="347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Understand similarity in terms of similarity transformations</a:t>
            </a:r>
            <a:endParaRPr b="1" i="0" sz="1100" u="none" cap="none" strike="noStrike">
              <a:solidFill>
                <a:srgbClr val="000000"/>
              </a:solidFill>
              <a:latin typeface="DM Sans"/>
              <a:ea typeface="DM Sans"/>
              <a:cs typeface="DM Sans"/>
              <a:sym typeface="DM Sans"/>
            </a:endParaRPr>
          </a:p>
        </p:txBody>
      </p:sp>
      <p:sp>
        <p:nvSpPr>
          <p:cNvPr id="211" name="Google Shape;211;p8"/>
          <p:cNvSpPr txBox="1"/>
          <p:nvPr/>
        </p:nvSpPr>
        <p:spPr>
          <a:xfrm>
            <a:off x="4950400" y="740925"/>
            <a:ext cx="3890700" cy="1337700"/>
          </a:xfrm>
          <a:prstGeom prst="rect">
            <a:avLst/>
          </a:prstGeom>
          <a:noFill/>
          <a:ln>
            <a:noFill/>
          </a:ln>
        </p:spPr>
        <p:txBody>
          <a:bodyPr anchorCtr="0" anchor="t" bIns="0" lIns="91425" spcFirstLastPara="1" rIns="0" wrap="square" tIns="0">
            <a:spAutoFit/>
          </a:bodyPr>
          <a:lstStyle/>
          <a:p>
            <a:pPr indent="-298450" lvl="0" marL="457200" marR="0" rtl="0" algn="l">
              <a:lnSpc>
                <a:spcPct val="115000"/>
              </a:lnSpc>
              <a:spcBef>
                <a:spcPts val="0"/>
              </a:spcBef>
              <a:spcAft>
                <a:spcPts val="0"/>
              </a:spcAft>
              <a:buClr>
                <a:schemeClr val="dk1"/>
              </a:buClr>
              <a:buSzPts val="1100"/>
              <a:buFont typeface="Arial"/>
              <a:buAutoNum type="arabicPeriod" startAt="6"/>
            </a:pPr>
            <a:r>
              <a:rPr b="0" i="0" lang="en" sz="1100" u="none" cap="none" strike="noStrike">
                <a:solidFill>
                  <a:schemeClr val="dk1"/>
                </a:solidFill>
                <a:latin typeface="Arial"/>
                <a:ea typeface="Arial"/>
                <a:cs typeface="Arial"/>
                <a:sym typeface="Arial"/>
              </a:rPr>
              <a:t xml:space="preserve">Prove theorems about triangles. Theorems include: a line parallel to one side of a triangle divides the other two proportionally, and conversely; the Pythagorean Theorem proved using triangle similarity. </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AutoNum type="arabicPeriod" startAt="6"/>
            </a:pPr>
            <a:r>
              <a:rPr b="0" i="0" lang="en" sz="1100" u="none" cap="none" strike="noStrike">
                <a:solidFill>
                  <a:schemeClr val="dk1"/>
                </a:solidFill>
                <a:latin typeface="Arial"/>
                <a:ea typeface="Arial"/>
                <a:cs typeface="Arial"/>
                <a:sym typeface="Arial"/>
              </a:rPr>
              <a:t xml:space="preserve">Use congruence and similarity criteria for triangles to solve problems and to prove relationships in geometric figures. </a:t>
            </a:r>
            <a:endParaRPr b="0" i="0" sz="900" u="none" cap="none" strike="noStrike">
              <a:solidFill>
                <a:schemeClr val="dk1"/>
              </a:solidFill>
              <a:latin typeface="DM Sans"/>
              <a:ea typeface="DM Sans"/>
              <a:cs typeface="DM Sans"/>
              <a:sym typeface="DM Sans"/>
            </a:endParaRPr>
          </a:p>
        </p:txBody>
      </p:sp>
      <p:sp>
        <p:nvSpPr>
          <p:cNvPr id="212" name="Google Shape;212;p8"/>
          <p:cNvSpPr txBox="1"/>
          <p:nvPr/>
        </p:nvSpPr>
        <p:spPr>
          <a:xfrm>
            <a:off x="5174775" y="379650"/>
            <a:ext cx="35127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Prove theorems involving similarity</a:t>
            </a:r>
            <a:endParaRPr b="1" i="0" sz="1100" u="none" cap="none" strike="noStrike">
              <a:solidFill>
                <a:srgbClr val="000000"/>
              </a:solidFill>
              <a:latin typeface="DM Sans"/>
              <a:ea typeface="DM Sans"/>
              <a:cs typeface="DM Sans"/>
              <a:sym typeface="DM Sans"/>
            </a:endParaRPr>
          </a:p>
        </p:txBody>
      </p:sp>
      <p:sp>
        <p:nvSpPr>
          <p:cNvPr id="213" name="Google Shape;213;p8"/>
          <p:cNvSpPr/>
          <p:nvPr/>
        </p:nvSpPr>
        <p:spPr>
          <a:xfrm>
            <a:off x="5365925" y="3934075"/>
            <a:ext cx="3155700" cy="1014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p8"/>
          <p:cNvSpPr txBox="1"/>
          <p:nvPr/>
        </p:nvSpPr>
        <p:spPr>
          <a:xfrm>
            <a:off x="5443775" y="4048975"/>
            <a:ext cx="3000000" cy="785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 sz="1300" u="none" cap="none" strike="noStrike">
                <a:solidFill>
                  <a:srgbClr val="C9FC8D"/>
                </a:solidFill>
                <a:latin typeface="DM Sans"/>
                <a:ea typeface="DM Sans"/>
                <a:cs typeface="DM Sans"/>
                <a:sym typeface="DM Sans"/>
              </a:rPr>
              <a:t xml:space="preserve">How would you synthesize these? </a:t>
            </a:r>
            <a:br>
              <a:rPr b="1" i="0" lang="en" sz="1300" u="none" cap="none" strike="noStrike">
                <a:solidFill>
                  <a:srgbClr val="C9FC8D"/>
                </a:solidFill>
                <a:latin typeface="DM Sans"/>
                <a:ea typeface="DM Sans"/>
                <a:cs typeface="DM Sans"/>
                <a:sym typeface="DM Sans"/>
              </a:rPr>
            </a:br>
            <a:r>
              <a:rPr b="1" i="0" lang="en" sz="1300" u="none" cap="none" strike="noStrike">
                <a:solidFill>
                  <a:srgbClr val="C9FC8D"/>
                </a:solidFill>
                <a:latin typeface="DM Sans"/>
                <a:ea typeface="DM Sans"/>
                <a:cs typeface="DM Sans"/>
                <a:sym typeface="DM Sans"/>
              </a:rPr>
              <a:t xml:space="preserve">What are the key takeaways </a:t>
            </a:r>
            <a:br>
              <a:rPr b="1" i="0" lang="en" sz="1300" u="none" cap="none" strike="noStrike">
                <a:solidFill>
                  <a:srgbClr val="C9FC8D"/>
                </a:solidFill>
                <a:latin typeface="DM Sans"/>
                <a:ea typeface="DM Sans"/>
                <a:cs typeface="DM Sans"/>
                <a:sym typeface="DM Sans"/>
              </a:rPr>
            </a:br>
            <a:r>
              <a:rPr b="1" i="0" lang="en" sz="1300" u="none" cap="none" strike="noStrike">
                <a:solidFill>
                  <a:srgbClr val="C9FC8D"/>
                </a:solidFill>
                <a:latin typeface="DM Sans"/>
                <a:ea typeface="DM Sans"/>
                <a:cs typeface="DM Sans"/>
                <a:sym typeface="DM Sans"/>
              </a:rPr>
              <a:t>for students?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18" name="Shape 218"/>
        <p:cNvGrpSpPr/>
        <p:nvPr/>
      </p:nvGrpSpPr>
      <p:grpSpPr>
        <a:xfrm>
          <a:off x="0" y="0"/>
          <a:ext cx="0" cy="0"/>
          <a:chOff x="0" y="0"/>
          <a:chExt cx="0" cy="0"/>
        </a:xfrm>
      </p:grpSpPr>
      <p:sp>
        <p:nvSpPr>
          <p:cNvPr id="219" name="Google Shape;219;p9"/>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cxnSp>
        <p:nvCxnSpPr>
          <p:cNvPr id="220" name="Google Shape;220;p9"/>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21" name="Google Shape;221;p9"/>
          <p:cNvSpPr/>
          <p:nvPr/>
        </p:nvSpPr>
        <p:spPr>
          <a:xfrm>
            <a:off x="5365925" y="3906250"/>
            <a:ext cx="3155700" cy="597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p9"/>
          <p:cNvSpPr txBox="1"/>
          <p:nvPr/>
        </p:nvSpPr>
        <p:spPr>
          <a:xfrm>
            <a:off x="5570175" y="4021150"/>
            <a:ext cx="27219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 sz="1300" u="none" cap="none" strike="noStrike">
                <a:solidFill>
                  <a:srgbClr val="C9FC8D"/>
                </a:solidFill>
                <a:latin typeface="DM Sans"/>
                <a:ea typeface="DM Sans"/>
                <a:cs typeface="DM Sans"/>
                <a:sym typeface="DM Sans"/>
              </a:rPr>
              <a:t>Share your thinking!</a:t>
            </a:r>
            <a:endParaRPr b="1" i="0" sz="1300" u="none" cap="none" strike="noStrike">
              <a:solidFill>
                <a:srgbClr val="C9FC8D"/>
              </a:solidFill>
              <a:latin typeface="DM Sans"/>
              <a:ea typeface="DM Sans"/>
              <a:cs typeface="DM Sans"/>
              <a:sym typeface="DM Sans"/>
            </a:endParaRPr>
          </a:p>
        </p:txBody>
      </p:sp>
      <p:sp>
        <p:nvSpPr>
          <p:cNvPr id="223" name="Google Shape;223;p9"/>
          <p:cNvSpPr txBox="1"/>
          <p:nvPr/>
        </p:nvSpPr>
        <p:spPr>
          <a:xfrm>
            <a:off x="400200" y="2748200"/>
            <a:ext cx="4173300" cy="1501500"/>
          </a:xfrm>
          <a:prstGeom prst="rect">
            <a:avLst/>
          </a:prstGeom>
          <a:noFill/>
          <a:ln>
            <a:noFill/>
          </a:ln>
        </p:spPr>
        <p:txBody>
          <a:bodyPr anchorCtr="0" anchor="t" bIns="0" lIns="91425" spcFirstLastPara="1" rIns="0" wrap="square" tIns="0">
            <a:spAutoFit/>
          </a:bodyPr>
          <a:lstStyle/>
          <a:p>
            <a:pPr indent="-298450" lvl="0" marL="457200" marR="0" rtl="0" algn="l">
              <a:lnSpc>
                <a:spcPct val="115000"/>
              </a:lnSpc>
              <a:spcBef>
                <a:spcPts val="0"/>
              </a:spcBef>
              <a:spcAft>
                <a:spcPts val="0"/>
              </a:spcAft>
              <a:buClr>
                <a:schemeClr val="dk1"/>
              </a:buClr>
              <a:buSzPts val="1100"/>
              <a:buFont typeface="Arial"/>
              <a:buAutoNum type="arabicPeriod"/>
            </a:pPr>
            <a:r>
              <a:rPr b="0" i="0" lang="en" sz="1100" u="none" cap="none" strike="noStrike">
                <a:solidFill>
                  <a:schemeClr val="dk1"/>
                </a:solidFill>
                <a:latin typeface="Arial"/>
                <a:ea typeface="Arial"/>
                <a:cs typeface="Arial"/>
                <a:sym typeface="Arial"/>
              </a:rPr>
              <a:t xml:space="preserve">Verify experimentally the properties of dilations given by a center and a scale factor: </a:t>
            </a:r>
            <a:endParaRPr b="0" i="0" sz="1100" u="none" cap="none" strike="noStrike">
              <a:solidFill>
                <a:schemeClr val="dk1"/>
              </a:solidFill>
              <a:latin typeface="Arial"/>
              <a:ea typeface="Arial"/>
              <a:cs typeface="Arial"/>
              <a:sym typeface="Arial"/>
            </a:endParaRPr>
          </a:p>
          <a:p>
            <a:pPr indent="-298450" lvl="1" marL="914400" marR="0" rtl="0" algn="l">
              <a:lnSpc>
                <a:spcPct val="115000"/>
              </a:lnSpc>
              <a:spcBef>
                <a:spcPts val="0"/>
              </a:spcBef>
              <a:spcAft>
                <a:spcPts val="0"/>
              </a:spcAft>
              <a:buClr>
                <a:schemeClr val="dk1"/>
              </a:buClr>
              <a:buSzPts val="1100"/>
              <a:buFont typeface="Arial"/>
              <a:buAutoNum type="alphaLcPeriod"/>
            </a:pPr>
            <a:r>
              <a:rPr b="0" i="0" lang="en" sz="1100" u="none" cap="none" strike="noStrike">
                <a:solidFill>
                  <a:schemeClr val="dk1"/>
                </a:solidFill>
                <a:latin typeface="Arial"/>
                <a:ea typeface="Arial"/>
                <a:cs typeface="Arial"/>
                <a:sym typeface="Arial"/>
              </a:rPr>
              <a:t xml:space="preserve">A dilation takes a line not passing through the center of the dilation to a parallel line, and leaves a line passing through the center unchanged. 	 </a:t>
            </a:r>
            <a:endParaRPr b="0" i="0" sz="1100" u="none" cap="none" strike="noStrike">
              <a:solidFill>
                <a:schemeClr val="dk1"/>
              </a:solidFill>
              <a:latin typeface="Arial"/>
              <a:ea typeface="Arial"/>
              <a:cs typeface="Arial"/>
              <a:sym typeface="Arial"/>
            </a:endParaRPr>
          </a:p>
          <a:p>
            <a:pPr indent="-298450" lvl="1" marL="914400" marR="0" rtl="0" algn="l">
              <a:lnSpc>
                <a:spcPct val="115000"/>
              </a:lnSpc>
              <a:spcBef>
                <a:spcPts val="0"/>
              </a:spcBef>
              <a:spcAft>
                <a:spcPts val="0"/>
              </a:spcAft>
              <a:buClr>
                <a:schemeClr val="dk1"/>
              </a:buClr>
              <a:buSzPts val="1100"/>
              <a:buFont typeface="Arial"/>
              <a:buAutoNum type="alphaLcPeriod"/>
            </a:pPr>
            <a:r>
              <a:rPr b="0" i="0" lang="en" sz="1100" u="none" cap="none" strike="noStrike">
                <a:solidFill>
                  <a:schemeClr val="dk1"/>
                </a:solidFill>
                <a:latin typeface="Arial"/>
                <a:ea typeface="Arial"/>
                <a:cs typeface="Arial"/>
                <a:sym typeface="Arial"/>
              </a:rPr>
              <a:t>The dilation of a line segment is longer or shorter in the ratio given by the scale factor.</a:t>
            </a:r>
            <a:endParaRPr b="0" i="0" sz="11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900"/>
              <a:buFont typeface="Arial"/>
              <a:buNone/>
            </a:pPr>
            <a:r>
              <a:t/>
            </a:r>
            <a:endParaRPr b="0" i="0" sz="900" u="none" cap="none" strike="noStrike">
              <a:solidFill>
                <a:schemeClr val="dk1"/>
              </a:solidFill>
              <a:latin typeface="DM Sans"/>
              <a:ea typeface="DM Sans"/>
              <a:cs typeface="DM Sans"/>
              <a:sym typeface="DM Sans"/>
            </a:endParaRPr>
          </a:p>
        </p:txBody>
      </p:sp>
      <p:sp>
        <p:nvSpPr>
          <p:cNvPr id="224" name="Google Shape;224;p9"/>
          <p:cNvSpPr txBox="1"/>
          <p:nvPr/>
        </p:nvSpPr>
        <p:spPr>
          <a:xfrm>
            <a:off x="615900" y="1438900"/>
            <a:ext cx="4032900" cy="668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Selected Common Core Standards for Mathematics High School - Similarity, Right Triangles, and Trigonometry</a:t>
            </a:r>
            <a:endParaRPr b="1" i="0" sz="1400" u="none" cap="none" strike="noStrike">
              <a:solidFill>
                <a:srgbClr val="000000"/>
              </a:solidFill>
              <a:latin typeface="DM Sans"/>
              <a:ea typeface="DM Sans"/>
              <a:cs typeface="DM Sans"/>
              <a:sym typeface="DM Sans"/>
            </a:endParaRPr>
          </a:p>
        </p:txBody>
      </p:sp>
      <p:sp>
        <p:nvSpPr>
          <p:cNvPr id="225" name="Google Shape;225;p9"/>
          <p:cNvSpPr txBox="1"/>
          <p:nvPr/>
        </p:nvSpPr>
        <p:spPr>
          <a:xfrm>
            <a:off x="615900" y="2177850"/>
            <a:ext cx="4032900" cy="347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Understand similarity in terms of similarity transformations</a:t>
            </a:r>
            <a:endParaRPr b="1" i="0" sz="1100" u="none" cap="none" strike="noStrike">
              <a:solidFill>
                <a:srgbClr val="000000"/>
              </a:solidFill>
              <a:latin typeface="DM Sans"/>
              <a:ea typeface="DM Sans"/>
              <a:cs typeface="DM Sans"/>
              <a:sym typeface="DM Sans"/>
            </a:endParaRPr>
          </a:p>
        </p:txBody>
      </p:sp>
      <p:sp>
        <p:nvSpPr>
          <p:cNvPr id="226" name="Google Shape;226;p9"/>
          <p:cNvSpPr txBox="1"/>
          <p:nvPr/>
        </p:nvSpPr>
        <p:spPr>
          <a:xfrm>
            <a:off x="4950400" y="740925"/>
            <a:ext cx="3890700" cy="1337700"/>
          </a:xfrm>
          <a:prstGeom prst="rect">
            <a:avLst/>
          </a:prstGeom>
          <a:noFill/>
          <a:ln>
            <a:noFill/>
          </a:ln>
        </p:spPr>
        <p:txBody>
          <a:bodyPr anchorCtr="0" anchor="t" bIns="0" lIns="91425" spcFirstLastPara="1" rIns="0" wrap="square" tIns="0">
            <a:spAutoFit/>
          </a:bodyPr>
          <a:lstStyle/>
          <a:p>
            <a:pPr indent="-298450" lvl="0" marL="457200" marR="0" rtl="0" algn="l">
              <a:lnSpc>
                <a:spcPct val="115000"/>
              </a:lnSpc>
              <a:spcBef>
                <a:spcPts val="0"/>
              </a:spcBef>
              <a:spcAft>
                <a:spcPts val="0"/>
              </a:spcAft>
              <a:buClr>
                <a:schemeClr val="dk1"/>
              </a:buClr>
              <a:buSzPts val="1100"/>
              <a:buFont typeface="Arial"/>
              <a:buAutoNum type="arabicPeriod" startAt="6"/>
            </a:pPr>
            <a:r>
              <a:rPr b="0" i="0" lang="en" sz="1100" u="none" cap="none" strike="noStrike">
                <a:solidFill>
                  <a:schemeClr val="dk1"/>
                </a:solidFill>
                <a:latin typeface="Arial"/>
                <a:ea typeface="Arial"/>
                <a:cs typeface="Arial"/>
                <a:sym typeface="Arial"/>
              </a:rPr>
              <a:t xml:space="preserve">Prove theorems about triangles. Theorems include: a line parallel to one side of a triangle divides the other two proportionally, and conversely; the Pythagorean Theorem proved using triangle similarity. </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AutoNum type="arabicPeriod" startAt="6"/>
            </a:pPr>
            <a:r>
              <a:rPr b="0" i="0" lang="en" sz="1100" u="none" cap="none" strike="noStrike">
                <a:solidFill>
                  <a:schemeClr val="dk1"/>
                </a:solidFill>
                <a:latin typeface="Arial"/>
                <a:ea typeface="Arial"/>
                <a:cs typeface="Arial"/>
                <a:sym typeface="Arial"/>
              </a:rPr>
              <a:t xml:space="preserve">Use congruence and similarity criteria for triangles to solve problems and to prove relationships in geometric figures. </a:t>
            </a:r>
            <a:endParaRPr b="0" i="0" sz="900" u="none" cap="none" strike="noStrike">
              <a:solidFill>
                <a:schemeClr val="dk1"/>
              </a:solidFill>
              <a:latin typeface="DM Sans"/>
              <a:ea typeface="DM Sans"/>
              <a:cs typeface="DM Sans"/>
              <a:sym typeface="DM Sans"/>
            </a:endParaRPr>
          </a:p>
        </p:txBody>
      </p:sp>
      <p:sp>
        <p:nvSpPr>
          <p:cNvPr id="227" name="Google Shape;227;p9"/>
          <p:cNvSpPr txBox="1"/>
          <p:nvPr/>
        </p:nvSpPr>
        <p:spPr>
          <a:xfrm>
            <a:off x="5174775" y="379650"/>
            <a:ext cx="35127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Prove theorems involving similarity</a:t>
            </a:r>
            <a:endParaRPr b="1" i="0" sz="1100" u="none" cap="none" strike="noStrike">
              <a:solidFill>
                <a:srgbClr val="000000"/>
              </a:solidFill>
              <a:latin typeface="DM Sans"/>
              <a:ea typeface="DM Sans"/>
              <a:cs typeface="DM Sans"/>
              <a:sym typeface="DM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31" name="Shape 231"/>
        <p:cNvGrpSpPr/>
        <p:nvPr/>
      </p:nvGrpSpPr>
      <p:grpSpPr>
        <a:xfrm>
          <a:off x="0" y="0"/>
          <a:ext cx="0" cy="0"/>
          <a:chOff x="0" y="0"/>
          <a:chExt cx="0" cy="0"/>
        </a:xfrm>
      </p:grpSpPr>
      <p:sp>
        <p:nvSpPr>
          <p:cNvPr id="232" name="Google Shape;232;p10"/>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p10"/>
          <p:cNvSpPr txBox="1"/>
          <p:nvPr/>
        </p:nvSpPr>
        <p:spPr>
          <a:xfrm>
            <a:off x="345075" y="276625"/>
            <a:ext cx="65538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 sz="2100" u="none" cap="none" strike="noStrike">
                <a:solidFill>
                  <a:schemeClr val="dk1"/>
                </a:solidFill>
                <a:latin typeface="Nanum Myeongjo"/>
                <a:ea typeface="Nanum Myeongjo"/>
                <a:cs typeface="Nanum Myeongjo"/>
                <a:sym typeface="Nanum Myeongjo"/>
              </a:rPr>
              <a:t>M153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234" name="Google Shape;234;p10"/>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235" name="Google Shape;235;p10"/>
          <p:cNvGraphicFramePr/>
          <p:nvPr/>
        </p:nvGraphicFramePr>
        <p:xfrm>
          <a:off x="345075" y="1292925"/>
          <a:ext cx="3000000" cy="3000000"/>
        </p:xfrm>
        <a:graphic>
          <a:graphicData uri="http://schemas.openxmlformats.org/drawingml/2006/table">
            <a:tbl>
              <a:tblPr>
                <a:noFill/>
                <a:tableStyleId>{D9BB8AAE-1DFD-4738-9EE8-0D127396AD28}</a:tableStyleId>
              </a:tblPr>
              <a:tblGrid>
                <a:gridCol w="721700"/>
                <a:gridCol w="7796575"/>
              </a:tblGrid>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153.a</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Given a geometric figure and a dilation, draw the transformed figure using tools such as graph paper, tracing paper, or geometry software.</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153.b</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Specify a sequence of transformations that will carry a given figure onto a similar figure.</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153.c</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Verify experimentally the properties of dilations given by a center and a scale factor.</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153.d</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Given two figures, use the definition of similarity in terms of similarity transformations to decide if they are similar.</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153.e</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Explain using similarity transformations the meaning of similarity for triangles as the equality of all corresponding pairs of angles and the proportionality of all corresponding pairs of sides.</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153.f</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Use the properties of similarity transformations to establish the AA criterion for two triangles to be similar.</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chemeClr val="dk1"/>
                        </a:buClr>
                        <a:buSzPts val="1100"/>
                        <a:buFont typeface="Arial"/>
                        <a:buNone/>
                      </a:pPr>
                      <a:r>
                        <a:rPr lang="en" sz="1000" u="none" cap="none" strike="noStrike">
                          <a:solidFill>
                            <a:schemeClr val="dk1"/>
                          </a:solidFill>
                          <a:latin typeface="DM Sans"/>
                          <a:ea typeface="DM Sans"/>
                          <a:cs typeface="DM Sans"/>
                          <a:sym typeface="DM Sans"/>
                        </a:rPr>
                        <a:t>153.g</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 xml:space="preserve">Use similarity to prove theorems about triangles. </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chemeClr val="dk1"/>
                        </a:buClr>
                        <a:buSzPts val="1100"/>
                        <a:buFont typeface="Arial"/>
                        <a:buNone/>
                      </a:pPr>
                      <a:r>
                        <a:rPr lang="en" sz="1000" u="none" cap="none" strike="noStrike">
                          <a:solidFill>
                            <a:schemeClr val="dk1"/>
                          </a:solidFill>
                          <a:latin typeface="DM Sans"/>
                          <a:ea typeface="DM Sans"/>
                          <a:cs typeface="DM Sans"/>
                          <a:sym typeface="DM Sans"/>
                        </a:rPr>
                        <a:t>153.h</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Use similarity criteria for triangles to solve problems and to prove relationships in geometric figures.</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39" name="Shape 239"/>
        <p:cNvGrpSpPr/>
        <p:nvPr/>
      </p:nvGrpSpPr>
      <p:grpSpPr>
        <a:xfrm>
          <a:off x="0" y="0"/>
          <a:ext cx="0" cy="0"/>
          <a:chOff x="0" y="0"/>
          <a:chExt cx="0" cy="0"/>
        </a:xfrm>
      </p:grpSpPr>
      <p:graphicFrame>
        <p:nvGraphicFramePr>
          <p:cNvPr id="240" name="Google Shape;240;p11"/>
          <p:cNvGraphicFramePr/>
          <p:nvPr/>
        </p:nvGraphicFramePr>
        <p:xfrm>
          <a:off x="345075" y="1292925"/>
          <a:ext cx="3000000" cy="3000000"/>
        </p:xfrm>
        <a:graphic>
          <a:graphicData uri="http://schemas.openxmlformats.org/drawingml/2006/table">
            <a:tbl>
              <a:tblPr>
                <a:noFill/>
                <a:tableStyleId>{D9BB8AAE-1DFD-4738-9EE8-0D127396AD28}</a:tableStyleId>
              </a:tblPr>
              <a:tblGrid>
                <a:gridCol w="721700"/>
                <a:gridCol w="7796575"/>
              </a:tblGrid>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153.a</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Given a geometric figure and a dilation, draw the transformed figure using tools such as graph paper, tracing paper, or geometry software.</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153.b</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Specify a sequence of transformations that will carry a given figure onto a similar figure.</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153.c</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Verify experimentally the properties of dilations given by a center and a scale factor.</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153.d</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Given two figures, use the definition of similarity in terms of similarity transformations to decide if they are similar.</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153.e</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Explain using similarity transformations the meaning of similarity for triangles as the equality of all corresponding pairs of angles and the proportionality of all corresponding pairs of sides.</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153.f</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Use the properties of similarity transformations to establish the AA criterion for two triangles to be similar.</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chemeClr val="dk1"/>
                        </a:buClr>
                        <a:buSzPts val="1100"/>
                        <a:buFont typeface="Arial"/>
                        <a:buNone/>
                      </a:pPr>
                      <a:r>
                        <a:rPr lang="en" sz="1000" u="none" cap="none" strike="noStrike">
                          <a:solidFill>
                            <a:schemeClr val="dk1"/>
                          </a:solidFill>
                          <a:latin typeface="DM Sans"/>
                          <a:ea typeface="DM Sans"/>
                          <a:cs typeface="DM Sans"/>
                          <a:sym typeface="DM Sans"/>
                        </a:rPr>
                        <a:t>153.g</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 xml:space="preserve">Use similarity to prove theorems about triangles. </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chemeClr val="dk1"/>
                        </a:buClr>
                        <a:buSzPts val="1100"/>
                        <a:buFont typeface="Arial"/>
                        <a:buNone/>
                      </a:pPr>
                      <a:r>
                        <a:rPr lang="en" sz="1000" u="none" cap="none" strike="noStrike">
                          <a:solidFill>
                            <a:schemeClr val="dk1"/>
                          </a:solidFill>
                          <a:latin typeface="DM Sans"/>
                          <a:ea typeface="DM Sans"/>
                          <a:cs typeface="DM Sans"/>
                          <a:sym typeface="DM Sans"/>
                        </a:rPr>
                        <a:t>153.h</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Use similarity criteria for triangles to solve problems and to prove relationships in geometric figures.</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bl>
          </a:graphicData>
        </a:graphic>
      </p:graphicFrame>
      <p:sp>
        <p:nvSpPr>
          <p:cNvPr id="241" name="Google Shape;241;p11"/>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p11"/>
          <p:cNvSpPr txBox="1"/>
          <p:nvPr/>
        </p:nvSpPr>
        <p:spPr>
          <a:xfrm>
            <a:off x="345075" y="276625"/>
            <a:ext cx="61983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 sz="2100" u="none" cap="none" strike="noStrike">
                <a:solidFill>
                  <a:schemeClr val="dk1"/>
                </a:solidFill>
                <a:latin typeface="Nanum Myeongjo"/>
                <a:ea typeface="Nanum Myeongjo"/>
                <a:cs typeface="Nanum Myeongjo"/>
                <a:sym typeface="Nanum Myeongjo"/>
              </a:rPr>
              <a:t>M153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243" name="Google Shape;243;p11"/>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sp>
        <p:nvSpPr>
          <p:cNvPr id="244" name="Google Shape;244;p11"/>
          <p:cNvSpPr/>
          <p:nvPr/>
        </p:nvSpPr>
        <p:spPr>
          <a:xfrm>
            <a:off x="6543275" y="24258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p11"/>
          <p:cNvSpPr txBox="1"/>
          <p:nvPr/>
        </p:nvSpPr>
        <p:spPr>
          <a:xfrm>
            <a:off x="6823325" y="3075600"/>
            <a:ext cx="1386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What</a:t>
            </a:r>
            <a:br>
              <a:rPr b="1" i="0" lang="en" sz="1400" u="none" cap="none" strike="noStrike">
                <a:solidFill>
                  <a:srgbClr val="BDFCD7"/>
                </a:solidFill>
                <a:latin typeface="DM Sans"/>
                <a:ea typeface="DM Sans"/>
                <a:cs typeface="DM Sans"/>
                <a:sym typeface="DM Sans"/>
              </a:rPr>
            </a:br>
            <a:r>
              <a:rPr b="1" i="0" lang="en" sz="1400" u="none" cap="none" strike="noStrike">
                <a:solidFill>
                  <a:srgbClr val="BDFCD7"/>
                </a:solidFill>
                <a:latin typeface="DM Sans"/>
                <a:ea typeface="DM Sans"/>
                <a:cs typeface="DM Sans"/>
                <a:sym typeface="DM Sans"/>
              </a:rPr>
              <a:t>resonates with you?</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49" name="Shape 249"/>
        <p:cNvGrpSpPr/>
        <p:nvPr/>
      </p:nvGrpSpPr>
      <p:grpSpPr>
        <a:xfrm>
          <a:off x="0" y="0"/>
          <a:ext cx="0" cy="0"/>
          <a:chOff x="0" y="0"/>
          <a:chExt cx="0" cy="0"/>
        </a:xfrm>
      </p:grpSpPr>
      <p:cxnSp>
        <p:nvCxnSpPr>
          <p:cNvPr id="250" name="Google Shape;250;p1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51" name="Google Shape;251;p1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52" name="Google Shape;252;p13"/>
          <p:cNvSpPr txBox="1"/>
          <p:nvPr/>
        </p:nvSpPr>
        <p:spPr>
          <a:xfrm>
            <a:off x="615900" y="1141350"/>
            <a:ext cx="5917800" cy="2770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Bank Shot</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Dilating a Line</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253" name="Google Shape;253;p13"/>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57" name="Shape 257"/>
        <p:cNvGrpSpPr/>
        <p:nvPr/>
      </p:nvGrpSpPr>
      <p:grpSpPr>
        <a:xfrm>
          <a:off x="0" y="0"/>
          <a:ext cx="0" cy="0"/>
          <a:chOff x="0" y="0"/>
          <a:chExt cx="0" cy="0"/>
        </a:xfrm>
      </p:grpSpPr>
      <p:cxnSp>
        <p:nvCxnSpPr>
          <p:cNvPr id="258" name="Google Shape;258;p14"/>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59" name="Google Shape;259;p14"/>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60" name="Google Shape;260;p14"/>
          <p:cNvSpPr txBox="1"/>
          <p:nvPr/>
        </p:nvSpPr>
        <p:spPr>
          <a:xfrm>
            <a:off x="615900" y="1141350"/>
            <a:ext cx="6079800" cy="2770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Bank Shot</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Dilating a Line</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261" name="Google Shape;261;p14"/>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
        <p:nvSpPr>
          <p:cNvPr id="262" name="Google Shape;262;p14"/>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 name="Google Shape;263;p14"/>
          <p:cNvSpPr txBox="1"/>
          <p:nvPr/>
        </p:nvSpPr>
        <p:spPr>
          <a:xfrm>
            <a:off x="6975725" y="2898900"/>
            <a:ext cx="1386000" cy="1077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Come off mute or put your thoughts in the chat! What did you find?</a:t>
            </a:r>
            <a:endParaRPr b="1" i="0" sz="1400" u="none" cap="none" strike="noStrike">
              <a:solidFill>
                <a:srgbClr val="145758"/>
              </a:solidFill>
              <a:latin typeface="DM Sans"/>
              <a:ea typeface="DM Sans"/>
              <a:cs typeface="DM Sans"/>
              <a:sym typeface="DM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67" name="Shape 267"/>
        <p:cNvGrpSpPr/>
        <p:nvPr/>
      </p:nvGrpSpPr>
      <p:grpSpPr>
        <a:xfrm>
          <a:off x="0" y="0"/>
          <a:ext cx="0" cy="0"/>
          <a:chOff x="0" y="0"/>
          <a:chExt cx="0" cy="0"/>
        </a:xfrm>
      </p:grpSpPr>
      <p:cxnSp>
        <p:nvCxnSpPr>
          <p:cNvPr id="268" name="Google Shape;268;p1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69" name="Google Shape;269;p1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70" name="Google Shape;270;p15"/>
          <p:cNvSpPr txBox="1"/>
          <p:nvPr/>
        </p:nvSpPr>
        <p:spPr>
          <a:xfrm>
            <a:off x="650600" y="1674750"/>
            <a:ext cx="5917800" cy="1667400"/>
          </a:xfrm>
          <a:prstGeom prst="rect">
            <a:avLst/>
          </a:prstGeom>
          <a:noFill/>
          <a:ln>
            <a:noFill/>
          </a:ln>
        </p:spPr>
        <p:txBody>
          <a:bodyPr anchorCtr="0" anchor="t" bIns="0" lIns="0" spcFirstLastPara="1" rIns="0" wrap="square" tIns="0">
            <a:spAutoFit/>
          </a:bodyPr>
          <a:lstStyle/>
          <a:p>
            <a:pPr indent="-387350" lvl="0" marL="457200" marR="0" rtl="0" algn="l">
              <a:lnSpc>
                <a:spcPct val="100000"/>
              </a:lnSpc>
              <a:spcBef>
                <a:spcPts val="0"/>
              </a:spcBef>
              <a:spcAft>
                <a:spcPts val="0"/>
              </a:spcAft>
              <a:buClr>
                <a:schemeClr val="lt1"/>
              </a:buClr>
              <a:buSzPts val="2500"/>
              <a:buFont typeface="Nanum Myeongjo"/>
              <a:buAutoNum type="arabicPeriod"/>
            </a:pPr>
            <a:r>
              <a:rPr b="0" i="0" lang="en" sz="2500" u="none" cap="none" strike="noStrike">
                <a:solidFill>
                  <a:schemeClr val="lt1"/>
                </a:solidFill>
                <a:latin typeface="DM Sans"/>
                <a:ea typeface="DM Sans"/>
                <a:cs typeface="DM Sans"/>
                <a:sym typeface="DM Sans"/>
              </a:rPr>
              <a:t xml:space="preserve">How do these content and practice expectations align to ways you’ve taught this topic before?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000"/>
              </a:spcBef>
              <a:spcAft>
                <a:spcPts val="1000"/>
              </a:spcAft>
              <a:buClr>
                <a:schemeClr val="lt1"/>
              </a:buClr>
              <a:buSzPts val="2500"/>
              <a:buFont typeface="Nanum Myeongjo"/>
              <a:buAutoNum type="arabicPeriod"/>
            </a:pPr>
            <a:r>
              <a:rPr b="0" i="0" lang="en" sz="2500" u="none" cap="none" strike="noStrike">
                <a:solidFill>
                  <a:schemeClr val="lt1"/>
                </a:solidFill>
                <a:latin typeface="DM Sans"/>
                <a:ea typeface="DM Sans"/>
                <a:cs typeface="DM Sans"/>
                <a:sym typeface="DM Sans"/>
              </a:rPr>
              <a:t xml:space="preserve">How are they different? </a:t>
            </a:r>
            <a:endParaRPr b="0" i="0" sz="2500" u="none" cap="none" strike="noStrike">
              <a:solidFill>
                <a:schemeClr val="lt1"/>
              </a:solidFill>
              <a:latin typeface="DM Sans"/>
              <a:ea typeface="DM Sans"/>
              <a:cs typeface="DM Sans"/>
              <a:sym typeface="DM Sans"/>
            </a:endParaRPr>
          </a:p>
        </p:txBody>
      </p:sp>
      <p:sp>
        <p:nvSpPr>
          <p:cNvPr id="271" name="Google Shape;271;p15"/>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 name="Google Shape;272;p15"/>
          <p:cNvSpPr txBox="1"/>
          <p:nvPr/>
        </p:nvSpPr>
        <p:spPr>
          <a:xfrm>
            <a:off x="6823325" y="30309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Come off mute or put your thoughts in the chat!</a:t>
            </a:r>
            <a:endParaRPr b="1" i="0" sz="1400" u="none" cap="none" strike="noStrike">
              <a:solidFill>
                <a:srgbClr val="145758"/>
              </a:solidFill>
              <a:latin typeface="DM Sans"/>
              <a:ea typeface="DM Sans"/>
              <a:cs typeface="DM Sans"/>
              <a:sym typeface="DM Sans"/>
            </a:endParaRPr>
          </a:p>
        </p:txBody>
      </p:sp>
      <p:sp>
        <p:nvSpPr>
          <p:cNvPr id="273" name="Google Shape;273;p15"/>
          <p:cNvSpPr txBox="1"/>
          <p:nvPr/>
        </p:nvSpPr>
        <p:spPr>
          <a:xfrm>
            <a:off x="615900" y="368375"/>
            <a:ext cx="39159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What’s the Same? What’s Different?</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F36"/>
        </a:solidFill>
      </p:bgPr>
    </p:bg>
    <p:spTree>
      <p:nvGrpSpPr>
        <p:cNvPr id="277" name="Shape 277"/>
        <p:cNvGrpSpPr/>
        <p:nvPr/>
      </p:nvGrpSpPr>
      <p:grpSpPr>
        <a:xfrm>
          <a:off x="0" y="0"/>
          <a:ext cx="0" cy="0"/>
          <a:chOff x="0" y="0"/>
          <a:chExt cx="0" cy="0"/>
        </a:xfrm>
      </p:grpSpPr>
      <p:cxnSp>
        <p:nvCxnSpPr>
          <p:cNvPr id="278" name="Google Shape;278;p17"/>
          <p:cNvCxnSpPr/>
          <p:nvPr/>
        </p:nvCxnSpPr>
        <p:spPr>
          <a:xfrm>
            <a:off x="2510750" y="300"/>
            <a:ext cx="0" cy="5141400"/>
          </a:xfrm>
          <a:prstGeom prst="straightConnector1">
            <a:avLst/>
          </a:prstGeom>
          <a:noFill/>
          <a:ln cap="flat" cmpd="sng" w="9525">
            <a:solidFill>
              <a:schemeClr val="dk2"/>
            </a:solidFill>
            <a:prstDash val="solid"/>
            <a:round/>
            <a:headEnd len="sm" w="sm" type="none"/>
            <a:tailEnd len="sm" w="sm" type="none"/>
          </a:ln>
        </p:spPr>
      </p:cxnSp>
      <p:sp>
        <p:nvSpPr>
          <p:cNvPr id="279" name="Google Shape;279;p17"/>
          <p:cNvSpPr txBox="1"/>
          <p:nvPr/>
        </p:nvSpPr>
        <p:spPr>
          <a:xfrm>
            <a:off x="3096450" y="993625"/>
            <a:ext cx="5744400" cy="4098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1200"/>
              </a:spcBef>
              <a:spcAft>
                <a:spcPts val="0"/>
              </a:spcAft>
              <a:buClr>
                <a:srgbClr val="000000"/>
              </a:buClr>
              <a:buSzPts val="2300"/>
              <a:buFont typeface="Arial"/>
              <a:buNone/>
            </a:pPr>
            <a:r>
              <a:rPr b="0" i="0" lang="en" sz="2300" u="none" cap="none" strike="noStrike">
                <a:solidFill>
                  <a:srgbClr val="202728"/>
                </a:solidFill>
                <a:latin typeface="DM Sans"/>
                <a:ea typeface="DM Sans"/>
                <a:cs typeface="DM Sans"/>
                <a:sym typeface="DM Sans"/>
              </a:rPr>
              <a:t>“And by 2018, problems with the pipeline through math courses and tests were persisting. Despite the implementation of new state standards and tests, just 31 percent of students were meeting or exceeding standards in math, compared with 56 percent in English.” (Daro &amp; Asturias, 2019)</a:t>
            </a:r>
            <a:endParaRPr b="0" i="0" sz="2300" u="none" cap="none" strike="noStrike">
              <a:solidFill>
                <a:srgbClr val="202728"/>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rPr b="0" i="0" lang="en" sz="900" u="none" cap="none" strike="noStrike">
                <a:solidFill>
                  <a:srgbClr val="202728"/>
                </a:solidFill>
                <a:latin typeface="DM Sans"/>
                <a:ea typeface="DM Sans"/>
                <a:cs typeface="DM Sans"/>
                <a:sym typeface="DM Sans"/>
              </a:rPr>
              <a:t>Source: https://justequations.org/resource/branching-out-designing-high-school-math-pathways-for-equity</a:t>
            </a:r>
            <a:endParaRPr b="0" i="0" sz="900" u="none" cap="none" strike="noStrike">
              <a:solidFill>
                <a:srgbClr val="202728"/>
              </a:solidFill>
              <a:latin typeface="DM Sans"/>
              <a:ea typeface="DM Sans"/>
              <a:cs typeface="DM Sans"/>
              <a:sym typeface="DM Sans"/>
            </a:endParaRPr>
          </a:p>
          <a:p>
            <a:pPr indent="0" lvl="0" marL="0" marR="0" rtl="0" algn="l">
              <a:lnSpc>
                <a:spcPct val="100000"/>
              </a:lnSpc>
              <a:spcBef>
                <a:spcPts val="1200"/>
              </a:spcBef>
              <a:spcAft>
                <a:spcPts val="1200"/>
              </a:spcAft>
              <a:buClr>
                <a:srgbClr val="000000"/>
              </a:buClr>
              <a:buSzPts val="1400"/>
              <a:buFont typeface="Arial"/>
              <a:buNone/>
            </a:pPr>
            <a:r>
              <a:t/>
            </a:r>
            <a:endParaRPr b="0" i="0" sz="1400" u="none" cap="none" strike="noStrike">
              <a:solidFill>
                <a:schemeClr val="dk1"/>
              </a:solidFill>
              <a:latin typeface="DM Sans"/>
              <a:ea typeface="DM Sans"/>
              <a:cs typeface="DM Sans"/>
              <a:sym typeface="DM Sans"/>
            </a:endParaRPr>
          </a:p>
        </p:txBody>
      </p:sp>
      <p:sp>
        <p:nvSpPr>
          <p:cNvPr id="280" name="Google Shape;280;p17"/>
          <p:cNvSpPr txBox="1"/>
          <p:nvPr/>
        </p:nvSpPr>
        <p:spPr>
          <a:xfrm>
            <a:off x="553775" y="266000"/>
            <a:ext cx="22860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1800"/>
              <a:buFont typeface="Arial"/>
              <a:buNone/>
            </a:pPr>
            <a:r>
              <a:rPr b="0" i="0" lang="en" sz="1800" u="none" cap="none" strike="noStrike">
                <a:solidFill>
                  <a:schemeClr val="dk1"/>
                </a:solidFill>
                <a:latin typeface="Nanum Myeongjo"/>
                <a:ea typeface="Nanum Myeongjo"/>
                <a:cs typeface="Nanum Myeongjo"/>
                <a:sym typeface="Nanum Myeongjo"/>
              </a:rPr>
              <a:t>Math Gaps Create</a:t>
            </a:r>
            <a:endParaRPr b="0" i="0" sz="18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1800"/>
              <a:buFont typeface="Arial"/>
              <a:buNone/>
            </a:pPr>
            <a:r>
              <a:rPr b="0" i="0" lang="en" sz="1800" u="none" cap="none" strike="noStrike">
                <a:solidFill>
                  <a:schemeClr val="dk1"/>
                </a:solidFill>
                <a:latin typeface="Nanum Myeongjo"/>
                <a:ea typeface="Nanum Myeongjo"/>
                <a:cs typeface="Nanum Myeongjo"/>
                <a:sym typeface="Nanum Myeongjo"/>
              </a:rPr>
              <a:t>Lasting Barriers</a:t>
            </a:r>
            <a:endParaRPr b="0" i="0" sz="18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84" name="Shape 284"/>
        <p:cNvGrpSpPr/>
        <p:nvPr/>
      </p:nvGrpSpPr>
      <p:grpSpPr>
        <a:xfrm>
          <a:off x="0" y="0"/>
          <a:ext cx="0" cy="0"/>
          <a:chOff x="0" y="0"/>
          <a:chExt cx="0" cy="0"/>
        </a:xfrm>
      </p:grpSpPr>
      <p:sp>
        <p:nvSpPr>
          <p:cNvPr id="285" name="Google Shape;285;p18"/>
          <p:cNvSpPr txBox="1"/>
          <p:nvPr/>
        </p:nvSpPr>
        <p:spPr>
          <a:xfrm>
            <a:off x="3105100" y="1376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 Myeongjo"/>
                <a:ea typeface="Nanum Myeongjo"/>
                <a:cs typeface="Nanum Myeongjo"/>
                <a:sym typeface="Nanum Myeongjo"/>
              </a:rPr>
              <a:t>Is math...?</a:t>
            </a:r>
            <a:endParaRPr b="0" i="0" sz="1400" u="none" cap="none" strike="noStrike">
              <a:solidFill>
                <a:schemeClr val="dk1"/>
              </a:solidFill>
              <a:latin typeface="Nanum Myeongjo"/>
              <a:ea typeface="Nanum Myeongjo"/>
              <a:cs typeface="Nanum Myeongjo"/>
              <a:sym typeface="Nanum Myeongjo"/>
            </a:endParaRPr>
          </a:p>
        </p:txBody>
      </p:sp>
      <p:sp>
        <p:nvSpPr>
          <p:cNvPr id="286" name="Google Shape;286;p18"/>
          <p:cNvSpPr txBox="1"/>
          <p:nvPr/>
        </p:nvSpPr>
        <p:spPr>
          <a:xfrm>
            <a:off x="3105100" y="1741950"/>
            <a:ext cx="2134800" cy="1536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getting one right answer, the teacher’s way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Irrelevant</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doing procedures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Independent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Something my teacher made up</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Formulaic</a:t>
            </a:r>
            <a:endParaRPr b="0" i="0" sz="1000" u="none" cap="none" strike="noStrike">
              <a:solidFill>
                <a:schemeClr val="dk1"/>
              </a:solidFill>
              <a:latin typeface="DM Sans"/>
              <a:ea typeface="DM Sans"/>
              <a:cs typeface="DM Sans"/>
              <a:sym typeface="DM Sans"/>
            </a:endParaRPr>
          </a:p>
        </p:txBody>
      </p:sp>
      <p:cxnSp>
        <p:nvCxnSpPr>
          <p:cNvPr id="287" name="Google Shape;287;p18"/>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288" name="Google Shape;288;p18"/>
          <p:cNvSpPr txBox="1"/>
          <p:nvPr/>
        </p:nvSpPr>
        <p:spPr>
          <a:xfrm>
            <a:off x="6237525" y="1376125"/>
            <a:ext cx="1915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 Myeongjo"/>
                <a:ea typeface="Nanum Myeongjo"/>
                <a:cs typeface="Nanum Myeongjo"/>
                <a:sym typeface="Nanum Myeongjo"/>
              </a:rPr>
              <a:t>Or could math be...?</a:t>
            </a:r>
            <a:endParaRPr b="0" i="0" sz="1400" u="none" cap="none" strike="noStrike">
              <a:solidFill>
                <a:schemeClr val="dk1"/>
              </a:solidFill>
              <a:latin typeface="Nanum Myeongjo"/>
              <a:ea typeface="Nanum Myeongjo"/>
              <a:cs typeface="Nanum Myeongjo"/>
              <a:sym typeface="Nanum Myeongjo"/>
            </a:endParaRPr>
          </a:p>
        </p:txBody>
      </p:sp>
      <p:sp>
        <p:nvSpPr>
          <p:cNvPr id="289" name="Google Shape;289;p18"/>
          <p:cNvSpPr txBox="1"/>
          <p:nvPr/>
        </p:nvSpPr>
        <p:spPr>
          <a:xfrm>
            <a:off x="6237525" y="1741950"/>
            <a:ext cx="1915200" cy="2067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using multiple strategies flexibly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Connected to the real-world in ways that make sense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understanding and applying</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Collaborative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Lived across continents and centuries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Novel, challenging problems</a:t>
            </a:r>
            <a:endParaRPr b="0" i="0" sz="1000" u="none" cap="none" strike="noStrike">
              <a:solidFill>
                <a:schemeClr val="dk1"/>
              </a:solidFill>
              <a:latin typeface="DM Sans"/>
              <a:ea typeface="DM Sans"/>
              <a:cs typeface="DM Sans"/>
              <a:sym typeface="DM Sans"/>
            </a:endParaRPr>
          </a:p>
        </p:txBody>
      </p:sp>
      <p:cxnSp>
        <p:nvCxnSpPr>
          <p:cNvPr id="290" name="Google Shape;290;p18"/>
          <p:cNvCxnSpPr/>
          <p:nvPr/>
        </p:nvCxnSpPr>
        <p:spPr>
          <a:xfrm>
            <a:off x="59163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291" name="Google Shape;291;p18"/>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292" name="Google Shape;292;p18"/>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 name="Google Shape;293;p18"/>
          <p:cNvSpPr txBox="1"/>
          <p:nvPr/>
        </p:nvSpPr>
        <p:spPr>
          <a:xfrm>
            <a:off x="325175" y="342200"/>
            <a:ext cx="21699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We Must Lead the Movement</a:t>
            </a:r>
            <a:endParaRPr b="0" i="0" sz="3300" u="none" cap="none" strike="noStrike">
              <a:solidFill>
                <a:schemeClr val="dk1"/>
              </a:solidFill>
              <a:latin typeface="Nanum Myeongjo"/>
              <a:ea typeface="Nanum Myeongjo"/>
              <a:cs typeface="Nanum Myeongjo"/>
              <a:sym typeface="Nanum Myeongjo"/>
            </a:endParaRPr>
          </a:p>
        </p:txBody>
      </p:sp>
      <p:cxnSp>
        <p:nvCxnSpPr>
          <p:cNvPr id="294" name="Google Shape;294;p18"/>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295" name="Google Shape;295;p18"/>
          <p:cNvSpPr/>
          <p:nvPr/>
        </p:nvSpPr>
        <p:spPr>
          <a:xfrm>
            <a:off x="389700" y="299897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 name="Google Shape;296;p18"/>
          <p:cNvSpPr txBox="1"/>
          <p:nvPr/>
        </p:nvSpPr>
        <p:spPr>
          <a:xfrm>
            <a:off x="669750" y="35410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How can this approach give space for what math can be?</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300" name="Shape 300"/>
        <p:cNvGrpSpPr/>
        <p:nvPr/>
      </p:nvGrpSpPr>
      <p:grpSpPr>
        <a:xfrm>
          <a:off x="0" y="0"/>
          <a:ext cx="0" cy="0"/>
          <a:chOff x="0" y="0"/>
          <a:chExt cx="0" cy="0"/>
        </a:xfrm>
      </p:grpSpPr>
      <p:cxnSp>
        <p:nvCxnSpPr>
          <p:cNvPr id="301" name="Google Shape;301;p19"/>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302" name="Google Shape;302;p19"/>
          <p:cNvSpPr txBox="1"/>
          <p:nvPr/>
        </p:nvSpPr>
        <p:spPr>
          <a:xfrm>
            <a:off x="3419850" y="303450"/>
            <a:ext cx="4318200" cy="30291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 xml:space="preserve">Task 1: Expectations </a:t>
            </a:r>
            <a:br>
              <a:rPr b="0" i="0" lang="en" sz="5200" u="none" cap="none" strike="noStrike">
                <a:solidFill>
                  <a:schemeClr val="dk1"/>
                </a:solidFill>
                <a:latin typeface="Nanum Myeongjo"/>
                <a:ea typeface="Nanum Myeongjo"/>
                <a:cs typeface="Nanum Myeongjo"/>
                <a:sym typeface="Nanum Myeongjo"/>
              </a:rPr>
            </a:br>
            <a:r>
              <a:rPr b="0" i="0" lang="en" sz="5200" u="none" cap="none" strike="noStrike">
                <a:solidFill>
                  <a:schemeClr val="dk1"/>
                </a:solidFill>
                <a:latin typeface="Nanum Myeongjo"/>
                <a:ea typeface="Nanum Myeongjo"/>
                <a:cs typeface="Nanum Myeongjo"/>
                <a:sym typeface="Nanum Myeongjo"/>
              </a:rPr>
              <a:t>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303" name="Google Shape;303;p19"/>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02</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07" name="Shape 307"/>
        <p:cNvGrpSpPr/>
        <p:nvPr/>
      </p:nvGrpSpPr>
      <p:grpSpPr>
        <a:xfrm>
          <a:off x="0" y="0"/>
          <a:ext cx="0" cy="0"/>
          <a:chOff x="0" y="0"/>
          <a:chExt cx="0" cy="0"/>
        </a:xfrm>
      </p:grpSpPr>
      <p:cxnSp>
        <p:nvCxnSpPr>
          <p:cNvPr id="308" name="Google Shape;308;p20"/>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09" name="Google Shape;309;p20"/>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10" name="Google Shape;310;p20"/>
          <p:cNvSpPr txBox="1"/>
          <p:nvPr/>
        </p:nvSpPr>
        <p:spPr>
          <a:xfrm>
            <a:off x="615900" y="1369950"/>
            <a:ext cx="6308400" cy="3276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1800" u="none" cap="none" strike="noStrike">
                <a:solidFill>
                  <a:schemeClr val="lt1"/>
                </a:solidFill>
                <a:latin typeface="DM Sans"/>
                <a:ea typeface="DM Sans"/>
                <a:cs typeface="DM Sans"/>
                <a:sym typeface="DM Sans"/>
              </a:rPr>
              <a:t>In the two triangles pictured below, m(&lt;A)=m(&lt;D) and m(&lt;B)=m(&lt;E):</a:t>
            </a:r>
            <a:endParaRPr b="0" i="0" sz="18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t/>
            </a:r>
            <a:endParaRPr b="0" i="0" sz="18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t/>
            </a:r>
            <a:endParaRPr b="0" i="0" sz="18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t/>
            </a:r>
            <a:endParaRPr b="0" i="0" sz="18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t/>
            </a:r>
            <a:endParaRPr b="0" i="0" sz="18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1200"/>
              </a:spcAft>
              <a:buClr>
                <a:schemeClr val="dk1"/>
              </a:buClr>
              <a:buSzPts val="1100"/>
              <a:buFont typeface="Arial"/>
              <a:buNone/>
            </a:pPr>
            <a:r>
              <a:rPr b="0" i="0" lang="en" sz="1800" u="none" cap="none" strike="noStrike">
                <a:solidFill>
                  <a:schemeClr val="lt1"/>
                </a:solidFill>
                <a:latin typeface="DM Sans"/>
                <a:ea typeface="DM Sans"/>
                <a:cs typeface="DM Sans"/>
                <a:sym typeface="DM Sans"/>
              </a:rPr>
              <a:t>Using a sequence of translations, rotations, reflections, and/or dilations, show that △ABC is similar to △DEF.</a:t>
            </a:r>
            <a:endParaRPr b="0" i="0" sz="1800" u="none" cap="none" strike="noStrike">
              <a:solidFill>
                <a:schemeClr val="lt1"/>
              </a:solidFill>
              <a:latin typeface="DM Sans"/>
              <a:ea typeface="DM Sans"/>
              <a:cs typeface="DM Sans"/>
              <a:sym typeface="DM Sans"/>
            </a:endParaRPr>
          </a:p>
        </p:txBody>
      </p:sp>
      <p:sp>
        <p:nvSpPr>
          <p:cNvPr id="311" name="Google Shape;311;p20"/>
          <p:cNvSpPr txBox="1"/>
          <p:nvPr/>
        </p:nvSpPr>
        <p:spPr>
          <a:xfrm>
            <a:off x="615900" y="368375"/>
            <a:ext cx="49005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Do Some Math!</a:t>
            </a:r>
            <a:endParaRPr b="0" i="0" sz="3500" u="none" cap="none" strike="noStrike">
              <a:solidFill>
                <a:srgbClr val="83FBA3"/>
              </a:solidFill>
              <a:latin typeface="Nanum Myeongjo"/>
              <a:ea typeface="Nanum Myeongjo"/>
              <a:cs typeface="Nanum Myeongjo"/>
              <a:sym typeface="Nanum Myeongjo"/>
            </a:endParaRPr>
          </a:p>
        </p:txBody>
      </p:sp>
      <p:sp>
        <p:nvSpPr>
          <p:cNvPr id="312" name="Google Shape;312;p20"/>
          <p:cNvSpPr/>
          <p:nvPr/>
        </p:nvSpPr>
        <p:spPr>
          <a:xfrm>
            <a:off x="6924275" y="26549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 name="Google Shape;313;p20"/>
          <p:cNvSpPr txBox="1"/>
          <p:nvPr/>
        </p:nvSpPr>
        <p:spPr>
          <a:xfrm>
            <a:off x="7116575" y="3166275"/>
            <a:ext cx="1561500" cy="923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200"/>
              <a:buFont typeface="Arial"/>
              <a:buNone/>
            </a:pPr>
            <a:r>
              <a:rPr b="1" i="0" lang="en" sz="1200" u="none" cap="none" strike="noStrike">
                <a:solidFill>
                  <a:srgbClr val="145758"/>
                </a:solidFill>
                <a:latin typeface="Proxima Nova"/>
                <a:ea typeface="Proxima Nova"/>
                <a:cs typeface="Proxima Nova"/>
                <a:sym typeface="Proxima Nova"/>
              </a:rPr>
              <a:t>Do the task as a student would. Jot down any reflections that you have as you do the math!</a:t>
            </a:r>
            <a:endParaRPr b="1" i="0" sz="1200" u="none" cap="none" strike="noStrike">
              <a:solidFill>
                <a:srgbClr val="145758"/>
              </a:solidFill>
              <a:latin typeface="DM Sans"/>
              <a:ea typeface="DM Sans"/>
              <a:cs typeface="DM Sans"/>
              <a:sym typeface="DM Sans"/>
            </a:endParaRPr>
          </a:p>
        </p:txBody>
      </p:sp>
      <p:pic>
        <p:nvPicPr>
          <p:cNvPr id="314" name="Google Shape;314;p20"/>
          <p:cNvPicPr preferRelativeResize="0"/>
          <p:nvPr/>
        </p:nvPicPr>
        <p:blipFill rotWithShape="1">
          <a:blip r:embed="rId3">
            <a:alphaModFix/>
          </a:blip>
          <a:srcRect b="0" l="0" r="0" t="0"/>
          <a:stretch/>
        </p:blipFill>
        <p:spPr>
          <a:xfrm>
            <a:off x="2638170" y="1766213"/>
            <a:ext cx="2551581" cy="2212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18" name="Shape 318"/>
        <p:cNvGrpSpPr/>
        <p:nvPr/>
      </p:nvGrpSpPr>
      <p:grpSpPr>
        <a:xfrm>
          <a:off x="0" y="0"/>
          <a:ext cx="0" cy="0"/>
          <a:chOff x="0" y="0"/>
          <a:chExt cx="0" cy="0"/>
        </a:xfrm>
      </p:grpSpPr>
      <p:cxnSp>
        <p:nvCxnSpPr>
          <p:cNvPr id="319" name="Google Shape;319;p2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20" name="Google Shape;320;p2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21" name="Google Shape;321;p21"/>
          <p:cNvSpPr txBox="1"/>
          <p:nvPr/>
        </p:nvSpPr>
        <p:spPr>
          <a:xfrm>
            <a:off x="615900" y="368375"/>
            <a:ext cx="70230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322" name="Google Shape;322;p21"/>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 name="Google Shape;323;p21"/>
          <p:cNvSpPr txBox="1"/>
          <p:nvPr/>
        </p:nvSpPr>
        <p:spPr>
          <a:xfrm>
            <a:off x="6735575" y="2976075"/>
            <a:ext cx="15615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45758"/>
                </a:solidFill>
                <a:latin typeface="DM Sans"/>
                <a:ea typeface="DM Sans"/>
                <a:cs typeface="DM Sans"/>
                <a:sym typeface="DM Sans"/>
              </a:rPr>
              <a:t>Choose 1-2 Content and Practice Expectations that student work could give evidence of.</a:t>
            </a:r>
            <a:endParaRPr b="1" i="0" sz="1100" u="none" cap="none" strike="noStrike">
              <a:solidFill>
                <a:srgbClr val="145758"/>
              </a:solidFill>
              <a:latin typeface="DM Sans"/>
              <a:ea typeface="DM Sans"/>
              <a:cs typeface="DM Sans"/>
              <a:sym typeface="DM Sans"/>
            </a:endParaRPr>
          </a:p>
        </p:txBody>
      </p:sp>
      <p:sp>
        <p:nvSpPr>
          <p:cNvPr id="324" name="Google Shape;324;p21"/>
          <p:cNvSpPr txBox="1"/>
          <p:nvPr/>
        </p:nvSpPr>
        <p:spPr>
          <a:xfrm>
            <a:off x="615900" y="1293750"/>
            <a:ext cx="6308400" cy="3276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1800" u="none" cap="none" strike="noStrike">
                <a:solidFill>
                  <a:schemeClr val="lt1"/>
                </a:solidFill>
                <a:latin typeface="DM Sans"/>
                <a:ea typeface="DM Sans"/>
                <a:cs typeface="DM Sans"/>
                <a:sym typeface="DM Sans"/>
              </a:rPr>
              <a:t>In the two triangles pictured below, m(&lt;A)=m(&lt;D) and m(&lt;B)=m(&lt;E):</a:t>
            </a:r>
            <a:endParaRPr b="0" i="0" sz="18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t/>
            </a:r>
            <a:endParaRPr b="0" i="0" sz="18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t/>
            </a:r>
            <a:endParaRPr b="0" i="0" sz="18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t/>
            </a:r>
            <a:endParaRPr b="0" i="0" sz="18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t/>
            </a:r>
            <a:endParaRPr b="0" i="0" sz="18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1200"/>
              </a:spcAft>
              <a:buClr>
                <a:schemeClr val="dk1"/>
              </a:buClr>
              <a:buSzPts val="1100"/>
              <a:buFont typeface="Arial"/>
              <a:buNone/>
            </a:pPr>
            <a:r>
              <a:rPr b="0" i="0" lang="en" sz="1800" u="none" cap="none" strike="noStrike">
                <a:solidFill>
                  <a:schemeClr val="lt1"/>
                </a:solidFill>
                <a:latin typeface="DM Sans"/>
                <a:ea typeface="DM Sans"/>
                <a:cs typeface="DM Sans"/>
                <a:sym typeface="DM Sans"/>
              </a:rPr>
              <a:t>Using a sequence of translations, rotations, reflections, and/or dilations, show that △ABC is similar to △DEF.</a:t>
            </a:r>
            <a:endParaRPr b="0" i="0" sz="1800" u="none" cap="none" strike="noStrike">
              <a:solidFill>
                <a:schemeClr val="lt1"/>
              </a:solidFill>
              <a:latin typeface="DM Sans"/>
              <a:ea typeface="DM Sans"/>
              <a:cs typeface="DM Sans"/>
              <a:sym typeface="DM Sans"/>
            </a:endParaRPr>
          </a:p>
        </p:txBody>
      </p:sp>
      <p:pic>
        <p:nvPicPr>
          <p:cNvPr id="325" name="Google Shape;325;p21"/>
          <p:cNvPicPr preferRelativeResize="0"/>
          <p:nvPr/>
        </p:nvPicPr>
        <p:blipFill rotWithShape="1">
          <a:blip r:embed="rId3">
            <a:alphaModFix/>
          </a:blip>
          <a:srcRect b="0" l="0" r="0" t="0"/>
          <a:stretch/>
        </p:blipFill>
        <p:spPr>
          <a:xfrm>
            <a:off x="2638170" y="1690013"/>
            <a:ext cx="2551581" cy="22125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29" name="Shape 329"/>
        <p:cNvGrpSpPr/>
        <p:nvPr/>
      </p:nvGrpSpPr>
      <p:grpSpPr>
        <a:xfrm>
          <a:off x="0" y="0"/>
          <a:ext cx="0" cy="0"/>
          <a:chOff x="0" y="0"/>
          <a:chExt cx="0" cy="0"/>
        </a:xfrm>
      </p:grpSpPr>
      <p:cxnSp>
        <p:nvCxnSpPr>
          <p:cNvPr id="330" name="Google Shape;330;p22"/>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31" name="Google Shape;331;p22"/>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32" name="Google Shape;332;p22"/>
          <p:cNvSpPr txBox="1"/>
          <p:nvPr/>
        </p:nvSpPr>
        <p:spPr>
          <a:xfrm>
            <a:off x="615900" y="368375"/>
            <a:ext cx="74907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333" name="Google Shape;333;p22"/>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4" name="Google Shape;334;p22"/>
          <p:cNvSpPr txBox="1"/>
          <p:nvPr/>
        </p:nvSpPr>
        <p:spPr>
          <a:xfrm>
            <a:off x="6735575" y="2976075"/>
            <a:ext cx="15615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45758"/>
                </a:solidFill>
                <a:latin typeface="Proxima Nova"/>
                <a:ea typeface="Proxima Nova"/>
                <a:cs typeface="Proxima Nova"/>
                <a:sym typeface="Proxima Nova"/>
              </a:rPr>
              <a:t>153.b: Specify a sequence of transformations that will carry a given figure onto a similar figure.</a:t>
            </a:r>
            <a:endParaRPr b="1" i="0" sz="1100" u="none" cap="none" strike="noStrike">
              <a:solidFill>
                <a:srgbClr val="145758"/>
              </a:solidFill>
              <a:latin typeface="DM Sans"/>
              <a:ea typeface="DM Sans"/>
              <a:cs typeface="DM Sans"/>
              <a:sym typeface="DM Sans"/>
            </a:endParaRPr>
          </a:p>
        </p:txBody>
      </p:sp>
      <p:sp>
        <p:nvSpPr>
          <p:cNvPr id="335" name="Google Shape;335;p22"/>
          <p:cNvSpPr txBox="1"/>
          <p:nvPr/>
        </p:nvSpPr>
        <p:spPr>
          <a:xfrm>
            <a:off x="615900" y="1369950"/>
            <a:ext cx="6308400" cy="3276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1800" u="none" cap="none" strike="noStrike">
                <a:solidFill>
                  <a:schemeClr val="lt1"/>
                </a:solidFill>
                <a:latin typeface="DM Sans"/>
                <a:ea typeface="DM Sans"/>
                <a:cs typeface="DM Sans"/>
                <a:sym typeface="DM Sans"/>
              </a:rPr>
              <a:t>In the two triangles pictured below, m(&lt;A)=m(&lt;D) and m(&lt;B)=m(&lt;E):</a:t>
            </a:r>
            <a:endParaRPr b="0" i="0" sz="18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t/>
            </a:r>
            <a:endParaRPr b="0" i="0" sz="18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t/>
            </a:r>
            <a:endParaRPr b="0" i="0" sz="18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t/>
            </a:r>
            <a:endParaRPr b="0" i="0" sz="18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t/>
            </a:r>
            <a:endParaRPr b="0" i="0" sz="18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1200"/>
              </a:spcAft>
              <a:buClr>
                <a:schemeClr val="dk1"/>
              </a:buClr>
              <a:buSzPts val="1100"/>
              <a:buFont typeface="Arial"/>
              <a:buNone/>
            </a:pPr>
            <a:r>
              <a:rPr b="0" i="0" lang="en" sz="1800" u="none" cap="none" strike="noStrike">
                <a:solidFill>
                  <a:schemeClr val="lt1"/>
                </a:solidFill>
                <a:latin typeface="DM Sans"/>
                <a:ea typeface="DM Sans"/>
                <a:cs typeface="DM Sans"/>
                <a:sym typeface="DM Sans"/>
              </a:rPr>
              <a:t>Using a sequence of translations, rotations, reflections, and/or dilations, show that △ABC is similar to △DEF.</a:t>
            </a:r>
            <a:endParaRPr b="0" i="0" sz="1800" u="none" cap="none" strike="noStrike">
              <a:solidFill>
                <a:schemeClr val="lt1"/>
              </a:solidFill>
              <a:latin typeface="DM Sans"/>
              <a:ea typeface="DM Sans"/>
              <a:cs typeface="DM Sans"/>
              <a:sym typeface="DM Sans"/>
            </a:endParaRPr>
          </a:p>
        </p:txBody>
      </p:sp>
      <p:pic>
        <p:nvPicPr>
          <p:cNvPr id="336" name="Google Shape;336;p22"/>
          <p:cNvPicPr preferRelativeResize="0"/>
          <p:nvPr/>
        </p:nvPicPr>
        <p:blipFill rotWithShape="1">
          <a:blip r:embed="rId3">
            <a:alphaModFix/>
          </a:blip>
          <a:srcRect b="0" l="0" r="0" t="0"/>
          <a:stretch/>
        </p:blipFill>
        <p:spPr>
          <a:xfrm>
            <a:off x="2638170" y="1766213"/>
            <a:ext cx="2551581" cy="22125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40" name="Shape 340"/>
        <p:cNvGrpSpPr/>
        <p:nvPr/>
      </p:nvGrpSpPr>
      <p:grpSpPr>
        <a:xfrm>
          <a:off x="0" y="0"/>
          <a:ext cx="0" cy="0"/>
          <a:chOff x="0" y="0"/>
          <a:chExt cx="0" cy="0"/>
        </a:xfrm>
      </p:grpSpPr>
      <p:sp>
        <p:nvSpPr>
          <p:cNvPr id="341" name="Google Shape;341;p23"/>
          <p:cNvSpPr txBox="1"/>
          <p:nvPr/>
        </p:nvSpPr>
        <p:spPr>
          <a:xfrm>
            <a:off x="3105100" y="690325"/>
            <a:ext cx="3636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M153 Badge Title,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42" name="Google Shape;342;p23"/>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43" name="Google Shape;343;p23"/>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44" name="Google Shape;344;p23"/>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5" name="Google Shape;345;p23"/>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cxnSp>
        <p:nvCxnSpPr>
          <p:cNvPr id="346" name="Google Shape;346;p23"/>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47" name="Google Shape;347;p23"/>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348" name="Google Shape;348;p23"/>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52" name="Shape 352"/>
        <p:cNvGrpSpPr/>
        <p:nvPr/>
      </p:nvGrpSpPr>
      <p:grpSpPr>
        <a:xfrm>
          <a:off x="0" y="0"/>
          <a:ext cx="0" cy="0"/>
          <a:chOff x="0" y="0"/>
          <a:chExt cx="0" cy="0"/>
        </a:xfrm>
      </p:grpSpPr>
      <p:sp>
        <p:nvSpPr>
          <p:cNvPr id="353" name="Google Shape;353;p24"/>
          <p:cNvSpPr txBox="1"/>
          <p:nvPr/>
        </p:nvSpPr>
        <p:spPr>
          <a:xfrm>
            <a:off x="3105100" y="690325"/>
            <a:ext cx="3636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M152 Badge Title,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54" name="Google Shape;354;p24"/>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55" name="Google Shape;355;p24"/>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56" name="Google Shape;356;p24"/>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57" name="Google Shape;357;p24"/>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58" name="Google Shape;358;p24"/>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359" name="Google Shape;359;p24"/>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360" name="Google Shape;360;p24"/>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361" name="Google Shape;361;p24"/>
          <p:cNvSpPr/>
          <p:nvPr/>
        </p:nvSpPr>
        <p:spPr>
          <a:xfrm>
            <a:off x="6852875" y="3016225"/>
            <a:ext cx="2169900" cy="19659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 sz="1300" u="none" cap="none" strike="noStrike">
                <a:solidFill>
                  <a:srgbClr val="83FBA3"/>
                </a:solidFill>
                <a:latin typeface="Proxima Nova"/>
                <a:ea typeface="Proxima Nova"/>
                <a:cs typeface="Proxima Nova"/>
                <a:sym typeface="Proxima Nova"/>
              </a:rPr>
              <a:t>Which of these principles does this task lend itself to? Which ones can the task be easily adapted to accommodate?</a:t>
            </a:r>
            <a:endParaRPr b="0" i="0" sz="1300" u="none" cap="none" strike="noStrike">
              <a:solidFill>
                <a:srgbClr val="000000"/>
              </a:solidFill>
              <a:latin typeface="Proxima Nova"/>
              <a:ea typeface="Proxima Nova"/>
              <a:cs typeface="Proxima Nova"/>
              <a:sym typeface="Proxima Nov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65" name="Shape 365"/>
        <p:cNvGrpSpPr/>
        <p:nvPr/>
      </p:nvGrpSpPr>
      <p:grpSpPr>
        <a:xfrm>
          <a:off x="0" y="0"/>
          <a:ext cx="0" cy="0"/>
          <a:chOff x="0" y="0"/>
          <a:chExt cx="0" cy="0"/>
        </a:xfrm>
      </p:grpSpPr>
      <p:sp>
        <p:nvSpPr>
          <p:cNvPr id="366" name="Google Shape;366;p25"/>
          <p:cNvSpPr txBox="1"/>
          <p:nvPr/>
        </p:nvSpPr>
        <p:spPr>
          <a:xfrm>
            <a:off x="3105100" y="690325"/>
            <a:ext cx="3636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M152 Badge Title,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67" name="Google Shape;367;p25"/>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68" name="Google Shape;368;p25"/>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69" name="Google Shape;369;p25"/>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70" name="Google Shape;370;p25"/>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71" name="Google Shape;371;p25"/>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372" name="Google Shape;372;p25"/>
          <p:cNvSpPr/>
          <p:nvPr/>
        </p:nvSpPr>
        <p:spPr>
          <a:xfrm>
            <a:off x="6543275" y="25787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3" name="Google Shape;373;p25"/>
          <p:cNvSpPr txBox="1"/>
          <p:nvPr/>
        </p:nvSpPr>
        <p:spPr>
          <a:xfrm>
            <a:off x="6739325" y="3235575"/>
            <a:ext cx="1554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 xml:space="preserve">Share what </a:t>
            </a:r>
            <a:br>
              <a:rPr b="1" i="0" lang="en" sz="1600" u="none" cap="none" strike="noStrike">
                <a:solidFill>
                  <a:srgbClr val="83FBA3"/>
                </a:solidFill>
                <a:latin typeface="DM Sans"/>
                <a:ea typeface="DM Sans"/>
                <a:cs typeface="DM Sans"/>
                <a:sym typeface="DM Sans"/>
              </a:rPr>
            </a:br>
            <a:r>
              <a:rPr b="1" i="0" lang="en" sz="1600" u="none" cap="none" strike="noStrike">
                <a:solidFill>
                  <a:srgbClr val="83FBA3"/>
                </a:solidFill>
                <a:latin typeface="DM Sans"/>
                <a:ea typeface="DM Sans"/>
                <a:cs typeface="DM Sans"/>
                <a:sym typeface="DM Sans"/>
              </a:rPr>
              <a:t>you came up with!</a:t>
            </a:r>
            <a:endParaRPr b="1" i="0" sz="1000" u="none" cap="none" strike="noStrike">
              <a:solidFill>
                <a:srgbClr val="83FBA3"/>
              </a:solidFill>
              <a:latin typeface="DM Sans"/>
              <a:ea typeface="DM Sans"/>
              <a:cs typeface="DM Sans"/>
              <a:sym typeface="DM Sans"/>
            </a:endParaRPr>
          </a:p>
        </p:txBody>
      </p:sp>
      <p:cxnSp>
        <p:nvCxnSpPr>
          <p:cNvPr id="374" name="Google Shape;374;p25"/>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375" name="Google Shape;375;p25"/>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379" name="Shape 379"/>
        <p:cNvGrpSpPr/>
        <p:nvPr/>
      </p:nvGrpSpPr>
      <p:grpSpPr>
        <a:xfrm>
          <a:off x="0" y="0"/>
          <a:ext cx="0" cy="0"/>
          <a:chOff x="0" y="0"/>
          <a:chExt cx="0" cy="0"/>
        </a:xfrm>
      </p:grpSpPr>
      <p:cxnSp>
        <p:nvCxnSpPr>
          <p:cNvPr id="380" name="Google Shape;380;p26"/>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381" name="Google Shape;381;p26"/>
          <p:cNvSpPr txBox="1"/>
          <p:nvPr/>
        </p:nvSpPr>
        <p:spPr>
          <a:xfrm>
            <a:off x="3419850" y="303450"/>
            <a:ext cx="4318200" cy="1575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Task 1: Student Work</a:t>
            </a:r>
            <a:endParaRPr b="0" i="0" sz="5200" u="none" cap="none" strike="noStrike">
              <a:solidFill>
                <a:schemeClr val="dk1"/>
              </a:solidFill>
              <a:latin typeface="Nanum Myeongjo"/>
              <a:ea typeface="Nanum Myeongjo"/>
              <a:cs typeface="Nanum Myeongjo"/>
              <a:sym typeface="Nanum Myeongjo"/>
            </a:endParaRPr>
          </a:p>
        </p:txBody>
      </p:sp>
      <p:sp>
        <p:nvSpPr>
          <p:cNvPr id="382" name="Google Shape;382;p26"/>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03</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86" name="Shape 386"/>
        <p:cNvGrpSpPr/>
        <p:nvPr/>
      </p:nvGrpSpPr>
      <p:grpSpPr>
        <a:xfrm>
          <a:off x="0" y="0"/>
          <a:ext cx="0" cy="0"/>
          <a:chOff x="0" y="0"/>
          <a:chExt cx="0" cy="0"/>
        </a:xfrm>
      </p:grpSpPr>
      <p:cxnSp>
        <p:nvCxnSpPr>
          <p:cNvPr id="387" name="Google Shape;387;p27"/>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88" name="Google Shape;388;p27"/>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89" name="Google Shape;389;p27"/>
          <p:cNvSpPr txBox="1"/>
          <p:nvPr/>
        </p:nvSpPr>
        <p:spPr>
          <a:xfrm>
            <a:off x="664600" y="1027825"/>
            <a:ext cx="7924800" cy="3494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1200"/>
              </a:spcAft>
              <a:buClr>
                <a:srgbClr val="000000"/>
              </a:buClr>
              <a:buSzPts val="1100"/>
              <a:buFont typeface="Arial"/>
              <a:buNone/>
            </a:pPr>
            <a:r>
              <a:rPr b="0" i="0" lang="en" sz="2000" u="none" cap="none" strike="noStrike">
                <a:solidFill>
                  <a:srgbClr val="FFFFFF"/>
                </a:solidFill>
                <a:latin typeface="DM Sans"/>
                <a:ea typeface="DM Sans"/>
                <a:cs typeface="DM Sans"/>
                <a:sym typeface="DM Sans"/>
              </a:rPr>
              <a:t>“Any kind of qualifier can be harmful because who we are is not static. Our abilities are constantly changing…I know if I was raised in this day and age, I would have been labeled a struggling reader. But what I know now is I was actually reading like a writer. I was reading slowly and deliberately and deconstructing language, not in the sense of looking up words in the dictionary, but understanding from context. I was constantly being compared to my sister who excelled, and it made me feel insecure. What gets translated is 'you are not as good,' and that gets translated into our whole bodies. That's where the danger lies.” - Jacqueline Woodson</a:t>
            </a:r>
            <a:endParaRPr b="0" i="0" sz="1700" u="none" cap="none" strike="noStrike">
              <a:solidFill>
                <a:srgbClr val="FFFFFF"/>
              </a:solidFill>
              <a:latin typeface="DM Sans"/>
              <a:ea typeface="DM Sans"/>
              <a:cs typeface="DM Sans"/>
              <a:sym typeface="DM Sans"/>
            </a:endParaRPr>
          </a:p>
        </p:txBody>
      </p:sp>
      <p:sp>
        <p:nvSpPr>
          <p:cNvPr id="390" name="Google Shape;390;p27"/>
          <p:cNvSpPr txBox="1"/>
          <p:nvPr/>
        </p:nvSpPr>
        <p:spPr>
          <a:xfrm>
            <a:off x="615900" y="368375"/>
            <a:ext cx="76812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What is the impact of our labels?</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394" name="Shape 394"/>
        <p:cNvGrpSpPr/>
        <p:nvPr/>
      </p:nvGrpSpPr>
      <p:grpSpPr>
        <a:xfrm>
          <a:off x="0" y="0"/>
          <a:ext cx="0" cy="0"/>
          <a:chOff x="0" y="0"/>
          <a:chExt cx="0" cy="0"/>
        </a:xfrm>
      </p:grpSpPr>
      <p:sp>
        <p:nvSpPr>
          <p:cNvPr id="395" name="Google Shape;395;p28"/>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396" name="Google Shape;396;p28"/>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397" name="Google Shape;397;p28"/>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398" name="Google Shape;398;p28"/>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399" name="Google Shape;399;p28"/>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400" name="Google Shape;400;p28"/>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404" name="Shape 404"/>
        <p:cNvGrpSpPr/>
        <p:nvPr/>
      </p:nvGrpSpPr>
      <p:grpSpPr>
        <a:xfrm>
          <a:off x="0" y="0"/>
          <a:ext cx="0" cy="0"/>
          <a:chOff x="0" y="0"/>
          <a:chExt cx="0" cy="0"/>
        </a:xfrm>
      </p:grpSpPr>
      <p:cxnSp>
        <p:nvCxnSpPr>
          <p:cNvPr id="405" name="Google Shape;405;p29"/>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406" name="Google Shape;406;p29"/>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407" name="Google Shape;407;p29"/>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2400" u="none" cap="none" strike="noStrike">
              <a:solidFill>
                <a:schemeClr val="dk1"/>
              </a:solidFill>
              <a:latin typeface="Nanum Myeongjo"/>
              <a:ea typeface="Nanum Myeongjo"/>
              <a:cs typeface="Nanum Myeongjo"/>
              <a:sym typeface="Nanum Myeongjo"/>
            </a:endParaRPr>
          </a:p>
        </p:txBody>
      </p:sp>
      <p:sp>
        <p:nvSpPr>
          <p:cNvPr id="408" name="Google Shape;408;p29"/>
          <p:cNvSpPr/>
          <p:nvPr/>
        </p:nvSpPr>
        <p:spPr>
          <a:xfrm>
            <a:off x="2085125" y="25403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9" name="Google Shape;409;p29"/>
          <p:cNvSpPr txBox="1"/>
          <p:nvPr/>
        </p:nvSpPr>
        <p:spPr>
          <a:xfrm>
            <a:off x="2365175" y="3190125"/>
            <a:ext cx="1386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Come off mute and share what you saw!</a:t>
            </a:r>
            <a:endParaRPr b="1" i="0" sz="1400" u="none" cap="none" strike="noStrike">
              <a:solidFill>
                <a:srgbClr val="BDFCD7"/>
              </a:solidFill>
              <a:latin typeface="DM Sans"/>
              <a:ea typeface="DM Sans"/>
              <a:cs typeface="DM Sans"/>
              <a:sym typeface="DM Sans"/>
            </a:endParaRPr>
          </a:p>
        </p:txBody>
      </p:sp>
      <p:sp>
        <p:nvSpPr>
          <p:cNvPr id="410" name="Google Shape;410;p29"/>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411" name="Google Shape;411;p29"/>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sp>
        <p:nvSpPr>
          <p:cNvPr id="412" name="Google Shape;412;p29"/>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16" name="Shape 416"/>
        <p:cNvGrpSpPr/>
        <p:nvPr/>
      </p:nvGrpSpPr>
      <p:grpSpPr>
        <a:xfrm>
          <a:off x="0" y="0"/>
          <a:ext cx="0" cy="0"/>
          <a:chOff x="0" y="0"/>
          <a:chExt cx="0" cy="0"/>
        </a:xfrm>
      </p:grpSpPr>
      <p:cxnSp>
        <p:nvCxnSpPr>
          <p:cNvPr id="417" name="Google Shape;417;p30"/>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18" name="Google Shape;418;p30"/>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19" name="Google Shape;419;p30"/>
          <p:cNvSpPr txBox="1"/>
          <p:nvPr/>
        </p:nvSpPr>
        <p:spPr>
          <a:xfrm>
            <a:off x="1613100" y="376226"/>
            <a:ext cx="5917800" cy="538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100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Criteria for Success</a:t>
            </a:r>
            <a:endParaRPr b="0" i="0" sz="3500" u="none" cap="none" strike="noStrike">
              <a:solidFill>
                <a:schemeClr val="lt1"/>
              </a:solidFill>
              <a:latin typeface="Nanum Myeongjo"/>
              <a:ea typeface="Nanum Myeongjo"/>
              <a:cs typeface="Nanum Myeongjo"/>
              <a:sym typeface="Nanum Myeongjo"/>
            </a:endParaRPr>
          </a:p>
        </p:txBody>
      </p:sp>
      <p:graphicFrame>
        <p:nvGraphicFramePr>
          <p:cNvPr id="420" name="Google Shape;420;p30"/>
          <p:cNvGraphicFramePr/>
          <p:nvPr/>
        </p:nvGraphicFramePr>
        <p:xfrm>
          <a:off x="1037388" y="1308850"/>
          <a:ext cx="3000000" cy="3000000"/>
        </p:xfrm>
        <a:graphic>
          <a:graphicData uri="http://schemas.openxmlformats.org/drawingml/2006/table">
            <a:tbl>
              <a:tblPr>
                <a:noFill/>
                <a:tableStyleId>{6BB536A9-935E-43FC-AD46-62D4817FDB23}</a:tableStyleId>
              </a:tblPr>
              <a:tblGrid>
                <a:gridCol w="2677225"/>
                <a:gridCol w="2807825"/>
                <a:gridCol w="1839225"/>
              </a:tblGrid>
              <a:tr h="500025">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lnB cap="flat" cmpd="sng" w="12700">
                      <a:solidFill>
                        <a:srgbClr val="000000"/>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lnB cap="flat" cmpd="sng" w="12700">
                      <a:solidFill>
                        <a:srgbClr val="000000"/>
                      </a:solidFill>
                      <a:prstDash val="solid"/>
                      <a:round/>
                      <a:headEnd len="sm" w="sm" type="none"/>
                      <a:tailEnd len="sm" w="sm" type="none"/>
                    </a:lnB>
                    <a:solidFill>
                      <a:srgbClr val="83FBA3"/>
                    </a:solidFill>
                  </a:tcPr>
                </a:tc>
              </a:tr>
              <a:tr h="1634625">
                <a:tc>
                  <a:txBody>
                    <a:bodyPr/>
                    <a:lstStyle/>
                    <a:p>
                      <a:pPr indent="0" lvl="0" marL="0" marR="0" rtl="0" algn="l">
                        <a:lnSpc>
                          <a:spcPct val="100000"/>
                        </a:lnSpc>
                        <a:spcBef>
                          <a:spcPts val="0"/>
                        </a:spcBef>
                        <a:spcAft>
                          <a:spcPts val="0"/>
                        </a:spcAft>
                        <a:buClr>
                          <a:srgbClr val="000000"/>
                        </a:buClr>
                        <a:buSzPts val="1300"/>
                        <a:buFont typeface="Arial"/>
                        <a:buNone/>
                      </a:pPr>
                      <a:r>
                        <a:rPr lang="en" sz="1300" u="none" cap="none" strike="noStrike">
                          <a:solidFill>
                            <a:srgbClr val="FFFFFF"/>
                          </a:solidFill>
                          <a:latin typeface="DM Sans"/>
                          <a:ea typeface="DM Sans"/>
                          <a:cs typeface="DM Sans"/>
                          <a:sym typeface="DM Sans"/>
                        </a:rPr>
                        <a:t>The student’s artifact shows evidence of an emerging understanding of the targeted expectation(s). After conferencing and additional instruction/learning, the student may provide a revised or different artifact as evidence of their learning.</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78909C"/>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 sz="1300" u="none" cap="none" strike="noStrike">
                          <a:solidFill>
                            <a:srgbClr val="FFFFFF"/>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78909C"/>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 sz="1300" u="none" cap="none" strike="noStrike">
                          <a:solidFill>
                            <a:srgbClr val="FFFFFF"/>
                          </a:solidFill>
                          <a:latin typeface="DM Sans"/>
                          <a:ea typeface="DM Sans"/>
                          <a:cs typeface="DM Sans"/>
                          <a:sym typeface="DM Sans"/>
                        </a:rPr>
                        <a:t>The student’s artifact demonstrates evidence that they have met the targeted expectation(s).</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78909C"/>
                    </a:solidFill>
                  </a:tcPr>
                </a:tc>
              </a:tr>
            </a:tbl>
          </a:graphicData>
        </a:graphic>
      </p:graphicFrame>
      <p:sp>
        <p:nvSpPr>
          <p:cNvPr id="421" name="Google Shape;421;p30"/>
          <p:cNvSpPr/>
          <p:nvPr/>
        </p:nvSpPr>
        <p:spPr>
          <a:xfrm>
            <a:off x="6956600" y="3044050"/>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2" name="Google Shape;422;p30"/>
          <p:cNvSpPr txBox="1"/>
          <p:nvPr/>
        </p:nvSpPr>
        <p:spPr>
          <a:xfrm>
            <a:off x="7148900" y="3763150"/>
            <a:ext cx="1561500" cy="507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45758"/>
                </a:solidFill>
                <a:latin typeface="Proxima Nova"/>
                <a:ea typeface="Proxima Nova"/>
                <a:cs typeface="Proxima Nova"/>
                <a:sym typeface="Proxima Nova"/>
              </a:rPr>
              <a:t>What resonates with you? What questions surace for you?</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26" name="Shape 426"/>
        <p:cNvGrpSpPr/>
        <p:nvPr/>
      </p:nvGrpSpPr>
      <p:grpSpPr>
        <a:xfrm>
          <a:off x="0" y="0"/>
          <a:ext cx="0" cy="0"/>
          <a:chOff x="0" y="0"/>
          <a:chExt cx="0" cy="0"/>
        </a:xfrm>
      </p:grpSpPr>
      <p:cxnSp>
        <p:nvCxnSpPr>
          <p:cNvPr id="427" name="Google Shape;427;p3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28" name="Google Shape;428;p3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29" name="Google Shape;429;p31"/>
          <p:cNvSpPr txBox="1"/>
          <p:nvPr/>
        </p:nvSpPr>
        <p:spPr>
          <a:xfrm>
            <a:off x="615900" y="1353700"/>
            <a:ext cx="7161600" cy="29937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2300" u="none" cap="none" strike="noStrike">
                <a:solidFill>
                  <a:schemeClr val="lt1"/>
                </a:solidFill>
                <a:latin typeface="DM Sans"/>
                <a:ea typeface="DM Sans"/>
                <a:cs typeface="DM Sans"/>
                <a:sym typeface="DM Sans"/>
              </a:rPr>
              <a:t>The best learning is driven by students’ authentic questions- the kinds of wonderings that keep them up at night and light their cognitive fires. As an educator and instructional leader, you have the power to model relentless curiosity and the power of inquiry (Safir and Dugan, 2021, p. 112)</a:t>
            </a:r>
            <a:endParaRPr b="0" i="0" sz="2000" u="none" cap="none" strike="noStrike">
              <a:solidFill>
                <a:schemeClr val="lt1"/>
              </a:solidFill>
              <a:latin typeface="DM Sans"/>
              <a:ea typeface="DM Sans"/>
              <a:cs typeface="DM Sans"/>
              <a:sym typeface="DM Sans"/>
            </a:endParaRPr>
          </a:p>
          <a:p>
            <a:pPr indent="0" lvl="0" marL="457200" marR="0" rtl="0" algn="l">
              <a:lnSpc>
                <a:spcPct val="115000"/>
              </a:lnSpc>
              <a:spcBef>
                <a:spcPts val="1200"/>
              </a:spcBef>
              <a:spcAft>
                <a:spcPts val="0"/>
              </a:spcAft>
              <a:buClr>
                <a:schemeClr val="dk1"/>
              </a:buClr>
              <a:buSzPts val="1100"/>
              <a:buFont typeface="Arial"/>
              <a:buNone/>
            </a:pPr>
            <a:r>
              <a:rPr b="0" i="0" lang="en" sz="1200" u="none" cap="none" strike="noStrike">
                <a:solidFill>
                  <a:schemeClr val="lt1"/>
                </a:solidFill>
                <a:latin typeface="DM Sans"/>
                <a:ea typeface="DM Sans"/>
                <a:cs typeface="DM Sans"/>
                <a:sym typeface="DM Sans"/>
              </a:rPr>
              <a:t xml:space="preserve">Source: Safir, Shane, and Jamila Dugan. Street Data: A Next-Generation Model for Equity, Pedagogy, and School Transformation. Corwin, 2021. </a:t>
            </a:r>
            <a:endParaRPr b="0" i="0" sz="2000" u="none" cap="none" strike="noStrike">
              <a:solidFill>
                <a:schemeClr val="lt1"/>
              </a:solidFill>
              <a:latin typeface="DM Sans"/>
              <a:ea typeface="DM Sans"/>
              <a:cs typeface="DM Sans"/>
              <a:sym typeface="DM Sans"/>
            </a:endParaRPr>
          </a:p>
        </p:txBody>
      </p:sp>
      <p:sp>
        <p:nvSpPr>
          <p:cNvPr id="430" name="Google Shape;430;p31"/>
          <p:cNvSpPr txBox="1"/>
          <p:nvPr/>
        </p:nvSpPr>
        <p:spPr>
          <a:xfrm>
            <a:off x="615900" y="368375"/>
            <a:ext cx="76812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Humanizing Assessment</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434" name="Shape 434"/>
        <p:cNvGrpSpPr/>
        <p:nvPr/>
      </p:nvGrpSpPr>
      <p:grpSpPr>
        <a:xfrm>
          <a:off x="0" y="0"/>
          <a:ext cx="0" cy="0"/>
          <a:chOff x="0" y="0"/>
          <a:chExt cx="0" cy="0"/>
        </a:xfrm>
      </p:grpSpPr>
      <p:cxnSp>
        <p:nvCxnSpPr>
          <p:cNvPr id="435" name="Google Shape;435;p32"/>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436" name="Google Shape;436;p32"/>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437" name="Google Shape;437;p32"/>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438" name="Google Shape;438;p32"/>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39" name="Google Shape;439;p32"/>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440" name="Google Shape;440;p32"/>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441" name="Google Shape;441;p32"/>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442" name="Google Shape;442;p32"/>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443" name="Google Shape;443;p32"/>
          <p:cNvSpPr txBox="1"/>
          <p:nvPr/>
        </p:nvSpPr>
        <p:spPr>
          <a:xfrm>
            <a:off x="325175" y="2843600"/>
            <a:ext cx="2169900" cy="677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 sz="1100" u="none" cap="none" strike="noStrike">
                <a:solidFill>
                  <a:schemeClr val="dk1"/>
                </a:solidFill>
                <a:latin typeface="Arial"/>
                <a:ea typeface="Arial"/>
                <a:cs typeface="Arial"/>
                <a:sym typeface="Arial"/>
              </a:rPr>
              <a:t>153.b: Specify a sequence of transformations that will carry a given figure onto a similar figure.</a:t>
            </a:r>
            <a:endParaRPr b="1" i="0" sz="1000" u="none" cap="none" strike="noStrike">
              <a:solidFill>
                <a:schemeClr val="dk1"/>
              </a:solidFill>
              <a:latin typeface="DM Sans"/>
              <a:ea typeface="DM Sans"/>
              <a:cs typeface="DM Sans"/>
              <a:sym typeface="DM Sans"/>
            </a:endParaRPr>
          </a:p>
        </p:txBody>
      </p:sp>
      <p:cxnSp>
        <p:nvCxnSpPr>
          <p:cNvPr id="444" name="Google Shape;444;p32"/>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445" name="Google Shape;445;p32"/>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446" name="Google Shape;446;p32"/>
          <p:cNvSpPr txBox="1"/>
          <p:nvPr/>
        </p:nvSpPr>
        <p:spPr>
          <a:xfrm>
            <a:off x="3008088" y="1262550"/>
            <a:ext cx="1665900" cy="2165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chemeClr val="dk1"/>
              </a:buClr>
              <a:buSzPts val="1000"/>
              <a:buFont typeface="Arial"/>
              <a:buNone/>
            </a:pPr>
            <a:r>
              <a:rPr b="0" i="0" lang="en" sz="1000" u="none" cap="none" strike="noStrike">
                <a:solidFill>
                  <a:schemeClr val="dk1"/>
                </a:solidFill>
                <a:latin typeface="DM Sans"/>
                <a:ea typeface="DM Sans"/>
                <a:cs typeface="DM Sans"/>
                <a:sym typeface="DM Sans"/>
              </a:rPr>
              <a:t>The student’s artifact shows evidence of an emerging understanding of the targeted expectation(s). After conferencing and additional instruction/ learning, the student may provide a revised or different artifact as evidence of their learning.</a:t>
            </a:r>
            <a:endParaRPr b="0" i="0" sz="1000" u="none" cap="none" strike="noStrike">
              <a:solidFill>
                <a:srgbClr val="000000"/>
              </a:solidFill>
              <a:latin typeface="DM Sans"/>
              <a:ea typeface="DM Sans"/>
              <a:cs typeface="DM Sans"/>
              <a:sym typeface="DM Sans"/>
            </a:endParaRPr>
          </a:p>
        </p:txBody>
      </p:sp>
      <p:sp>
        <p:nvSpPr>
          <p:cNvPr id="447" name="Google Shape;447;p32"/>
          <p:cNvSpPr txBox="1"/>
          <p:nvPr/>
        </p:nvSpPr>
        <p:spPr>
          <a:xfrm>
            <a:off x="5058900" y="1262550"/>
            <a:ext cx="1665900" cy="1988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chemeClr val="dk1"/>
              </a:buClr>
              <a:buSzPts val="1000"/>
              <a:buFont typeface="Arial"/>
              <a:buNone/>
            </a:pPr>
            <a:r>
              <a:rPr b="0" i="0" lang="en" sz="1000" u="none" cap="none" strike="noStrike">
                <a:solidFill>
                  <a:schemeClr val="dk1"/>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p:txBody>
      </p:sp>
      <p:sp>
        <p:nvSpPr>
          <p:cNvPr id="448" name="Google Shape;448;p32"/>
          <p:cNvSpPr txBox="1"/>
          <p:nvPr/>
        </p:nvSpPr>
        <p:spPr>
          <a:xfrm>
            <a:off x="7071650" y="1262550"/>
            <a:ext cx="1665900" cy="926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 xml:space="preserve">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chemeClr val="dk1"/>
              </a:buClr>
              <a:buSzPts val="1000"/>
              <a:buFont typeface="Arial"/>
              <a:buNone/>
            </a:pPr>
            <a:r>
              <a:rPr b="0" i="0" lang="en" sz="1000" u="none" cap="none" strike="noStrike">
                <a:solidFill>
                  <a:schemeClr val="dk1"/>
                </a:solidFill>
                <a:latin typeface="DM Sans"/>
                <a:ea typeface="DM Sans"/>
                <a:cs typeface="DM Sans"/>
                <a:sym typeface="DM Sans"/>
              </a:rPr>
              <a:t>The student’s artifact demonstrates evidence that they have met the targeted expectation(s).</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52" name="Shape 452"/>
        <p:cNvGrpSpPr/>
        <p:nvPr/>
      </p:nvGrpSpPr>
      <p:grpSpPr>
        <a:xfrm>
          <a:off x="0" y="0"/>
          <a:ext cx="0" cy="0"/>
          <a:chOff x="0" y="0"/>
          <a:chExt cx="0" cy="0"/>
        </a:xfrm>
      </p:grpSpPr>
      <p:cxnSp>
        <p:nvCxnSpPr>
          <p:cNvPr id="453" name="Google Shape;453;g7a9e1ea638b6f657_1"/>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454" name="Google Shape;454;g7a9e1ea638b6f657_1"/>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455" name="Google Shape;455;g7a9e1ea638b6f657_1"/>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graphicFrame>
        <p:nvGraphicFramePr>
          <p:cNvPr id="456" name="Google Shape;456;g7a9e1ea638b6f657_1"/>
          <p:cNvGraphicFramePr/>
          <p:nvPr/>
        </p:nvGraphicFramePr>
        <p:xfrm>
          <a:off x="1329888" y="1246550"/>
          <a:ext cx="3000000" cy="3000000"/>
        </p:xfrm>
        <a:graphic>
          <a:graphicData uri="http://schemas.openxmlformats.org/drawingml/2006/table">
            <a:tbl>
              <a:tblPr>
                <a:noFill/>
                <a:tableStyleId>{6BB536A9-935E-43FC-AD46-62D4817FDB23}</a:tableStyleId>
              </a:tblPr>
              <a:tblGrid>
                <a:gridCol w="1784375"/>
                <a:gridCol w="1784375"/>
                <a:gridCol w="1784375"/>
              </a:tblGrid>
              <a:tr h="381325">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solidFill>
                      <a:srgbClr val="83FBA3"/>
                    </a:solidFill>
                  </a:tcPr>
                </a:tc>
              </a:tr>
              <a:tr h="1246575">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rgbClr val="FFFFFF"/>
                    </a:solidFill>
                  </a:tcPr>
                </a:tc>
              </a:tr>
            </a:tbl>
          </a:graphicData>
        </a:graphic>
      </p:graphicFrame>
      <p:pic>
        <p:nvPicPr>
          <p:cNvPr id="457" name="Google Shape;457;g7a9e1ea638b6f657_1"/>
          <p:cNvPicPr preferRelativeResize="0"/>
          <p:nvPr/>
        </p:nvPicPr>
        <p:blipFill rotWithShape="1">
          <a:blip r:embed="rId3">
            <a:alphaModFix/>
          </a:blip>
          <a:srcRect b="0" l="0" r="0" t="0"/>
          <a:stretch/>
        </p:blipFill>
        <p:spPr>
          <a:xfrm>
            <a:off x="111675" y="1635525"/>
            <a:ext cx="544274" cy="534625"/>
          </a:xfrm>
          <a:prstGeom prst="rect">
            <a:avLst/>
          </a:prstGeom>
          <a:noFill/>
          <a:ln>
            <a:noFill/>
          </a:ln>
        </p:spPr>
      </p:pic>
      <p:pic>
        <p:nvPicPr>
          <p:cNvPr id="458" name="Google Shape;458;g7a9e1ea638b6f657_1"/>
          <p:cNvPicPr preferRelativeResize="0"/>
          <p:nvPr/>
        </p:nvPicPr>
        <p:blipFill rotWithShape="1">
          <a:blip r:embed="rId3">
            <a:alphaModFix/>
          </a:blip>
          <a:srcRect b="0" l="0" r="0" t="0"/>
          <a:stretch/>
        </p:blipFill>
        <p:spPr>
          <a:xfrm>
            <a:off x="264075" y="1787925"/>
            <a:ext cx="544274" cy="534625"/>
          </a:xfrm>
          <a:prstGeom prst="rect">
            <a:avLst/>
          </a:prstGeom>
          <a:noFill/>
          <a:ln>
            <a:noFill/>
          </a:ln>
        </p:spPr>
      </p:pic>
      <p:pic>
        <p:nvPicPr>
          <p:cNvPr id="459" name="Google Shape;459;g7a9e1ea638b6f657_1"/>
          <p:cNvPicPr preferRelativeResize="0"/>
          <p:nvPr/>
        </p:nvPicPr>
        <p:blipFill rotWithShape="1">
          <a:blip r:embed="rId3">
            <a:alphaModFix/>
          </a:blip>
          <a:srcRect b="0" l="0" r="0" t="0"/>
          <a:stretch/>
        </p:blipFill>
        <p:spPr>
          <a:xfrm>
            <a:off x="416475" y="1940325"/>
            <a:ext cx="544274" cy="534625"/>
          </a:xfrm>
          <a:prstGeom prst="rect">
            <a:avLst/>
          </a:prstGeom>
          <a:noFill/>
          <a:ln>
            <a:noFill/>
          </a:ln>
        </p:spPr>
      </p:pic>
      <p:pic>
        <p:nvPicPr>
          <p:cNvPr id="460" name="Google Shape;460;g7a9e1ea638b6f657_1"/>
          <p:cNvPicPr preferRelativeResize="0"/>
          <p:nvPr/>
        </p:nvPicPr>
        <p:blipFill rotWithShape="1">
          <a:blip r:embed="rId3">
            <a:alphaModFix/>
          </a:blip>
          <a:srcRect b="0" l="0" r="0" t="0"/>
          <a:stretch/>
        </p:blipFill>
        <p:spPr>
          <a:xfrm>
            <a:off x="568875" y="2092725"/>
            <a:ext cx="544274" cy="534625"/>
          </a:xfrm>
          <a:prstGeom prst="rect">
            <a:avLst/>
          </a:prstGeom>
          <a:noFill/>
          <a:ln>
            <a:noFill/>
          </a:ln>
        </p:spPr>
      </p:pic>
      <p:pic>
        <p:nvPicPr>
          <p:cNvPr id="461" name="Google Shape;461;g7a9e1ea638b6f657_1"/>
          <p:cNvPicPr preferRelativeResize="0"/>
          <p:nvPr/>
        </p:nvPicPr>
        <p:blipFill rotWithShape="1">
          <a:blip r:embed="rId3">
            <a:alphaModFix/>
          </a:blip>
          <a:srcRect b="0" l="0" r="0" t="0"/>
          <a:stretch/>
        </p:blipFill>
        <p:spPr>
          <a:xfrm>
            <a:off x="721275" y="2245125"/>
            <a:ext cx="544274" cy="534625"/>
          </a:xfrm>
          <a:prstGeom prst="rect">
            <a:avLst/>
          </a:prstGeom>
          <a:noFill/>
          <a:ln>
            <a:noFill/>
          </a:ln>
        </p:spPr>
      </p:pic>
      <p:sp>
        <p:nvSpPr>
          <p:cNvPr id="462" name="Google Shape;462;g7a9e1ea638b6f657_1"/>
          <p:cNvSpPr/>
          <p:nvPr/>
        </p:nvSpPr>
        <p:spPr>
          <a:xfrm rot="10800000">
            <a:off x="1265624" y="232255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3" name="Google Shape;463;g7a9e1ea638b6f657_1"/>
          <p:cNvSpPr/>
          <p:nvPr/>
        </p:nvSpPr>
        <p:spPr>
          <a:xfrm>
            <a:off x="615898"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4" name="Google Shape;464;g7a9e1ea638b6f657_1"/>
          <p:cNvSpPr txBox="1"/>
          <p:nvPr/>
        </p:nvSpPr>
        <p:spPr>
          <a:xfrm>
            <a:off x="754950" y="3496300"/>
            <a:ext cx="1371300" cy="1200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300" u="none" cap="none" strike="noStrike">
                <a:solidFill>
                  <a:srgbClr val="83FBA3"/>
                </a:solidFill>
                <a:latin typeface="DM Sans"/>
                <a:ea typeface="DM Sans"/>
                <a:cs typeface="DM Sans"/>
                <a:sym typeface="DM Sans"/>
              </a:rPr>
              <a:t>Drag a checkmark to the Criteria for Success to reflect evidence of learning</a:t>
            </a:r>
            <a:endParaRPr b="1" i="0" sz="700" u="none" cap="none" strike="noStrike">
              <a:solidFill>
                <a:srgbClr val="83FBA3"/>
              </a:solidFill>
              <a:latin typeface="DM Sans"/>
              <a:ea typeface="DM Sans"/>
              <a:cs typeface="DM Sans"/>
              <a:sym typeface="DM Sans"/>
            </a:endParaRPr>
          </a:p>
        </p:txBody>
      </p:sp>
      <p:graphicFrame>
        <p:nvGraphicFramePr>
          <p:cNvPr id="465" name="Google Shape;465;g7a9e1ea638b6f657_1"/>
          <p:cNvGraphicFramePr/>
          <p:nvPr/>
        </p:nvGraphicFramePr>
        <p:xfrm>
          <a:off x="5926900" y="2474950"/>
          <a:ext cx="3000000" cy="3000000"/>
        </p:xfrm>
        <a:graphic>
          <a:graphicData uri="http://schemas.openxmlformats.org/drawingml/2006/table">
            <a:tbl>
              <a:tblPr>
                <a:noFill/>
                <a:tableStyleId>{D9BB8AAE-1DFD-4738-9EE8-0D127396AD28}</a:tableStyleId>
              </a:tblPr>
              <a:tblGrid>
                <a:gridCol w="2913900"/>
              </a:tblGrid>
              <a:tr h="635750">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000000"/>
                          </a:solidFill>
                        </a:rPr>
                        <a:t>Your thoughts about the evidence visible in the work</a:t>
                      </a:r>
                      <a:r>
                        <a:rPr lang="en" sz="1400" u="none" cap="none" strike="noStrike">
                          <a:solidFill>
                            <a:srgbClr val="000000"/>
                          </a:solidFill>
                        </a:rPr>
                        <a:t>.</a:t>
                      </a:r>
                      <a:endParaRPr b="1"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83FBA3"/>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466" name="Google Shape;466;g7a9e1ea638b6f657_1"/>
          <p:cNvSpPr/>
          <p:nvPr/>
        </p:nvSpPr>
        <p:spPr>
          <a:xfrm>
            <a:off x="3334160"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7" name="Google Shape;467;g7a9e1ea638b6f657_1"/>
          <p:cNvSpPr txBox="1"/>
          <p:nvPr/>
        </p:nvSpPr>
        <p:spPr>
          <a:xfrm>
            <a:off x="3473212" y="3680950"/>
            <a:ext cx="1371300" cy="831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800" u="none" cap="none" strike="noStrike">
                <a:solidFill>
                  <a:srgbClr val="83FBA3"/>
                </a:solidFill>
                <a:latin typeface="DM Sans"/>
                <a:ea typeface="DM Sans"/>
                <a:cs typeface="DM Sans"/>
                <a:sym typeface="DM Sans"/>
              </a:rPr>
              <a:t>Type out your thoughts</a:t>
            </a:r>
            <a:endParaRPr b="1" i="0" sz="1200" u="none" cap="none" strike="noStrike">
              <a:solidFill>
                <a:srgbClr val="83FBA3"/>
              </a:solidFill>
              <a:latin typeface="DM Sans"/>
              <a:ea typeface="DM Sans"/>
              <a:cs typeface="DM Sans"/>
              <a:sym typeface="DM Sans"/>
            </a:endParaRPr>
          </a:p>
        </p:txBody>
      </p:sp>
      <p:sp>
        <p:nvSpPr>
          <p:cNvPr id="468" name="Google Shape;468;g7a9e1ea638b6f657_1"/>
          <p:cNvSpPr/>
          <p:nvPr/>
        </p:nvSpPr>
        <p:spPr>
          <a:xfrm rot="10800000">
            <a:off x="5051049" y="394450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72" name="Shape 472"/>
        <p:cNvGrpSpPr/>
        <p:nvPr/>
      </p:nvGrpSpPr>
      <p:grpSpPr>
        <a:xfrm>
          <a:off x="0" y="0"/>
          <a:ext cx="0" cy="0"/>
          <a:chOff x="0" y="0"/>
          <a:chExt cx="0" cy="0"/>
        </a:xfrm>
      </p:grpSpPr>
      <p:cxnSp>
        <p:nvCxnSpPr>
          <p:cNvPr id="473" name="Google Shape;473;p34"/>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474" name="Google Shape;474;p34"/>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cxnSp>
        <p:nvCxnSpPr>
          <p:cNvPr id="475" name="Google Shape;475;p34"/>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476" name="Google Shape;476;p34"/>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1 of student work</a:t>
            </a:r>
            <a:endParaRPr b="0" i="0" sz="1400" u="none" cap="none" strike="noStrike">
              <a:solidFill>
                <a:srgbClr val="000000"/>
              </a:solidFill>
              <a:latin typeface="Arial"/>
              <a:ea typeface="Arial"/>
              <a:cs typeface="Arial"/>
              <a:sym typeface="Arial"/>
            </a:endParaRPr>
          </a:p>
        </p:txBody>
      </p:sp>
      <p:sp>
        <p:nvSpPr>
          <p:cNvPr id="477" name="Google Shape;477;p34"/>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8" name="Google Shape;478;p34"/>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82" name="Shape 482"/>
        <p:cNvGrpSpPr/>
        <p:nvPr/>
      </p:nvGrpSpPr>
      <p:grpSpPr>
        <a:xfrm>
          <a:off x="0" y="0"/>
          <a:ext cx="0" cy="0"/>
          <a:chOff x="0" y="0"/>
          <a:chExt cx="0" cy="0"/>
        </a:xfrm>
      </p:grpSpPr>
      <p:cxnSp>
        <p:nvCxnSpPr>
          <p:cNvPr id="483" name="Google Shape;483;p35"/>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484" name="Google Shape;484;p35"/>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485" name="Google Shape;485;p35"/>
          <p:cNvSpPr txBox="1"/>
          <p:nvPr/>
        </p:nvSpPr>
        <p:spPr>
          <a:xfrm>
            <a:off x="615900" y="303450"/>
            <a:ext cx="28041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sp>
        <p:nvSpPr>
          <p:cNvPr id="486" name="Google Shape;486;p35"/>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2 of student work</a:t>
            </a:r>
            <a:endParaRPr b="0" i="0" sz="1400" u="none" cap="none" strike="noStrike">
              <a:solidFill>
                <a:srgbClr val="000000"/>
              </a:solidFill>
              <a:latin typeface="Arial"/>
              <a:ea typeface="Arial"/>
              <a:cs typeface="Arial"/>
              <a:sym typeface="Arial"/>
            </a:endParaRPr>
          </a:p>
        </p:txBody>
      </p:sp>
      <p:sp>
        <p:nvSpPr>
          <p:cNvPr id="487" name="Google Shape;487;p35"/>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8" name="Google Shape;488;p35"/>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 xml:space="preserve">Let’s compare notes. </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92" name="Shape 492"/>
        <p:cNvGrpSpPr/>
        <p:nvPr/>
      </p:nvGrpSpPr>
      <p:grpSpPr>
        <a:xfrm>
          <a:off x="0" y="0"/>
          <a:ext cx="0" cy="0"/>
          <a:chOff x="0" y="0"/>
          <a:chExt cx="0" cy="0"/>
        </a:xfrm>
      </p:grpSpPr>
      <p:cxnSp>
        <p:nvCxnSpPr>
          <p:cNvPr id="493" name="Google Shape;493;p36"/>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494" name="Google Shape;494;p36"/>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495" name="Google Shape;495;p36"/>
          <p:cNvSpPr txBox="1"/>
          <p:nvPr/>
        </p:nvSpPr>
        <p:spPr>
          <a:xfrm>
            <a:off x="615900" y="303450"/>
            <a:ext cx="2298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sp>
        <p:nvSpPr>
          <p:cNvPr id="496" name="Google Shape;496;p36"/>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3 of student work</a:t>
            </a:r>
            <a:endParaRPr b="0" i="0" sz="1400" u="none" cap="none" strike="noStrike">
              <a:solidFill>
                <a:srgbClr val="000000"/>
              </a:solidFill>
              <a:latin typeface="Arial"/>
              <a:ea typeface="Arial"/>
              <a:cs typeface="Arial"/>
              <a:sym typeface="Arial"/>
            </a:endParaRPr>
          </a:p>
        </p:txBody>
      </p:sp>
      <p:sp>
        <p:nvSpPr>
          <p:cNvPr id="497" name="Google Shape;497;p36"/>
          <p:cNvSpPr/>
          <p:nvPr/>
        </p:nvSpPr>
        <p:spPr>
          <a:xfrm>
            <a:off x="944400"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8" name="Google Shape;498;p36"/>
          <p:cNvSpPr txBox="1"/>
          <p:nvPr/>
        </p:nvSpPr>
        <p:spPr>
          <a:xfrm>
            <a:off x="1140450"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502" name="Shape 502"/>
        <p:cNvGrpSpPr/>
        <p:nvPr/>
      </p:nvGrpSpPr>
      <p:grpSpPr>
        <a:xfrm>
          <a:off x="0" y="0"/>
          <a:ext cx="0" cy="0"/>
          <a:chOff x="0" y="0"/>
          <a:chExt cx="0" cy="0"/>
        </a:xfrm>
      </p:grpSpPr>
      <p:cxnSp>
        <p:nvCxnSpPr>
          <p:cNvPr id="503" name="Google Shape;503;p37"/>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504" name="Google Shape;504;p37"/>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505" name="Google Shape;505;p37"/>
          <p:cNvSpPr txBox="1"/>
          <p:nvPr/>
        </p:nvSpPr>
        <p:spPr>
          <a:xfrm>
            <a:off x="615900" y="1598550"/>
            <a:ext cx="6571800" cy="4095300"/>
          </a:xfrm>
          <a:prstGeom prst="rect">
            <a:avLst/>
          </a:prstGeom>
          <a:noFill/>
          <a:ln>
            <a:noFill/>
          </a:ln>
        </p:spPr>
        <p:txBody>
          <a:bodyPr anchorCtr="0" anchor="t" bIns="0" lIns="0" spcFirstLastPara="1" rIns="0" wrap="square" tIns="0">
            <a:spAutoFit/>
          </a:bodyPr>
          <a:lstStyle/>
          <a:p>
            <a:pPr indent="-368300" lvl="0" marL="457200" marR="0" rtl="0" algn="l">
              <a:lnSpc>
                <a:spcPct val="115000"/>
              </a:lnSpc>
              <a:spcBef>
                <a:spcPts val="0"/>
              </a:spcBef>
              <a:spcAft>
                <a:spcPts val="0"/>
              </a:spcAft>
              <a:buClr>
                <a:schemeClr val="lt1"/>
              </a:buClr>
              <a:buSzPts val="2200"/>
              <a:buFont typeface="DM Sans"/>
              <a:buChar char="●"/>
            </a:pPr>
            <a:r>
              <a:rPr b="0" i="0" lang="en" sz="2200" u="none" cap="none" strike="noStrike">
                <a:solidFill>
                  <a:schemeClr val="lt1"/>
                </a:solidFill>
                <a:latin typeface="DM Sans"/>
                <a:ea typeface="DM Sans"/>
                <a:cs typeface="DM Sans"/>
                <a:sym typeface="DM Sans"/>
              </a:rPr>
              <a:t>Content and Practice Expectations</a:t>
            </a:r>
            <a:endParaRPr b="0" i="0" sz="2200" u="none" cap="none" strike="noStrike">
              <a:solidFill>
                <a:schemeClr val="lt1"/>
              </a:solidFill>
              <a:latin typeface="DM Sans"/>
              <a:ea typeface="DM Sans"/>
              <a:cs typeface="DM Sans"/>
              <a:sym typeface="DM Sans"/>
            </a:endParaRPr>
          </a:p>
          <a:p>
            <a:pPr indent="-368300" lvl="0" marL="457200" marR="0" rtl="0" algn="l">
              <a:lnSpc>
                <a:spcPct val="115000"/>
              </a:lnSpc>
              <a:spcBef>
                <a:spcPts val="0"/>
              </a:spcBef>
              <a:spcAft>
                <a:spcPts val="0"/>
              </a:spcAft>
              <a:buClr>
                <a:schemeClr val="lt1"/>
              </a:buClr>
              <a:buSzPts val="2200"/>
              <a:buFont typeface="DM Sans"/>
              <a:buChar char="●"/>
            </a:pPr>
            <a:r>
              <a:rPr b="0" i="0" lang="en" sz="2200" u="none" cap="none" strike="noStrike">
                <a:solidFill>
                  <a:schemeClr val="lt1"/>
                </a:solidFill>
                <a:latin typeface="DM Sans"/>
                <a:ea typeface="DM Sans"/>
                <a:cs typeface="DM Sans"/>
                <a:sym typeface="DM Sans"/>
              </a:rPr>
              <a:t>Learning Principles</a:t>
            </a:r>
            <a:endParaRPr b="0" i="0" sz="2200" u="none" cap="none" strike="noStrike">
              <a:solidFill>
                <a:schemeClr val="lt1"/>
              </a:solidFill>
              <a:latin typeface="DM Sans"/>
              <a:ea typeface="DM Sans"/>
              <a:cs typeface="DM Sans"/>
              <a:sym typeface="DM Sans"/>
            </a:endParaRPr>
          </a:p>
          <a:p>
            <a:pPr indent="-368300" lvl="0" marL="457200" marR="0" rtl="0" algn="l">
              <a:lnSpc>
                <a:spcPct val="115000"/>
              </a:lnSpc>
              <a:spcBef>
                <a:spcPts val="0"/>
              </a:spcBef>
              <a:spcAft>
                <a:spcPts val="0"/>
              </a:spcAft>
              <a:buClr>
                <a:schemeClr val="lt1"/>
              </a:buClr>
              <a:buSzPts val="2200"/>
              <a:buFont typeface="DM Sans"/>
              <a:buChar char="●"/>
            </a:pPr>
            <a:r>
              <a:rPr b="0" i="0" lang="en" sz="2200" u="none" cap="none" strike="noStrike">
                <a:solidFill>
                  <a:schemeClr val="lt1"/>
                </a:solidFill>
                <a:latin typeface="DM Sans"/>
                <a:ea typeface="DM Sans"/>
                <a:cs typeface="DM Sans"/>
                <a:sym typeface="DM Sans"/>
              </a:rPr>
              <a:t>Criteria for Success</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Which one excites you the most?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What one will have the greatest impact on students?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What questions surface for you?</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p:txBody>
      </p:sp>
      <p:sp>
        <p:nvSpPr>
          <p:cNvPr id="506" name="Google Shape;506;p37"/>
          <p:cNvSpPr txBox="1"/>
          <p:nvPr/>
        </p:nvSpPr>
        <p:spPr>
          <a:xfrm>
            <a:off x="615900" y="368375"/>
            <a:ext cx="64176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Three Key Components of the Math Badging System</a:t>
            </a:r>
            <a:endParaRPr b="0" i="0" sz="3500" u="none" cap="none" strike="noStrike">
              <a:solidFill>
                <a:srgbClr val="83FBA3"/>
              </a:solidFill>
              <a:latin typeface="Nanum Myeongjo"/>
              <a:ea typeface="Nanum Myeongjo"/>
              <a:cs typeface="Nanum Myeongjo"/>
              <a:sym typeface="Nanum Myeongjo"/>
            </a:endParaRPr>
          </a:p>
        </p:txBody>
      </p:sp>
      <p:sp>
        <p:nvSpPr>
          <p:cNvPr id="507" name="Google Shape;507;p37"/>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8" name="Google Shape;508;p37"/>
          <p:cNvSpPr txBox="1"/>
          <p:nvPr/>
        </p:nvSpPr>
        <p:spPr>
          <a:xfrm>
            <a:off x="6735575" y="3076125"/>
            <a:ext cx="15615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 xml:space="preserve">Come off </a:t>
            </a:r>
            <a:br>
              <a:rPr b="1" i="0" lang="en" sz="1400" u="none" cap="none" strike="noStrike">
                <a:solidFill>
                  <a:srgbClr val="145758"/>
                </a:solidFill>
                <a:latin typeface="DM Sans"/>
                <a:ea typeface="DM Sans"/>
                <a:cs typeface="DM Sans"/>
                <a:sym typeface="DM Sans"/>
              </a:rPr>
            </a:br>
            <a:r>
              <a:rPr b="1" i="0" lang="en" sz="1400" u="none" cap="none" strike="noStrike">
                <a:solidFill>
                  <a:srgbClr val="145758"/>
                </a:solidFill>
                <a:latin typeface="DM Sans"/>
                <a:ea typeface="DM Sans"/>
                <a:cs typeface="DM Sans"/>
                <a:sym typeface="DM Sans"/>
              </a:rPr>
              <a:t>mute or share in the chat!</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512" name="Shape 512"/>
        <p:cNvGrpSpPr/>
        <p:nvPr/>
      </p:nvGrpSpPr>
      <p:grpSpPr>
        <a:xfrm>
          <a:off x="0" y="0"/>
          <a:ext cx="0" cy="0"/>
          <a:chOff x="0" y="0"/>
          <a:chExt cx="0" cy="0"/>
        </a:xfrm>
      </p:grpSpPr>
      <p:cxnSp>
        <p:nvCxnSpPr>
          <p:cNvPr id="513" name="Google Shape;513;p38"/>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514" name="Google Shape;514;p38"/>
          <p:cNvSpPr txBox="1"/>
          <p:nvPr/>
        </p:nvSpPr>
        <p:spPr>
          <a:xfrm>
            <a:off x="3419850" y="303450"/>
            <a:ext cx="4318200" cy="3021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Task 2: Expectations 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515" name="Google Shape;515;p38"/>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04</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19" name="Shape 519"/>
        <p:cNvGrpSpPr/>
        <p:nvPr/>
      </p:nvGrpSpPr>
      <p:grpSpPr>
        <a:xfrm>
          <a:off x="0" y="0"/>
          <a:ext cx="0" cy="0"/>
          <a:chOff x="0" y="0"/>
          <a:chExt cx="0" cy="0"/>
        </a:xfrm>
      </p:grpSpPr>
      <p:cxnSp>
        <p:nvCxnSpPr>
          <p:cNvPr id="520" name="Google Shape;520;p3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21" name="Google Shape;521;p39"/>
          <p:cNvCxnSpPr/>
          <p:nvPr/>
        </p:nvCxnSpPr>
        <p:spPr>
          <a:xfrm>
            <a:off x="6396050" y="300"/>
            <a:ext cx="0" cy="5141400"/>
          </a:xfrm>
          <a:prstGeom prst="straightConnector1">
            <a:avLst/>
          </a:prstGeom>
          <a:noFill/>
          <a:ln cap="flat" cmpd="sng" w="9525">
            <a:solidFill>
              <a:schemeClr val="dk2"/>
            </a:solidFill>
            <a:prstDash val="solid"/>
            <a:round/>
            <a:headEnd len="sm" w="sm" type="none"/>
            <a:tailEnd len="sm" w="sm" type="none"/>
          </a:ln>
        </p:spPr>
      </p:cxnSp>
      <p:sp>
        <p:nvSpPr>
          <p:cNvPr id="522" name="Google Shape;522;p39"/>
          <p:cNvSpPr txBox="1"/>
          <p:nvPr/>
        </p:nvSpPr>
        <p:spPr>
          <a:xfrm>
            <a:off x="615900" y="303450"/>
            <a:ext cx="40407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Let’s Do Some Math!</a:t>
            </a:r>
            <a:endParaRPr b="0" i="0" sz="3300" u="none" cap="none" strike="noStrike">
              <a:solidFill>
                <a:schemeClr val="dk1"/>
              </a:solidFill>
              <a:latin typeface="Nanum Myeongjo"/>
              <a:ea typeface="Nanum Myeongjo"/>
              <a:cs typeface="Nanum Myeongjo"/>
              <a:sym typeface="Nanum Myeongjo"/>
            </a:endParaRPr>
          </a:p>
        </p:txBody>
      </p:sp>
      <p:pic>
        <p:nvPicPr>
          <p:cNvPr id="523" name="Google Shape;523;p39"/>
          <p:cNvPicPr preferRelativeResize="0"/>
          <p:nvPr/>
        </p:nvPicPr>
        <p:blipFill rotWithShape="1">
          <a:blip r:embed="rId3">
            <a:alphaModFix/>
          </a:blip>
          <a:srcRect b="0" l="0" r="0" t="0"/>
          <a:stretch/>
        </p:blipFill>
        <p:spPr>
          <a:xfrm>
            <a:off x="615900" y="913050"/>
            <a:ext cx="6475500" cy="3885300"/>
          </a:xfrm>
          <a:prstGeom prst="rect">
            <a:avLst/>
          </a:prstGeom>
          <a:noFill/>
          <a:ln cap="flat" cmpd="sng" w="9525">
            <a:solidFill>
              <a:schemeClr val="dk2"/>
            </a:solidFill>
            <a:prstDash val="solid"/>
            <a:round/>
            <a:headEnd len="sm" w="sm" type="none"/>
            <a:tailEnd len="sm" w="sm" type="none"/>
          </a:ln>
        </p:spPr>
      </p:pic>
      <p:sp>
        <p:nvSpPr>
          <p:cNvPr id="524" name="Google Shape;524;p39"/>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5" name="Google Shape;525;p39"/>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C9FC8D"/>
                </a:solidFill>
                <a:latin typeface="DM Sans"/>
                <a:ea typeface="DM Sans"/>
                <a:cs typeface="DM Sans"/>
                <a:sym typeface="DM Sans"/>
              </a:rPr>
              <a:t>Do the task as a student would. Jot down any reflections that you have as you do the math!</a:t>
            </a:r>
            <a:endParaRPr b="1" i="0" sz="800" u="none" cap="none" strike="noStrike">
              <a:solidFill>
                <a:srgbClr val="C9FC8D"/>
              </a:solidFill>
              <a:latin typeface="DM Sans"/>
              <a:ea typeface="DM Sans"/>
              <a:cs typeface="DM Sans"/>
              <a:sym typeface="DM Sans"/>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29" name="Shape 529"/>
        <p:cNvGrpSpPr/>
        <p:nvPr/>
      </p:nvGrpSpPr>
      <p:grpSpPr>
        <a:xfrm>
          <a:off x="0" y="0"/>
          <a:ext cx="0" cy="0"/>
          <a:chOff x="0" y="0"/>
          <a:chExt cx="0" cy="0"/>
        </a:xfrm>
      </p:grpSpPr>
      <p:cxnSp>
        <p:nvCxnSpPr>
          <p:cNvPr id="530" name="Google Shape;530;p40"/>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31" name="Google Shape;531;p40"/>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532" name="Google Shape;532;p40"/>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pic>
        <p:nvPicPr>
          <p:cNvPr id="533" name="Google Shape;533;p40"/>
          <p:cNvPicPr preferRelativeResize="0"/>
          <p:nvPr/>
        </p:nvPicPr>
        <p:blipFill rotWithShape="1">
          <a:blip r:embed="rId3">
            <a:alphaModFix/>
          </a:blip>
          <a:srcRect b="0" l="0" r="0" t="0"/>
          <a:stretch/>
        </p:blipFill>
        <p:spPr>
          <a:xfrm>
            <a:off x="676800" y="913050"/>
            <a:ext cx="6475500" cy="3885300"/>
          </a:xfrm>
          <a:prstGeom prst="rect">
            <a:avLst/>
          </a:prstGeom>
          <a:noFill/>
          <a:ln cap="flat" cmpd="sng" w="9525">
            <a:solidFill>
              <a:schemeClr val="dk2"/>
            </a:solidFill>
            <a:prstDash val="solid"/>
            <a:round/>
            <a:headEnd len="sm" w="sm" type="none"/>
            <a:tailEnd len="sm" w="sm" type="none"/>
          </a:ln>
        </p:spPr>
      </p:pic>
      <p:sp>
        <p:nvSpPr>
          <p:cNvPr id="534" name="Google Shape;534;p40"/>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5" name="Google Shape;535;p40"/>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C9FC8D"/>
                </a:solidFill>
                <a:latin typeface="DM Sans"/>
                <a:ea typeface="DM Sans"/>
                <a:cs typeface="DM Sans"/>
                <a:sym typeface="DM Sans"/>
              </a:rPr>
              <a:t>Choose 1-2 Content and Practice Expectations that student work could give evidence of.</a:t>
            </a:r>
            <a:endParaRPr b="1" i="0" sz="1100" u="none" cap="none" strike="noStrike">
              <a:solidFill>
                <a:srgbClr val="C9FC8D"/>
              </a:solidFill>
              <a:latin typeface="DM Sans"/>
              <a:ea typeface="DM Sans"/>
              <a:cs typeface="DM Sans"/>
              <a:sym typeface="DM Sans"/>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39" name="Shape 539"/>
        <p:cNvGrpSpPr/>
        <p:nvPr/>
      </p:nvGrpSpPr>
      <p:grpSpPr>
        <a:xfrm>
          <a:off x="0" y="0"/>
          <a:ext cx="0" cy="0"/>
          <a:chOff x="0" y="0"/>
          <a:chExt cx="0" cy="0"/>
        </a:xfrm>
      </p:grpSpPr>
      <p:cxnSp>
        <p:nvCxnSpPr>
          <p:cNvPr id="540" name="Google Shape;540;p41"/>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41" name="Google Shape;541;p41"/>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542" name="Google Shape;542;p41"/>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pic>
        <p:nvPicPr>
          <p:cNvPr id="543" name="Google Shape;543;p41"/>
          <p:cNvPicPr preferRelativeResize="0"/>
          <p:nvPr/>
        </p:nvPicPr>
        <p:blipFill rotWithShape="1">
          <a:blip r:embed="rId3">
            <a:alphaModFix/>
          </a:blip>
          <a:srcRect b="0" l="0" r="0" t="0"/>
          <a:stretch/>
        </p:blipFill>
        <p:spPr>
          <a:xfrm>
            <a:off x="615900" y="913050"/>
            <a:ext cx="6475500" cy="3885300"/>
          </a:xfrm>
          <a:prstGeom prst="rect">
            <a:avLst/>
          </a:prstGeom>
          <a:noFill/>
          <a:ln cap="flat" cmpd="sng" w="9525">
            <a:solidFill>
              <a:schemeClr val="dk2"/>
            </a:solidFill>
            <a:prstDash val="solid"/>
            <a:round/>
            <a:headEnd len="sm" w="sm" type="none"/>
            <a:tailEnd len="sm" w="sm" type="none"/>
          </a:ln>
        </p:spPr>
      </p:pic>
      <p:sp>
        <p:nvSpPr>
          <p:cNvPr id="544" name="Google Shape;544;p41"/>
          <p:cNvSpPr/>
          <p:nvPr/>
        </p:nvSpPr>
        <p:spPr>
          <a:xfrm>
            <a:off x="6513300" y="2078050"/>
            <a:ext cx="2213100" cy="2111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5" name="Google Shape;545;p41"/>
          <p:cNvSpPr txBox="1"/>
          <p:nvPr/>
        </p:nvSpPr>
        <p:spPr>
          <a:xfrm>
            <a:off x="6786300" y="2710600"/>
            <a:ext cx="16671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C9FC8D"/>
                </a:solidFill>
                <a:latin typeface="DM Sans"/>
                <a:ea typeface="DM Sans"/>
                <a:cs typeface="DM Sans"/>
                <a:sym typeface="DM Sans"/>
              </a:rPr>
              <a:t>153.c: Verify experimentally the properties of dilations given by a center and a scale factor.</a:t>
            </a:r>
            <a:endParaRPr b="1" i="0" sz="1100" u="none" cap="none" strike="noStrike">
              <a:solidFill>
                <a:srgbClr val="C9FC8D"/>
              </a:solidFill>
              <a:latin typeface="DM Sans"/>
              <a:ea typeface="DM Sans"/>
              <a:cs typeface="DM Sans"/>
              <a:sym typeface="DM Sans"/>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49" name="Shape 549"/>
        <p:cNvGrpSpPr/>
        <p:nvPr/>
      </p:nvGrpSpPr>
      <p:grpSpPr>
        <a:xfrm>
          <a:off x="0" y="0"/>
          <a:ext cx="0" cy="0"/>
          <a:chOff x="0" y="0"/>
          <a:chExt cx="0" cy="0"/>
        </a:xfrm>
      </p:grpSpPr>
      <p:sp>
        <p:nvSpPr>
          <p:cNvPr id="550" name="Google Shape;550;p42"/>
          <p:cNvSpPr txBox="1"/>
          <p:nvPr/>
        </p:nvSpPr>
        <p:spPr>
          <a:xfrm>
            <a:off x="3105100" y="690325"/>
            <a:ext cx="3636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M153 Badge Title,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551" name="Google Shape;551;p42"/>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52" name="Google Shape;552;p42"/>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53" name="Google Shape;553;p42"/>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54" name="Google Shape;554;p42"/>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55" name="Google Shape;555;p42"/>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56" name="Google Shape;556;p42"/>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57" name="Google Shape;557;p42"/>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61" name="Shape 561"/>
        <p:cNvGrpSpPr/>
        <p:nvPr/>
      </p:nvGrpSpPr>
      <p:grpSpPr>
        <a:xfrm>
          <a:off x="0" y="0"/>
          <a:ext cx="0" cy="0"/>
          <a:chOff x="0" y="0"/>
          <a:chExt cx="0" cy="0"/>
        </a:xfrm>
      </p:grpSpPr>
      <p:sp>
        <p:nvSpPr>
          <p:cNvPr id="562" name="Google Shape;562;p43"/>
          <p:cNvSpPr txBox="1"/>
          <p:nvPr/>
        </p:nvSpPr>
        <p:spPr>
          <a:xfrm>
            <a:off x="3105100" y="690325"/>
            <a:ext cx="3636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M153 Badge Title,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563" name="Google Shape;563;p43"/>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64" name="Google Shape;564;p43"/>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65" name="Google Shape;565;p43"/>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66" name="Google Shape;566;p43"/>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67" name="Google Shape;567;p43"/>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68" name="Google Shape;568;p43"/>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69" name="Google Shape;569;p43"/>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570" name="Google Shape;570;p43"/>
          <p:cNvSpPr/>
          <p:nvPr/>
        </p:nvSpPr>
        <p:spPr>
          <a:xfrm>
            <a:off x="6399300" y="2472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1" name="Google Shape;571;p43"/>
          <p:cNvSpPr txBox="1"/>
          <p:nvPr/>
        </p:nvSpPr>
        <p:spPr>
          <a:xfrm>
            <a:off x="6595350" y="2937350"/>
            <a:ext cx="1554000" cy="1015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BDFCD7"/>
                </a:solidFill>
                <a:latin typeface="DM Sans"/>
                <a:ea typeface="DM Sans"/>
                <a:cs typeface="DM Sans"/>
                <a:sym typeface="DM Sans"/>
              </a:rPr>
              <a:t xml:space="preserve">Which of these principles does this task lend itself to? </a:t>
            </a:r>
            <a:endParaRPr b="1" i="0" sz="1100" u="none" cap="none" strike="noStrike">
              <a:solidFill>
                <a:srgbClr val="BDFCD7"/>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BDFCD7"/>
                </a:solidFill>
                <a:latin typeface="DM Sans"/>
                <a:ea typeface="DM Sans"/>
                <a:cs typeface="DM Sans"/>
                <a:sym typeface="DM Sans"/>
              </a:rPr>
              <a:t xml:space="preserve">Which ones can the task be easily adapted to accommodate? </a:t>
            </a:r>
            <a:endParaRPr b="1" i="0" sz="1100" u="none" cap="none" strike="noStrike">
              <a:solidFill>
                <a:srgbClr val="BDFCD7"/>
              </a:solidFill>
              <a:latin typeface="DM Sans"/>
              <a:ea typeface="DM Sans"/>
              <a:cs typeface="DM Sans"/>
              <a:sym typeface="DM Sans"/>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75" name="Shape 575"/>
        <p:cNvGrpSpPr/>
        <p:nvPr/>
      </p:nvGrpSpPr>
      <p:grpSpPr>
        <a:xfrm>
          <a:off x="0" y="0"/>
          <a:ext cx="0" cy="0"/>
          <a:chOff x="0" y="0"/>
          <a:chExt cx="0" cy="0"/>
        </a:xfrm>
      </p:grpSpPr>
      <p:sp>
        <p:nvSpPr>
          <p:cNvPr id="576" name="Google Shape;576;p44"/>
          <p:cNvSpPr txBox="1"/>
          <p:nvPr/>
        </p:nvSpPr>
        <p:spPr>
          <a:xfrm>
            <a:off x="3105100" y="690325"/>
            <a:ext cx="3636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M153 Badge Title,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577" name="Google Shape;577;p44"/>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78" name="Google Shape;578;p44"/>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79" name="Google Shape;579;p44"/>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80" name="Google Shape;580;p44"/>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81" name="Google Shape;581;p44"/>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82" name="Google Shape;582;p44"/>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83" name="Google Shape;583;p44"/>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584" name="Google Shape;584;p44"/>
          <p:cNvSpPr/>
          <p:nvPr/>
        </p:nvSpPr>
        <p:spPr>
          <a:xfrm>
            <a:off x="6399300" y="2472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5" name="Google Shape;585;p44"/>
          <p:cNvSpPr txBox="1"/>
          <p:nvPr/>
        </p:nvSpPr>
        <p:spPr>
          <a:xfrm>
            <a:off x="6595350" y="3075800"/>
            <a:ext cx="1554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BDFCD7"/>
                </a:solidFill>
                <a:latin typeface="DM Sans"/>
                <a:ea typeface="DM Sans"/>
                <a:cs typeface="DM Sans"/>
                <a:sym typeface="DM Sans"/>
              </a:rPr>
              <a:t xml:space="preserve">Share what </a:t>
            </a:r>
            <a:br>
              <a:rPr b="1" i="0" lang="en" sz="1600" u="none" cap="none" strike="noStrike">
                <a:solidFill>
                  <a:srgbClr val="BDFCD7"/>
                </a:solidFill>
                <a:latin typeface="DM Sans"/>
                <a:ea typeface="DM Sans"/>
                <a:cs typeface="DM Sans"/>
                <a:sym typeface="DM Sans"/>
              </a:rPr>
            </a:br>
            <a:r>
              <a:rPr b="1" i="0" lang="en" sz="1600" u="none" cap="none" strike="noStrike">
                <a:solidFill>
                  <a:srgbClr val="BDFCD7"/>
                </a:solidFill>
                <a:latin typeface="DM Sans"/>
                <a:ea typeface="DM Sans"/>
                <a:cs typeface="DM Sans"/>
                <a:sym typeface="DM Sans"/>
              </a:rPr>
              <a:t>you came up with!</a:t>
            </a:r>
            <a:endParaRPr b="1" i="0" sz="1100" u="none" cap="none" strike="noStrike">
              <a:solidFill>
                <a:srgbClr val="BDFCD7"/>
              </a:solidFill>
              <a:latin typeface="DM Sans"/>
              <a:ea typeface="DM Sans"/>
              <a:cs typeface="DM Sans"/>
              <a:sym typeface="DM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589" name="Shape 589"/>
        <p:cNvGrpSpPr/>
        <p:nvPr/>
      </p:nvGrpSpPr>
      <p:grpSpPr>
        <a:xfrm>
          <a:off x="0" y="0"/>
          <a:ext cx="0" cy="0"/>
          <a:chOff x="0" y="0"/>
          <a:chExt cx="0" cy="0"/>
        </a:xfrm>
      </p:grpSpPr>
      <p:cxnSp>
        <p:nvCxnSpPr>
          <p:cNvPr id="590" name="Google Shape;590;p45"/>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591" name="Google Shape;591;p45"/>
          <p:cNvSpPr txBox="1"/>
          <p:nvPr/>
        </p:nvSpPr>
        <p:spPr>
          <a:xfrm>
            <a:off x="3419850" y="303450"/>
            <a:ext cx="4318200" cy="1819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Task 2: Student Work</a:t>
            </a:r>
            <a:endParaRPr b="0" i="0" sz="5200" u="none" cap="none" strike="noStrike">
              <a:solidFill>
                <a:schemeClr val="dk1"/>
              </a:solidFill>
              <a:latin typeface="Nanum Myeongjo"/>
              <a:ea typeface="Nanum Myeongjo"/>
              <a:cs typeface="Nanum Myeongjo"/>
              <a:sym typeface="Nanum Myeongjo"/>
            </a:endParaRPr>
          </a:p>
        </p:txBody>
      </p:sp>
      <p:sp>
        <p:nvSpPr>
          <p:cNvPr id="592" name="Google Shape;592;p45"/>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05</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96" name="Shape 596"/>
        <p:cNvGrpSpPr/>
        <p:nvPr/>
      </p:nvGrpSpPr>
      <p:grpSpPr>
        <a:xfrm>
          <a:off x="0" y="0"/>
          <a:ext cx="0" cy="0"/>
          <a:chOff x="0" y="0"/>
          <a:chExt cx="0" cy="0"/>
        </a:xfrm>
      </p:grpSpPr>
      <p:sp>
        <p:nvSpPr>
          <p:cNvPr id="597" name="Google Shape;597;p46"/>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598" name="Google Shape;598;p46"/>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599" name="Google Shape;599;p46"/>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600" name="Google Shape;600;p46"/>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601" name="Google Shape;601;p46"/>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602" name="Google Shape;602;p46"/>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606" name="Shape 606"/>
        <p:cNvGrpSpPr/>
        <p:nvPr/>
      </p:nvGrpSpPr>
      <p:grpSpPr>
        <a:xfrm>
          <a:off x="0" y="0"/>
          <a:ext cx="0" cy="0"/>
          <a:chOff x="0" y="0"/>
          <a:chExt cx="0" cy="0"/>
        </a:xfrm>
      </p:grpSpPr>
      <p:sp>
        <p:nvSpPr>
          <p:cNvPr id="607" name="Google Shape;607;p47"/>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608" name="Google Shape;608;p47"/>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609" name="Google Shape;609;p47"/>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610" name="Google Shape;610;p47"/>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611" name="Google Shape;611;p47"/>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612" name="Google Shape;612;p47"/>
          <p:cNvSpPr/>
          <p:nvPr/>
        </p:nvSpPr>
        <p:spPr>
          <a:xfrm>
            <a:off x="1612725" y="26440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3" name="Google Shape;613;p47"/>
          <p:cNvSpPr txBox="1"/>
          <p:nvPr/>
        </p:nvSpPr>
        <p:spPr>
          <a:xfrm>
            <a:off x="1808775" y="3331300"/>
            <a:ext cx="1554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C9FC8D"/>
                </a:solidFill>
                <a:latin typeface="DM Sans"/>
                <a:ea typeface="DM Sans"/>
                <a:cs typeface="DM Sans"/>
                <a:sym typeface="DM Sans"/>
              </a:rPr>
              <a:t>Come off mute and share what you saw!</a:t>
            </a:r>
            <a:endParaRPr b="1" i="0" sz="1400" u="none" cap="none" strike="noStrike">
              <a:solidFill>
                <a:srgbClr val="C9FC8D"/>
              </a:solidFill>
              <a:latin typeface="DM Sans"/>
              <a:ea typeface="DM Sans"/>
              <a:cs typeface="DM Sans"/>
              <a:sym typeface="DM Sans"/>
            </a:endParaRPr>
          </a:p>
        </p:txBody>
      </p:sp>
      <p:sp>
        <p:nvSpPr>
          <p:cNvPr id="614" name="Google Shape;614;p47"/>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18" name="Shape 618"/>
        <p:cNvGrpSpPr/>
        <p:nvPr/>
      </p:nvGrpSpPr>
      <p:grpSpPr>
        <a:xfrm>
          <a:off x="0" y="0"/>
          <a:ext cx="0" cy="0"/>
          <a:chOff x="0" y="0"/>
          <a:chExt cx="0" cy="0"/>
        </a:xfrm>
      </p:grpSpPr>
      <p:cxnSp>
        <p:nvCxnSpPr>
          <p:cNvPr id="619" name="Google Shape;619;p48"/>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620" name="Google Shape;620;p48"/>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621" name="Google Shape;621;p48"/>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622" name="Google Shape;622;p48"/>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23" name="Google Shape;623;p48"/>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624" name="Google Shape;624;p48"/>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625" name="Google Shape;625;p48"/>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626" name="Google Shape;626;p48"/>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627" name="Google Shape;627;p48"/>
          <p:cNvSpPr txBox="1"/>
          <p:nvPr/>
        </p:nvSpPr>
        <p:spPr>
          <a:xfrm>
            <a:off x="325175" y="2843600"/>
            <a:ext cx="2169900" cy="461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 sz="1000" u="none" cap="none" strike="noStrike">
                <a:solidFill>
                  <a:schemeClr val="dk1"/>
                </a:solidFill>
                <a:latin typeface="DM Sans"/>
                <a:ea typeface="DM Sans"/>
                <a:cs typeface="DM Sans"/>
                <a:sym typeface="DM Sans"/>
              </a:rPr>
              <a:t>153.c: Verify experimentally the properties of dilations given by a center and a scale factor.</a:t>
            </a:r>
            <a:endParaRPr b="1" i="0" sz="1000" u="none" cap="none" strike="noStrike">
              <a:solidFill>
                <a:schemeClr val="dk1"/>
              </a:solidFill>
              <a:latin typeface="DM Sans"/>
              <a:ea typeface="DM Sans"/>
              <a:cs typeface="DM Sans"/>
              <a:sym typeface="DM Sans"/>
            </a:endParaRPr>
          </a:p>
        </p:txBody>
      </p:sp>
      <p:cxnSp>
        <p:nvCxnSpPr>
          <p:cNvPr id="628" name="Google Shape;628;p48"/>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629" name="Google Shape;629;p48"/>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630" name="Google Shape;630;p48"/>
          <p:cNvSpPr txBox="1"/>
          <p:nvPr/>
        </p:nvSpPr>
        <p:spPr>
          <a:xfrm>
            <a:off x="3008088" y="1262550"/>
            <a:ext cx="1665900" cy="2165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chemeClr val="dk1"/>
              </a:buClr>
              <a:buSzPts val="1000"/>
              <a:buFont typeface="Arial"/>
              <a:buNone/>
            </a:pPr>
            <a:r>
              <a:rPr b="0" i="0" lang="en" sz="1000" u="none" cap="none" strike="noStrike">
                <a:solidFill>
                  <a:schemeClr val="dk1"/>
                </a:solidFill>
                <a:latin typeface="DM Sans"/>
                <a:ea typeface="DM Sans"/>
                <a:cs typeface="DM Sans"/>
                <a:sym typeface="DM Sans"/>
              </a:rPr>
              <a:t>The student’s artifact shows evidence of an emerging understanding of the targeted expectation(s). After conferencing and additional instruction/ learning, the student may provide a revised or different artifact as evidence of their learning.</a:t>
            </a:r>
            <a:endParaRPr b="0" i="0" sz="1000" u="none" cap="none" strike="noStrike">
              <a:solidFill>
                <a:srgbClr val="000000"/>
              </a:solidFill>
              <a:latin typeface="DM Sans"/>
              <a:ea typeface="DM Sans"/>
              <a:cs typeface="DM Sans"/>
              <a:sym typeface="DM Sans"/>
            </a:endParaRPr>
          </a:p>
        </p:txBody>
      </p:sp>
      <p:sp>
        <p:nvSpPr>
          <p:cNvPr id="631" name="Google Shape;631;p48"/>
          <p:cNvSpPr txBox="1"/>
          <p:nvPr/>
        </p:nvSpPr>
        <p:spPr>
          <a:xfrm>
            <a:off x="5058900" y="1262550"/>
            <a:ext cx="1665900" cy="1988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chemeClr val="dk1"/>
              </a:buClr>
              <a:buSzPts val="1000"/>
              <a:buFont typeface="Arial"/>
              <a:buNone/>
            </a:pPr>
            <a:r>
              <a:rPr b="0" i="0" lang="en" sz="1000" u="none" cap="none" strike="noStrike">
                <a:solidFill>
                  <a:schemeClr val="dk1"/>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p:txBody>
      </p:sp>
      <p:sp>
        <p:nvSpPr>
          <p:cNvPr id="632" name="Google Shape;632;p48"/>
          <p:cNvSpPr txBox="1"/>
          <p:nvPr/>
        </p:nvSpPr>
        <p:spPr>
          <a:xfrm>
            <a:off x="7071650" y="1262550"/>
            <a:ext cx="1665900" cy="926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 xml:space="preserve">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chemeClr val="dk1"/>
              </a:buClr>
              <a:buSzPts val="1000"/>
              <a:buFont typeface="Arial"/>
              <a:buNone/>
            </a:pPr>
            <a:r>
              <a:rPr b="0" i="0" lang="en" sz="1000" u="none" cap="none" strike="noStrike">
                <a:solidFill>
                  <a:schemeClr val="dk1"/>
                </a:solidFill>
                <a:latin typeface="DM Sans"/>
                <a:ea typeface="DM Sans"/>
                <a:cs typeface="DM Sans"/>
                <a:sym typeface="DM Sans"/>
              </a:rPr>
              <a:t>The student’s artifact demonstrates evidence that they have met the targeted expectation(s).</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636" name="Shape 636"/>
        <p:cNvGrpSpPr/>
        <p:nvPr/>
      </p:nvGrpSpPr>
      <p:grpSpPr>
        <a:xfrm>
          <a:off x="0" y="0"/>
          <a:ext cx="0" cy="0"/>
          <a:chOff x="0" y="0"/>
          <a:chExt cx="0" cy="0"/>
        </a:xfrm>
      </p:grpSpPr>
      <p:cxnSp>
        <p:nvCxnSpPr>
          <p:cNvPr id="637" name="Google Shape;637;g7a9e1ea638b6f657_92"/>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38" name="Google Shape;638;g7a9e1ea638b6f657_92"/>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639" name="Google Shape;639;g7a9e1ea638b6f657_92"/>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graphicFrame>
        <p:nvGraphicFramePr>
          <p:cNvPr id="640" name="Google Shape;640;g7a9e1ea638b6f657_92"/>
          <p:cNvGraphicFramePr/>
          <p:nvPr/>
        </p:nvGraphicFramePr>
        <p:xfrm>
          <a:off x="1329888" y="1246550"/>
          <a:ext cx="3000000" cy="3000000"/>
        </p:xfrm>
        <a:graphic>
          <a:graphicData uri="http://schemas.openxmlformats.org/drawingml/2006/table">
            <a:tbl>
              <a:tblPr>
                <a:noFill/>
                <a:tableStyleId>{6BB536A9-935E-43FC-AD46-62D4817FDB23}</a:tableStyleId>
              </a:tblPr>
              <a:tblGrid>
                <a:gridCol w="1784375"/>
                <a:gridCol w="1784375"/>
                <a:gridCol w="1784375"/>
              </a:tblGrid>
              <a:tr h="381325">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solidFill>
                      <a:srgbClr val="83FBA3"/>
                    </a:solidFill>
                  </a:tcPr>
                </a:tc>
              </a:tr>
              <a:tr h="1246575">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rgbClr val="FFFFFF"/>
                    </a:solidFill>
                  </a:tcPr>
                </a:tc>
              </a:tr>
            </a:tbl>
          </a:graphicData>
        </a:graphic>
      </p:graphicFrame>
      <p:pic>
        <p:nvPicPr>
          <p:cNvPr id="641" name="Google Shape;641;g7a9e1ea638b6f657_92"/>
          <p:cNvPicPr preferRelativeResize="0"/>
          <p:nvPr/>
        </p:nvPicPr>
        <p:blipFill rotWithShape="1">
          <a:blip r:embed="rId3">
            <a:alphaModFix/>
          </a:blip>
          <a:srcRect b="0" l="0" r="0" t="0"/>
          <a:stretch/>
        </p:blipFill>
        <p:spPr>
          <a:xfrm>
            <a:off x="111675" y="1635525"/>
            <a:ext cx="544274" cy="534625"/>
          </a:xfrm>
          <a:prstGeom prst="rect">
            <a:avLst/>
          </a:prstGeom>
          <a:noFill/>
          <a:ln>
            <a:noFill/>
          </a:ln>
        </p:spPr>
      </p:pic>
      <p:pic>
        <p:nvPicPr>
          <p:cNvPr id="642" name="Google Shape;642;g7a9e1ea638b6f657_92"/>
          <p:cNvPicPr preferRelativeResize="0"/>
          <p:nvPr/>
        </p:nvPicPr>
        <p:blipFill rotWithShape="1">
          <a:blip r:embed="rId3">
            <a:alphaModFix/>
          </a:blip>
          <a:srcRect b="0" l="0" r="0" t="0"/>
          <a:stretch/>
        </p:blipFill>
        <p:spPr>
          <a:xfrm>
            <a:off x="264075" y="1787925"/>
            <a:ext cx="544274" cy="534625"/>
          </a:xfrm>
          <a:prstGeom prst="rect">
            <a:avLst/>
          </a:prstGeom>
          <a:noFill/>
          <a:ln>
            <a:noFill/>
          </a:ln>
        </p:spPr>
      </p:pic>
      <p:pic>
        <p:nvPicPr>
          <p:cNvPr id="643" name="Google Shape;643;g7a9e1ea638b6f657_92"/>
          <p:cNvPicPr preferRelativeResize="0"/>
          <p:nvPr/>
        </p:nvPicPr>
        <p:blipFill rotWithShape="1">
          <a:blip r:embed="rId3">
            <a:alphaModFix/>
          </a:blip>
          <a:srcRect b="0" l="0" r="0" t="0"/>
          <a:stretch/>
        </p:blipFill>
        <p:spPr>
          <a:xfrm>
            <a:off x="416475" y="1940325"/>
            <a:ext cx="544274" cy="534625"/>
          </a:xfrm>
          <a:prstGeom prst="rect">
            <a:avLst/>
          </a:prstGeom>
          <a:noFill/>
          <a:ln>
            <a:noFill/>
          </a:ln>
        </p:spPr>
      </p:pic>
      <p:pic>
        <p:nvPicPr>
          <p:cNvPr id="644" name="Google Shape;644;g7a9e1ea638b6f657_92"/>
          <p:cNvPicPr preferRelativeResize="0"/>
          <p:nvPr/>
        </p:nvPicPr>
        <p:blipFill rotWithShape="1">
          <a:blip r:embed="rId3">
            <a:alphaModFix/>
          </a:blip>
          <a:srcRect b="0" l="0" r="0" t="0"/>
          <a:stretch/>
        </p:blipFill>
        <p:spPr>
          <a:xfrm>
            <a:off x="568875" y="2092725"/>
            <a:ext cx="544274" cy="534625"/>
          </a:xfrm>
          <a:prstGeom prst="rect">
            <a:avLst/>
          </a:prstGeom>
          <a:noFill/>
          <a:ln>
            <a:noFill/>
          </a:ln>
        </p:spPr>
      </p:pic>
      <p:pic>
        <p:nvPicPr>
          <p:cNvPr id="645" name="Google Shape;645;g7a9e1ea638b6f657_92"/>
          <p:cNvPicPr preferRelativeResize="0"/>
          <p:nvPr/>
        </p:nvPicPr>
        <p:blipFill rotWithShape="1">
          <a:blip r:embed="rId3">
            <a:alphaModFix/>
          </a:blip>
          <a:srcRect b="0" l="0" r="0" t="0"/>
          <a:stretch/>
        </p:blipFill>
        <p:spPr>
          <a:xfrm>
            <a:off x="721275" y="2245125"/>
            <a:ext cx="544274" cy="534625"/>
          </a:xfrm>
          <a:prstGeom prst="rect">
            <a:avLst/>
          </a:prstGeom>
          <a:noFill/>
          <a:ln>
            <a:noFill/>
          </a:ln>
        </p:spPr>
      </p:pic>
      <p:sp>
        <p:nvSpPr>
          <p:cNvPr id="646" name="Google Shape;646;g7a9e1ea638b6f657_92"/>
          <p:cNvSpPr/>
          <p:nvPr/>
        </p:nvSpPr>
        <p:spPr>
          <a:xfrm rot="10800000">
            <a:off x="1265624" y="232255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7" name="Google Shape;647;g7a9e1ea638b6f657_92"/>
          <p:cNvSpPr/>
          <p:nvPr/>
        </p:nvSpPr>
        <p:spPr>
          <a:xfrm>
            <a:off x="615898"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8" name="Google Shape;648;g7a9e1ea638b6f657_92"/>
          <p:cNvSpPr txBox="1"/>
          <p:nvPr/>
        </p:nvSpPr>
        <p:spPr>
          <a:xfrm>
            <a:off x="754950" y="3496300"/>
            <a:ext cx="1371300" cy="1200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300" u="none" cap="none" strike="noStrike">
                <a:solidFill>
                  <a:srgbClr val="83FBA3"/>
                </a:solidFill>
                <a:latin typeface="DM Sans"/>
                <a:ea typeface="DM Sans"/>
                <a:cs typeface="DM Sans"/>
                <a:sym typeface="DM Sans"/>
              </a:rPr>
              <a:t>Drag a checkmark to the Criteria for Success to reflect evidence of learning</a:t>
            </a:r>
            <a:endParaRPr b="1" i="0" sz="700" u="none" cap="none" strike="noStrike">
              <a:solidFill>
                <a:srgbClr val="83FBA3"/>
              </a:solidFill>
              <a:latin typeface="DM Sans"/>
              <a:ea typeface="DM Sans"/>
              <a:cs typeface="DM Sans"/>
              <a:sym typeface="DM Sans"/>
            </a:endParaRPr>
          </a:p>
        </p:txBody>
      </p:sp>
      <p:graphicFrame>
        <p:nvGraphicFramePr>
          <p:cNvPr id="649" name="Google Shape;649;g7a9e1ea638b6f657_92"/>
          <p:cNvGraphicFramePr/>
          <p:nvPr/>
        </p:nvGraphicFramePr>
        <p:xfrm>
          <a:off x="5926900" y="2474950"/>
          <a:ext cx="3000000" cy="3000000"/>
        </p:xfrm>
        <a:graphic>
          <a:graphicData uri="http://schemas.openxmlformats.org/drawingml/2006/table">
            <a:tbl>
              <a:tblPr>
                <a:noFill/>
                <a:tableStyleId>{D9BB8AAE-1DFD-4738-9EE8-0D127396AD28}</a:tableStyleId>
              </a:tblPr>
              <a:tblGrid>
                <a:gridCol w="2913900"/>
              </a:tblGrid>
              <a:tr h="635750">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000000"/>
                          </a:solidFill>
                        </a:rPr>
                        <a:t>Your thoughts about the evidence visible in the work</a:t>
                      </a:r>
                      <a:r>
                        <a:rPr lang="en" sz="1400" u="none" cap="none" strike="noStrike">
                          <a:solidFill>
                            <a:srgbClr val="000000"/>
                          </a:solidFill>
                        </a:rPr>
                        <a:t>.</a:t>
                      </a:r>
                      <a:endParaRPr b="1"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83FBA3"/>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650" name="Google Shape;650;g7a9e1ea638b6f657_92"/>
          <p:cNvSpPr/>
          <p:nvPr/>
        </p:nvSpPr>
        <p:spPr>
          <a:xfrm>
            <a:off x="3334160"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1" name="Google Shape;651;g7a9e1ea638b6f657_92"/>
          <p:cNvSpPr txBox="1"/>
          <p:nvPr/>
        </p:nvSpPr>
        <p:spPr>
          <a:xfrm>
            <a:off x="3473212" y="3680950"/>
            <a:ext cx="1371300" cy="831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800" u="none" cap="none" strike="noStrike">
                <a:solidFill>
                  <a:srgbClr val="83FBA3"/>
                </a:solidFill>
                <a:latin typeface="DM Sans"/>
                <a:ea typeface="DM Sans"/>
                <a:cs typeface="DM Sans"/>
                <a:sym typeface="DM Sans"/>
              </a:rPr>
              <a:t>Type out your thoughts</a:t>
            </a:r>
            <a:endParaRPr b="1" i="0" sz="1200" u="none" cap="none" strike="noStrike">
              <a:solidFill>
                <a:srgbClr val="83FBA3"/>
              </a:solidFill>
              <a:latin typeface="DM Sans"/>
              <a:ea typeface="DM Sans"/>
              <a:cs typeface="DM Sans"/>
              <a:sym typeface="DM Sans"/>
            </a:endParaRPr>
          </a:p>
        </p:txBody>
      </p:sp>
      <p:sp>
        <p:nvSpPr>
          <p:cNvPr id="652" name="Google Shape;652;g7a9e1ea638b6f657_92"/>
          <p:cNvSpPr/>
          <p:nvPr/>
        </p:nvSpPr>
        <p:spPr>
          <a:xfrm rot="10800000">
            <a:off x="5051049" y="394450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56" name="Shape 656"/>
        <p:cNvGrpSpPr/>
        <p:nvPr/>
      </p:nvGrpSpPr>
      <p:grpSpPr>
        <a:xfrm>
          <a:off x="0" y="0"/>
          <a:ext cx="0" cy="0"/>
          <a:chOff x="0" y="0"/>
          <a:chExt cx="0" cy="0"/>
        </a:xfrm>
      </p:grpSpPr>
      <p:cxnSp>
        <p:nvCxnSpPr>
          <p:cNvPr id="657" name="Google Shape;657;p50"/>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58" name="Google Shape;658;p50"/>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cxnSp>
        <p:nvCxnSpPr>
          <p:cNvPr id="659" name="Google Shape;659;p50"/>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60" name="Google Shape;660;p50"/>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1 of student work</a:t>
            </a:r>
            <a:endParaRPr b="0" i="0" sz="1400" u="none" cap="none" strike="noStrike">
              <a:solidFill>
                <a:srgbClr val="000000"/>
              </a:solidFill>
              <a:latin typeface="Arial"/>
              <a:ea typeface="Arial"/>
              <a:cs typeface="Arial"/>
              <a:sym typeface="Arial"/>
            </a:endParaRPr>
          </a:p>
        </p:txBody>
      </p:sp>
      <p:sp>
        <p:nvSpPr>
          <p:cNvPr id="661" name="Google Shape;661;p50"/>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2" name="Google Shape;662;p50"/>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66" name="Shape 666"/>
        <p:cNvGrpSpPr/>
        <p:nvPr/>
      </p:nvGrpSpPr>
      <p:grpSpPr>
        <a:xfrm>
          <a:off x="0" y="0"/>
          <a:ext cx="0" cy="0"/>
          <a:chOff x="0" y="0"/>
          <a:chExt cx="0" cy="0"/>
        </a:xfrm>
      </p:grpSpPr>
      <p:cxnSp>
        <p:nvCxnSpPr>
          <p:cNvPr id="667" name="Google Shape;667;p51"/>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68" name="Google Shape;668;p51"/>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cxnSp>
        <p:nvCxnSpPr>
          <p:cNvPr id="669" name="Google Shape;669;p51"/>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70" name="Google Shape;670;p51"/>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2 of student work</a:t>
            </a:r>
            <a:endParaRPr b="0" i="0" sz="1400" u="none" cap="none" strike="noStrike">
              <a:solidFill>
                <a:srgbClr val="000000"/>
              </a:solidFill>
              <a:latin typeface="Arial"/>
              <a:ea typeface="Arial"/>
              <a:cs typeface="Arial"/>
              <a:sym typeface="Arial"/>
            </a:endParaRPr>
          </a:p>
        </p:txBody>
      </p:sp>
      <p:sp>
        <p:nvSpPr>
          <p:cNvPr id="671" name="Google Shape;671;p51"/>
          <p:cNvSpPr/>
          <p:nvPr/>
        </p:nvSpPr>
        <p:spPr>
          <a:xfrm>
            <a:off x="516925" y="25509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2" name="Google Shape;672;p51"/>
          <p:cNvSpPr txBox="1"/>
          <p:nvPr/>
        </p:nvSpPr>
        <p:spPr>
          <a:xfrm>
            <a:off x="712975" y="327770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76" name="Shape 676"/>
        <p:cNvGrpSpPr/>
        <p:nvPr/>
      </p:nvGrpSpPr>
      <p:grpSpPr>
        <a:xfrm>
          <a:off x="0" y="0"/>
          <a:ext cx="0" cy="0"/>
          <a:chOff x="0" y="0"/>
          <a:chExt cx="0" cy="0"/>
        </a:xfrm>
      </p:grpSpPr>
      <p:cxnSp>
        <p:nvCxnSpPr>
          <p:cNvPr id="677" name="Google Shape;677;p52"/>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78" name="Google Shape;678;p52"/>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cxnSp>
        <p:nvCxnSpPr>
          <p:cNvPr id="679" name="Google Shape;679;p52"/>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80" name="Google Shape;680;p52"/>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3 of student work</a:t>
            </a:r>
            <a:endParaRPr b="0" i="0" sz="1400" u="none" cap="none" strike="noStrike">
              <a:solidFill>
                <a:srgbClr val="000000"/>
              </a:solidFill>
              <a:latin typeface="Arial"/>
              <a:ea typeface="Arial"/>
              <a:cs typeface="Arial"/>
              <a:sym typeface="Arial"/>
            </a:endParaRPr>
          </a:p>
        </p:txBody>
      </p:sp>
      <p:sp>
        <p:nvSpPr>
          <p:cNvPr id="681" name="Google Shape;681;p52"/>
          <p:cNvSpPr/>
          <p:nvPr/>
        </p:nvSpPr>
        <p:spPr>
          <a:xfrm>
            <a:off x="516925" y="25509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2" name="Google Shape;682;p52"/>
          <p:cNvSpPr txBox="1"/>
          <p:nvPr/>
        </p:nvSpPr>
        <p:spPr>
          <a:xfrm>
            <a:off x="712975" y="327770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686" name="Shape 686"/>
        <p:cNvGrpSpPr/>
        <p:nvPr/>
      </p:nvGrpSpPr>
      <p:grpSpPr>
        <a:xfrm>
          <a:off x="0" y="0"/>
          <a:ext cx="0" cy="0"/>
          <a:chOff x="0" y="0"/>
          <a:chExt cx="0" cy="0"/>
        </a:xfrm>
      </p:grpSpPr>
      <p:cxnSp>
        <p:nvCxnSpPr>
          <p:cNvPr id="687" name="Google Shape;687;p5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688" name="Google Shape;688;p5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689" name="Google Shape;689;p53"/>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Hear Some Reflections</a:t>
            </a:r>
            <a:endParaRPr b="0" i="0" sz="3500" u="none" cap="none" strike="noStrike">
              <a:solidFill>
                <a:srgbClr val="83FBA3"/>
              </a:solidFill>
              <a:latin typeface="Nanum Myeongjo"/>
              <a:ea typeface="Nanum Myeongjo"/>
              <a:cs typeface="Nanum Myeongjo"/>
              <a:sym typeface="Nanum Myeongjo"/>
            </a:endParaRPr>
          </a:p>
        </p:txBody>
      </p:sp>
      <p:sp>
        <p:nvSpPr>
          <p:cNvPr id="690" name="Google Shape;690;p53"/>
          <p:cNvSpPr txBox="1"/>
          <p:nvPr/>
        </p:nvSpPr>
        <p:spPr>
          <a:xfrm>
            <a:off x="615900" y="1598550"/>
            <a:ext cx="5421300" cy="1635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What kinds of support will students need to demonstrate evidence of learning?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Has your thinking changed at all on how to implement this task? If so, how? </a:t>
            </a:r>
            <a:endParaRPr b="0" i="0" sz="2700" u="none" cap="none" strike="noStrike">
              <a:solidFill>
                <a:schemeClr val="lt1"/>
              </a:solidFill>
              <a:latin typeface="DM Sans"/>
              <a:ea typeface="DM Sans"/>
              <a:cs typeface="DM Sans"/>
              <a:sym typeface="DM Sans"/>
            </a:endParaRPr>
          </a:p>
        </p:txBody>
      </p:sp>
      <p:sp>
        <p:nvSpPr>
          <p:cNvPr id="691" name="Google Shape;691;p53"/>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2" name="Google Shape;692;p53"/>
          <p:cNvSpPr txBox="1"/>
          <p:nvPr/>
        </p:nvSpPr>
        <p:spPr>
          <a:xfrm>
            <a:off x="6735575" y="3076125"/>
            <a:ext cx="15615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 xml:space="preserve">Come off </a:t>
            </a:r>
            <a:br>
              <a:rPr b="1" i="0" lang="en" sz="1400" u="none" cap="none" strike="noStrike">
                <a:solidFill>
                  <a:srgbClr val="145758"/>
                </a:solidFill>
                <a:latin typeface="DM Sans"/>
                <a:ea typeface="DM Sans"/>
                <a:cs typeface="DM Sans"/>
                <a:sym typeface="DM Sans"/>
              </a:rPr>
            </a:br>
            <a:r>
              <a:rPr b="1" i="0" lang="en" sz="1400" u="none" cap="none" strike="noStrike">
                <a:solidFill>
                  <a:srgbClr val="145758"/>
                </a:solidFill>
                <a:latin typeface="DM Sans"/>
                <a:ea typeface="DM Sans"/>
                <a:cs typeface="DM Sans"/>
                <a:sym typeface="DM Sans"/>
              </a:rPr>
              <a:t>mute or share in the chat!</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696" name="Shape 696"/>
        <p:cNvGrpSpPr/>
        <p:nvPr/>
      </p:nvGrpSpPr>
      <p:grpSpPr>
        <a:xfrm>
          <a:off x="0" y="0"/>
          <a:ext cx="0" cy="0"/>
          <a:chOff x="0" y="0"/>
          <a:chExt cx="0" cy="0"/>
        </a:xfrm>
      </p:grpSpPr>
      <p:cxnSp>
        <p:nvCxnSpPr>
          <p:cNvPr id="697" name="Google Shape;697;p54"/>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698" name="Google Shape;698;p54"/>
          <p:cNvSpPr txBox="1"/>
          <p:nvPr/>
        </p:nvSpPr>
        <p:spPr>
          <a:xfrm>
            <a:off x="3419850" y="303450"/>
            <a:ext cx="4318200" cy="1819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Closing</a:t>
            </a:r>
            <a:endParaRPr b="0" i="0" sz="5200" u="none" cap="none" strike="noStrike">
              <a:solidFill>
                <a:schemeClr val="dk1"/>
              </a:solidFill>
              <a:latin typeface="Nanum Myeongjo"/>
              <a:ea typeface="Nanum Myeongjo"/>
              <a:cs typeface="Nanum Myeongjo"/>
              <a:sym typeface="Nanum Myeongjo"/>
            </a:endParaRPr>
          </a:p>
        </p:txBody>
      </p:sp>
      <p:sp>
        <p:nvSpPr>
          <p:cNvPr id="699" name="Google Shape;699;p54"/>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06</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703" name="Shape 703"/>
        <p:cNvGrpSpPr/>
        <p:nvPr/>
      </p:nvGrpSpPr>
      <p:grpSpPr>
        <a:xfrm>
          <a:off x="0" y="0"/>
          <a:ext cx="0" cy="0"/>
          <a:chOff x="0" y="0"/>
          <a:chExt cx="0" cy="0"/>
        </a:xfrm>
      </p:grpSpPr>
      <p:cxnSp>
        <p:nvCxnSpPr>
          <p:cNvPr id="704" name="Google Shape;704;p5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705" name="Google Shape;705;p5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706" name="Google Shape;706;p55"/>
          <p:cNvSpPr txBox="1"/>
          <p:nvPr/>
        </p:nvSpPr>
        <p:spPr>
          <a:xfrm>
            <a:off x="615900" y="1598550"/>
            <a:ext cx="5421300" cy="30204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1800" u="none" cap="none" strike="noStrike">
                <a:solidFill>
                  <a:schemeClr val="lt1"/>
                </a:solidFill>
                <a:latin typeface="DM Sans"/>
                <a:ea typeface="DM Sans"/>
                <a:cs typeface="DM Sans"/>
                <a:sym typeface="DM Sans"/>
              </a:rPr>
              <a:t xml:space="preserve">Choose one question to respond to: </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 sz="1800" u="none" cap="none" strike="noStrike">
                <a:solidFill>
                  <a:schemeClr val="lt1"/>
                </a:solidFill>
                <a:latin typeface="DM Sans"/>
                <a:ea typeface="DM Sans"/>
                <a:cs typeface="DM Sans"/>
                <a:sym typeface="DM Sans"/>
              </a:rPr>
              <a:t xml:space="preserve">Which content and practice expectation are you most excited about? Why? </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 sz="1800" u="none" cap="none" strike="noStrike">
                <a:solidFill>
                  <a:schemeClr val="lt1"/>
                </a:solidFill>
                <a:latin typeface="DM Sans"/>
                <a:ea typeface="DM Sans"/>
                <a:cs typeface="DM Sans"/>
                <a:sym typeface="DM Sans"/>
              </a:rPr>
              <a:t>Which learning principle are you most excited about connecting to M152 content? Why?</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 sz="1800" u="none" cap="none" strike="noStrike">
                <a:solidFill>
                  <a:schemeClr val="lt1"/>
                </a:solidFill>
                <a:latin typeface="DM Sans"/>
                <a:ea typeface="DM Sans"/>
                <a:cs typeface="DM Sans"/>
                <a:sym typeface="DM Sans"/>
              </a:rPr>
              <a:t>What impact do you think using a portfolio system will have on your students? Why?</a:t>
            </a:r>
            <a:endParaRPr b="0" i="0" sz="18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1800"/>
              <a:buFont typeface="Arial"/>
              <a:buNone/>
            </a:pPr>
            <a:r>
              <a:t/>
            </a:r>
            <a:endParaRPr b="0" i="0" sz="1800" u="none" cap="none" strike="noStrike">
              <a:solidFill>
                <a:schemeClr val="lt1"/>
              </a:solidFill>
              <a:latin typeface="DM Sans"/>
              <a:ea typeface="DM Sans"/>
              <a:cs typeface="DM Sans"/>
              <a:sym typeface="DM Sans"/>
            </a:endParaRPr>
          </a:p>
        </p:txBody>
      </p:sp>
      <p:sp>
        <p:nvSpPr>
          <p:cNvPr id="707" name="Google Shape;707;p55"/>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What Are Your Takeaways?</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