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5" r:id="rId2"/>
  </p:sldMasterIdLst>
  <p:notesMasterIdLst>
    <p:notesMasterId r:id="rId56"/>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embeddedFontLst>
    <p:embeddedFont>
      <p:font typeface="Alfa Slab One" pitchFamily="2" charset="77"/>
      <p:regular r:id="rId57"/>
    </p:embeddedFont>
    <p:embeddedFont>
      <p:font typeface="DM Sans" pitchFamily="2" charset="77"/>
      <p:regular r:id="rId58"/>
      <p:bold r:id="rId59"/>
      <p:italic r:id="rId60"/>
      <p:boldItalic r:id="rId61"/>
    </p:embeddedFont>
    <p:embeddedFont>
      <p:font typeface="DM Sans Medium"/>
      <p:regular r:id="rId62"/>
      <p:bold r:id="rId63"/>
      <p:italic r:id="rId64"/>
      <p:boldItalic r:id="rId65"/>
    </p:embeddedFont>
    <p:embeddedFont>
      <p:font typeface="Nanum Myeongjo"/>
      <p:regular r:id="rId66"/>
      <p:bold r:id="rId67"/>
    </p:embeddedFont>
    <p:embeddedFont>
      <p:font typeface="Proxima Nova" panose="02000506030000020004" pitchFamily="2" charset="0"/>
      <p:regular r:id="rId68"/>
      <p:bold r:id="rId69"/>
      <p:italic r:id="rId70"/>
      <p:boldItalic r:id="rId71"/>
    </p:embeddedFont>
    <p:embeddedFont>
      <p:font typeface="Roboto" panose="02000000000000000000" pitchFamily="2" charset="0"/>
      <p:regular r:id="rId72"/>
      <p:bold r:id="rId73"/>
      <p:italic r:id="rId74"/>
      <p:boldItalic r:id="rId7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80" roundtripDataSignature="AMtx7mi81g19+ovowB2jUgD/3Xus3xqUW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B5A0EF4-F85D-458F-B274-DB5708026556}">
  <a:tblStyle styleId="{6B5A0EF4-F85D-458F-B274-DB5708026556}"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25CCFE4C-FCB7-4A41-891D-6D530A424494}" styleName="Table_1">
    <a:wholeTbl>
      <a:tcTxStyle b="off" i="off">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40"/>
  </p:normalViewPr>
  <p:slideViewPr>
    <p:cSldViewPr snapToGrid="0">
      <p:cViewPr varScale="1">
        <p:scale>
          <a:sx n="149" d="100"/>
          <a:sy n="149" d="100"/>
        </p:scale>
        <p:origin x="584" y="16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font" Target="fonts/font7.fntdata"/><Relationship Id="rId68" Type="http://schemas.openxmlformats.org/officeDocument/2006/relationships/font" Target="fonts/font12.fntdata"/><Relationship Id="rId84" Type="http://schemas.openxmlformats.org/officeDocument/2006/relationships/tableStyles" Target="tableStyles.xml"/><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font" Target="fonts/font2.fntdata"/><Relationship Id="rId66" Type="http://schemas.openxmlformats.org/officeDocument/2006/relationships/font" Target="fonts/font10.fntdata"/><Relationship Id="rId74" Type="http://schemas.openxmlformats.org/officeDocument/2006/relationships/font" Target="fonts/font18.fntdata"/><Relationship Id="rId5" Type="http://schemas.openxmlformats.org/officeDocument/2006/relationships/slide" Target="slides/slide3.xml"/><Relationship Id="rId61" Type="http://schemas.openxmlformats.org/officeDocument/2006/relationships/font" Target="fonts/font5.fntdata"/><Relationship Id="rId82"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notesMaster" Target="notesMasters/notesMaster1.xml"/><Relationship Id="rId64" Type="http://schemas.openxmlformats.org/officeDocument/2006/relationships/font" Target="fonts/font8.fntdata"/><Relationship Id="rId69" Type="http://schemas.openxmlformats.org/officeDocument/2006/relationships/font" Target="fonts/font13.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font" Target="fonts/font16.fntdata"/><Relationship Id="rId80" Type="http://customschemas.google.com/relationships/presentationmetadata" Target="NUL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3.fntdata"/><Relationship Id="rId67" Type="http://schemas.openxmlformats.org/officeDocument/2006/relationships/font" Target="fonts/font11.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font" Target="fonts/font6.fntdata"/><Relationship Id="rId70" Type="http://schemas.openxmlformats.org/officeDocument/2006/relationships/font" Target="fonts/font14.fntdata"/><Relationship Id="rId75" Type="http://schemas.openxmlformats.org/officeDocument/2006/relationships/font" Target="fonts/font19.fntdata"/><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1.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font" Target="fonts/font4.fntdata"/><Relationship Id="rId65" Type="http://schemas.openxmlformats.org/officeDocument/2006/relationships/font" Target="fonts/font9.fntdata"/><Relationship Id="rId73" Type="http://schemas.openxmlformats.org/officeDocument/2006/relationships/font" Target="fonts/font17.fntdata"/><Relationship Id="rId8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71" Type="http://schemas.openxmlformats.org/officeDocument/2006/relationships/font" Target="fonts/font15.fntdata"/><Relationship Id="rId2" Type="http://schemas.openxmlformats.org/officeDocument/2006/relationships/slideMaster" Target="slideMasters/slideMaster2.xml"/><Relationship Id="rId29" Type="http://schemas.openxmlformats.org/officeDocument/2006/relationships/slide" Target="slides/slide2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nctm.org/Standards-and-Positions/Position-Statements/Ability-Labels_-Disrupting-%E2%80%9CHigh,%E2%80%9D-%E2%80%9CMedium,%E2%80%9D-and-%E2%80%9CLow%E2%80%9D-in-Mathematics-Education/"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docs.google.com/presentation/d/1XCRExwDQbKaXqifBFjbsNUYYLDLjReH-pmFKV6_lAFM/edit?usp=sharing"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s://docs.google.com/presentation/d/1XCRExwDQbKaXqifBFjbsNUYYLDLjReH-pmFKV6_lAFM/edit?usp=sharing" TargetMode="External"/><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4a2dd106f2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4" name="Google Shape;134;g34a2dd106f2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2" name="Google Shape;14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a:solidFill>
                  <a:schemeClr val="dk1"/>
                </a:solidFill>
              </a:rPr>
              <a:t>Baseline timeframe: 2 hours</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b="1">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b="1">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0" name="Google Shape;150;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time to consider this joining question and invite folks to share.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7" name="Google Shape;157;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overview of session goals and agenda.</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5" name="Google Shape;175;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This slide serves to remind participants about the learning principles that undergird the bading system.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time to consider this question and invite folks to share with a partner and the whole group.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5" name="Google Shape;185;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Estimated time for this section is about 25 minutes.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2" name="Google Shape;192;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participants time to consider the questions on this slide; they should generate responses based only on the title of the badge. Invite volunteers to share responses with the group.</a:t>
            </a: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4" name="Google Shape;204;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that our process began by grounding in the standards and identifying the story of the standards.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participants to read through the standards associated with this badge in the handout. (The slide image shows only a partial list.)</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Frame this by asking participants to consider how they would synthesize this set of standards.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link to document in chat:</a:t>
            </a:r>
            <a:endParaRPr>
              <a:solidFill>
                <a:schemeClr val="dk1"/>
              </a:solidFill>
            </a:endParaRPr>
          </a:p>
          <a:p>
            <a:pPr marL="457200" lvl="0" indent="0" algn="l" rtl="0">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marL="0" lvl="0" indent="457200" algn="l" rtl="0">
              <a:lnSpc>
                <a:spcPct val="100000"/>
              </a:lnSpc>
              <a:spcBef>
                <a:spcPts val="0"/>
              </a:spcBef>
              <a:spcAft>
                <a:spcPts val="0"/>
              </a:spcAft>
              <a:buClr>
                <a:schemeClr val="dk1"/>
              </a:buClr>
              <a:buSzPts val="1100"/>
              <a:buFont typeface="Arial"/>
              <a:buNone/>
            </a:pPr>
            <a:r>
              <a:rPr lang="en-GB">
                <a:solidFill>
                  <a:schemeClr val="dk1"/>
                </a:solidFill>
              </a:rPr>
              <a:t>Link to Handout: [insert link]</a:t>
            </a:r>
            <a:endParaRPr>
              <a:solidFill>
                <a:schemeClr val="dk1"/>
              </a:solidFill>
            </a:endParaRPr>
          </a:p>
          <a:p>
            <a:pPr marL="0" lvl="0" indent="457200" algn="l" rtl="0">
              <a:lnSpc>
                <a:spcPct val="100000"/>
              </a:lnSpc>
              <a:spcBef>
                <a:spcPts val="0"/>
              </a:spcBef>
              <a:spcAft>
                <a:spcPts val="0"/>
              </a:spcAft>
              <a:buClr>
                <a:schemeClr val="dk1"/>
              </a:buClr>
              <a:buSzPts val="1100"/>
              <a:buFont typeface="Arial"/>
              <a:buNone/>
            </a:pPr>
            <a:r>
              <a:rPr lang="en-GB">
                <a:solidFill>
                  <a:schemeClr val="dk1"/>
                </a:solidFill>
              </a:rPr>
              <a:t>Feel free to download a copy.</a:t>
            </a:r>
            <a:endParaRPr>
              <a:solidFill>
                <a:schemeClr val="dk1"/>
              </a:solidFill>
            </a:endParaRPr>
          </a:p>
          <a:p>
            <a:pPr marL="0" lvl="0" indent="457200" algn="l" rtl="0">
              <a:lnSpc>
                <a:spcPct val="100000"/>
              </a:lnSpc>
              <a:spcBef>
                <a:spcPts val="0"/>
              </a:spcBef>
              <a:spcAft>
                <a:spcPts val="0"/>
              </a:spcAft>
              <a:buClr>
                <a:schemeClr val="dk1"/>
              </a:buClr>
              <a:buSzPts val="1100"/>
              <a:buFont typeface="Arial"/>
              <a:buNone/>
            </a:pPr>
            <a:r>
              <a:rPr lang="en-GB">
                <a:solidFill>
                  <a:schemeClr val="dk1"/>
                </a:solidFill>
              </a:rPr>
              <a:t>Please see page 2 in your handout.</a:t>
            </a:r>
            <a:endParaRPr>
              <a:solidFill>
                <a:schemeClr val="dk1"/>
              </a:solidFill>
            </a:endParaRPr>
          </a:p>
          <a:p>
            <a:pPr marL="0" lvl="0" indent="457200" algn="l" rtl="0">
              <a:lnSpc>
                <a:spcPct val="100000"/>
              </a:lnSpc>
              <a:spcBef>
                <a:spcPts val="0"/>
              </a:spcBef>
              <a:spcAft>
                <a:spcPts val="0"/>
              </a:spcAft>
              <a:buClr>
                <a:schemeClr val="dk1"/>
              </a:buClr>
              <a:buSzPts val="1100"/>
              <a:buFont typeface="Arial"/>
              <a:buNone/>
            </a:pPr>
            <a:r>
              <a:rPr lang="en-GB">
                <a:solidFill>
                  <a:schemeClr val="dk1"/>
                </a:solidFill>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9" name="Google Shape;219;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volunteers to share responses with the group.</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marL="0" lvl="0" indent="457200" algn="l" rtl="0">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marL="0" lvl="0" indent="457200" algn="l" rtl="0">
              <a:lnSpc>
                <a:spcPct val="100000"/>
              </a:lnSpc>
              <a:spcBef>
                <a:spcPts val="0"/>
              </a:spcBef>
              <a:spcAft>
                <a:spcPts val="0"/>
              </a:spcAft>
              <a:buClr>
                <a:schemeClr val="dk1"/>
              </a:buClr>
              <a:buSzPts val="1100"/>
              <a:buFont typeface="Arial"/>
              <a:buNone/>
            </a:pPr>
            <a:r>
              <a:rPr lang="en-GB">
                <a:solidFill>
                  <a:schemeClr val="dk1"/>
                </a:solidFill>
              </a:rPr>
              <a:t>What are the are the key takeaways for students?</a:t>
            </a:r>
            <a:endParaRPr>
              <a:solidFill>
                <a:schemeClr val="dk1"/>
              </a:solidFill>
            </a:endParaRPr>
          </a:p>
          <a:p>
            <a:pPr marL="0" lvl="0" indent="457200" algn="l" rtl="0">
              <a:lnSpc>
                <a:spcPct val="100000"/>
              </a:lnSpc>
              <a:spcBef>
                <a:spcPts val="0"/>
              </a:spcBef>
              <a:spcAft>
                <a:spcPts val="0"/>
              </a:spcAft>
              <a:buClr>
                <a:schemeClr val="dk1"/>
              </a:buClr>
              <a:buSzPts val="1100"/>
              <a:buFont typeface="Arial"/>
              <a:buNone/>
            </a:pPr>
            <a:r>
              <a:rPr lang="en-GB">
                <a:solidFill>
                  <a:schemeClr val="dk1"/>
                </a:solidFill>
              </a:rPr>
              <a:t>—</a:t>
            </a:r>
            <a:endParaRPr b="1">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4" name="Google Shape;234;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these are the Content and Practice Expectations (CPE) we landed on.</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participants some time to read and consider: </a:t>
            </a:r>
            <a:r>
              <a:rPr lang="en-GB" i="1">
                <a:solidFill>
                  <a:schemeClr val="dk1"/>
                </a:solidFill>
              </a:rPr>
              <a:t>What in our list of Content Practice Expectations resonates with you? What surprises you?</a:t>
            </a:r>
            <a:endParaRPr i="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marL="457200" lvl="0" indent="0" algn="l" rtl="0">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marL="0" lvl="0" indent="457200" algn="l" rtl="0">
              <a:lnSpc>
                <a:spcPct val="100000"/>
              </a:lnSpc>
              <a:spcBef>
                <a:spcPts val="0"/>
              </a:spcBef>
              <a:spcAft>
                <a:spcPts val="0"/>
              </a:spcAft>
              <a:buClr>
                <a:schemeClr val="dk1"/>
              </a:buClr>
              <a:buSzPts val="1100"/>
              <a:buFont typeface="Arial"/>
              <a:buNone/>
            </a:pPr>
            <a:r>
              <a:rPr lang="en-GB">
                <a:solidFill>
                  <a:schemeClr val="dk1"/>
                </a:solidFill>
              </a:rPr>
              <a:t>Link to Handout: [insert link]</a:t>
            </a:r>
            <a:endParaRPr>
              <a:solidFill>
                <a:schemeClr val="dk1"/>
              </a:solidFill>
            </a:endParaRPr>
          </a:p>
          <a:p>
            <a:pPr marL="0" lvl="0" indent="457200" algn="l" rtl="0">
              <a:lnSpc>
                <a:spcPct val="100000"/>
              </a:lnSpc>
              <a:spcBef>
                <a:spcPts val="0"/>
              </a:spcBef>
              <a:spcAft>
                <a:spcPts val="0"/>
              </a:spcAft>
              <a:buClr>
                <a:schemeClr val="dk1"/>
              </a:buClr>
              <a:buSzPts val="1100"/>
              <a:buFont typeface="Arial"/>
              <a:buNone/>
            </a:pPr>
            <a:r>
              <a:rPr lang="en-GB">
                <a:solidFill>
                  <a:schemeClr val="dk1"/>
                </a:solidFill>
              </a:rPr>
              <a:t>Feel free to download a copy.</a:t>
            </a:r>
            <a:endParaRPr>
              <a:solidFill>
                <a:schemeClr val="dk1"/>
              </a:solidFill>
            </a:endParaRPr>
          </a:p>
          <a:p>
            <a:pPr marL="0" lvl="0" indent="457200" algn="l" rtl="0">
              <a:lnSpc>
                <a:spcPct val="100000"/>
              </a:lnSpc>
              <a:spcBef>
                <a:spcPts val="0"/>
              </a:spcBef>
              <a:spcAft>
                <a:spcPts val="0"/>
              </a:spcAft>
              <a:buClr>
                <a:schemeClr val="dk1"/>
              </a:buClr>
              <a:buSzPts val="1100"/>
              <a:buFont typeface="Arial"/>
              <a:buNone/>
            </a:pPr>
            <a:r>
              <a:rPr lang="en-GB">
                <a:solidFill>
                  <a:schemeClr val="dk1"/>
                </a:solidFill>
              </a:rPr>
              <a:t>Please see page 3 in your handout.</a:t>
            </a:r>
            <a:endParaRPr>
              <a:solidFill>
                <a:schemeClr val="dk1"/>
              </a:solidFill>
            </a:endParaRPr>
          </a:p>
          <a:p>
            <a:pPr marL="457200" lvl="0" indent="0" algn="l" rtl="0">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2" name="Google Shape;242;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participants to share with the group.</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that we will continue to build a shared understanding of these through sample prompts.</a:t>
            </a:r>
            <a:endParaRPr b="1">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2" name="Google Shape;252;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participants to select a task and look for connections to badge CPEs.</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Offer enough time for everyone to engage with at least one task; participants do not need to look at both.</a:t>
            </a:r>
            <a:endParaRPr>
              <a:solidFill>
                <a:schemeClr val="dk1"/>
              </a:solidFill>
            </a:endParaRPr>
          </a:p>
          <a:p>
            <a:pPr marL="914400" lvl="1" indent="-298450" algn="l" rtl="0">
              <a:lnSpc>
                <a:spcPct val="100000"/>
              </a:lnSpc>
              <a:spcBef>
                <a:spcPts val="0"/>
              </a:spcBef>
              <a:spcAft>
                <a:spcPts val="0"/>
              </a:spcAft>
              <a:buClr>
                <a:schemeClr val="dk1"/>
              </a:buClr>
              <a:buSzPts val="1100"/>
              <a:buChar char="○"/>
            </a:pPr>
            <a:r>
              <a:rPr lang="en-GB">
                <a:solidFill>
                  <a:schemeClr val="dk1"/>
                </a:solidFill>
              </a:rPr>
              <a:t>Consider use of self-select breakout rooms to give participants time to discuss with small group.</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marL="457200" lvl="0" indent="0" algn="l" rtl="0">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marL="457200" lvl="0" indent="0" algn="l" rtl="0">
              <a:lnSpc>
                <a:spcPct val="100000"/>
              </a:lnSpc>
              <a:spcBef>
                <a:spcPts val="0"/>
              </a:spcBef>
              <a:spcAft>
                <a:spcPts val="0"/>
              </a:spcAft>
              <a:buClr>
                <a:schemeClr val="dk1"/>
              </a:buClr>
              <a:buSzPts val="1100"/>
              <a:buFont typeface="Arial"/>
              <a:buNone/>
            </a:pPr>
            <a:r>
              <a:rPr lang="en-GB">
                <a:solidFill>
                  <a:schemeClr val="dk1"/>
                </a:solidFill>
              </a:rPr>
              <a:t>Please see pages 4-5 in your handout.</a:t>
            </a:r>
            <a:endParaRPr>
              <a:solidFill>
                <a:schemeClr val="dk1"/>
              </a:solidFill>
            </a:endParaRPr>
          </a:p>
          <a:p>
            <a:pPr marL="457200" lvl="0" indent="0" algn="l" rtl="0">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0" name="Google Shape;260;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volunteers to share connections they see to each of the tasks.</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Highlight responses where participants have identified one or more CPEs. </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0" name="Google Shape;270;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participants some time to consider their responses to these questions then invite volunteers to share with whole group. </a:t>
            </a: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0" name="Google Shape;280;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Read the quote as a way to give insight into the </a:t>
            </a:r>
            <a:r>
              <a:rPr lang="en-GB" i="1">
                <a:solidFill>
                  <a:schemeClr val="dk1"/>
                </a:solidFill>
              </a:rPr>
              <a:t>why</a:t>
            </a:r>
            <a:r>
              <a:rPr lang="en-GB">
                <a:solidFill>
                  <a:schemeClr val="dk1"/>
                </a:solidFill>
              </a:rPr>
              <a:t> of this badging project.</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Discuss: This quote is from 1989. Do you think any part of it is still true today? </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7" name="Google Shape;287;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participants time to reflect on the HS Badging System, the quote and this list.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participants to consider </a:t>
            </a:r>
            <a:r>
              <a:rPr lang="en-GB" i="1">
                <a:solidFill>
                  <a:schemeClr val="dk1"/>
                </a:solidFill>
              </a:rPr>
              <a:t>how can this approach give students space for what math can be?</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Consider inviting 1-2 voices to share thoughts with the group before transitioning to the next section.</a:t>
            </a:r>
            <a:endParaRPr>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3" name="Google Shape;303;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Estimated time for this section is about 15 minutes.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0" name="Google Shape;310;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participants time to read through prompt and consider how students might approach this. Invite to try it out for themselves.</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marL="457200" lvl="0" indent="0" algn="l" rtl="0">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marL="0" lvl="0" indent="457200" algn="l" rtl="0">
              <a:lnSpc>
                <a:spcPct val="100000"/>
              </a:lnSpc>
              <a:spcBef>
                <a:spcPts val="0"/>
              </a:spcBef>
              <a:spcAft>
                <a:spcPts val="0"/>
              </a:spcAft>
              <a:buClr>
                <a:schemeClr val="dk1"/>
              </a:buClr>
              <a:buSzPts val="1100"/>
              <a:buFont typeface="Arial"/>
              <a:buNone/>
            </a:pPr>
            <a:r>
              <a:rPr lang="en-GB">
                <a:solidFill>
                  <a:schemeClr val="dk1"/>
                </a:solidFill>
              </a:rPr>
              <a:t>Please see page 6 in your handout.</a:t>
            </a:r>
            <a:endParaRPr>
              <a:solidFill>
                <a:schemeClr val="dk1"/>
              </a:solidFill>
            </a:endParaRPr>
          </a:p>
          <a:p>
            <a:pPr marL="0" lvl="0" indent="457200" algn="l" rtl="0">
              <a:lnSpc>
                <a:spcPct val="100000"/>
              </a:lnSpc>
              <a:spcBef>
                <a:spcPts val="0"/>
              </a:spcBef>
              <a:spcAft>
                <a:spcPts val="0"/>
              </a:spcAft>
              <a:buClr>
                <a:schemeClr val="dk1"/>
              </a:buClr>
              <a:buSzPts val="1100"/>
              <a:buFont typeface="Arial"/>
              <a:buNone/>
            </a:pPr>
            <a:r>
              <a:rPr lang="en-GB">
                <a:solidFill>
                  <a:schemeClr val="dk1"/>
                </a:solidFill>
              </a:rPr>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7" name="Google Shape;327;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r>
              <a:rPr lang="en-GB">
                <a:solidFill>
                  <a:schemeClr val="dk1"/>
                </a:solidFill>
              </a:rPr>
              <a:t>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time to read and connect.</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Consider use of breakout rooms to give participants time to discuss with a small group.</a:t>
            </a: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4" name="Google Shape;344;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Encourage participants to use the content and practice expectations (CPE) to support their thinking.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A good CPE to focus on for this task is </a:t>
            </a:r>
            <a:r>
              <a:rPr lang="en-GB" b="1">
                <a:solidFill>
                  <a:schemeClr val="dk1"/>
                </a:solidFill>
              </a:rPr>
              <a:t>101.a: Reason about and solve one-variable linear equations and inequalities.</a:t>
            </a:r>
            <a:endParaRPr b="1">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1" name="Google Shape;361;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b="1">
                <a:solidFill>
                  <a:schemeClr val="dk1"/>
                </a:solidFill>
              </a:rPr>
              <a:t>Facilitation Note</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that we will now be reflecting on the learning principles in relation to this task.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participants time to read them over again in the handout.</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Please see page 7 in your handout.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a:t>
            </a:r>
            <a:endParaRPr>
              <a:solidFill>
                <a:schemeClr val="dk1"/>
              </a:solidFill>
            </a:endParaRPr>
          </a:p>
          <a:p>
            <a:pPr marL="457200" lvl="0" indent="0" algn="l" rtl="0">
              <a:lnSpc>
                <a:spcPct val="100000"/>
              </a:lnSpc>
              <a:spcBef>
                <a:spcPts val="0"/>
              </a:spcBef>
              <a:spcAft>
                <a:spcPts val="0"/>
              </a:spcAft>
              <a:buSzPts val="1100"/>
              <a:buNone/>
            </a:pPr>
            <a:endParaRPr b="1">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3" name="Google Shape;373;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time for participants to consider these questions, reflecting on the student experience associated with this task and consider how the 7 learning principles are evident.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Consider use of breakout rooms for small group conversation.</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6" name="Google Shape;386;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participants to share with the whole group.</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0" name="Google Shape;400;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Estimated time for this section is about 30 minutes.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35e44e34818_0_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7" name="Google Shape;407;g35e44e34818_0_7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Let participants know that since we will be looking at student work, it is important to maintain an asset orientation and avoid deficit labels.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Ask a participant to read the quote out loud.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Ask the group to reflect on (a) the types of labels they have heard used in math contexts; (b) the potential impact of these labels. </a:t>
            </a:r>
            <a:endParaRPr>
              <a:solidFill>
                <a:schemeClr val="dk1"/>
              </a:solidFill>
            </a:endParaRPr>
          </a:p>
          <a:p>
            <a:pPr marL="0" lvl="0" indent="0" algn="l" rtl="0">
              <a:lnSpc>
                <a:spcPct val="100000"/>
              </a:lnSpc>
              <a:spcBef>
                <a:spcPts val="0"/>
              </a:spcBef>
              <a:spcAft>
                <a:spcPts val="0"/>
              </a:spcAft>
              <a:buSzPts val="1100"/>
              <a:buNone/>
            </a:pPr>
            <a:endParaRPr>
              <a:solidFill>
                <a:schemeClr val="dk1"/>
              </a:solidFill>
            </a:endParaRPr>
          </a:p>
          <a:p>
            <a:pPr marL="0" lvl="0" indent="0" algn="l" rtl="0">
              <a:lnSpc>
                <a:spcPct val="100000"/>
              </a:lnSpc>
              <a:spcBef>
                <a:spcPts val="0"/>
              </a:spcBef>
              <a:spcAft>
                <a:spcPts val="0"/>
              </a:spcAft>
              <a:buSzPts val="1100"/>
              <a:buNone/>
            </a:pPr>
            <a:r>
              <a:rPr lang="en-GB">
                <a:solidFill>
                  <a:schemeClr val="dk1"/>
                </a:solidFill>
              </a:rPr>
              <a:t>From: NCTM position paper (November 2023): </a:t>
            </a:r>
            <a:r>
              <a:rPr lang="en-GB" u="sng">
                <a:solidFill>
                  <a:schemeClr val="hlink"/>
                </a:solidFill>
                <a:hlinkClick r:id="rId3"/>
              </a:rPr>
              <a:t>https://www.nctm.org/Standards-and-Positions/Position-Statements/Ability-Labels_-Disrupting-%E2%80%9CHigh,%E2%80%9D-%E2%80%9CMedium,%E2%80%9D-and-%E2%80%9CLow%E2%80%9D-in-Mathematics-Education/</a:t>
            </a:r>
            <a:r>
              <a:rPr lang="en-GB">
                <a:solidFill>
                  <a:schemeClr val="dk1"/>
                </a:solidFill>
              </a:rPr>
              <a:t> </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GB">
                <a:solidFill>
                  <a:schemeClr val="dk1"/>
                </a:solidFill>
              </a:rPr>
              <a:t>Read the quote and ask participants to reflect on (a) the types of labels they have heard used in math contexts; (b) the potential impact of these labels. </a:t>
            </a:r>
            <a:endParaRPr>
              <a:solidFill>
                <a:schemeClr val="dk1"/>
              </a:solidFill>
            </a:endParaRPr>
          </a:p>
          <a:p>
            <a:pPr marL="0" lvl="0" indent="0" algn="l" rtl="0">
              <a:lnSpc>
                <a:spcPct val="100000"/>
              </a:lnSpc>
              <a:spcBef>
                <a:spcPts val="0"/>
              </a:spcBef>
              <a:spcAft>
                <a:spcPts val="0"/>
              </a:spcAft>
              <a:buSzPts val="1100"/>
              <a:buNone/>
            </a:pPr>
            <a:endParaRPr>
              <a:solidFill>
                <a:schemeClr val="dk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5" name="Google Shape;415;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participants time to study student work associated with Task 1.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Please see page 8 in your handout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a:t>
            </a: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p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5" name="Google Shape;425;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participants to share what they noticed.</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Look for trends in responses, especially as connected to </a:t>
            </a:r>
            <a:r>
              <a:rPr lang="en-GB" b="1">
                <a:solidFill>
                  <a:schemeClr val="dk1"/>
                </a:solidFill>
              </a:rPr>
              <a:t>101.a: Reason about and solve one-variable linear equations and inequalities.</a:t>
            </a:r>
            <a:endParaRPr b="1">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p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7" name="Google Shape;437;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Introduce criteria for success.</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Ask: “What resonates with you? What questions surface for you?”</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Consider use of breakout groups.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the following in chat: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Please see page 16 in your handout.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a:t>
            </a:r>
            <a:endParaRPr b="1">
              <a:solidFill>
                <a:schemeClr val="dk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p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7" name="Google Shape;447;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the quote. Ask participants to reflect on how the criteria and the ideas in the quote require rethinking something in their current practice.</a:t>
            </a:r>
            <a:endParaRPr b="1">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5" name="Google Shape;455;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Use this slide to set up what folks will do on the next slide:</a:t>
            </a:r>
            <a:endParaRPr>
              <a:solidFill>
                <a:schemeClr val="dk1"/>
              </a:solidFill>
            </a:endParaRPr>
          </a:p>
          <a:p>
            <a:pPr marL="914400" lvl="1" indent="-298450" algn="l" rtl="0">
              <a:lnSpc>
                <a:spcPct val="100000"/>
              </a:lnSpc>
              <a:spcBef>
                <a:spcPts val="0"/>
              </a:spcBef>
              <a:spcAft>
                <a:spcPts val="0"/>
              </a:spcAft>
              <a:buClr>
                <a:schemeClr val="dk1"/>
              </a:buClr>
              <a:buSzPts val="1100"/>
              <a:buChar char="○"/>
            </a:pPr>
            <a:r>
              <a:rPr lang="en-GB">
                <a:solidFill>
                  <a:schemeClr val="dk1"/>
                </a:solidFill>
              </a:rPr>
              <a:t>They will examine the student work. </a:t>
            </a:r>
            <a:endParaRPr>
              <a:solidFill>
                <a:schemeClr val="dk1"/>
              </a:solidFill>
            </a:endParaRPr>
          </a:p>
          <a:p>
            <a:pPr marL="914400" lvl="1" indent="-298450" algn="l" rtl="0">
              <a:lnSpc>
                <a:spcPct val="100000"/>
              </a:lnSpc>
              <a:spcBef>
                <a:spcPts val="0"/>
              </a:spcBef>
              <a:spcAft>
                <a:spcPts val="0"/>
              </a:spcAft>
              <a:buClr>
                <a:schemeClr val="dk1"/>
              </a:buClr>
              <a:buSzPts val="1100"/>
              <a:buChar char="○"/>
            </a:pPr>
            <a:r>
              <a:rPr lang="en-GB">
                <a:solidFill>
                  <a:schemeClr val="dk1"/>
                </a:solidFill>
              </a:rPr>
              <a:t>Determine where that </a:t>
            </a:r>
            <a:r>
              <a:rPr lang="en-GB" b="1" u="sng">
                <a:solidFill>
                  <a:schemeClr val="dk1"/>
                </a:solidFill>
              </a:rPr>
              <a:t>work</a:t>
            </a:r>
            <a:r>
              <a:rPr lang="en-GB">
                <a:solidFill>
                  <a:schemeClr val="dk1"/>
                </a:solidFill>
              </a:rPr>
              <a:t> falls along the criteria for success spectrum.</a:t>
            </a:r>
            <a:endParaRPr>
              <a:solidFill>
                <a:schemeClr val="dk1"/>
              </a:solidFill>
            </a:endParaRPr>
          </a:p>
          <a:p>
            <a:pPr marL="914400" lvl="1" indent="-298450" algn="l" rtl="0">
              <a:lnSpc>
                <a:spcPct val="100000"/>
              </a:lnSpc>
              <a:spcBef>
                <a:spcPts val="0"/>
              </a:spcBef>
              <a:spcAft>
                <a:spcPts val="0"/>
              </a:spcAft>
              <a:buClr>
                <a:schemeClr val="dk1"/>
              </a:buClr>
              <a:buSzPts val="1100"/>
              <a:buChar char="○"/>
            </a:pPr>
            <a:r>
              <a:rPr lang="en-GB">
                <a:solidFill>
                  <a:schemeClr val="dk1"/>
                </a:solidFill>
              </a:rPr>
              <a:t>And add a checkmark and text sharing what evidence of success is present.</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We will focus our lens on the CPE displayed on the slide: 101.a</a:t>
            </a:r>
            <a:endParaRPr>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g34a2dd106f2_0_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3" name="Google Shape;473;g34a2dd106f2_0_7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Facilitator will need to make a copy of the </a:t>
            </a:r>
            <a:r>
              <a:rPr lang="en-GB" u="sng">
                <a:solidFill>
                  <a:schemeClr val="hlink"/>
                </a:solidFill>
                <a:hlinkClick r:id="rId3"/>
              </a:rPr>
              <a:t>editable Google Slide Deck</a:t>
            </a:r>
            <a:r>
              <a:rPr lang="en-GB">
                <a:solidFill>
                  <a:schemeClr val="dk1"/>
                </a:solidFill>
              </a:rPr>
              <a:t> and share that link with participants.</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participants to edit the Google slide accordingly, sharing:</a:t>
            </a:r>
            <a:endParaRPr>
              <a:solidFill>
                <a:schemeClr val="dk1"/>
              </a:solidFill>
            </a:endParaRPr>
          </a:p>
          <a:p>
            <a:pPr marL="914400" lvl="1" indent="-298450" algn="l" rtl="0">
              <a:lnSpc>
                <a:spcPct val="100000"/>
              </a:lnSpc>
              <a:spcBef>
                <a:spcPts val="0"/>
              </a:spcBef>
              <a:spcAft>
                <a:spcPts val="0"/>
              </a:spcAft>
              <a:buClr>
                <a:schemeClr val="dk1"/>
              </a:buClr>
              <a:buSzPts val="1100"/>
              <a:buChar char="○"/>
            </a:pPr>
            <a:r>
              <a:rPr lang="en-GB">
                <a:solidFill>
                  <a:schemeClr val="dk1"/>
                </a:solidFill>
              </a:rPr>
              <a:t>Where they think the evidence of learning is along the Criteria for Success spectrum (using the checkmarks provided).</a:t>
            </a:r>
            <a:endParaRPr>
              <a:solidFill>
                <a:schemeClr val="dk1"/>
              </a:solidFill>
            </a:endParaRPr>
          </a:p>
          <a:p>
            <a:pPr marL="914400" lvl="1" indent="-298450" algn="l" rtl="0">
              <a:lnSpc>
                <a:spcPct val="100000"/>
              </a:lnSpc>
              <a:spcBef>
                <a:spcPts val="0"/>
              </a:spcBef>
              <a:spcAft>
                <a:spcPts val="0"/>
              </a:spcAft>
              <a:buClr>
                <a:schemeClr val="dk1"/>
              </a:buClr>
              <a:buSzPts val="1100"/>
              <a:buChar char="○"/>
            </a:pPr>
            <a:r>
              <a:rPr lang="en-GB">
                <a:solidFill>
                  <a:schemeClr val="dk1"/>
                </a:solidFill>
              </a:rPr>
              <a:t>If the student was here, what question(s) would you pose to understand what they know?</a:t>
            </a:r>
            <a:endParaRPr>
              <a:solidFill>
                <a:schemeClr val="dk1"/>
              </a:solidFill>
            </a:endParaRPr>
          </a:p>
          <a:p>
            <a:pPr marL="914400" lvl="1" indent="-298450" algn="l" rtl="0">
              <a:lnSpc>
                <a:spcPct val="100000"/>
              </a:lnSpc>
              <a:spcBef>
                <a:spcPts val="0"/>
              </a:spcBef>
              <a:spcAft>
                <a:spcPts val="0"/>
              </a:spcAft>
              <a:buClr>
                <a:schemeClr val="dk1"/>
              </a:buClr>
              <a:buSzPts val="1100"/>
              <a:buChar char="○"/>
            </a:pPr>
            <a:r>
              <a:rPr lang="en-GB">
                <a:solidFill>
                  <a:schemeClr val="dk1"/>
                </a:solidFill>
              </a:rPr>
              <a:t>Remind participants to focus on the CPEs to help guide decision making.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If they find the student </a:t>
            </a:r>
            <a:r>
              <a:rPr lang="en-GB" b="1" u="sng">
                <a:solidFill>
                  <a:schemeClr val="dk1"/>
                </a:solidFill>
              </a:rPr>
              <a:t>work</a:t>
            </a:r>
            <a:r>
              <a:rPr lang="en-GB" b="1">
                <a:solidFill>
                  <a:schemeClr val="dk1"/>
                </a:solidFill>
              </a:rPr>
              <a:t> </a:t>
            </a:r>
            <a:r>
              <a:rPr lang="en-GB">
                <a:solidFill>
                  <a:schemeClr val="dk1"/>
                </a:solidFill>
              </a:rPr>
              <a:t>falls within the first two categories, consider inviting folks to consider and share what “conferring and additional instruction/learning” might look like for that student, as time permits.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that directions are on the first slide.</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Navigate to Google Slides file to illustrate use of tools as needed.</a:t>
            </a:r>
            <a:endParaRPr>
              <a:solidFill>
                <a:schemeClr val="dk1"/>
              </a:solidFill>
            </a:endParaRPr>
          </a:p>
          <a:p>
            <a:pPr marL="0" lvl="0" indent="0" algn="l" rtl="0">
              <a:lnSpc>
                <a:spcPct val="100000"/>
              </a:lnSpc>
              <a:spcBef>
                <a:spcPts val="0"/>
              </a:spcBef>
              <a:spcAft>
                <a:spcPts val="0"/>
              </a:spcAft>
              <a:buSzPts val="1100"/>
              <a:buNone/>
            </a:pPr>
            <a:endParaRPr>
              <a:solidFill>
                <a:schemeClr val="dk1"/>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p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3" name="Google Shape;493;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alongside the rubric to share ways of partnering with students to support all students reaching.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This is not a norming exercise; there is not single correct characterization of the work. Emphasize use of evidence and concrete next steps from each participant to support student learning. </a:t>
            </a:r>
            <a:endParaRPr>
              <a:solidFill>
                <a:schemeClr val="dk1"/>
              </a:solidFill>
            </a:endParaRPr>
          </a:p>
          <a:p>
            <a:pPr marL="0" lvl="0" indent="0" algn="l" rtl="0">
              <a:lnSpc>
                <a:spcPct val="100000"/>
              </a:lnSpc>
              <a:spcBef>
                <a:spcPts val="0"/>
              </a:spcBef>
              <a:spcAft>
                <a:spcPts val="0"/>
              </a:spcAft>
              <a:buSzPts val="1100"/>
              <a:buNone/>
            </a:pPr>
            <a:endParaRPr b="1">
              <a:solidFill>
                <a:schemeClr val="dk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p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6" name="Google Shape;506;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alongside the rubric to share ways of partnering with students to support all students reaching.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This is not a norming exercise; there is not single correct characterization of the work. Emphasize use of evidence and concrete next steps from each participant to support student learning. </a:t>
            </a:r>
            <a:endParaRPr>
              <a:solidFill>
                <a:schemeClr val="dk1"/>
              </a:solidFill>
            </a:endParaRPr>
          </a:p>
          <a:p>
            <a:pPr marL="0" lvl="0" indent="0" algn="l" rtl="0">
              <a:lnSpc>
                <a:spcPct val="100000"/>
              </a:lnSpc>
              <a:spcBef>
                <a:spcPts val="0"/>
              </a:spcBef>
              <a:spcAft>
                <a:spcPts val="0"/>
              </a:spcAft>
              <a:buSzPts val="1100"/>
              <a:buNone/>
            </a:pPr>
            <a:endParaRPr b="1">
              <a:solidFill>
                <a:schemeClr val="dk1"/>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7" name="Google Shape;517;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alongside the rubric to share ways of partnering with students to support all students reaching.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This is not a norming exercise; there is not single correct characterization of the work. Emphasize use of evidence and concrete next steps from each participant to support student learning. </a:t>
            </a:r>
            <a:endParaRPr>
              <a:solidFill>
                <a:schemeClr val="dk1"/>
              </a:solidFill>
            </a:endParaRPr>
          </a:p>
          <a:p>
            <a:pPr marL="0" lvl="0" indent="0" algn="l" rtl="0">
              <a:lnSpc>
                <a:spcPct val="100000"/>
              </a:lnSpc>
              <a:spcBef>
                <a:spcPts val="0"/>
              </a:spcBef>
              <a:spcAft>
                <a:spcPts val="0"/>
              </a:spcAft>
              <a:buSzPts val="1100"/>
              <a:buNone/>
            </a:pPr>
            <a:endParaRPr b="1">
              <a:solidFill>
                <a:schemeClr val="dk1"/>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p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8" name="Google Shape;528;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participants time to reflect. If time permits, consider using breakout rooms to have folks connect in smaller pairings or groups.</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to share with whole group.</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38" name="Google Shape;538;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Estimated time for this section is about 15 minutes.</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p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45" name="Google Shape;545;p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participants time to read through prompt and consider how students might approach this. Invite to try it out for themselves.</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Please see pages 11-12 in your handout.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a:t>
            </a:r>
            <a:endParaRPr>
              <a:solidFill>
                <a:schemeClr val="dk1"/>
              </a:solidFill>
            </a:endParaRPr>
          </a:p>
          <a:p>
            <a:pPr marL="0" lvl="0" indent="457200" algn="l" rtl="0">
              <a:lnSpc>
                <a:spcPct val="100000"/>
              </a:lnSpc>
              <a:spcBef>
                <a:spcPts val="0"/>
              </a:spcBef>
              <a:spcAft>
                <a:spcPts val="0"/>
              </a:spcAft>
              <a:buClr>
                <a:schemeClr val="dk1"/>
              </a:buClr>
              <a:buSzPts val="1100"/>
              <a:buFont typeface="Arial"/>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3"/>
        <p:cNvGrpSpPr/>
        <p:nvPr/>
      </p:nvGrpSpPr>
      <p:grpSpPr>
        <a:xfrm>
          <a:off x="0" y="0"/>
          <a:ext cx="0" cy="0"/>
          <a:chOff x="0" y="0"/>
          <a:chExt cx="0" cy="0"/>
        </a:xfrm>
      </p:grpSpPr>
      <p:sp>
        <p:nvSpPr>
          <p:cNvPr id="554" name="Google Shape;554;p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55" name="Google Shape;555;p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r>
              <a:rPr lang="en-GB">
                <a:solidFill>
                  <a:schemeClr val="dk1"/>
                </a:solidFill>
              </a:rPr>
              <a:t>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time to read and connect.</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Consider use of breakout rooms to give participants time to discuss with small group.</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p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5" name="Google Shape;565;p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Encourage participants to use the content and practice expectations (CPE) to support their thinking.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A good CPE to focus on for this task is </a:t>
            </a:r>
            <a:r>
              <a:rPr lang="en-GB" b="1">
                <a:solidFill>
                  <a:schemeClr val="dk1"/>
                </a:solidFill>
              </a:rPr>
              <a:t>101.b: Solve real-life mathematical problems using linear expressions</a:t>
            </a:r>
            <a:endParaRPr b="1">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p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5" name="Google Shape;575;p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that we will now be reflecting on the learning principles in relation to this task.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participants time to read them over again in the handout.</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Please see page 7 in your handout.</a:t>
            </a:r>
            <a:endParaRPr>
              <a:solidFill>
                <a:schemeClr val="dk1"/>
              </a:solidFill>
            </a:endParaRPr>
          </a:p>
          <a:p>
            <a:pPr marL="457200" lvl="0" indent="0" algn="l" rtl="0">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p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7" name="Google Shape;587;p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time for participants to consider these questions, reflecting on the student experience associated with this task and consider how the 7 learning principles are evident.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Consider use of breakout rooms for small group conversation.</a:t>
            </a:r>
            <a:endParaRPr>
              <a:solidFill>
                <a:schemeClr val="dk1"/>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p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1" name="Google Shape;601;p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participants to share with the whole group.</a:t>
            </a:r>
            <a:endParaRPr b="1">
              <a:solidFill>
                <a:schemeClr val="dk1"/>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
        <p:cNvGrpSpPr/>
        <p:nvPr/>
      </p:nvGrpSpPr>
      <p:grpSpPr>
        <a:xfrm>
          <a:off x="0" y="0"/>
          <a:ext cx="0" cy="0"/>
          <a:chOff x="0" y="0"/>
          <a:chExt cx="0" cy="0"/>
        </a:xfrm>
      </p:grpSpPr>
      <p:sp>
        <p:nvSpPr>
          <p:cNvPr id="614" name="Google Shape;614;p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15" name="Google Shape;615;p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Estimated time for this section is about 30 minutes.</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p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22" name="Google Shape;622;p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participants time to study student work.</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Please see pages 13 in your handout.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a:t>
            </a:r>
            <a:endParaRPr>
              <a:solidFill>
                <a:schemeClr val="dk1"/>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p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1" name="Google Shape;631;p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participants to share what they noticed.</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Look for trends in responses, especially as connected to </a:t>
            </a:r>
            <a:r>
              <a:rPr lang="en-GB" b="1">
                <a:solidFill>
                  <a:schemeClr val="dk1"/>
                </a:solidFill>
              </a:rPr>
              <a:t>101.b: Solve real-life mathematical problems using linear expressions.</a:t>
            </a:r>
            <a:endParaRPr>
              <a:solidFill>
                <a:schemeClr val="dk1"/>
              </a:solidFill>
            </a:endParaRPr>
          </a:p>
          <a:p>
            <a:pPr marL="457200" lvl="0" indent="0" algn="l" rtl="0">
              <a:lnSpc>
                <a:spcPct val="100000"/>
              </a:lnSpc>
              <a:spcBef>
                <a:spcPts val="0"/>
              </a:spcBef>
              <a:spcAft>
                <a:spcPts val="0"/>
              </a:spcAft>
              <a:buClr>
                <a:schemeClr val="dk1"/>
              </a:buClr>
              <a:buSzPts val="1100"/>
              <a:buFont typeface="Arial"/>
              <a:buNone/>
            </a:pPr>
            <a:endParaRPr b="1">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p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1" name="Google Shape;641;p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Remind participants of the criteria of success. </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Use this slide to set up what folks will do on the next slide. </a:t>
            </a:r>
            <a:endParaRPr>
              <a:solidFill>
                <a:schemeClr val="dk1"/>
              </a:solidFill>
            </a:endParaRPr>
          </a:p>
          <a:p>
            <a:pPr marL="914400" lvl="1" indent="-298450" algn="l" rtl="0">
              <a:lnSpc>
                <a:spcPct val="100000"/>
              </a:lnSpc>
              <a:spcBef>
                <a:spcPts val="0"/>
              </a:spcBef>
              <a:spcAft>
                <a:spcPts val="0"/>
              </a:spcAft>
              <a:buClr>
                <a:schemeClr val="dk1"/>
              </a:buClr>
              <a:buSzPts val="1100"/>
              <a:buChar char="○"/>
            </a:pPr>
            <a:r>
              <a:rPr lang="en-GB">
                <a:solidFill>
                  <a:schemeClr val="dk1"/>
                </a:solidFill>
              </a:rPr>
              <a:t>They will examine the student work. </a:t>
            </a:r>
            <a:endParaRPr>
              <a:solidFill>
                <a:schemeClr val="dk1"/>
              </a:solidFill>
            </a:endParaRPr>
          </a:p>
          <a:p>
            <a:pPr marL="914400" lvl="1" indent="-298450" algn="l" rtl="0">
              <a:lnSpc>
                <a:spcPct val="100000"/>
              </a:lnSpc>
              <a:spcBef>
                <a:spcPts val="0"/>
              </a:spcBef>
              <a:spcAft>
                <a:spcPts val="0"/>
              </a:spcAft>
              <a:buClr>
                <a:schemeClr val="dk1"/>
              </a:buClr>
              <a:buSzPts val="1100"/>
              <a:buChar char="○"/>
            </a:pPr>
            <a:r>
              <a:rPr lang="en-GB">
                <a:solidFill>
                  <a:schemeClr val="dk1"/>
                </a:solidFill>
              </a:rPr>
              <a:t>Determine where that </a:t>
            </a:r>
            <a:r>
              <a:rPr lang="en-GB" b="1" u="sng">
                <a:solidFill>
                  <a:schemeClr val="dk1"/>
                </a:solidFill>
              </a:rPr>
              <a:t>work</a:t>
            </a:r>
            <a:r>
              <a:rPr lang="en-GB">
                <a:solidFill>
                  <a:schemeClr val="dk1"/>
                </a:solidFill>
              </a:rPr>
              <a:t> falls along the criteria for success spectrum.</a:t>
            </a:r>
            <a:endParaRPr>
              <a:solidFill>
                <a:schemeClr val="dk1"/>
              </a:solidFill>
            </a:endParaRPr>
          </a:p>
          <a:p>
            <a:pPr marL="914400" lvl="1" indent="-298450" algn="l" rtl="0">
              <a:lnSpc>
                <a:spcPct val="100000"/>
              </a:lnSpc>
              <a:spcBef>
                <a:spcPts val="0"/>
              </a:spcBef>
              <a:spcAft>
                <a:spcPts val="0"/>
              </a:spcAft>
              <a:buClr>
                <a:schemeClr val="dk1"/>
              </a:buClr>
              <a:buSzPts val="1100"/>
              <a:buChar char="○"/>
            </a:pPr>
            <a:r>
              <a:rPr lang="en-GB">
                <a:solidFill>
                  <a:schemeClr val="dk1"/>
                </a:solidFill>
              </a:rPr>
              <a:t>And add a post it sharing what evidence of success is present.</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We will focus our lens on the CPE displayed on the slide: 101.b</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g34a2dd106f2_0_1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9" name="Google Shape;659;g34a2dd106f2_0_16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Facilitator will need to make a copy of the </a:t>
            </a:r>
            <a:r>
              <a:rPr lang="en-GB" u="sng">
                <a:solidFill>
                  <a:schemeClr val="hlink"/>
                </a:solidFill>
                <a:hlinkClick r:id="rId3"/>
              </a:rPr>
              <a:t>editable Google Slide Deck</a:t>
            </a:r>
            <a:r>
              <a:rPr lang="en-GB">
                <a:solidFill>
                  <a:schemeClr val="dk1"/>
                </a:solidFill>
              </a:rPr>
              <a:t> and share that link with participants.</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participants to edit the Google slide accordingly, sharing:</a:t>
            </a:r>
            <a:endParaRPr>
              <a:solidFill>
                <a:schemeClr val="dk1"/>
              </a:solidFill>
            </a:endParaRPr>
          </a:p>
          <a:p>
            <a:pPr marL="914400" lvl="1" indent="-298450" algn="l" rtl="0">
              <a:lnSpc>
                <a:spcPct val="100000"/>
              </a:lnSpc>
              <a:spcBef>
                <a:spcPts val="0"/>
              </a:spcBef>
              <a:spcAft>
                <a:spcPts val="0"/>
              </a:spcAft>
              <a:buClr>
                <a:schemeClr val="dk1"/>
              </a:buClr>
              <a:buSzPts val="1100"/>
              <a:buChar char="○"/>
            </a:pPr>
            <a:r>
              <a:rPr lang="en-GB">
                <a:solidFill>
                  <a:schemeClr val="dk1"/>
                </a:solidFill>
              </a:rPr>
              <a:t>Where they think the evidence of learning is along the Criteria for Success spectrum (using the checkmarks provided).</a:t>
            </a:r>
            <a:endParaRPr>
              <a:solidFill>
                <a:schemeClr val="dk1"/>
              </a:solidFill>
            </a:endParaRPr>
          </a:p>
          <a:p>
            <a:pPr marL="914400" lvl="1" indent="-298450" algn="l" rtl="0">
              <a:lnSpc>
                <a:spcPct val="100000"/>
              </a:lnSpc>
              <a:spcBef>
                <a:spcPts val="0"/>
              </a:spcBef>
              <a:spcAft>
                <a:spcPts val="0"/>
              </a:spcAft>
              <a:buClr>
                <a:schemeClr val="dk1"/>
              </a:buClr>
              <a:buSzPts val="1100"/>
              <a:buChar char="○"/>
            </a:pPr>
            <a:r>
              <a:rPr lang="en-GB">
                <a:solidFill>
                  <a:schemeClr val="dk1"/>
                </a:solidFill>
              </a:rPr>
              <a:t>If the student was here, what question(s) would you pose to understand what they know?</a:t>
            </a:r>
            <a:endParaRPr>
              <a:solidFill>
                <a:schemeClr val="dk1"/>
              </a:solidFill>
            </a:endParaRPr>
          </a:p>
          <a:p>
            <a:pPr marL="914400" lvl="1" indent="-298450" algn="l" rtl="0">
              <a:lnSpc>
                <a:spcPct val="100000"/>
              </a:lnSpc>
              <a:spcBef>
                <a:spcPts val="0"/>
              </a:spcBef>
              <a:spcAft>
                <a:spcPts val="0"/>
              </a:spcAft>
              <a:buClr>
                <a:schemeClr val="dk1"/>
              </a:buClr>
              <a:buSzPts val="1100"/>
              <a:buChar char="○"/>
            </a:pPr>
            <a:r>
              <a:rPr lang="en-GB">
                <a:solidFill>
                  <a:schemeClr val="dk1"/>
                </a:solidFill>
              </a:rPr>
              <a:t>Remind participants to focus on the CPEs to help guide decision making.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If they find the student </a:t>
            </a:r>
            <a:r>
              <a:rPr lang="en-GB" b="1" u="sng">
                <a:solidFill>
                  <a:schemeClr val="dk1"/>
                </a:solidFill>
              </a:rPr>
              <a:t>work</a:t>
            </a:r>
            <a:r>
              <a:rPr lang="en-GB" b="1">
                <a:solidFill>
                  <a:schemeClr val="dk1"/>
                </a:solidFill>
              </a:rPr>
              <a:t> </a:t>
            </a:r>
            <a:r>
              <a:rPr lang="en-GB">
                <a:solidFill>
                  <a:schemeClr val="dk1"/>
                </a:solidFill>
              </a:rPr>
              <a:t>falls within the first two categories, consider inviting folks to consider and share what “conferring and additional instruction/learning” might look like for that student, as time permits.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that directions are on the first slide.</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Navigate to Google Slides file to illustrate use of tools as needed.</a:t>
            </a:r>
            <a:endParaRPr>
              <a:solidFill>
                <a:schemeClr val="dk1"/>
              </a:solidFill>
            </a:endParaRPr>
          </a:p>
          <a:p>
            <a:pPr marL="0" lvl="0" indent="0" algn="l" rtl="0">
              <a:lnSpc>
                <a:spcPct val="100000"/>
              </a:lnSpc>
              <a:spcBef>
                <a:spcPts val="0"/>
              </a:spcBef>
              <a:spcAft>
                <a:spcPts val="0"/>
              </a:spcAft>
              <a:buSzPts val="1100"/>
              <a:buNone/>
            </a:pPr>
            <a:endParaRPr>
              <a:solidFill>
                <a:schemeClr val="dk1"/>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7"/>
        <p:cNvGrpSpPr/>
        <p:nvPr/>
      </p:nvGrpSpPr>
      <p:grpSpPr>
        <a:xfrm>
          <a:off x="0" y="0"/>
          <a:ext cx="0" cy="0"/>
          <a:chOff x="0" y="0"/>
          <a:chExt cx="0" cy="0"/>
        </a:xfrm>
      </p:grpSpPr>
      <p:sp>
        <p:nvSpPr>
          <p:cNvPr id="678" name="Google Shape;678;p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79" name="Google Shape;679;p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alongside the rubric to share ways of partnering with students to support all students reaching.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This is not a norming exercise; there is not single correct characterization of the work. Emphasize use of evidence and concrete next steps from each participant to support student learning. </a:t>
            </a:r>
            <a:endParaRPr b="1">
              <a:solidFill>
                <a:schemeClr val="dk1"/>
              </a:solidFill>
            </a:endParaRPr>
          </a:p>
          <a:p>
            <a:pPr marL="0" lvl="0" indent="0" algn="l" rtl="0">
              <a:lnSpc>
                <a:spcPct val="100000"/>
              </a:lnSpc>
              <a:spcBef>
                <a:spcPts val="0"/>
              </a:spcBef>
              <a:spcAft>
                <a:spcPts val="0"/>
              </a:spcAft>
              <a:buSzPts val="1100"/>
              <a:buNone/>
            </a:pPr>
            <a:endParaRPr b="1">
              <a:solidFill>
                <a:schemeClr val="dk1"/>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7"/>
        <p:cNvGrpSpPr/>
        <p:nvPr/>
      </p:nvGrpSpPr>
      <p:grpSpPr>
        <a:xfrm>
          <a:off x="0" y="0"/>
          <a:ext cx="0" cy="0"/>
          <a:chOff x="0" y="0"/>
          <a:chExt cx="0" cy="0"/>
        </a:xfrm>
      </p:grpSpPr>
      <p:sp>
        <p:nvSpPr>
          <p:cNvPr id="688" name="Google Shape;688;p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9" name="Google Shape;689;p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alongside the rubric to share ways of partnering with students to support all students reaching.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This is not a norming exercise; there is not single correct characterization of the work. Emphasize use of evidence and concrete next steps from each participant to support student learning. </a:t>
            </a:r>
            <a:endParaRPr b="1">
              <a:solidFill>
                <a:schemeClr val="dk1"/>
              </a:solidFill>
            </a:endParaRPr>
          </a:p>
          <a:p>
            <a:pPr marL="0" lvl="0" indent="0" algn="l" rtl="0">
              <a:lnSpc>
                <a:spcPct val="100000"/>
              </a:lnSpc>
              <a:spcBef>
                <a:spcPts val="0"/>
              </a:spcBef>
              <a:spcAft>
                <a:spcPts val="0"/>
              </a:spcAft>
              <a:buSzPts val="1100"/>
              <a:buNone/>
            </a:pPr>
            <a:endParaRPr b="1">
              <a:solidFill>
                <a:schemeClr val="dk1"/>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8"/>
        <p:cNvGrpSpPr/>
        <p:nvPr/>
      </p:nvGrpSpPr>
      <p:grpSpPr>
        <a:xfrm>
          <a:off x="0" y="0"/>
          <a:ext cx="0" cy="0"/>
          <a:chOff x="0" y="0"/>
          <a:chExt cx="0" cy="0"/>
        </a:xfrm>
      </p:grpSpPr>
      <p:sp>
        <p:nvSpPr>
          <p:cNvPr id="699" name="Google Shape;699;p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0" name="Google Shape;700;p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alongside the rubric to share ways of partnering with students to support all students reaching.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This is not a norming exercise; there is not single correct characterization of the work. Emphasize use of evidence and concrete next steps from each participant to support student learning. </a:t>
            </a:r>
            <a:endParaRPr b="1">
              <a:solidFill>
                <a:schemeClr val="dk1"/>
              </a:solidFill>
            </a:endParaRPr>
          </a:p>
          <a:p>
            <a:pPr marL="0" lvl="0" indent="0" algn="l" rtl="0">
              <a:lnSpc>
                <a:spcPct val="100000"/>
              </a:lnSpc>
              <a:spcBef>
                <a:spcPts val="0"/>
              </a:spcBef>
              <a:spcAft>
                <a:spcPts val="0"/>
              </a:spcAft>
              <a:buSzPts val="1100"/>
              <a:buNone/>
            </a:pPr>
            <a:endParaRPr b="1">
              <a:solidFill>
                <a:schemeClr val="dk1"/>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8"/>
        <p:cNvGrpSpPr/>
        <p:nvPr/>
      </p:nvGrpSpPr>
      <p:grpSpPr>
        <a:xfrm>
          <a:off x="0" y="0"/>
          <a:ext cx="0" cy="0"/>
          <a:chOff x="0" y="0"/>
          <a:chExt cx="0" cy="0"/>
        </a:xfrm>
      </p:grpSpPr>
      <p:sp>
        <p:nvSpPr>
          <p:cNvPr id="709" name="Google Shape;709;p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10" name="Google Shape;710;p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participants time to reflect. If time permits, consider using breakout rooms to have folks connect in smaller pairings or groups.</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to share with whole group.</a:t>
            </a:r>
            <a:endParaRPr>
              <a:solidFill>
                <a:schemeClr val="dk1"/>
              </a:solidFill>
            </a:endParaRPr>
          </a:p>
          <a:p>
            <a:pPr marL="0" lvl="0" indent="0" algn="l" rtl="0">
              <a:lnSpc>
                <a:spcPct val="100000"/>
              </a:lnSpc>
              <a:spcBef>
                <a:spcPts val="0"/>
              </a:spcBef>
              <a:spcAft>
                <a:spcPts val="0"/>
              </a:spcAft>
              <a:buSzPts val="1100"/>
              <a:buNone/>
            </a:pPr>
            <a:endParaRPr>
              <a:solidFill>
                <a:schemeClr val="dk1"/>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p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20" name="Google Shape;720;p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Estimated time for this section is about 5 minutes.</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5"/>
        <p:cNvGrpSpPr/>
        <p:nvPr/>
      </p:nvGrpSpPr>
      <p:grpSpPr>
        <a:xfrm>
          <a:off x="0" y="0"/>
          <a:ext cx="0" cy="0"/>
          <a:chOff x="0" y="0"/>
          <a:chExt cx="0" cy="0"/>
        </a:xfrm>
      </p:grpSpPr>
      <p:sp>
        <p:nvSpPr>
          <p:cNvPr id="726" name="Google Shape;726;p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27" name="Google Shape;727;p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participants time to reflect. If time permits, consider using breakout rooms to have folks connect in smaller pairings or groups.</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to share with whole group.</a:t>
            </a:r>
            <a:endParaRPr>
              <a:solidFill>
                <a:schemeClr val="dk1"/>
              </a:solidFill>
            </a:endParaRPr>
          </a:p>
          <a:p>
            <a:pPr marL="914400" lvl="0" indent="0" algn="l" rtl="0">
              <a:lnSpc>
                <a:spcPct val="100000"/>
              </a:lnSpc>
              <a:spcBef>
                <a:spcPts val="0"/>
              </a:spcBef>
              <a:spcAft>
                <a:spcPts val="0"/>
              </a:spcAft>
              <a:buSzPts val="1100"/>
              <a:buNone/>
            </a:pPr>
            <a:endParaRPr>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_No Footer">
  <p:cSld name="TITLE_1">
    <p:spTree>
      <p:nvGrpSpPr>
        <p:cNvPr id="1" name="Shape 9"/>
        <p:cNvGrpSpPr/>
        <p:nvPr/>
      </p:nvGrpSpPr>
      <p:grpSpPr>
        <a:xfrm>
          <a:off x="0" y="0"/>
          <a:ext cx="0" cy="0"/>
          <a:chOff x="0" y="0"/>
          <a:chExt cx="0" cy="0"/>
        </a:xfrm>
      </p:grpSpPr>
      <p:cxnSp>
        <p:nvCxnSpPr>
          <p:cNvPr id="10" name="Google Shape;10;p55"/>
          <p:cNvCxnSpPr/>
          <p:nvPr/>
        </p:nvCxnSpPr>
        <p:spPr>
          <a:xfrm>
            <a:off x="-2700" y="4836225"/>
            <a:ext cx="9149400" cy="0"/>
          </a:xfrm>
          <a:prstGeom prst="straightConnector1">
            <a:avLst/>
          </a:prstGeom>
          <a:noFill/>
          <a:ln w="9525" cap="flat" cmpd="sng">
            <a:solidFill>
              <a:schemeClr val="dk2"/>
            </a:solidFill>
            <a:prstDash val="solid"/>
            <a:round/>
            <a:headEnd type="none" w="sm" len="sm"/>
            <a:tailEnd type="none" w="sm" len="sm"/>
          </a:ln>
        </p:spPr>
      </p:cxnSp>
      <p:cxnSp>
        <p:nvCxnSpPr>
          <p:cNvPr id="11" name="Google Shape;11;p55"/>
          <p:cNvCxnSpPr/>
          <p:nvPr/>
        </p:nvCxnSpPr>
        <p:spPr>
          <a:xfrm rot="10800000">
            <a:off x="305625" y="-4950"/>
            <a:ext cx="0" cy="5153400"/>
          </a:xfrm>
          <a:prstGeom prst="straightConnector1">
            <a:avLst/>
          </a:prstGeom>
          <a:noFill/>
          <a:ln w="9525" cap="flat" cmpd="sng">
            <a:solidFill>
              <a:schemeClr val="dk2"/>
            </a:solidFill>
            <a:prstDash val="solid"/>
            <a:round/>
            <a:headEnd type="none" w="sm" len="sm"/>
            <a:tailEnd type="none" w="sm" len="sm"/>
          </a:ln>
        </p:spPr>
      </p:cxnSp>
    </p:spTree>
  </p:cSld>
  <p:clrMapOvr>
    <a:masterClrMapping/>
  </p:clrMapOvr>
  <p:extLst>
    <p:ext uri="{DCECCB84-F9BA-43D5-87BE-67443E8EF086}">
      <p15:sldGuideLst xmlns:p15="http://schemas.microsoft.com/office/powerpoint/2012/main">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2"/>
        <p:cNvGrpSpPr/>
        <p:nvPr/>
      </p:nvGrpSpPr>
      <p:grpSpPr>
        <a:xfrm>
          <a:off x="0" y="0"/>
          <a:ext cx="0" cy="0"/>
          <a:chOff x="0" y="0"/>
          <a:chExt cx="0" cy="0"/>
        </a:xfrm>
      </p:grpSpPr>
      <p:sp>
        <p:nvSpPr>
          <p:cNvPr id="13" name="Google Shape;13;p5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4" name="Google Shape;14;p58"/>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5" name="Google Shape;15;p5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3 Column">
  <p:cSld name="TITLE_1_1">
    <p:spTree>
      <p:nvGrpSpPr>
        <p:cNvPr id="1" name="Shape 16"/>
        <p:cNvGrpSpPr/>
        <p:nvPr/>
      </p:nvGrpSpPr>
      <p:grpSpPr>
        <a:xfrm>
          <a:off x="0" y="0"/>
          <a:ext cx="0" cy="0"/>
          <a:chOff x="0" y="0"/>
          <a:chExt cx="0" cy="0"/>
        </a:xfrm>
      </p:grpSpPr>
      <p:cxnSp>
        <p:nvCxnSpPr>
          <p:cNvPr id="17" name="Google Shape;17;p59"/>
          <p:cNvCxnSpPr/>
          <p:nvPr/>
        </p:nvCxnSpPr>
        <p:spPr>
          <a:xfrm>
            <a:off x="-2700" y="4836225"/>
            <a:ext cx="9149400" cy="0"/>
          </a:xfrm>
          <a:prstGeom prst="straightConnector1">
            <a:avLst/>
          </a:prstGeom>
          <a:noFill/>
          <a:ln w="9525" cap="flat" cmpd="sng">
            <a:solidFill>
              <a:schemeClr val="dk2"/>
            </a:solidFill>
            <a:prstDash val="solid"/>
            <a:round/>
            <a:headEnd type="none" w="sm" len="sm"/>
            <a:tailEnd type="none" w="sm" len="sm"/>
          </a:ln>
        </p:spPr>
      </p:cxnSp>
      <p:cxnSp>
        <p:nvCxnSpPr>
          <p:cNvPr id="18" name="Google Shape;18;p59"/>
          <p:cNvCxnSpPr/>
          <p:nvPr/>
        </p:nvCxnSpPr>
        <p:spPr>
          <a:xfrm rot="10800000">
            <a:off x="305625" y="-4950"/>
            <a:ext cx="0" cy="5153400"/>
          </a:xfrm>
          <a:prstGeom prst="straightConnector1">
            <a:avLst/>
          </a:prstGeom>
          <a:noFill/>
          <a:ln w="9525" cap="flat" cmpd="sng">
            <a:solidFill>
              <a:schemeClr val="dk2"/>
            </a:solidFill>
            <a:prstDash val="solid"/>
            <a:round/>
            <a:headEnd type="none" w="sm" len="sm"/>
            <a:tailEnd type="none" w="sm" len="sm"/>
          </a:ln>
        </p:spPr>
      </p:cxnSp>
      <p:sp>
        <p:nvSpPr>
          <p:cNvPr id="19" name="Google Shape;19;p59"/>
          <p:cNvSpPr txBox="1"/>
          <p:nvPr/>
        </p:nvSpPr>
        <p:spPr>
          <a:xfrm>
            <a:off x="6158700" y="4835200"/>
            <a:ext cx="2682300" cy="308400"/>
          </a:xfrm>
          <a:prstGeom prst="rect">
            <a:avLst/>
          </a:prstGeom>
          <a:noFill/>
          <a:ln>
            <a:noFill/>
          </a:ln>
        </p:spPr>
        <p:txBody>
          <a:bodyPr spcFirstLastPara="1" wrap="square" lIns="0" tIns="0" rIns="0" bIns="0" anchor="ctr" anchorCtr="0">
            <a:normAutofit/>
          </a:bodyPr>
          <a:lstStyle/>
          <a:p>
            <a:pPr marL="0" marR="0" lvl="0" indent="0" algn="r" rtl="0">
              <a:lnSpc>
                <a:spcPct val="100000"/>
              </a:lnSpc>
              <a:spcBef>
                <a:spcPts val="0"/>
              </a:spcBef>
              <a:spcAft>
                <a:spcPts val="0"/>
              </a:spcAft>
              <a:buClr>
                <a:srgbClr val="000000"/>
              </a:buClr>
              <a:buSzPts val="500"/>
              <a:buFont typeface="Arial"/>
              <a:buNone/>
            </a:pPr>
            <a:fld id="{00000000-1234-1234-1234-123412341234}" type="slidenum">
              <a:rPr lang="en-GB" sz="500" b="0" i="0" u="none" strike="noStrike" cap="none">
                <a:solidFill>
                  <a:srgbClr val="000000"/>
                </a:solidFill>
                <a:latin typeface="DM Sans"/>
                <a:ea typeface="DM Sans"/>
                <a:cs typeface="DM Sans"/>
                <a:sym typeface="DM Sans"/>
              </a:rPr>
              <a:t>‹#›</a:t>
            </a:fld>
            <a:endParaRPr sz="500" b="0" i="0" u="none" strike="noStrike" cap="none">
              <a:solidFill>
                <a:srgbClr val="000000"/>
              </a:solidFill>
              <a:latin typeface="DM Sans"/>
              <a:ea typeface="DM Sans"/>
              <a:cs typeface="DM Sans"/>
              <a:sym typeface="DM Sans"/>
            </a:endParaRPr>
          </a:p>
        </p:txBody>
      </p:sp>
      <p:sp>
        <p:nvSpPr>
          <p:cNvPr id="20" name="Google Shape;20;p59"/>
          <p:cNvSpPr txBox="1"/>
          <p:nvPr/>
        </p:nvSpPr>
        <p:spPr>
          <a:xfrm>
            <a:off x="3419850" y="4836225"/>
            <a:ext cx="2649600" cy="308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500"/>
              <a:buFont typeface="Arial"/>
              <a:buNone/>
            </a:pPr>
            <a:endParaRPr sz="500" b="0" i="0" u="none" strike="noStrike" cap="none">
              <a:solidFill>
                <a:srgbClr val="000000"/>
              </a:solidFill>
              <a:latin typeface="DM Sans"/>
              <a:ea typeface="DM Sans"/>
              <a:cs typeface="DM Sans"/>
              <a:sym typeface="DM Sans"/>
            </a:endParaRPr>
          </a:p>
        </p:txBody>
      </p:sp>
      <p:sp>
        <p:nvSpPr>
          <p:cNvPr id="21" name="Google Shape;21;p59"/>
          <p:cNvSpPr txBox="1"/>
          <p:nvPr/>
        </p:nvSpPr>
        <p:spPr>
          <a:xfrm>
            <a:off x="615900" y="4836225"/>
            <a:ext cx="2682300" cy="308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500"/>
              <a:buFont typeface="Arial"/>
              <a:buNone/>
            </a:pPr>
            <a:r>
              <a:rPr lang="en-GB" sz="500" b="0" i="0" u="none" strike="noStrike" cap="none">
                <a:solidFill>
                  <a:srgbClr val="000000"/>
                </a:solidFill>
                <a:latin typeface="DM Sans"/>
                <a:ea typeface="DM Sans"/>
                <a:cs typeface="DM Sans"/>
                <a:sym typeface="DM Sans"/>
              </a:rPr>
              <a:t>XQ</a:t>
            </a:r>
            <a:endParaRPr sz="500" b="0" i="0" u="none" strike="noStrike" cap="none">
              <a:solidFill>
                <a:srgbClr val="000000"/>
              </a:solidFill>
              <a:latin typeface="DM Sans"/>
              <a:ea typeface="DM Sans"/>
              <a:cs typeface="DM Sans"/>
              <a:sym typeface="DM Sans"/>
            </a:endParaRPr>
          </a:p>
        </p:txBody>
      </p:sp>
    </p:spTree>
  </p:cSld>
  <p:clrMapOvr>
    <a:masterClrMapping/>
  </p:clrMapOvr>
  <p:extLst>
    <p:ext uri="{DCECCB84-F9BA-43D5-87BE-67443E8EF086}">
      <p15:sldGuideLst xmlns:p15="http://schemas.microsoft.com/office/powerpoint/2012/main">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2"/>
        <p:cNvGrpSpPr/>
        <p:nvPr/>
      </p:nvGrpSpPr>
      <p:grpSpPr>
        <a:xfrm>
          <a:off x="0" y="0"/>
          <a:ext cx="0" cy="0"/>
          <a:chOff x="0" y="0"/>
          <a:chExt cx="0" cy="0"/>
        </a:xfrm>
      </p:grpSpPr>
      <p:sp>
        <p:nvSpPr>
          <p:cNvPr id="23" name="Google Shape;23;p60"/>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24" name="Google Shape;24;p60"/>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25" name="Google Shape;25;p6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 Column">
  <p:cSld name="TITLE_2">
    <p:spTree>
      <p:nvGrpSpPr>
        <p:cNvPr id="1" name="Shape 26"/>
        <p:cNvGrpSpPr/>
        <p:nvPr/>
      </p:nvGrpSpPr>
      <p:grpSpPr>
        <a:xfrm>
          <a:off x="0" y="0"/>
          <a:ext cx="0" cy="0"/>
          <a:chOff x="0" y="0"/>
          <a:chExt cx="0" cy="0"/>
        </a:xfrm>
      </p:grpSpPr>
      <p:cxnSp>
        <p:nvCxnSpPr>
          <p:cNvPr id="27" name="Google Shape;27;p61"/>
          <p:cNvCxnSpPr/>
          <p:nvPr/>
        </p:nvCxnSpPr>
        <p:spPr>
          <a:xfrm>
            <a:off x="-2700" y="4836225"/>
            <a:ext cx="9149400" cy="0"/>
          </a:xfrm>
          <a:prstGeom prst="straightConnector1">
            <a:avLst/>
          </a:prstGeom>
          <a:noFill/>
          <a:ln w="9525" cap="flat" cmpd="sng">
            <a:solidFill>
              <a:schemeClr val="dk2"/>
            </a:solidFill>
            <a:prstDash val="solid"/>
            <a:round/>
            <a:headEnd type="none" w="sm" len="sm"/>
            <a:tailEnd type="none" w="sm" len="sm"/>
          </a:ln>
        </p:spPr>
      </p:cxnSp>
      <p:cxnSp>
        <p:nvCxnSpPr>
          <p:cNvPr id="28" name="Google Shape;28;p61"/>
          <p:cNvCxnSpPr/>
          <p:nvPr/>
        </p:nvCxnSpPr>
        <p:spPr>
          <a:xfrm rot="10800000">
            <a:off x="305625" y="-4950"/>
            <a:ext cx="0" cy="5153400"/>
          </a:xfrm>
          <a:prstGeom prst="straightConnector1">
            <a:avLst/>
          </a:prstGeom>
          <a:noFill/>
          <a:ln w="9525" cap="flat" cmpd="sng">
            <a:solidFill>
              <a:schemeClr val="dk2"/>
            </a:solidFill>
            <a:prstDash val="solid"/>
            <a:round/>
            <a:headEnd type="none" w="sm" len="sm"/>
            <a:tailEnd type="none" w="sm" len="sm"/>
          </a:ln>
        </p:spPr>
      </p:cxnSp>
      <p:sp>
        <p:nvSpPr>
          <p:cNvPr id="29" name="Google Shape;29;p61"/>
          <p:cNvSpPr txBox="1"/>
          <p:nvPr/>
        </p:nvSpPr>
        <p:spPr>
          <a:xfrm>
            <a:off x="6158700" y="4835200"/>
            <a:ext cx="2682300" cy="308400"/>
          </a:xfrm>
          <a:prstGeom prst="rect">
            <a:avLst/>
          </a:prstGeom>
          <a:noFill/>
          <a:ln>
            <a:noFill/>
          </a:ln>
        </p:spPr>
        <p:txBody>
          <a:bodyPr spcFirstLastPara="1" wrap="square" lIns="0" tIns="0" rIns="0" bIns="0" anchor="ctr" anchorCtr="0">
            <a:normAutofit/>
          </a:bodyPr>
          <a:lstStyle/>
          <a:p>
            <a:pPr marL="0" marR="0" lvl="0" indent="0" algn="r" rtl="0">
              <a:lnSpc>
                <a:spcPct val="100000"/>
              </a:lnSpc>
              <a:spcBef>
                <a:spcPts val="0"/>
              </a:spcBef>
              <a:spcAft>
                <a:spcPts val="0"/>
              </a:spcAft>
              <a:buClr>
                <a:srgbClr val="000000"/>
              </a:buClr>
              <a:buSzPts val="500"/>
              <a:buFont typeface="Arial"/>
              <a:buNone/>
            </a:pPr>
            <a:fld id="{00000000-1234-1234-1234-123412341234}" type="slidenum">
              <a:rPr lang="en-GB" sz="500" b="0" i="0" u="none" strike="noStrike" cap="none">
                <a:solidFill>
                  <a:srgbClr val="000000"/>
                </a:solidFill>
                <a:latin typeface="DM Sans"/>
                <a:ea typeface="DM Sans"/>
                <a:cs typeface="DM Sans"/>
                <a:sym typeface="DM Sans"/>
              </a:rPr>
              <a:t>‹#›</a:t>
            </a:fld>
            <a:endParaRPr sz="500" b="0" i="0" u="none" strike="noStrike" cap="none">
              <a:solidFill>
                <a:srgbClr val="000000"/>
              </a:solidFill>
              <a:latin typeface="DM Sans"/>
              <a:ea typeface="DM Sans"/>
              <a:cs typeface="DM Sans"/>
              <a:sym typeface="DM Sans"/>
            </a:endParaRPr>
          </a:p>
        </p:txBody>
      </p:sp>
      <p:sp>
        <p:nvSpPr>
          <p:cNvPr id="30" name="Google Shape;30;p61"/>
          <p:cNvSpPr txBox="1"/>
          <p:nvPr/>
        </p:nvSpPr>
        <p:spPr>
          <a:xfrm>
            <a:off x="3387300" y="4836225"/>
            <a:ext cx="2682300" cy="308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500"/>
              <a:buFont typeface="Arial"/>
              <a:buNone/>
            </a:pPr>
            <a:endParaRPr sz="500" b="0" i="0" u="none" strike="noStrike" cap="none">
              <a:solidFill>
                <a:srgbClr val="000000"/>
              </a:solidFill>
              <a:latin typeface="DM Sans"/>
              <a:ea typeface="DM Sans"/>
              <a:cs typeface="DM Sans"/>
              <a:sym typeface="DM Sans"/>
            </a:endParaRPr>
          </a:p>
        </p:txBody>
      </p:sp>
      <p:sp>
        <p:nvSpPr>
          <p:cNvPr id="31" name="Google Shape;31;p61"/>
          <p:cNvSpPr txBox="1"/>
          <p:nvPr/>
        </p:nvSpPr>
        <p:spPr>
          <a:xfrm>
            <a:off x="615900" y="4836225"/>
            <a:ext cx="2682300" cy="308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500"/>
              <a:buFont typeface="Arial"/>
              <a:buNone/>
            </a:pPr>
            <a:r>
              <a:rPr lang="en-GB" sz="500" b="0" i="0" u="none" strike="noStrike" cap="none">
                <a:solidFill>
                  <a:srgbClr val="000000"/>
                </a:solidFill>
                <a:latin typeface="DM Sans"/>
                <a:ea typeface="DM Sans"/>
                <a:cs typeface="DM Sans"/>
                <a:sym typeface="DM Sans"/>
              </a:rPr>
              <a:t>XQ</a:t>
            </a:r>
            <a:endParaRPr sz="500" b="0" i="0" u="none" strike="noStrike" cap="none">
              <a:solidFill>
                <a:srgbClr val="000000"/>
              </a:solidFill>
              <a:latin typeface="DM Sans"/>
              <a:ea typeface="DM Sans"/>
              <a:cs typeface="DM Sans"/>
              <a:sym typeface="DM Sans"/>
            </a:endParaRPr>
          </a:p>
        </p:txBody>
      </p:sp>
    </p:spTree>
  </p:cSld>
  <p:clrMapOvr>
    <a:masterClrMapping/>
  </p:clrMapOvr>
  <p:extLst>
    <p:ext uri="{DCECCB84-F9BA-43D5-87BE-67443E8EF086}">
      <p15:sldGuideLst xmlns:p15="http://schemas.microsoft.com/office/powerpoint/2012/main">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928">
          <p15:clr>
            <a:srgbClr val="FA7B17"/>
          </p15:clr>
        </p15:guide>
        <p15:guide id="6" pos="3029">
          <p15:clr>
            <a:srgbClr val="FA7B17"/>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62"/>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34" name="Google Shape;34;p6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5"/>
        <p:cNvGrpSpPr/>
        <p:nvPr/>
      </p:nvGrpSpPr>
      <p:grpSpPr>
        <a:xfrm>
          <a:off x="0" y="0"/>
          <a:ext cx="0" cy="0"/>
          <a:chOff x="0" y="0"/>
          <a:chExt cx="0" cy="0"/>
        </a:xfrm>
      </p:grpSpPr>
      <p:sp>
        <p:nvSpPr>
          <p:cNvPr id="36" name="Google Shape;36;p6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7" name="Google Shape;37;p63"/>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8" name="Google Shape;38;p63"/>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9" name="Google Shape;39;p6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0"/>
        <p:cNvGrpSpPr/>
        <p:nvPr/>
      </p:nvGrpSpPr>
      <p:grpSpPr>
        <a:xfrm>
          <a:off x="0" y="0"/>
          <a:ext cx="0" cy="0"/>
          <a:chOff x="0" y="0"/>
          <a:chExt cx="0" cy="0"/>
        </a:xfrm>
      </p:grpSpPr>
      <p:sp>
        <p:nvSpPr>
          <p:cNvPr id="41" name="Google Shape;41;p6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42" name="Google Shape;42;p6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3"/>
        <p:cNvGrpSpPr/>
        <p:nvPr/>
      </p:nvGrpSpPr>
      <p:grpSpPr>
        <a:xfrm>
          <a:off x="0" y="0"/>
          <a:ext cx="0" cy="0"/>
          <a:chOff x="0" y="0"/>
          <a:chExt cx="0" cy="0"/>
        </a:xfrm>
      </p:grpSpPr>
      <p:sp>
        <p:nvSpPr>
          <p:cNvPr id="44" name="Google Shape;44;p65"/>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45" name="Google Shape;45;p65"/>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46" name="Google Shape;46;p6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7"/>
        <p:cNvGrpSpPr/>
        <p:nvPr/>
      </p:nvGrpSpPr>
      <p:grpSpPr>
        <a:xfrm>
          <a:off x="0" y="0"/>
          <a:ext cx="0" cy="0"/>
          <a:chOff x="0" y="0"/>
          <a:chExt cx="0" cy="0"/>
        </a:xfrm>
      </p:grpSpPr>
      <p:sp>
        <p:nvSpPr>
          <p:cNvPr id="48" name="Google Shape;48;p66"/>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49" name="Google Shape;49;p6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0"/>
        <p:cNvGrpSpPr/>
        <p:nvPr/>
      </p:nvGrpSpPr>
      <p:grpSpPr>
        <a:xfrm>
          <a:off x="0" y="0"/>
          <a:ext cx="0" cy="0"/>
          <a:chOff x="0" y="0"/>
          <a:chExt cx="0" cy="0"/>
        </a:xfrm>
      </p:grpSpPr>
      <p:sp>
        <p:nvSpPr>
          <p:cNvPr id="51" name="Google Shape;51;p67"/>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 name="Google Shape;52;p67"/>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53" name="Google Shape;53;p67"/>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4" name="Google Shape;54;p67"/>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55" name="Google Shape;55;p6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6"/>
        <p:cNvGrpSpPr/>
        <p:nvPr/>
      </p:nvGrpSpPr>
      <p:grpSpPr>
        <a:xfrm>
          <a:off x="0" y="0"/>
          <a:ext cx="0" cy="0"/>
          <a:chOff x="0" y="0"/>
          <a:chExt cx="0" cy="0"/>
        </a:xfrm>
      </p:grpSpPr>
      <p:sp>
        <p:nvSpPr>
          <p:cNvPr id="57" name="Google Shape;57;p68"/>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58" name="Google Shape;58;p6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9"/>
        <p:cNvGrpSpPr/>
        <p:nvPr/>
      </p:nvGrpSpPr>
      <p:grpSpPr>
        <a:xfrm>
          <a:off x="0" y="0"/>
          <a:ext cx="0" cy="0"/>
          <a:chOff x="0" y="0"/>
          <a:chExt cx="0" cy="0"/>
        </a:xfrm>
      </p:grpSpPr>
      <p:sp>
        <p:nvSpPr>
          <p:cNvPr id="60" name="Google Shape;60;p69"/>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61" name="Google Shape;61;p69"/>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62" name="Google Shape;62;p6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3"/>
        <p:cNvGrpSpPr/>
        <p:nvPr/>
      </p:nvGrpSpPr>
      <p:grpSpPr>
        <a:xfrm>
          <a:off x="0" y="0"/>
          <a:ext cx="0" cy="0"/>
          <a:chOff x="0" y="0"/>
          <a:chExt cx="0" cy="0"/>
        </a:xfrm>
      </p:grpSpPr>
      <p:sp>
        <p:nvSpPr>
          <p:cNvPr id="64" name="Google Shape;64;p7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 Column_quote">
  <p:cSld name="TITLE_1_1_1">
    <p:spTree>
      <p:nvGrpSpPr>
        <p:cNvPr id="1" name="Shape 65"/>
        <p:cNvGrpSpPr/>
        <p:nvPr/>
      </p:nvGrpSpPr>
      <p:grpSpPr>
        <a:xfrm>
          <a:off x="0" y="0"/>
          <a:ext cx="0" cy="0"/>
          <a:chOff x="0" y="0"/>
          <a:chExt cx="0" cy="0"/>
        </a:xfrm>
      </p:grpSpPr>
      <p:sp>
        <p:nvSpPr>
          <p:cNvPr id="66" name="Google Shape;66;p71"/>
          <p:cNvSpPr/>
          <p:nvPr/>
        </p:nvSpPr>
        <p:spPr>
          <a:xfrm>
            <a:off x="5844900" y="375"/>
            <a:ext cx="3299100" cy="5153400"/>
          </a:xfrm>
          <a:prstGeom prst="rect">
            <a:avLst/>
          </a:prstGeom>
          <a:solidFill>
            <a:srgbClr val="83FF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67" name="Google Shape;67;p71"/>
          <p:cNvCxnSpPr/>
          <p:nvPr/>
        </p:nvCxnSpPr>
        <p:spPr>
          <a:xfrm rot="10800000">
            <a:off x="305625" y="-4950"/>
            <a:ext cx="0" cy="5153400"/>
          </a:xfrm>
          <a:prstGeom prst="straightConnector1">
            <a:avLst/>
          </a:prstGeom>
          <a:noFill/>
          <a:ln w="9525" cap="flat" cmpd="sng">
            <a:solidFill>
              <a:schemeClr val="dk2"/>
            </a:solidFill>
            <a:prstDash val="solid"/>
            <a:round/>
            <a:headEnd type="none" w="sm" len="sm"/>
            <a:tailEnd type="none" w="sm" len="sm"/>
          </a:ln>
        </p:spPr>
      </p:cxnSp>
      <p:sp>
        <p:nvSpPr>
          <p:cNvPr id="68" name="Google Shape;68;p71"/>
          <p:cNvSpPr txBox="1"/>
          <p:nvPr/>
        </p:nvSpPr>
        <p:spPr>
          <a:xfrm>
            <a:off x="6158700" y="4835200"/>
            <a:ext cx="2682300" cy="308400"/>
          </a:xfrm>
          <a:prstGeom prst="rect">
            <a:avLst/>
          </a:prstGeom>
          <a:noFill/>
          <a:ln>
            <a:noFill/>
          </a:ln>
        </p:spPr>
        <p:txBody>
          <a:bodyPr spcFirstLastPara="1" wrap="square" lIns="0" tIns="0" rIns="0" bIns="0" anchor="ctr" anchorCtr="0">
            <a:normAutofit/>
          </a:bodyPr>
          <a:lstStyle/>
          <a:p>
            <a:pPr marL="0" marR="0" lvl="0" indent="0" algn="r" rtl="0">
              <a:lnSpc>
                <a:spcPct val="100000"/>
              </a:lnSpc>
              <a:spcBef>
                <a:spcPts val="0"/>
              </a:spcBef>
              <a:spcAft>
                <a:spcPts val="0"/>
              </a:spcAft>
              <a:buClr>
                <a:srgbClr val="000000"/>
              </a:buClr>
              <a:buSzPts val="500"/>
              <a:buFont typeface="Arial"/>
              <a:buNone/>
            </a:pPr>
            <a:fld id="{00000000-1234-1234-1234-123412341234}" type="slidenum">
              <a:rPr lang="en-GB" sz="500" b="0" i="0" u="none" strike="noStrike" cap="none">
                <a:solidFill>
                  <a:srgbClr val="000000"/>
                </a:solidFill>
                <a:latin typeface="DM Sans"/>
                <a:ea typeface="DM Sans"/>
                <a:cs typeface="DM Sans"/>
                <a:sym typeface="DM Sans"/>
              </a:rPr>
              <a:t>‹#›</a:t>
            </a:fld>
            <a:endParaRPr sz="500" b="0" i="0" u="none" strike="noStrike" cap="none">
              <a:solidFill>
                <a:srgbClr val="000000"/>
              </a:solidFill>
              <a:latin typeface="DM Sans"/>
              <a:ea typeface="DM Sans"/>
              <a:cs typeface="DM Sans"/>
              <a:sym typeface="DM Sans"/>
            </a:endParaRPr>
          </a:p>
        </p:txBody>
      </p:sp>
      <p:sp>
        <p:nvSpPr>
          <p:cNvPr id="69" name="Google Shape;69;p71"/>
          <p:cNvSpPr txBox="1"/>
          <p:nvPr/>
        </p:nvSpPr>
        <p:spPr>
          <a:xfrm>
            <a:off x="3419850" y="4836225"/>
            <a:ext cx="2649600" cy="308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500"/>
              <a:buFont typeface="Arial"/>
              <a:buNone/>
            </a:pPr>
            <a:endParaRPr sz="500" b="0" i="0" u="none" strike="noStrike" cap="none">
              <a:solidFill>
                <a:srgbClr val="000000"/>
              </a:solidFill>
              <a:latin typeface="DM Sans"/>
              <a:ea typeface="DM Sans"/>
              <a:cs typeface="DM Sans"/>
              <a:sym typeface="DM Sans"/>
            </a:endParaRPr>
          </a:p>
        </p:txBody>
      </p:sp>
      <p:sp>
        <p:nvSpPr>
          <p:cNvPr id="70" name="Google Shape;70;p71"/>
          <p:cNvSpPr txBox="1"/>
          <p:nvPr/>
        </p:nvSpPr>
        <p:spPr>
          <a:xfrm>
            <a:off x="615900" y="4836225"/>
            <a:ext cx="2682300" cy="308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500"/>
              <a:buFont typeface="Arial"/>
              <a:buNone/>
            </a:pPr>
            <a:r>
              <a:rPr lang="en-GB" sz="500" b="0" i="0" u="none" strike="noStrike" cap="none">
                <a:solidFill>
                  <a:srgbClr val="000000"/>
                </a:solidFill>
                <a:latin typeface="DM Sans"/>
                <a:ea typeface="DM Sans"/>
                <a:cs typeface="DM Sans"/>
                <a:sym typeface="DM Sans"/>
              </a:rPr>
              <a:t>XQ</a:t>
            </a:r>
            <a:endParaRPr sz="500" b="0" i="0" u="none" strike="noStrike" cap="none">
              <a:solidFill>
                <a:srgbClr val="000000"/>
              </a:solidFill>
              <a:latin typeface="DM Sans"/>
              <a:ea typeface="DM Sans"/>
              <a:cs typeface="DM Sans"/>
              <a:sym typeface="DM Sans"/>
            </a:endParaRPr>
          </a:p>
        </p:txBody>
      </p:sp>
      <p:cxnSp>
        <p:nvCxnSpPr>
          <p:cNvPr id="71" name="Google Shape;71;p71"/>
          <p:cNvCxnSpPr/>
          <p:nvPr/>
        </p:nvCxnSpPr>
        <p:spPr>
          <a:xfrm>
            <a:off x="5844900" y="1350"/>
            <a:ext cx="0" cy="5141400"/>
          </a:xfrm>
          <a:prstGeom prst="straightConnector1">
            <a:avLst/>
          </a:prstGeom>
          <a:noFill/>
          <a:ln w="9525" cap="flat" cmpd="sng">
            <a:solidFill>
              <a:schemeClr val="dk2"/>
            </a:solidFill>
            <a:prstDash val="solid"/>
            <a:round/>
            <a:headEnd type="none" w="sm" len="sm"/>
            <a:tailEnd type="none" w="sm" len="sm"/>
          </a:ln>
        </p:spPr>
      </p:cxnSp>
      <p:cxnSp>
        <p:nvCxnSpPr>
          <p:cNvPr id="72" name="Google Shape;72;p71"/>
          <p:cNvCxnSpPr/>
          <p:nvPr/>
        </p:nvCxnSpPr>
        <p:spPr>
          <a:xfrm>
            <a:off x="-2700" y="4836225"/>
            <a:ext cx="9149400" cy="0"/>
          </a:xfrm>
          <a:prstGeom prst="straightConnector1">
            <a:avLst/>
          </a:prstGeom>
          <a:noFill/>
          <a:ln w="9525" cap="flat" cmpd="sng">
            <a:solidFill>
              <a:schemeClr val="dk2"/>
            </a:solidFill>
            <a:prstDash val="solid"/>
            <a:round/>
            <a:headEnd type="none" w="sm" len="sm"/>
            <a:tailEnd type="none" w="sm" len="sm"/>
          </a:ln>
        </p:spPr>
      </p:cxnSp>
    </p:spTree>
  </p:cSld>
  <p:clrMapOvr>
    <a:masterClrMapping/>
  </p:clrMapOvr>
  <p:extLst>
    <p:ext uri="{DCECCB84-F9BA-43D5-87BE-67443E8EF086}">
      <p15:sldGuideLst xmlns:p15="http://schemas.microsoft.com/office/powerpoint/2012/main">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_3">
  <p:cSld name="TITLE_3">
    <p:spTree>
      <p:nvGrpSpPr>
        <p:cNvPr id="1" name="Shape 73"/>
        <p:cNvGrpSpPr/>
        <p:nvPr/>
      </p:nvGrpSpPr>
      <p:grpSpPr>
        <a:xfrm>
          <a:off x="0" y="0"/>
          <a:ext cx="0" cy="0"/>
          <a:chOff x="0" y="0"/>
          <a:chExt cx="0" cy="0"/>
        </a:xfrm>
      </p:grpSpPr>
      <p:sp>
        <p:nvSpPr>
          <p:cNvPr id="74" name="Google Shape;74;p7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75" name="Google Shape;75;p7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76" name="Google Shape;76;p7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_No Footer">
  <p:cSld name="TITLE_1">
    <p:spTree>
      <p:nvGrpSpPr>
        <p:cNvPr id="1" name="Shape 81"/>
        <p:cNvGrpSpPr/>
        <p:nvPr/>
      </p:nvGrpSpPr>
      <p:grpSpPr>
        <a:xfrm>
          <a:off x="0" y="0"/>
          <a:ext cx="0" cy="0"/>
          <a:chOff x="0" y="0"/>
          <a:chExt cx="0" cy="0"/>
        </a:xfrm>
      </p:grpSpPr>
      <p:cxnSp>
        <p:nvCxnSpPr>
          <p:cNvPr id="82" name="Google Shape;82;p57"/>
          <p:cNvCxnSpPr/>
          <p:nvPr/>
        </p:nvCxnSpPr>
        <p:spPr>
          <a:xfrm>
            <a:off x="-2700" y="4836225"/>
            <a:ext cx="9149400" cy="0"/>
          </a:xfrm>
          <a:prstGeom prst="straightConnector1">
            <a:avLst/>
          </a:prstGeom>
          <a:noFill/>
          <a:ln w="9525" cap="flat" cmpd="sng">
            <a:solidFill>
              <a:schemeClr val="dk2"/>
            </a:solidFill>
            <a:prstDash val="solid"/>
            <a:round/>
            <a:headEnd type="none" w="sm" len="sm"/>
            <a:tailEnd type="none" w="sm" len="sm"/>
          </a:ln>
        </p:spPr>
      </p:cxnSp>
      <p:cxnSp>
        <p:nvCxnSpPr>
          <p:cNvPr id="83" name="Google Shape;83;p57"/>
          <p:cNvCxnSpPr/>
          <p:nvPr/>
        </p:nvCxnSpPr>
        <p:spPr>
          <a:xfrm rot="10800000">
            <a:off x="305625" y="-4950"/>
            <a:ext cx="0" cy="5153400"/>
          </a:xfrm>
          <a:prstGeom prst="straightConnector1">
            <a:avLst/>
          </a:prstGeom>
          <a:noFill/>
          <a:ln w="9525" cap="flat" cmpd="sng">
            <a:solidFill>
              <a:schemeClr val="dk2"/>
            </a:solidFill>
            <a:prstDash val="solid"/>
            <a:round/>
            <a:headEnd type="none" w="sm" len="sm"/>
            <a:tailEnd type="none" w="sm" len="sm"/>
          </a:ln>
        </p:spPr>
      </p:cxnSp>
    </p:spTree>
  </p:cSld>
  <p:clrMapOvr>
    <a:masterClrMapping/>
  </p:clrMapOvr>
  <p:extLst>
    <p:ext uri="{DCECCB84-F9BA-43D5-87BE-67443E8EF086}">
      <p15:sldGuideLst xmlns:p15="http://schemas.microsoft.com/office/powerpoint/2012/main">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4"/>
        <p:cNvGrpSpPr/>
        <p:nvPr/>
      </p:nvGrpSpPr>
      <p:grpSpPr>
        <a:xfrm>
          <a:off x="0" y="0"/>
          <a:ext cx="0" cy="0"/>
          <a:chOff x="0" y="0"/>
          <a:chExt cx="0" cy="0"/>
        </a:xfrm>
      </p:grpSpPr>
      <p:cxnSp>
        <p:nvCxnSpPr>
          <p:cNvPr id="85" name="Google Shape;85;p73"/>
          <p:cNvCxnSpPr/>
          <p:nvPr/>
        </p:nvCxnSpPr>
        <p:spPr>
          <a:xfrm>
            <a:off x="4278300" y="2751163"/>
            <a:ext cx="587400" cy="0"/>
          </a:xfrm>
          <a:prstGeom prst="straightConnector1">
            <a:avLst/>
          </a:prstGeom>
          <a:noFill/>
          <a:ln w="76200" cap="flat" cmpd="sng">
            <a:solidFill>
              <a:schemeClr val="dk1"/>
            </a:solidFill>
            <a:prstDash val="solid"/>
            <a:round/>
            <a:headEnd type="none" w="sm" len="sm"/>
            <a:tailEnd type="none" w="sm" len="sm"/>
          </a:ln>
        </p:spPr>
      </p:cxnSp>
      <p:sp>
        <p:nvSpPr>
          <p:cNvPr id="86" name="Google Shape;86;p73"/>
          <p:cNvSpPr txBox="1">
            <a:spLocks noGrp="1"/>
          </p:cNvSpPr>
          <p:nvPr>
            <p:ph type="ctrTitle"/>
          </p:nvPr>
        </p:nvSpPr>
        <p:spPr>
          <a:xfrm>
            <a:off x="311700" y="595975"/>
            <a:ext cx="8520600" cy="19578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a:endParaRPr/>
          </a:p>
        </p:txBody>
      </p:sp>
      <p:sp>
        <p:nvSpPr>
          <p:cNvPr id="87" name="Google Shape;87;p73"/>
          <p:cNvSpPr txBox="1">
            <a:spLocks noGrp="1"/>
          </p:cNvSpPr>
          <p:nvPr>
            <p:ph type="subTitle" idx="1"/>
          </p:nvPr>
        </p:nvSpPr>
        <p:spPr>
          <a:xfrm>
            <a:off x="311700" y="3165823"/>
            <a:ext cx="8520600" cy="7335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a:p>
        </p:txBody>
      </p:sp>
      <p:sp>
        <p:nvSpPr>
          <p:cNvPr id="88" name="Google Shape;88;p7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89"/>
        <p:cNvGrpSpPr/>
        <p:nvPr/>
      </p:nvGrpSpPr>
      <p:grpSpPr>
        <a:xfrm>
          <a:off x="0" y="0"/>
          <a:ext cx="0" cy="0"/>
          <a:chOff x="0" y="0"/>
          <a:chExt cx="0" cy="0"/>
        </a:xfrm>
      </p:grpSpPr>
      <p:sp>
        <p:nvSpPr>
          <p:cNvPr id="90" name="Google Shape;90;p74"/>
          <p:cNvSpPr txBox="1">
            <a:spLocks noGrp="1"/>
          </p:cNvSpPr>
          <p:nvPr>
            <p:ph type="title"/>
          </p:nvPr>
        </p:nvSpPr>
        <p:spPr>
          <a:xfrm>
            <a:off x="311700" y="2480550"/>
            <a:ext cx="8114400" cy="24459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Clr>
                <a:schemeClr val="lt1"/>
              </a:buClr>
              <a:buSzPts val="6800"/>
              <a:buNone/>
              <a:defRPr sz="6800">
                <a:solidFill>
                  <a:schemeClr val="lt1"/>
                </a:solidFill>
              </a:defRPr>
            </a:lvl1pPr>
            <a:lvl2pPr lvl="1" algn="l">
              <a:lnSpc>
                <a:spcPct val="100000"/>
              </a:lnSpc>
              <a:spcBef>
                <a:spcPts val="0"/>
              </a:spcBef>
              <a:spcAft>
                <a:spcPts val="0"/>
              </a:spcAft>
              <a:buClr>
                <a:schemeClr val="lt1"/>
              </a:buClr>
              <a:buSzPts val="6800"/>
              <a:buNone/>
              <a:defRPr sz="6800">
                <a:solidFill>
                  <a:schemeClr val="lt1"/>
                </a:solidFill>
              </a:defRPr>
            </a:lvl2pPr>
            <a:lvl3pPr lvl="2" algn="l">
              <a:lnSpc>
                <a:spcPct val="100000"/>
              </a:lnSpc>
              <a:spcBef>
                <a:spcPts val="0"/>
              </a:spcBef>
              <a:spcAft>
                <a:spcPts val="0"/>
              </a:spcAft>
              <a:buClr>
                <a:schemeClr val="lt1"/>
              </a:buClr>
              <a:buSzPts val="6800"/>
              <a:buNone/>
              <a:defRPr sz="6800">
                <a:solidFill>
                  <a:schemeClr val="lt1"/>
                </a:solidFill>
              </a:defRPr>
            </a:lvl3pPr>
            <a:lvl4pPr lvl="3" algn="l">
              <a:lnSpc>
                <a:spcPct val="100000"/>
              </a:lnSpc>
              <a:spcBef>
                <a:spcPts val="0"/>
              </a:spcBef>
              <a:spcAft>
                <a:spcPts val="0"/>
              </a:spcAft>
              <a:buClr>
                <a:schemeClr val="lt1"/>
              </a:buClr>
              <a:buSzPts val="6800"/>
              <a:buNone/>
              <a:defRPr sz="6800">
                <a:solidFill>
                  <a:schemeClr val="lt1"/>
                </a:solidFill>
              </a:defRPr>
            </a:lvl4pPr>
            <a:lvl5pPr lvl="4" algn="l">
              <a:lnSpc>
                <a:spcPct val="100000"/>
              </a:lnSpc>
              <a:spcBef>
                <a:spcPts val="0"/>
              </a:spcBef>
              <a:spcAft>
                <a:spcPts val="0"/>
              </a:spcAft>
              <a:buClr>
                <a:schemeClr val="lt1"/>
              </a:buClr>
              <a:buSzPts val="6800"/>
              <a:buNone/>
              <a:defRPr sz="6800">
                <a:solidFill>
                  <a:schemeClr val="lt1"/>
                </a:solidFill>
              </a:defRPr>
            </a:lvl5pPr>
            <a:lvl6pPr lvl="5" algn="l">
              <a:lnSpc>
                <a:spcPct val="100000"/>
              </a:lnSpc>
              <a:spcBef>
                <a:spcPts val="0"/>
              </a:spcBef>
              <a:spcAft>
                <a:spcPts val="0"/>
              </a:spcAft>
              <a:buClr>
                <a:schemeClr val="lt1"/>
              </a:buClr>
              <a:buSzPts val="6800"/>
              <a:buNone/>
              <a:defRPr sz="6800">
                <a:solidFill>
                  <a:schemeClr val="lt1"/>
                </a:solidFill>
              </a:defRPr>
            </a:lvl6pPr>
            <a:lvl7pPr lvl="6" algn="l">
              <a:lnSpc>
                <a:spcPct val="100000"/>
              </a:lnSpc>
              <a:spcBef>
                <a:spcPts val="0"/>
              </a:spcBef>
              <a:spcAft>
                <a:spcPts val="0"/>
              </a:spcAft>
              <a:buClr>
                <a:schemeClr val="lt1"/>
              </a:buClr>
              <a:buSzPts val="6800"/>
              <a:buNone/>
              <a:defRPr sz="6800">
                <a:solidFill>
                  <a:schemeClr val="lt1"/>
                </a:solidFill>
              </a:defRPr>
            </a:lvl7pPr>
            <a:lvl8pPr lvl="7" algn="l">
              <a:lnSpc>
                <a:spcPct val="100000"/>
              </a:lnSpc>
              <a:spcBef>
                <a:spcPts val="0"/>
              </a:spcBef>
              <a:spcAft>
                <a:spcPts val="0"/>
              </a:spcAft>
              <a:buClr>
                <a:schemeClr val="lt1"/>
              </a:buClr>
              <a:buSzPts val="6800"/>
              <a:buNone/>
              <a:defRPr sz="6800">
                <a:solidFill>
                  <a:schemeClr val="lt1"/>
                </a:solidFill>
              </a:defRPr>
            </a:lvl8pPr>
            <a:lvl9pPr lvl="8" algn="l">
              <a:lnSpc>
                <a:spcPct val="100000"/>
              </a:lnSpc>
              <a:spcBef>
                <a:spcPts val="0"/>
              </a:spcBef>
              <a:spcAft>
                <a:spcPts val="0"/>
              </a:spcAft>
              <a:buClr>
                <a:schemeClr val="lt1"/>
              </a:buClr>
              <a:buSzPts val="6800"/>
              <a:buNone/>
              <a:defRPr sz="6800">
                <a:solidFill>
                  <a:schemeClr val="lt1"/>
                </a:solidFill>
              </a:defRPr>
            </a:lvl9pPr>
          </a:lstStyle>
          <a:p>
            <a:endParaRPr/>
          </a:p>
        </p:txBody>
      </p:sp>
      <p:sp>
        <p:nvSpPr>
          <p:cNvPr id="91" name="Google Shape;91;p7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92"/>
        <p:cNvGrpSpPr/>
        <p:nvPr/>
      </p:nvGrpSpPr>
      <p:grpSpPr>
        <a:xfrm>
          <a:off x="0" y="0"/>
          <a:ext cx="0" cy="0"/>
          <a:chOff x="0" y="0"/>
          <a:chExt cx="0" cy="0"/>
        </a:xfrm>
      </p:grpSpPr>
      <p:sp>
        <p:nvSpPr>
          <p:cNvPr id="93" name="Google Shape;93;p7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94" name="Google Shape;94;p7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95" name="Google Shape;95;p7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96"/>
        <p:cNvGrpSpPr/>
        <p:nvPr/>
      </p:nvGrpSpPr>
      <p:grpSpPr>
        <a:xfrm>
          <a:off x="0" y="0"/>
          <a:ext cx="0" cy="0"/>
          <a:chOff x="0" y="0"/>
          <a:chExt cx="0" cy="0"/>
        </a:xfrm>
      </p:grpSpPr>
      <p:sp>
        <p:nvSpPr>
          <p:cNvPr id="97" name="Google Shape;97;p7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98" name="Google Shape;98;p76"/>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99" name="Google Shape;99;p76"/>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00" name="Google Shape;100;p7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01"/>
        <p:cNvGrpSpPr/>
        <p:nvPr/>
      </p:nvGrpSpPr>
      <p:grpSpPr>
        <a:xfrm>
          <a:off x="0" y="0"/>
          <a:ext cx="0" cy="0"/>
          <a:chOff x="0" y="0"/>
          <a:chExt cx="0" cy="0"/>
        </a:xfrm>
      </p:grpSpPr>
      <p:sp>
        <p:nvSpPr>
          <p:cNvPr id="102" name="Google Shape;102;p7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103" name="Google Shape;103;p7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04"/>
        <p:cNvGrpSpPr/>
        <p:nvPr/>
      </p:nvGrpSpPr>
      <p:grpSpPr>
        <a:xfrm>
          <a:off x="0" y="0"/>
          <a:ext cx="0" cy="0"/>
          <a:chOff x="0" y="0"/>
          <a:chExt cx="0" cy="0"/>
        </a:xfrm>
      </p:grpSpPr>
      <p:sp>
        <p:nvSpPr>
          <p:cNvPr id="105" name="Google Shape;105;p78"/>
          <p:cNvSpPr txBox="1">
            <a:spLocks noGrp="1"/>
          </p:cNvSpPr>
          <p:nvPr>
            <p:ph type="title"/>
          </p:nvPr>
        </p:nvSpPr>
        <p:spPr>
          <a:xfrm>
            <a:off x="311700" y="6318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106" name="Google Shape;106;p78"/>
          <p:cNvSpPr txBox="1">
            <a:spLocks noGrp="1"/>
          </p:cNvSpPr>
          <p:nvPr>
            <p:ph type="body" idx="1"/>
          </p:nvPr>
        </p:nvSpPr>
        <p:spPr>
          <a:xfrm>
            <a:off x="311700" y="1490875"/>
            <a:ext cx="2808000" cy="30780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07" name="Google Shape;107;p7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108"/>
        <p:cNvGrpSpPr/>
        <p:nvPr/>
      </p:nvGrpSpPr>
      <p:grpSpPr>
        <a:xfrm>
          <a:off x="0" y="0"/>
          <a:ext cx="0" cy="0"/>
          <a:chOff x="0" y="0"/>
          <a:chExt cx="0" cy="0"/>
        </a:xfrm>
      </p:grpSpPr>
      <p:sp>
        <p:nvSpPr>
          <p:cNvPr id="109" name="Google Shape;109;p79"/>
          <p:cNvSpPr txBox="1">
            <a:spLocks noGrp="1"/>
          </p:cNvSpPr>
          <p:nvPr>
            <p:ph type="title"/>
          </p:nvPr>
        </p:nvSpPr>
        <p:spPr>
          <a:xfrm>
            <a:off x="490250" y="526350"/>
            <a:ext cx="5683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a:endParaRPr/>
          </a:p>
        </p:txBody>
      </p:sp>
      <p:sp>
        <p:nvSpPr>
          <p:cNvPr id="110" name="Google Shape;110;p7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11"/>
        <p:cNvGrpSpPr/>
        <p:nvPr/>
      </p:nvGrpSpPr>
      <p:grpSpPr>
        <a:xfrm>
          <a:off x="0" y="0"/>
          <a:ext cx="0" cy="0"/>
          <a:chOff x="0" y="0"/>
          <a:chExt cx="0" cy="0"/>
        </a:xfrm>
      </p:grpSpPr>
      <p:sp>
        <p:nvSpPr>
          <p:cNvPr id="112" name="Google Shape;112;p80"/>
          <p:cNvSpPr/>
          <p:nvPr/>
        </p:nvSpPr>
        <p:spPr>
          <a:xfrm>
            <a:off x="4572000" y="10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13" name="Google Shape;113;p80"/>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114" name="Google Shape;114;p80"/>
          <p:cNvSpPr txBox="1">
            <a:spLocks noGrp="1"/>
          </p:cNvSpPr>
          <p:nvPr>
            <p:ph type="title"/>
          </p:nvPr>
        </p:nvSpPr>
        <p:spPr>
          <a:xfrm>
            <a:off x="265500" y="1375599"/>
            <a:ext cx="4045200" cy="15519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3800"/>
              <a:buNone/>
              <a:defRPr sz="3800"/>
            </a:lvl1pPr>
            <a:lvl2pPr lvl="1" algn="ctr">
              <a:lnSpc>
                <a:spcPct val="100000"/>
              </a:lnSpc>
              <a:spcBef>
                <a:spcPts val="0"/>
              </a:spcBef>
              <a:spcAft>
                <a:spcPts val="0"/>
              </a:spcAft>
              <a:buSzPts val="3800"/>
              <a:buNone/>
              <a:defRPr sz="3800"/>
            </a:lvl2pPr>
            <a:lvl3pPr lvl="2" algn="ctr">
              <a:lnSpc>
                <a:spcPct val="100000"/>
              </a:lnSpc>
              <a:spcBef>
                <a:spcPts val="0"/>
              </a:spcBef>
              <a:spcAft>
                <a:spcPts val="0"/>
              </a:spcAft>
              <a:buSzPts val="3800"/>
              <a:buNone/>
              <a:defRPr sz="3800"/>
            </a:lvl3pPr>
            <a:lvl4pPr lvl="3" algn="ctr">
              <a:lnSpc>
                <a:spcPct val="100000"/>
              </a:lnSpc>
              <a:spcBef>
                <a:spcPts val="0"/>
              </a:spcBef>
              <a:spcAft>
                <a:spcPts val="0"/>
              </a:spcAft>
              <a:buSzPts val="3800"/>
              <a:buNone/>
              <a:defRPr sz="3800"/>
            </a:lvl4pPr>
            <a:lvl5pPr lvl="4" algn="ctr">
              <a:lnSpc>
                <a:spcPct val="100000"/>
              </a:lnSpc>
              <a:spcBef>
                <a:spcPts val="0"/>
              </a:spcBef>
              <a:spcAft>
                <a:spcPts val="0"/>
              </a:spcAft>
              <a:buSzPts val="3800"/>
              <a:buNone/>
              <a:defRPr sz="3800"/>
            </a:lvl5pPr>
            <a:lvl6pPr lvl="5" algn="ctr">
              <a:lnSpc>
                <a:spcPct val="100000"/>
              </a:lnSpc>
              <a:spcBef>
                <a:spcPts val="0"/>
              </a:spcBef>
              <a:spcAft>
                <a:spcPts val="0"/>
              </a:spcAft>
              <a:buSzPts val="3800"/>
              <a:buNone/>
              <a:defRPr sz="3800"/>
            </a:lvl6pPr>
            <a:lvl7pPr lvl="6" algn="ctr">
              <a:lnSpc>
                <a:spcPct val="100000"/>
              </a:lnSpc>
              <a:spcBef>
                <a:spcPts val="0"/>
              </a:spcBef>
              <a:spcAft>
                <a:spcPts val="0"/>
              </a:spcAft>
              <a:buSzPts val="3800"/>
              <a:buNone/>
              <a:defRPr sz="3800"/>
            </a:lvl7pPr>
            <a:lvl8pPr lvl="7" algn="ctr">
              <a:lnSpc>
                <a:spcPct val="100000"/>
              </a:lnSpc>
              <a:spcBef>
                <a:spcPts val="0"/>
              </a:spcBef>
              <a:spcAft>
                <a:spcPts val="0"/>
              </a:spcAft>
              <a:buSzPts val="3800"/>
              <a:buNone/>
              <a:defRPr sz="3800"/>
            </a:lvl8pPr>
            <a:lvl9pPr lvl="8" algn="ctr">
              <a:lnSpc>
                <a:spcPct val="100000"/>
              </a:lnSpc>
              <a:spcBef>
                <a:spcPts val="0"/>
              </a:spcBef>
              <a:spcAft>
                <a:spcPts val="0"/>
              </a:spcAft>
              <a:buSzPts val="3800"/>
              <a:buNone/>
              <a:defRPr sz="3800"/>
            </a:lvl9pPr>
          </a:lstStyle>
          <a:p>
            <a:endParaRPr/>
          </a:p>
        </p:txBody>
      </p:sp>
      <p:sp>
        <p:nvSpPr>
          <p:cNvPr id="115" name="Google Shape;115;p80"/>
          <p:cNvSpPr txBox="1">
            <a:spLocks noGrp="1"/>
          </p:cNvSpPr>
          <p:nvPr>
            <p:ph type="subTitle" idx="1"/>
          </p:nvPr>
        </p:nvSpPr>
        <p:spPr>
          <a:xfrm>
            <a:off x="265500" y="2981125"/>
            <a:ext cx="4045200" cy="13455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116" name="Google Shape;116;p80"/>
          <p:cNvSpPr txBox="1">
            <a:spLocks noGrp="1"/>
          </p:cNvSpPr>
          <p:nvPr>
            <p:ph type="body" idx="2"/>
          </p:nvPr>
        </p:nvSpPr>
        <p:spPr>
          <a:xfrm>
            <a:off x="4939500" y="724200"/>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Clr>
                <a:schemeClr val="lt1"/>
              </a:buClr>
              <a:buSzPts val="1800"/>
              <a:buChar char="●"/>
              <a:defRPr>
                <a:solidFill>
                  <a:schemeClr val="lt1"/>
                </a:solidFill>
              </a:defRPr>
            </a:lvl1pPr>
            <a:lvl2pPr marL="914400" lvl="1" indent="-317500" algn="l">
              <a:lnSpc>
                <a:spcPct val="115000"/>
              </a:lnSpc>
              <a:spcBef>
                <a:spcPts val="0"/>
              </a:spcBef>
              <a:spcAft>
                <a:spcPts val="0"/>
              </a:spcAft>
              <a:buClr>
                <a:schemeClr val="lt1"/>
              </a:buClr>
              <a:buSzPts val="1400"/>
              <a:buChar char="○"/>
              <a:defRPr>
                <a:solidFill>
                  <a:schemeClr val="lt1"/>
                </a:solidFill>
              </a:defRPr>
            </a:lvl2pPr>
            <a:lvl3pPr marL="1371600" lvl="2" indent="-317500" algn="l">
              <a:lnSpc>
                <a:spcPct val="115000"/>
              </a:lnSpc>
              <a:spcBef>
                <a:spcPts val="0"/>
              </a:spcBef>
              <a:spcAft>
                <a:spcPts val="0"/>
              </a:spcAft>
              <a:buClr>
                <a:schemeClr val="lt1"/>
              </a:buClr>
              <a:buSzPts val="1400"/>
              <a:buChar char="■"/>
              <a:defRPr>
                <a:solidFill>
                  <a:schemeClr val="lt1"/>
                </a:solidFill>
              </a:defRPr>
            </a:lvl3pPr>
            <a:lvl4pPr marL="1828800" lvl="3" indent="-317500" algn="l">
              <a:lnSpc>
                <a:spcPct val="115000"/>
              </a:lnSpc>
              <a:spcBef>
                <a:spcPts val="0"/>
              </a:spcBef>
              <a:spcAft>
                <a:spcPts val="0"/>
              </a:spcAft>
              <a:buClr>
                <a:schemeClr val="lt1"/>
              </a:buClr>
              <a:buSzPts val="1400"/>
              <a:buChar char="●"/>
              <a:defRPr>
                <a:solidFill>
                  <a:schemeClr val="lt1"/>
                </a:solidFill>
              </a:defRPr>
            </a:lvl4pPr>
            <a:lvl5pPr marL="2286000" lvl="4" indent="-317500" algn="l">
              <a:lnSpc>
                <a:spcPct val="115000"/>
              </a:lnSpc>
              <a:spcBef>
                <a:spcPts val="0"/>
              </a:spcBef>
              <a:spcAft>
                <a:spcPts val="0"/>
              </a:spcAft>
              <a:buClr>
                <a:schemeClr val="lt1"/>
              </a:buClr>
              <a:buSzPts val="1400"/>
              <a:buChar char="○"/>
              <a:defRPr>
                <a:solidFill>
                  <a:schemeClr val="lt1"/>
                </a:solidFill>
              </a:defRPr>
            </a:lvl5pPr>
            <a:lvl6pPr marL="2743200" lvl="5" indent="-317500" algn="l">
              <a:lnSpc>
                <a:spcPct val="115000"/>
              </a:lnSpc>
              <a:spcBef>
                <a:spcPts val="0"/>
              </a:spcBef>
              <a:spcAft>
                <a:spcPts val="0"/>
              </a:spcAft>
              <a:buClr>
                <a:schemeClr val="lt1"/>
              </a:buClr>
              <a:buSzPts val="1400"/>
              <a:buChar char="■"/>
              <a:defRPr>
                <a:solidFill>
                  <a:schemeClr val="lt1"/>
                </a:solidFill>
              </a:defRPr>
            </a:lvl6pPr>
            <a:lvl7pPr marL="3200400" lvl="6" indent="-317500" algn="l">
              <a:lnSpc>
                <a:spcPct val="115000"/>
              </a:lnSpc>
              <a:spcBef>
                <a:spcPts val="0"/>
              </a:spcBef>
              <a:spcAft>
                <a:spcPts val="0"/>
              </a:spcAft>
              <a:buClr>
                <a:schemeClr val="lt1"/>
              </a:buClr>
              <a:buSzPts val="1400"/>
              <a:buChar char="●"/>
              <a:defRPr>
                <a:solidFill>
                  <a:schemeClr val="lt1"/>
                </a:solidFill>
              </a:defRPr>
            </a:lvl7pPr>
            <a:lvl8pPr marL="3657600" lvl="7" indent="-317500" algn="l">
              <a:lnSpc>
                <a:spcPct val="115000"/>
              </a:lnSpc>
              <a:spcBef>
                <a:spcPts val="0"/>
              </a:spcBef>
              <a:spcAft>
                <a:spcPts val="0"/>
              </a:spcAft>
              <a:buClr>
                <a:schemeClr val="lt1"/>
              </a:buClr>
              <a:buSzPts val="1400"/>
              <a:buChar char="○"/>
              <a:defRPr>
                <a:solidFill>
                  <a:schemeClr val="lt1"/>
                </a:solidFill>
              </a:defRPr>
            </a:lvl8pPr>
            <a:lvl9pPr marL="4114800" lvl="8" indent="-317500" algn="l">
              <a:lnSpc>
                <a:spcPct val="115000"/>
              </a:lnSpc>
              <a:spcBef>
                <a:spcPts val="0"/>
              </a:spcBef>
              <a:spcAft>
                <a:spcPts val="0"/>
              </a:spcAft>
              <a:buClr>
                <a:schemeClr val="lt1"/>
              </a:buClr>
              <a:buSzPts val="1400"/>
              <a:buChar char="■"/>
              <a:defRPr>
                <a:solidFill>
                  <a:schemeClr val="lt1"/>
                </a:solidFill>
              </a:defRPr>
            </a:lvl9pPr>
          </a:lstStyle>
          <a:p>
            <a:endParaRPr/>
          </a:p>
        </p:txBody>
      </p:sp>
      <p:sp>
        <p:nvSpPr>
          <p:cNvPr id="117" name="Google Shape;117;p8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18"/>
        <p:cNvGrpSpPr/>
        <p:nvPr/>
      </p:nvGrpSpPr>
      <p:grpSpPr>
        <a:xfrm>
          <a:off x="0" y="0"/>
          <a:ext cx="0" cy="0"/>
          <a:chOff x="0" y="0"/>
          <a:chExt cx="0" cy="0"/>
        </a:xfrm>
      </p:grpSpPr>
      <p:sp>
        <p:nvSpPr>
          <p:cNvPr id="119" name="Google Shape;119;p81"/>
          <p:cNvSpPr txBox="1">
            <a:spLocks noGrp="1"/>
          </p:cNvSpPr>
          <p:nvPr>
            <p:ph type="body" idx="1"/>
          </p:nvPr>
        </p:nvSpPr>
        <p:spPr>
          <a:xfrm>
            <a:off x="319500" y="4233725"/>
            <a:ext cx="5998800" cy="5988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a:endParaRPr/>
          </a:p>
        </p:txBody>
      </p:sp>
      <p:sp>
        <p:nvSpPr>
          <p:cNvPr id="120" name="Google Shape;120;p8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21"/>
        <p:cNvGrpSpPr/>
        <p:nvPr/>
      </p:nvGrpSpPr>
      <p:grpSpPr>
        <a:xfrm>
          <a:off x="0" y="0"/>
          <a:ext cx="0" cy="0"/>
          <a:chOff x="0" y="0"/>
          <a:chExt cx="0" cy="0"/>
        </a:xfrm>
      </p:grpSpPr>
      <p:sp>
        <p:nvSpPr>
          <p:cNvPr id="122" name="Google Shape;122;p82"/>
          <p:cNvSpPr txBox="1">
            <a:spLocks noGrp="1"/>
          </p:cNvSpPr>
          <p:nvPr>
            <p:ph type="title" hasCustomPrompt="1"/>
          </p:nvPr>
        </p:nvSpPr>
        <p:spPr>
          <a:xfrm>
            <a:off x="311700" y="1167925"/>
            <a:ext cx="8520600" cy="19800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chemeClr val="dk1"/>
              </a:buClr>
              <a:buSzPts val="11000"/>
              <a:buNone/>
              <a:defRPr sz="11000">
                <a:solidFill>
                  <a:schemeClr val="dk1"/>
                </a:solidFill>
              </a:defRPr>
            </a:lvl1pPr>
            <a:lvl2pPr lvl="1" algn="ctr">
              <a:lnSpc>
                <a:spcPct val="100000"/>
              </a:lnSpc>
              <a:spcBef>
                <a:spcPts val="0"/>
              </a:spcBef>
              <a:spcAft>
                <a:spcPts val="0"/>
              </a:spcAft>
              <a:buClr>
                <a:schemeClr val="dk1"/>
              </a:buClr>
              <a:buSzPts val="11000"/>
              <a:buNone/>
              <a:defRPr sz="11000">
                <a:solidFill>
                  <a:schemeClr val="dk1"/>
                </a:solidFill>
              </a:defRPr>
            </a:lvl2pPr>
            <a:lvl3pPr lvl="2" algn="ctr">
              <a:lnSpc>
                <a:spcPct val="100000"/>
              </a:lnSpc>
              <a:spcBef>
                <a:spcPts val="0"/>
              </a:spcBef>
              <a:spcAft>
                <a:spcPts val="0"/>
              </a:spcAft>
              <a:buClr>
                <a:schemeClr val="dk1"/>
              </a:buClr>
              <a:buSzPts val="11000"/>
              <a:buNone/>
              <a:defRPr sz="11000">
                <a:solidFill>
                  <a:schemeClr val="dk1"/>
                </a:solidFill>
              </a:defRPr>
            </a:lvl3pPr>
            <a:lvl4pPr lvl="3" algn="ctr">
              <a:lnSpc>
                <a:spcPct val="100000"/>
              </a:lnSpc>
              <a:spcBef>
                <a:spcPts val="0"/>
              </a:spcBef>
              <a:spcAft>
                <a:spcPts val="0"/>
              </a:spcAft>
              <a:buClr>
                <a:schemeClr val="dk1"/>
              </a:buClr>
              <a:buSzPts val="11000"/>
              <a:buNone/>
              <a:defRPr sz="11000">
                <a:solidFill>
                  <a:schemeClr val="dk1"/>
                </a:solidFill>
              </a:defRPr>
            </a:lvl4pPr>
            <a:lvl5pPr lvl="4" algn="ctr">
              <a:lnSpc>
                <a:spcPct val="100000"/>
              </a:lnSpc>
              <a:spcBef>
                <a:spcPts val="0"/>
              </a:spcBef>
              <a:spcAft>
                <a:spcPts val="0"/>
              </a:spcAft>
              <a:buClr>
                <a:schemeClr val="dk1"/>
              </a:buClr>
              <a:buSzPts val="11000"/>
              <a:buNone/>
              <a:defRPr sz="11000">
                <a:solidFill>
                  <a:schemeClr val="dk1"/>
                </a:solidFill>
              </a:defRPr>
            </a:lvl5pPr>
            <a:lvl6pPr lvl="5" algn="ctr">
              <a:lnSpc>
                <a:spcPct val="100000"/>
              </a:lnSpc>
              <a:spcBef>
                <a:spcPts val="0"/>
              </a:spcBef>
              <a:spcAft>
                <a:spcPts val="0"/>
              </a:spcAft>
              <a:buClr>
                <a:schemeClr val="dk1"/>
              </a:buClr>
              <a:buSzPts val="11000"/>
              <a:buNone/>
              <a:defRPr sz="11000">
                <a:solidFill>
                  <a:schemeClr val="dk1"/>
                </a:solidFill>
              </a:defRPr>
            </a:lvl6pPr>
            <a:lvl7pPr lvl="6" algn="ctr">
              <a:lnSpc>
                <a:spcPct val="100000"/>
              </a:lnSpc>
              <a:spcBef>
                <a:spcPts val="0"/>
              </a:spcBef>
              <a:spcAft>
                <a:spcPts val="0"/>
              </a:spcAft>
              <a:buClr>
                <a:schemeClr val="dk1"/>
              </a:buClr>
              <a:buSzPts val="11000"/>
              <a:buNone/>
              <a:defRPr sz="11000">
                <a:solidFill>
                  <a:schemeClr val="dk1"/>
                </a:solidFill>
              </a:defRPr>
            </a:lvl7pPr>
            <a:lvl8pPr lvl="7" algn="ctr">
              <a:lnSpc>
                <a:spcPct val="100000"/>
              </a:lnSpc>
              <a:spcBef>
                <a:spcPts val="0"/>
              </a:spcBef>
              <a:spcAft>
                <a:spcPts val="0"/>
              </a:spcAft>
              <a:buClr>
                <a:schemeClr val="dk1"/>
              </a:buClr>
              <a:buSzPts val="11000"/>
              <a:buNone/>
              <a:defRPr sz="11000">
                <a:solidFill>
                  <a:schemeClr val="dk1"/>
                </a:solidFill>
              </a:defRPr>
            </a:lvl8pPr>
            <a:lvl9pPr lvl="8" algn="ctr">
              <a:lnSpc>
                <a:spcPct val="100000"/>
              </a:lnSpc>
              <a:spcBef>
                <a:spcPts val="0"/>
              </a:spcBef>
              <a:spcAft>
                <a:spcPts val="0"/>
              </a:spcAft>
              <a:buClr>
                <a:schemeClr val="dk1"/>
              </a:buClr>
              <a:buSzPts val="11000"/>
              <a:buNone/>
              <a:defRPr sz="11000">
                <a:solidFill>
                  <a:schemeClr val="dk1"/>
                </a:solidFill>
              </a:defRPr>
            </a:lvl9pPr>
          </a:lstStyle>
          <a:p>
            <a:r>
              <a:t>xx%</a:t>
            </a:r>
          </a:p>
        </p:txBody>
      </p:sp>
      <p:sp>
        <p:nvSpPr>
          <p:cNvPr id="123" name="Google Shape;123;p82"/>
          <p:cNvSpPr txBox="1">
            <a:spLocks noGrp="1"/>
          </p:cNvSpPr>
          <p:nvPr>
            <p:ph type="body" idx="1"/>
          </p:nvPr>
        </p:nvSpPr>
        <p:spPr>
          <a:xfrm>
            <a:off x="311700" y="3224250"/>
            <a:ext cx="8520600" cy="10716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124" name="Google Shape;124;p8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5"/>
        <p:cNvGrpSpPr/>
        <p:nvPr/>
      </p:nvGrpSpPr>
      <p:grpSpPr>
        <a:xfrm>
          <a:off x="0" y="0"/>
          <a:ext cx="0" cy="0"/>
          <a:chOff x="0" y="0"/>
          <a:chExt cx="0" cy="0"/>
        </a:xfrm>
      </p:grpSpPr>
      <p:sp>
        <p:nvSpPr>
          <p:cNvPr id="126" name="Google Shape;126;p8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3a Section Header">
  <p:cSld name="3a Section Header">
    <p:bg>
      <p:bgPr>
        <a:solidFill>
          <a:schemeClr val="accent1"/>
        </a:solidFill>
        <a:effectLst/>
      </p:bgPr>
    </p:bg>
    <p:spTree>
      <p:nvGrpSpPr>
        <p:cNvPr id="1" name="Shape 127"/>
        <p:cNvGrpSpPr/>
        <p:nvPr/>
      </p:nvGrpSpPr>
      <p:grpSpPr>
        <a:xfrm>
          <a:off x="0" y="0"/>
          <a:ext cx="0" cy="0"/>
          <a:chOff x="0" y="0"/>
          <a:chExt cx="0" cy="0"/>
        </a:xfrm>
      </p:grpSpPr>
      <p:sp>
        <p:nvSpPr>
          <p:cNvPr id="128" name="Google Shape;128;p84"/>
          <p:cNvSpPr txBox="1">
            <a:spLocks noGrp="1"/>
          </p:cNvSpPr>
          <p:nvPr>
            <p:ph type="title"/>
          </p:nvPr>
        </p:nvSpPr>
        <p:spPr>
          <a:xfrm>
            <a:off x="571481" y="1085851"/>
            <a:ext cx="7543800" cy="14859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lt1"/>
              </a:buClr>
              <a:buSzPts val="3300"/>
              <a:buFont typeface="Roboto"/>
              <a:buNone/>
              <a:defRPr>
                <a:solidFill>
                  <a:schemeClr val="lt1"/>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129" name="Google Shape;129;p84"/>
          <p:cNvSpPr txBox="1">
            <a:spLocks noGrp="1"/>
          </p:cNvSpPr>
          <p:nvPr>
            <p:ph type="subTitle" idx="1"/>
          </p:nvPr>
        </p:nvSpPr>
        <p:spPr>
          <a:xfrm>
            <a:off x="571481" y="2702638"/>
            <a:ext cx="7543800" cy="1241700"/>
          </a:xfrm>
          <a:prstGeom prst="rect">
            <a:avLst/>
          </a:prstGeom>
          <a:noFill/>
          <a:ln>
            <a:noFill/>
          </a:ln>
        </p:spPr>
        <p:txBody>
          <a:bodyPr spcFirstLastPara="1" wrap="square" lIns="68575" tIns="34275" rIns="68575" bIns="34275" anchor="t" anchorCtr="0">
            <a:noAutofit/>
          </a:bodyPr>
          <a:lstStyle>
            <a:lvl1pPr lvl="0" algn="l">
              <a:lnSpc>
                <a:spcPct val="90000"/>
              </a:lnSpc>
              <a:spcBef>
                <a:spcPts val="800"/>
              </a:spcBef>
              <a:spcAft>
                <a:spcPts val="0"/>
              </a:spcAft>
              <a:buClr>
                <a:schemeClr val="lt1"/>
              </a:buClr>
              <a:buSzPts val="2100"/>
              <a:buNone/>
              <a:defRPr sz="2100">
                <a:solidFill>
                  <a:schemeClr val="lt1"/>
                </a:solidFill>
                <a:latin typeface="Roboto"/>
                <a:ea typeface="Roboto"/>
                <a:cs typeface="Roboto"/>
                <a:sym typeface="Roboto"/>
              </a:defRPr>
            </a:lvl1pPr>
            <a:lvl2pPr lvl="1" algn="ctr">
              <a:lnSpc>
                <a:spcPct val="90000"/>
              </a:lnSpc>
              <a:spcBef>
                <a:spcPts val="1200"/>
              </a:spcBef>
              <a:spcAft>
                <a:spcPts val="0"/>
              </a:spcAft>
              <a:buClr>
                <a:schemeClr val="dk1"/>
              </a:buClr>
              <a:buSzPts val="1500"/>
              <a:buNone/>
              <a:defRPr sz="1500"/>
            </a:lvl2pPr>
            <a:lvl3pPr lvl="2" algn="ctr">
              <a:lnSpc>
                <a:spcPct val="90000"/>
              </a:lnSpc>
              <a:spcBef>
                <a:spcPts val="1200"/>
              </a:spcBef>
              <a:spcAft>
                <a:spcPts val="0"/>
              </a:spcAft>
              <a:buClr>
                <a:schemeClr val="dk1"/>
              </a:buClr>
              <a:buSzPts val="1400"/>
              <a:buNone/>
              <a:defRPr sz="1400"/>
            </a:lvl3pPr>
            <a:lvl4pPr lvl="3" algn="ctr">
              <a:lnSpc>
                <a:spcPct val="90000"/>
              </a:lnSpc>
              <a:spcBef>
                <a:spcPts val="1200"/>
              </a:spcBef>
              <a:spcAft>
                <a:spcPts val="0"/>
              </a:spcAft>
              <a:buClr>
                <a:schemeClr val="dk1"/>
              </a:buClr>
              <a:buSzPts val="1200"/>
              <a:buNone/>
              <a:defRPr sz="1200"/>
            </a:lvl4pPr>
            <a:lvl5pPr lvl="4" algn="ctr">
              <a:lnSpc>
                <a:spcPct val="90000"/>
              </a:lnSpc>
              <a:spcBef>
                <a:spcPts val="1200"/>
              </a:spcBef>
              <a:spcAft>
                <a:spcPts val="0"/>
              </a:spcAft>
              <a:buClr>
                <a:schemeClr val="dk1"/>
              </a:buClr>
              <a:buSzPts val="1200"/>
              <a:buNone/>
              <a:defRPr sz="1200"/>
            </a:lvl5pPr>
            <a:lvl6pPr lvl="5" algn="ctr">
              <a:lnSpc>
                <a:spcPct val="90000"/>
              </a:lnSpc>
              <a:spcBef>
                <a:spcPts val="1200"/>
              </a:spcBef>
              <a:spcAft>
                <a:spcPts val="0"/>
              </a:spcAft>
              <a:buClr>
                <a:schemeClr val="dk1"/>
              </a:buClr>
              <a:buSzPts val="1200"/>
              <a:buNone/>
              <a:defRPr sz="1200"/>
            </a:lvl6pPr>
            <a:lvl7pPr lvl="6" algn="ctr">
              <a:lnSpc>
                <a:spcPct val="90000"/>
              </a:lnSpc>
              <a:spcBef>
                <a:spcPts val="1200"/>
              </a:spcBef>
              <a:spcAft>
                <a:spcPts val="0"/>
              </a:spcAft>
              <a:buClr>
                <a:schemeClr val="dk1"/>
              </a:buClr>
              <a:buSzPts val="1200"/>
              <a:buNone/>
              <a:defRPr sz="1200"/>
            </a:lvl7pPr>
            <a:lvl8pPr lvl="7" algn="ctr">
              <a:lnSpc>
                <a:spcPct val="90000"/>
              </a:lnSpc>
              <a:spcBef>
                <a:spcPts val="1200"/>
              </a:spcBef>
              <a:spcAft>
                <a:spcPts val="0"/>
              </a:spcAft>
              <a:buClr>
                <a:schemeClr val="dk1"/>
              </a:buClr>
              <a:buSzPts val="1200"/>
              <a:buNone/>
              <a:defRPr sz="1200"/>
            </a:lvl8pPr>
            <a:lvl9pPr lvl="8" algn="ctr">
              <a:lnSpc>
                <a:spcPct val="90000"/>
              </a:lnSpc>
              <a:spcBef>
                <a:spcPts val="1200"/>
              </a:spcBef>
              <a:spcAft>
                <a:spcPts val="1200"/>
              </a:spcAft>
              <a:buClr>
                <a:schemeClr val="dk1"/>
              </a:buClr>
              <a:buSzPts val="1200"/>
              <a:buNone/>
              <a:defRPr sz="1200"/>
            </a:lvl9pPr>
          </a:lstStyle>
          <a:p>
            <a:endParaRPr/>
          </a:p>
        </p:txBody>
      </p:sp>
      <p:pic>
        <p:nvPicPr>
          <p:cNvPr id="130" name="Google Shape;130;p84"/>
          <p:cNvPicPr preferRelativeResize="0"/>
          <p:nvPr/>
        </p:nvPicPr>
        <p:blipFill rotWithShape="1">
          <a:blip r:embed="rId2">
            <a:alphaModFix/>
          </a:blip>
          <a:srcRect/>
          <a:stretch/>
        </p:blipFill>
        <p:spPr>
          <a:xfrm>
            <a:off x="7743825" y="4800600"/>
            <a:ext cx="1285875" cy="321469"/>
          </a:xfrm>
          <a:prstGeom prst="rect">
            <a:avLst/>
          </a:prstGeom>
          <a:noFill/>
          <a:ln>
            <a:noFill/>
          </a:ln>
        </p:spPr>
      </p:pic>
      <p:pic>
        <p:nvPicPr>
          <p:cNvPr id="131" name="Google Shape;131;p84"/>
          <p:cNvPicPr preferRelativeResize="0"/>
          <p:nvPr/>
        </p:nvPicPr>
        <p:blipFill rotWithShape="1">
          <a:blip r:embed="rId3">
            <a:alphaModFix/>
          </a:blip>
          <a:srcRect/>
          <a:stretch/>
        </p:blipFill>
        <p:spPr>
          <a:xfrm rot="5400000">
            <a:off x="-290946" y="290945"/>
            <a:ext cx="1200151" cy="618259"/>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5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5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5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gameday">
    <p:bg>
      <p:bgPr>
        <a:solidFill>
          <a:schemeClr val="lt1"/>
        </a:solidFill>
        <a:effectLst/>
      </p:bgPr>
    </p:bg>
    <p:spTree>
      <p:nvGrpSpPr>
        <p:cNvPr id="1" name="Shape 77"/>
        <p:cNvGrpSpPr/>
        <p:nvPr/>
      </p:nvGrpSpPr>
      <p:grpSpPr>
        <a:xfrm>
          <a:off x="0" y="0"/>
          <a:ext cx="0" cy="0"/>
          <a:chOff x="0" y="0"/>
          <a:chExt cx="0" cy="0"/>
        </a:xfrm>
      </p:grpSpPr>
      <p:sp>
        <p:nvSpPr>
          <p:cNvPr id="78" name="Google Shape;78;p5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accent3"/>
              </a:buClr>
              <a:buSzPts val="3000"/>
              <a:buFont typeface="Alfa Slab One"/>
              <a:buNone/>
              <a:defRPr sz="3000" b="0" i="0" u="none" strike="noStrike" cap="none">
                <a:solidFill>
                  <a:schemeClr val="accent3"/>
                </a:solidFill>
                <a:latin typeface="Alfa Slab One"/>
                <a:ea typeface="Alfa Slab One"/>
                <a:cs typeface="Alfa Slab One"/>
                <a:sym typeface="Alfa Slab One"/>
              </a:defRPr>
            </a:lvl1pPr>
            <a:lvl2pPr marR="0" lvl="1" algn="l" rtl="0">
              <a:lnSpc>
                <a:spcPct val="100000"/>
              </a:lnSpc>
              <a:spcBef>
                <a:spcPts val="0"/>
              </a:spcBef>
              <a:spcAft>
                <a:spcPts val="0"/>
              </a:spcAft>
              <a:buClr>
                <a:schemeClr val="accent3"/>
              </a:buClr>
              <a:buSzPts val="3000"/>
              <a:buFont typeface="Alfa Slab One"/>
              <a:buNone/>
              <a:defRPr sz="3000" b="0" i="0" u="none" strike="noStrike" cap="none">
                <a:solidFill>
                  <a:schemeClr val="accent3"/>
                </a:solidFill>
                <a:latin typeface="Alfa Slab One"/>
                <a:ea typeface="Alfa Slab One"/>
                <a:cs typeface="Alfa Slab One"/>
                <a:sym typeface="Alfa Slab One"/>
              </a:defRPr>
            </a:lvl2pPr>
            <a:lvl3pPr marR="0" lvl="2" algn="l" rtl="0">
              <a:lnSpc>
                <a:spcPct val="100000"/>
              </a:lnSpc>
              <a:spcBef>
                <a:spcPts val="0"/>
              </a:spcBef>
              <a:spcAft>
                <a:spcPts val="0"/>
              </a:spcAft>
              <a:buClr>
                <a:schemeClr val="accent3"/>
              </a:buClr>
              <a:buSzPts val="3000"/>
              <a:buFont typeface="Alfa Slab One"/>
              <a:buNone/>
              <a:defRPr sz="3000" b="0" i="0" u="none" strike="noStrike" cap="none">
                <a:solidFill>
                  <a:schemeClr val="accent3"/>
                </a:solidFill>
                <a:latin typeface="Alfa Slab One"/>
                <a:ea typeface="Alfa Slab One"/>
                <a:cs typeface="Alfa Slab One"/>
                <a:sym typeface="Alfa Slab One"/>
              </a:defRPr>
            </a:lvl3pPr>
            <a:lvl4pPr marR="0" lvl="3" algn="l" rtl="0">
              <a:lnSpc>
                <a:spcPct val="100000"/>
              </a:lnSpc>
              <a:spcBef>
                <a:spcPts val="0"/>
              </a:spcBef>
              <a:spcAft>
                <a:spcPts val="0"/>
              </a:spcAft>
              <a:buClr>
                <a:schemeClr val="accent3"/>
              </a:buClr>
              <a:buSzPts val="3000"/>
              <a:buFont typeface="Alfa Slab One"/>
              <a:buNone/>
              <a:defRPr sz="3000" b="0" i="0" u="none" strike="noStrike" cap="none">
                <a:solidFill>
                  <a:schemeClr val="accent3"/>
                </a:solidFill>
                <a:latin typeface="Alfa Slab One"/>
                <a:ea typeface="Alfa Slab One"/>
                <a:cs typeface="Alfa Slab One"/>
                <a:sym typeface="Alfa Slab One"/>
              </a:defRPr>
            </a:lvl4pPr>
            <a:lvl5pPr marR="0" lvl="4" algn="l" rtl="0">
              <a:lnSpc>
                <a:spcPct val="100000"/>
              </a:lnSpc>
              <a:spcBef>
                <a:spcPts val="0"/>
              </a:spcBef>
              <a:spcAft>
                <a:spcPts val="0"/>
              </a:spcAft>
              <a:buClr>
                <a:schemeClr val="accent3"/>
              </a:buClr>
              <a:buSzPts val="3000"/>
              <a:buFont typeface="Alfa Slab One"/>
              <a:buNone/>
              <a:defRPr sz="3000" b="0" i="0" u="none" strike="noStrike" cap="none">
                <a:solidFill>
                  <a:schemeClr val="accent3"/>
                </a:solidFill>
                <a:latin typeface="Alfa Slab One"/>
                <a:ea typeface="Alfa Slab One"/>
                <a:cs typeface="Alfa Slab One"/>
                <a:sym typeface="Alfa Slab One"/>
              </a:defRPr>
            </a:lvl5pPr>
            <a:lvl6pPr marR="0" lvl="5" algn="l" rtl="0">
              <a:lnSpc>
                <a:spcPct val="100000"/>
              </a:lnSpc>
              <a:spcBef>
                <a:spcPts val="0"/>
              </a:spcBef>
              <a:spcAft>
                <a:spcPts val="0"/>
              </a:spcAft>
              <a:buClr>
                <a:schemeClr val="accent3"/>
              </a:buClr>
              <a:buSzPts val="3000"/>
              <a:buFont typeface="Alfa Slab One"/>
              <a:buNone/>
              <a:defRPr sz="3000" b="0" i="0" u="none" strike="noStrike" cap="none">
                <a:solidFill>
                  <a:schemeClr val="accent3"/>
                </a:solidFill>
                <a:latin typeface="Alfa Slab One"/>
                <a:ea typeface="Alfa Slab One"/>
                <a:cs typeface="Alfa Slab One"/>
                <a:sym typeface="Alfa Slab One"/>
              </a:defRPr>
            </a:lvl6pPr>
            <a:lvl7pPr marR="0" lvl="6" algn="l" rtl="0">
              <a:lnSpc>
                <a:spcPct val="100000"/>
              </a:lnSpc>
              <a:spcBef>
                <a:spcPts val="0"/>
              </a:spcBef>
              <a:spcAft>
                <a:spcPts val="0"/>
              </a:spcAft>
              <a:buClr>
                <a:schemeClr val="accent3"/>
              </a:buClr>
              <a:buSzPts val="3000"/>
              <a:buFont typeface="Alfa Slab One"/>
              <a:buNone/>
              <a:defRPr sz="3000" b="0" i="0" u="none" strike="noStrike" cap="none">
                <a:solidFill>
                  <a:schemeClr val="accent3"/>
                </a:solidFill>
                <a:latin typeface="Alfa Slab One"/>
                <a:ea typeface="Alfa Slab One"/>
                <a:cs typeface="Alfa Slab One"/>
                <a:sym typeface="Alfa Slab One"/>
              </a:defRPr>
            </a:lvl7pPr>
            <a:lvl8pPr marR="0" lvl="7" algn="l" rtl="0">
              <a:lnSpc>
                <a:spcPct val="100000"/>
              </a:lnSpc>
              <a:spcBef>
                <a:spcPts val="0"/>
              </a:spcBef>
              <a:spcAft>
                <a:spcPts val="0"/>
              </a:spcAft>
              <a:buClr>
                <a:schemeClr val="accent3"/>
              </a:buClr>
              <a:buSzPts val="3000"/>
              <a:buFont typeface="Alfa Slab One"/>
              <a:buNone/>
              <a:defRPr sz="3000" b="0" i="0" u="none" strike="noStrike" cap="none">
                <a:solidFill>
                  <a:schemeClr val="accent3"/>
                </a:solidFill>
                <a:latin typeface="Alfa Slab One"/>
                <a:ea typeface="Alfa Slab One"/>
                <a:cs typeface="Alfa Slab One"/>
                <a:sym typeface="Alfa Slab One"/>
              </a:defRPr>
            </a:lvl8pPr>
            <a:lvl9pPr marR="0" lvl="8" algn="l" rtl="0">
              <a:lnSpc>
                <a:spcPct val="100000"/>
              </a:lnSpc>
              <a:spcBef>
                <a:spcPts val="0"/>
              </a:spcBef>
              <a:spcAft>
                <a:spcPts val="0"/>
              </a:spcAft>
              <a:buClr>
                <a:schemeClr val="accent3"/>
              </a:buClr>
              <a:buSzPts val="3000"/>
              <a:buFont typeface="Alfa Slab One"/>
              <a:buNone/>
              <a:defRPr sz="3000" b="0" i="0" u="none" strike="noStrike" cap="none">
                <a:solidFill>
                  <a:schemeClr val="accent3"/>
                </a:solidFill>
                <a:latin typeface="Alfa Slab One"/>
                <a:ea typeface="Alfa Slab One"/>
                <a:cs typeface="Alfa Slab One"/>
                <a:sym typeface="Alfa Slab One"/>
              </a:defRPr>
            </a:lvl9pPr>
          </a:lstStyle>
          <a:p>
            <a:endParaRPr/>
          </a:p>
        </p:txBody>
      </p:sp>
      <p:sp>
        <p:nvSpPr>
          <p:cNvPr id="79" name="Google Shape;79;p5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Proxima Nova"/>
              <a:buChar char="●"/>
              <a:defRPr sz="1800" b="0" i="0" u="none" strike="noStrike" cap="none">
                <a:solidFill>
                  <a:schemeClr val="dk2"/>
                </a:solidFill>
                <a:latin typeface="Proxima Nova"/>
                <a:ea typeface="Proxima Nova"/>
                <a:cs typeface="Proxima Nova"/>
                <a:sym typeface="Proxima Nova"/>
              </a:defRPr>
            </a:lvl1pPr>
            <a:lvl2pPr marL="914400" marR="0" lvl="1" indent="-317500" algn="l" rtl="0">
              <a:lnSpc>
                <a:spcPct val="115000"/>
              </a:lnSpc>
              <a:spcBef>
                <a:spcPts val="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2pPr>
            <a:lvl3pPr marL="1371600" marR="0" lvl="2" indent="-317500" algn="l" rtl="0">
              <a:lnSpc>
                <a:spcPct val="115000"/>
              </a:lnSpc>
              <a:spcBef>
                <a:spcPts val="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3pPr>
            <a:lvl4pPr marL="1828800" marR="0" lvl="3" indent="-317500" algn="l" rtl="0">
              <a:lnSpc>
                <a:spcPct val="115000"/>
              </a:lnSpc>
              <a:spcBef>
                <a:spcPts val="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4pPr>
            <a:lvl5pPr marL="2286000" marR="0" lvl="4" indent="-317500" algn="l" rtl="0">
              <a:lnSpc>
                <a:spcPct val="115000"/>
              </a:lnSpc>
              <a:spcBef>
                <a:spcPts val="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5pPr>
            <a:lvl6pPr marL="2743200" marR="0" lvl="5" indent="-317500" algn="l" rtl="0">
              <a:lnSpc>
                <a:spcPct val="115000"/>
              </a:lnSpc>
              <a:spcBef>
                <a:spcPts val="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6pPr>
            <a:lvl7pPr marL="3200400" marR="0" lvl="6" indent="-317500" algn="l" rtl="0">
              <a:lnSpc>
                <a:spcPct val="115000"/>
              </a:lnSpc>
              <a:spcBef>
                <a:spcPts val="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7pPr>
            <a:lvl8pPr marL="3657600" marR="0" lvl="7" indent="-317500" algn="l" rtl="0">
              <a:lnSpc>
                <a:spcPct val="115000"/>
              </a:lnSpc>
              <a:spcBef>
                <a:spcPts val="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8pPr>
            <a:lvl9pPr marL="4114800" marR="0" lvl="8" indent="-317500" algn="l" rtl="0">
              <a:lnSpc>
                <a:spcPct val="115000"/>
              </a:lnSpc>
              <a:spcBef>
                <a:spcPts val="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9pPr>
          </a:lstStyle>
          <a:p>
            <a:endParaRPr/>
          </a:p>
        </p:txBody>
      </p:sp>
      <p:sp>
        <p:nvSpPr>
          <p:cNvPr id="80" name="Google Shape;80;p5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docs.google.com/presentation/d/1XCRExwDQbKaXqifBFjbsNUYYLDLjReH-pmFKV6_lAFM/edit?usp=sharin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9.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5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0">
  <p:cSld>
    <p:bg>
      <p:bgPr>
        <a:solidFill>
          <a:srgbClr val="145758"/>
        </a:solidFill>
        <a:effectLst/>
      </p:bgPr>
    </p:bg>
    <p:spTree>
      <p:nvGrpSpPr>
        <p:cNvPr id="1" name="Shape 135"/>
        <p:cNvGrpSpPr/>
        <p:nvPr/>
      </p:nvGrpSpPr>
      <p:grpSpPr>
        <a:xfrm>
          <a:off x="0" y="0"/>
          <a:ext cx="0" cy="0"/>
          <a:chOff x="0" y="0"/>
          <a:chExt cx="0" cy="0"/>
        </a:xfrm>
      </p:grpSpPr>
      <p:cxnSp>
        <p:nvCxnSpPr>
          <p:cNvPr id="136" name="Google Shape;136;g34a2dd106f2_0_0"/>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137" name="Google Shape;137;g34a2dd106f2_0_0"/>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138" name="Google Shape;138;g34a2dd106f2_0_0"/>
          <p:cNvSpPr txBox="1"/>
          <p:nvPr/>
        </p:nvSpPr>
        <p:spPr>
          <a:xfrm>
            <a:off x="768300" y="379350"/>
            <a:ext cx="7896300" cy="1872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GB" sz="3500" b="0" i="0" u="none" strike="noStrike" cap="none">
                <a:solidFill>
                  <a:srgbClr val="83FBA3"/>
                </a:solidFill>
                <a:latin typeface="Nanum Myeongjo"/>
                <a:ea typeface="Nanum Myeongjo"/>
                <a:cs typeface="Nanum Myeongjo"/>
                <a:sym typeface="Nanum Myeongjo"/>
              </a:rPr>
              <a:t>Preparation Notes</a:t>
            </a:r>
            <a:endParaRPr sz="3500" b="0" i="0" u="none" strike="noStrike" cap="none">
              <a:solidFill>
                <a:srgbClr val="83FBA3"/>
              </a:solidFill>
              <a:latin typeface="Nanum Myeongjo"/>
              <a:ea typeface="Nanum Myeongjo"/>
              <a:cs typeface="Nanum Myeongjo"/>
              <a:sym typeface="Nanum Myeongjo"/>
            </a:endParaRPr>
          </a:p>
          <a:p>
            <a:pPr marL="0" marR="0" lvl="0" indent="0" algn="l" rtl="0">
              <a:lnSpc>
                <a:spcPct val="100000"/>
              </a:lnSpc>
              <a:spcBef>
                <a:spcPts val="1000"/>
              </a:spcBef>
              <a:spcAft>
                <a:spcPts val="0"/>
              </a:spcAft>
              <a:buClr>
                <a:schemeClr val="dk1"/>
              </a:buClr>
              <a:buSzPts val="1100"/>
              <a:buFont typeface="Arial"/>
              <a:buNone/>
            </a:pPr>
            <a:endParaRPr sz="3500" b="0" i="0" u="none" strike="noStrike" cap="none">
              <a:solidFill>
                <a:srgbClr val="83FBA3"/>
              </a:solidFill>
              <a:latin typeface="Nanum Myeongjo"/>
              <a:ea typeface="Nanum Myeongjo"/>
              <a:cs typeface="Nanum Myeongjo"/>
              <a:sym typeface="Nanum Myeongjo"/>
            </a:endParaRPr>
          </a:p>
          <a:p>
            <a:pPr marL="0" marR="0" lvl="0" indent="0" algn="l" rtl="0">
              <a:lnSpc>
                <a:spcPct val="100000"/>
              </a:lnSpc>
              <a:spcBef>
                <a:spcPts val="1000"/>
              </a:spcBef>
              <a:spcAft>
                <a:spcPts val="1000"/>
              </a:spcAft>
              <a:buClr>
                <a:schemeClr val="dk1"/>
              </a:buClr>
              <a:buSzPts val="1100"/>
              <a:buFont typeface="Arial"/>
              <a:buNone/>
            </a:pPr>
            <a:endParaRPr sz="3500" b="0" i="0" u="none" strike="noStrike" cap="none">
              <a:solidFill>
                <a:schemeClr val="lt1"/>
              </a:solidFill>
              <a:latin typeface="Nanum Myeongjo"/>
              <a:ea typeface="Nanum Myeongjo"/>
              <a:cs typeface="Nanum Myeongjo"/>
              <a:sym typeface="Nanum Myeongjo"/>
            </a:endParaRPr>
          </a:p>
        </p:txBody>
      </p:sp>
      <p:sp>
        <p:nvSpPr>
          <p:cNvPr id="139" name="Google Shape;139;g34a2dd106f2_0_0"/>
          <p:cNvSpPr txBox="1"/>
          <p:nvPr/>
        </p:nvSpPr>
        <p:spPr>
          <a:xfrm>
            <a:off x="312775" y="1071275"/>
            <a:ext cx="8733900" cy="35655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500"/>
              </a:spcBef>
              <a:spcAft>
                <a:spcPts val="0"/>
              </a:spcAft>
              <a:buClr>
                <a:srgbClr val="000000"/>
              </a:buClr>
              <a:buSzPts val="1400"/>
              <a:buFont typeface="Arial"/>
              <a:buNone/>
            </a:pPr>
            <a:r>
              <a:rPr lang="en-GB" sz="1400" b="0" i="0" u="none" strike="noStrike" cap="none">
                <a:solidFill>
                  <a:schemeClr val="lt1"/>
                </a:solidFill>
                <a:latin typeface="Nanum Myeongjo"/>
                <a:ea typeface="Nanum Myeongjo"/>
                <a:cs typeface="Nanum Myeongjo"/>
                <a:sym typeface="Nanum Myeongjo"/>
              </a:rPr>
              <a:t>Please review and customize this deck to prepare it for use. Some notes:</a:t>
            </a:r>
            <a:endParaRPr sz="1400" b="0" i="0" u="none" strike="noStrike" cap="none">
              <a:solidFill>
                <a:schemeClr val="lt1"/>
              </a:solidFill>
              <a:latin typeface="Nanum Myeongjo"/>
              <a:ea typeface="Nanum Myeongjo"/>
              <a:cs typeface="Nanum Myeongjo"/>
              <a:sym typeface="Nanum Myeongjo"/>
            </a:endParaRPr>
          </a:p>
          <a:p>
            <a:pPr marL="457200" marR="0" lvl="0" indent="-317500" algn="l" rtl="0">
              <a:lnSpc>
                <a:spcPct val="115000"/>
              </a:lnSpc>
              <a:spcBef>
                <a:spcPts val="500"/>
              </a:spcBef>
              <a:spcAft>
                <a:spcPts val="0"/>
              </a:spcAft>
              <a:buClr>
                <a:schemeClr val="lt1"/>
              </a:buClr>
              <a:buSzPts val="1400"/>
              <a:buFont typeface="Nanum Myeongjo"/>
              <a:buChar char="●"/>
            </a:pPr>
            <a:r>
              <a:rPr lang="en-GB" sz="1400" b="0" i="0" u="none" strike="noStrike" cap="none">
                <a:solidFill>
                  <a:schemeClr val="lt1"/>
                </a:solidFill>
                <a:latin typeface="Nanum Myeongjo"/>
                <a:ea typeface="Nanum Myeongjo"/>
                <a:cs typeface="Nanum Myeongjo"/>
                <a:sym typeface="Nanum Myeongjo"/>
              </a:rPr>
              <a:t>These professional learning (PL) materials (slide deck and accompanying handout) are being offered in editable forms so that you may make adjustments to better support the specific work happening in your school or district. </a:t>
            </a:r>
            <a:endParaRPr sz="1400" b="0" i="0" u="none" strike="noStrike" cap="none">
              <a:solidFill>
                <a:schemeClr val="lt1"/>
              </a:solidFill>
              <a:latin typeface="Nanum Myeongjo"/>
              <a:ea typeface="Nanum Myeongjo"/>
              <a:cs typeface="Nanum Myeongjo"/>
              <a:sym typeface="Nanum Myeongjo"/>
            </a:endParaRPr>
          </a:p>
          <a:p>
            <a:pPr marL="457200" marR="0" lvl="0" indent="0" algn="l" rtl="0">
              <a:lnSpc>
                <a:spcPct val="115000"/>
              </a:lnSpc>
              <a:spcBef>
                <a:spcPts val="0"/>
              </a:spcBef>
              <a:spcAft>
                <a:spcPts val="0"/>
              </a:spcAft>
              <a:buClr>
                <a:srgbClr val="000000"/>
              </a:buClr>
              <a:buSzPts val="1400"/>
              <a:buFont typeface="Arial"/>
              <a:buNone/>
            </a:pPr>
            <a:endParaRPr sz="1400" b="0" i="0" u="none" strike="noStrike" cap="none">
              <a:solidFill>
                <a:schemeClr val="lt1"/>
              </a:solidFill>
              <a:latin typeface="Nanum Myeongjo"/>
              <a:ea typeface="Nanum Myeongjo"/>
              <a:cs typeface="Nanum Myeongjo"/>
              <a:sym typeface="Nanum Myeongjo"/>
            </a:endParaRPr>
          </a:p>
          <a:p>
            <a:pPr marL="457200" marR="0" lvl="0" indent="-317500" algn="l" rtl="0">
              <a:lnSpc>
                <a:spcPct val="115000"/>
              </a:lnSpc>
              <a:spcBef>
                <a:spcPts val="0"/>
              </a:spcBef>
              <a:spcAft>
                <a:spcPts val="0"/>
              </a:spcAft>
              <a:buClr>
                <a:schemeClr val="lt1"/>
              </a:buClr>
              <a:buSzPts val="1400"/>
              <a:buFont typeface="Nanum Myeongjo"/>
              <a:buChar char="●"/>
            </a:pPr>
            <a:r>
              <a:rPr lang="en-GB" sz="1400" b="0" i="0" u="none" strike="noStrike" cap="none">
                <a:solidFill>
                  <a:schemeClr val="lt1"/>
                </a:solidFill>
                <a:latin typeface="Nanum Myeongjo"/>
                <a:ea typeface="Nanum Myeongjo"/>
                <a:cs typeface="Nanum Myeongjo"/>
                <a:sym typeface="Nanum Myeongjo"/>
              </a:rPr>
              <a:t>These PL materials are designed to easily accommodate remote delivery: </a:t>
            </a:r>
            <a:endParaRPr sz="1400" b="0" i="0" u="none" strike="noStrike" cap="none">
              <a:solidFill>
                <a:schemeClr val="lt1"/>
              </a:solidFill>
              <a:latin typeface="Nanum Myeongjo"/>
              <a:ea typeface="Nanum Myeongjo"/>
              <a:cs typeface="Nanum Myeongjo"/>
              <a:sym typeface="Nanum Myeongjo"/>
            </a:endParaRPr>
          </a:p>
          <a:p>
            <a:pPr marL="914400" marR="0" lvl="1" indent="-317500" algn="l" rtl="0">
              <a:lnSpc>
                <a:spcPct val="115000"/>
              </a:lnSpc>
              <a:spcBef>
                <a:spcPts val="0"/>
              </a:spcBef>
              <a:spcAft>
                <a:spcPts val="0"/>
              </a:spcAft>
              <a:buClr>
                <a:schemeClr val="lt1"/>
              </a:buClr>
              <a:buSzPts val="1400"/>
              <a:buFont typeface="Nanum Myeongjo"/>
              <a:buChar char="○"/>
            </a:pPr>
            <a:r>
              <a:rPr lang="en-GB" sz="1400" b="0" i="0" u="none" strike="noStrike" cap="none">
                <a:solidFill>
                  <a:schemeClr val="lt1"/>
                </a:solidFill>
                <a:latin typeface="Nanum Myeongjo"/>
                <a:ea typeface="Nanum Myeongjo"/>
                <a:cs typeface="Nanum Myeongjo"/>
                <a:sym typeface="Nanum Myeongjo"/>
              </a:rPr>
              <a:t>An </a:t>
            </a:r>
            <a:r>
              <a:rPr lang="en-GB" sz="1400" b="0" i="0" u="sng" strike="noStrike" cap="none">
                <a:solidFill>
                  <a:srgbClr val="83FF36"/>
                </a:solidFill>
                <a:latin typeface="Nanum Myeongjo"/>
                <a:ea typeface="Nanum Myeongjo"/>
                <a:cs typeface="Nanum Myeongjo"/>
                <a:sym typeface="Nanum Myeongjo"/>
                <a:hlinkClick r:id="rId3">
                  <a:extLst>
                    <a:ext uri="{A12FA001-AC4F-418D-AE19-62706E023703}">
                      <ahyp:hlinkClr xmlns:ahyp="http://schemas.microsoft.com/office/drawing/2018/hyperlinkcolor" val="tx"/>
                    </a:ext>
                  </a:extLst>
                </a:hlinkClick>
              </a:rPr>
              <a:t>editable Google Slide Deck</a:t>
            </a:r>
            <a:r>
              <a:rPr lang="en-GB" sz="1400" b="0" i="0" u="none" strike="noStrike" cap="none">
                <a:solidFill>
                  <a:schemeClr val="lt1"/>
                </a:solidFill>
                <a:latin typeface="Nanum Myeongjo"/>
                <a:ea typeface="Nanum Myeongjo"/>
                <a:cs typeface="Nanum Myeongjo"/>
                <a:sym typeface="Nanum Myeongjo"/>
              </a:rPr>
              <a:t> is provided to facilitate discussion of student work; the facilitator will need to make a copy of this and be ready to share the link with participants as noted in the deck. Encourage participants to Zoom out of the slide deck in order to view all interactive features.</a:t>
            </a:r>
            <a:endParaRPr sz="1400" b="0" i="0" u="none" strike="noStrike" cap="none">
              <a:solidFill>
                <a:schemeClr val="lt1"/>
              </a:solidFill>
              <a:latin typeface="Nanum Myeongjo"/>
              <a:ea typeface="Nanum Myeongjo"/>
              <a:cs typeface="Nanum Myeongjo"/>
              <a:sym typeface="Nanum Myeongjo"/>
            </a:endParaRPr>
          </a:p>
          <a:p>
            <a:pPr marL="914400" marR="0" lvl="1" indent="-317500" algn="l" rtl="0">
              <a:lnSpc>
                <a:spcPct val="115000"/>
              </a:lnSpc>
              <a:spcBef>
                <a:spcPts val="0"/>
              </a:spcBef>
              <a:spcAft>
                <a:spcPts val="0"/>
              </a:spcAft>
              <a:buClr>
                <a:schemeClr val="lt1"/>
              </a:buClr>
              <a:buSzPts val="1400"/>
              <a:buFont typeface="Nanum Myeongjo"/>
              <a:buChar char="○"/>
            </a:pPr>
            <a:r>
              <a:rPr lang="en-GB" sz="1400" b="0" i="0" u="none" strike="noStrike" cap="none">
                <a:solidFill>
                  <a:schemeClr val="lt1"/>
                </a:solidFill>
                <a:latin typeface="Nanum Myeongjo"/>
                <a:ea typeface="Nanum Myeongjo"/>
                <a:cs typeface="Nanum Myeongjo"/>
                <a:sym typeface="Nanum Myeongjo"/>
              </a:rPr>
              <a:t>Text that can be readily pasted (marked with “—”) into a video call’s chat feature is included when participants need to reference the handout.</a:t>
            </a:r>
            <a:endParaRPr sz="1400" b="0" i="0" u="none" strike="noStrike" cap="none">
              <a:solidFill>
                <a:schemeClr val="lt1"/>
              </a:solidFill>
              <a:latin typeface="Nanum Myeongjo"/>
              <a:ea typeface="Nanum Myeongjo"/>
              <a:cs typeface="Nanum Myeongjo"/>
              <a:sym typeface="Nanum Myeongjo"/>
            </a:endParaRPr>
          </a:p>
          <a:p>
            <a:pPr marL="914400" marR="0" lvl="1" indent="-317500" algn="l" rtl="0">
              <a:lnSpc>
                <a:spcPct val="115000"/>
              </a:lnSpc>
              <a:spcBef>
                <a:spcPts val="0"/>
              </a:spcBef>
              <a:spcAft>
                <a:spcPts val="0"/>
              </a:spcAft>
              <a:buClr>
                <a:schemeClr val="lt1"/>
              </a:buClr>
              <a:buSzPts val="1400"/>
              <a:buFont typeface="Nanum Myeongjo"/>
              <a:buChar char="○"/>
            </a:pPr>
            <a:r>
              <a:rPr lang="en-GB" sz="1400" b="0" i="0" u="none" strike="noStrike" cap="none">
                <a:solidFill>
                  <a:schemeClr val="lt1"/>
                </a:solidFill>
                <a:latin typeface="Nanum Myeongjo"/>
                <a:ea typeface="Nanum Myeongjo"/>
                <a:cs typeface="Nanum Myeongjo"/>
                <a:sym typeface="Nanum Myeongjo"/>
              </a:rPr>
              <a:t>There are placeholders for handout links to be shared with participants in the notes field of selected slides; the facilitator will need to add a link to the handout where indicated by “[insert link].”</a:t>
            </a:r>
            <a:endParaRPr sz="1400" b="0" i="0" u="none" strike="noStrike" cap="none">
              <a:solidFill>
                <a:schemeClr val="lt1"/>
              </a:solidFill>
              <a:latin typeface="Nanum Myeongjo"/>
              <a:ea typeface="Nanum Myeongjo"/>
              <a:cs typeface="Nanum Myeongjo"/>
              <a:sym typeface="Nanum Myeongjo"/>
            </a:endParaRPr>
          </a:p>
          <a:p>
            <a:pPr marL="0" marR="0" lvl="0" indent="0" algn="l" rtl="0">
              <a:lnSpc>
                <a:spcPct val="115000"/>
              </a:lnSpc>
              <a:spcBef>
                <a:spcPts val="500"/>
              </a:spcBef>
              <a:spcAft>
                <a:spcPts val="0"/>
              </a:spcAft>
              <a:buClr>
                <a:srgbClr val="000000"/>
              </a:buClr>
              <a:buSzPts val="1400"/>
              <a:buFont typeface="Arial"/>
              <a:buNone/>
            </a:pPr>
            <a:endParaRPr sz="1400" b="0" i="0" u="none" strike="noStrike" cap="none">
              <a:solidFill>
                <a:schemeClr val="lt1"/>
              </a:solidFill>
              <a:latin typeface="Nanum Myeongjo"/>
              <a:ea typeface="Nanum Myeongjo"/>
              <a:cs typeface="Nanum Myeongjo"/>
              <a:sym typeface="Nanum Myeongj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83FBA3"/>
        </a:solidFill>
        <a:effectLst/>
      </p:bgPr>
    </p:bg>
    <p:spTree>
      <p:nvGrpSpPr>
        <p:cNvPr id="1" name="Shape 143"/>
        <p:cNvGrpSpPr/>
        <p:nvPr/>
      </p:nvGrpSpPr>
      <p:grpSpPr>
        <a:xfrm>
          <a:off x="0" y="0"/>
          <a:ext cx="0" cy="0"/>
          <a:chOff x="0" y="0"/>
          <a:chExt cx="0" cy="0"/>
        </a:xfrm>
      </p:grpSpPr>
      <p:sp>
        <p:nvSpPr>
          <p:cNvPr id="144" name="Google Shape;144;p2"/>
          <p:cNvSpPr txBox="1"/>
          <p:nvPr/>
        </p:nvSpPr>
        <p:spPr>
          <a:xfrm>
            <a:off x="615900" y="1031000"/>
            <a:ext cx="7620600" cy="1944600"/>
          </a:xfrm>
          <a:prstGeom prst="rect">
            <a:avLst/>
          </a:prstGeom>
          <a:noFill/>
          <a:ln>
            <a:noFill/>
          </a:ln>
        </p:spPr>
        <p:txBody>
          <a:bodyPr spcFirstLastPara="1" wrap="square" lIns="0" tIns="0" rIns="0" bIns="0" anchor="t" anchorCtr="0">
            <a:noAutofit/>
          </a:bodyPr>
          <a:lstStyle/>
          <a:p>
            <a:pPr marL="0" marR="0" lvl="0" indent="0" algn="l" rtl="0">
              <a:lnSpc>
                <a:spcPct val="80000"/>
              </a:lnSpc>
              <a:spcBef>
                <a:spcPts val="0"/>
              </a:spcBef>
              <a:spcAft>
                <a:spcPts val="0"/>
              </a:spcAft>
              <a:buClr>
                <a:srgbClr val="000000"/>
              </a:buClr>
              <a:buSzPts val="6400"/>
              <a:buFont typeface="Arial"/>
              <a:buNone/>
            </a:pPr>
            <a:r>
              <a:rPr lang="en-GB" sz="6400" b="0" i="0" u="none" strike="noStrike" cap="none">
                <a:solidFill>
                  <a:srgbClr val="000000"/>
                </a:solidFill>
                <a:latin typeface="Nanum Myeongjo"/>
                <a:ea typeface="Nanum Myeongjo"/>
                <a:cs typeface="Nanum Myeongjo"/>
                <a:sym typeface="Nanum Myeongjo"/>
              </a:rPr>
              <a:t>M101 Overview </a:t>
            </a:r>
            <a:endParaRPr sz="6400" b="0" i="0" u="none" strike="noStrike" cap="none">
              <a:solidFill>
                <a:srgbClr val="000000"/>
              </a:solidFill>
              <a:latin typeface="Nanum Myeongjo"/>
              <a:ea typeface="Nanum Myeongjo"/>
              <a:cs typeface="Nanum Myeongjo"/>
              <a:sym typeface="Nanum Myeongjo"/>
            </a:endParaRPr>
          </a:p>
        </p:txBody>
      </p:sp>
      <p:sp>
        <p:nvSpPr>
          <p:cNvPr id="145" name="Google Shape;145;p2"/>
          <p:cNvSpPr txBox="1"/>
          <p:nvPr/>
        </p:nvSpPr>
        <p:spPr>
          <a:xfrm>
            <a:off x="615900" y="4436800"/>
            <a:ext cx="2682300" cy="246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rgbClr val="000000"/>
                </a:solidFill>
                <a:latin typeface="DM Sans Medium"/>
                <a:ea typeface="DM Sans Medium"/>
                <a:cs typeface="DM Sans Medium"/>
                <a:sym typeface="DM Sans Medium"/>
              </a:rPr>
              <a:t>Month DD, YYYY</a:t>
            </a:r>
            <a:endParaRPr sz="1600" b="0" i="0" u="none" strike="noStrike" cap="none">
              <a:solidFill>
                <a:srgbClr val="000000"/>
              </a:solidFill>
              <a:latin typeface="DM Sans Medium"/>
              <a:ea typeface="DM Sans Medium"/>
              <a:cs typeface="DM Sans Medium"/>
              <a:sym typeface="DM Sans Medium"/>
            </a:endParaRPr>
          </a:p>
        </p:txBody>
      </p:sp>
      <p:pic>
        <p:nvPicPr>
          <p:cNvPr id="146" name="Google Shape;146;p2"/>
          <p:cNvPicPr preferRelativeResize="0"/>
          <p:nvPr/>
        </p:nvPicPr>
        <p:blipFill rotWithShape="1">
          <a:blip r:embed="rId3">
            <a:alphaModFix/>
          </a:blip>
          <a:srcRect/>
          <a:stretch/>
        </p:blipFill>
        <p:spPr>
          <a:xfrm>
            <a:off x="8162438" y="4343025"/>
            <a:ext cx="678562" cy="340075"/>
          </a:xfrm>
          <a:prstGeom prst="rect">
            <a:avLst/>
          </a:prstGeom>
          <a:noFill/>
          <a:ln>
            <a:noFill/>
          </a:ln>
        </p:spPr>
      </p:pic>
      <p:sp>
        <p:nvSpPr>
          <p:cNvPr id="147" name="Google Shape;147;p2"/>
          <p:cNvSpPr txBox="1"/>
          <p:nvPr/>
        </p:nvSpPr>
        <p:spPr>
          <a:xfrm>
            <a:off x="615900" y="1880150"/>
            <a:ext cx="4340700" cy="246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GB" sz="1600" b="1" i="0" u="none" strike="noStrike" cap="none">
                <a:solidFill>
                  <a:srgbClr val="000000"/>
                </a:solidFill>
                <a:latin typeface="DM Sans"/>
                <a:ea typeface="DM Sans"/>
                <a:cs typeface="DM Sans"/>
                <a:sym typeface="DM Sans"/>
              </a:rPr>
              <a:t>XQ Badge Project PL Series Baseline Session</a:t>
            </a:r>
            <a:endParaRPr sz="1600" b="1" i="0" u="none" strike="noStrike" cap="none">
              <a:solidFill>
                <a:srgbClr val="000000"/>
              </a:solidFill>
              <a:latin typeface="DM Sans"/>
              <a:ea typeface="DM Sans"/>
              <a:cs typeface="DM Sans"/>
              <a:sym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151"/>
        <p:cNvGrpSpPr/>
        <p:nvPr/>
      </p:nvGrpSpPr>
      <p:grpSpPr>
        <a:xfrm>
          <a:off x="0" y="0"/>
          <a:ext cx="0" cy="0"/>
          <a:chOff x="0" y="0"/>
          <a:chExt cx="0" cy="0"/>
        </a:xfrm>
      </p:grpSpPr>
      <p:cxnSp>
        <p:nvCxnSpPr>
          <p:cNvPr id="152" name="Google Shape;152;p3"/>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153" name="Google Shape;153;p3"/>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154" name="Google Shape;154;p3"/>
          <p:cNvSpPr txBox="1"/>
          <p:nvPr/>
        </p:nvSpPr>
        <p:spPr>
          <a:xfrm>
            <a:off x="768300" y="379351"/>
            <a:ext cx="5917800" cy="25911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GB" sz="3500" b="0" i="0" u="none" strike="noStrike" cap="none">
                <a:solidFill>
                  <a:srgbClr val="83FBA3"/>
                </a:solidFill>
                <a:latin typeface="Nanum Myeongjo"/>
                <a:ea typeface="Nanum Myeongjo"/>
                <a:cs typeface="Nanum Myeongjo"/>
                <a:sym typeface="Nanum Myeongjo"/>
              </a:rPr>
              <a:t>Welcome!</a:t>
            </a:r>
            <a:endParaRPr sz="3500" b="0" i="0" u="none" strike="noStrike" cap="none">
              <a:solidFill>
                <a:srgbClr val="83FBA3"/>
              </a:solidFill>
              <a:latin typeface="Nanum Myeongjo"/>
              <a:ea typeface="Nanum Myeongjo"/>
              <a:cs typeface="Nanum Myeongjo"/>
              <a:sym typeface="Nanum Myeongjo"/>
            </a:endParaRPr>
          </a:p>
          <a:p>
            <a:pPr marL="0" marR="0" lvl="0" indent="0" algn="l" rtl="0">
              <a:lnSpc>
                <a:spcPct val="100000"/>
              </a:lnSpc>
              <a:spcBef>
                <a:spcPts val="1000"/>
              </a:spcBef>
              <a:spcAft>
                <a:spcPts val="0"/>
              </a:spcAft>
              <a:buClr>
                <a:schemeClr val="dk1"/>
              </a:buClr>
              <a:buSzPts val="1100"/>
              <a:buFont typeface="Arial"/>
              <a:buNone/>
            </a:pPr>
            <a:r>
              <a:rPr lang="en-GB" sz="3500" b="0" i="0" u="none" strike="noStrike" cap="none">
                <a:solidFill>
                  <a:schemeClr val="lt1"/>
                </a:solidFill>
                <a:latin typeface="DM Sans"/>
                <a:ea typeface="DM Sans"/>
                <a:cs typeface="DM Sans"/>
                <a:sym typeface="DM Sans"/>
              </a:rPr>
              <a:t>Joining Question:</a:t>
            </a:r>
            <a:endParaRPr sz="3500" b="0" i="0" u="none" strike="noStrike" cap="none">
              <a:solidFill>
                <a:schemeClr val="lt1"/>
              </a:solidFill>
              <a:latin typeface="DM Sans"/>
              <a:ea typeface="DM Sans"/>
              <a:cs typeface="DM Sans"/>
              <a:sym typeface="DM Sans"/>
            </a:endParaRPr>
          </a:p>
          <a:p>
            <a:pPr marL="457200" marR="0" lvl="0" indent="-317500" algn="l" rtl="0">
              <a:lnSpc>
                <a:spcPct val="100000"/>
              </a:lnSpc>
              <a:spcBef>
                <a:spcPts val="0"/>
              </a:spcBef>
              <a:spcAft>
                <a:spcPts val="0"/>
              </a:spcAft>
              <a:buClr>
                <a:schemeClr val="lt1"/>
              </a:buClr>
              <a:buSzPts val="1400"/>
              <a:buFont typeface="Nanum Myeongjo"/>
              <a:buChar char="●"/>
            </a:pPr>
            <a:r>
              <a:rPr lang="en-GB" sz="3000" b="0" i="0" u="none" strike="noStrike" cap="none">
                <a:solidFill>
                  <a:schemeClr val="lt1"/>
                </a:solidFill>
                <a:latin typeface="Nanum Myeongjo"/>
                <a:ea typeface="Nanum Myeongjo"/>
                <a:cs typeface="Nanum Myeongjo"/>
                <a:sym typeface="Nanum Myeongjo"/>
              </a:rPr>
              <a:t>What advice would you give your younger self as you were beginning your career?</a:t>
            </a:r>
            <a:endParaRPr sz="3000" b="0" i="0" u="none" strike="noStrike" cap="none">
              <a:solidFill>
                <a:schemeClr val="lt1"/>
              </a:solidFill>
              <a:latin typeface="Nanum Myeongjo"/>
              <a:ea typeface="Nanum Myeongjo"/>
              <a:cs typeface="Nanum Myeongjo"/>
              <a:sym typeface="Nanum Myeongj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158"/>
        <p:cNvGrpSpPr/>
        <p:nvPr/>
      </p:nvGrpSpPr>
      <p:grpSpPr>
        <a:xfrm>
          <a:off x="0" y="0"/>
          <a:ext cx="0" cy="0"/>
          <a:chOff x="0" y="0"/>
          <a:chExt cx="0" cy="0"/>
        </a:xfrm>
      </p:grpSpPr>
      <p:sp>
        <p:nvSpPr>
          <p:cNvPr id="159" name="Google Shape;159;p4"/>
          <p:cNvSpPr txBox="1"/>
          <p:nvPr/>
        </p:nvSpPr>
        <p:spPr>
          <a:xfrm>
            <a:off x="2876500" y="1757125"/>
            <a:ext cx="2409000" cy="215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dk1"/>
                </a:solidFill>
                <a:latin typeface="Nanum Myeongjo"/>
                <a:ea typeface="Nanum Myeongjo"/>
                <a:cs typeface="Nanum Myeongjo"/>
                <a:sym typeface="Nanum Myeongjo"/>
              </a:rPr>
              <a:t>Participants will be able to:</a:t>
            </a:r>
            <a:endParaRPr sz="1400" b="0" i="0" u="none" strike="noStrike" cap="none">
              <a:solidFill>
                <a:schemeClr val="dk1"/>
              </a:solidFill>
              <a:latin typeface="Nanum Myeongjo"/>
              <a:ea typeface="Nanum Myeongjo"/>
              <a:cs typeface="Nanum Myeongjo"/>
              <a:sym typeface="Nanum Myeongjo"/>
            </a:endParaRPr>
          </a:p>
        </p:txBody>
      </p:sp>
      <p:cxnSp>
        <p:nvCxnSpPr>
          <p:cNvPr id="160" name="Google Shape;160;p4"/>
          <p:cNvCxnSpPr/>
          <p:nvPr/>
        </p:nvCxnSpPr>
        <p:spPr>
          <a:xfrm>
            <a:off x="2374350" y="1083650"/>
            <a:ext cx="6784800" cy="0"/>
          </a:xfrm>
          <a:prstGeom prst="straightConnector1">
            <a:avLst/>
          </a:prstGeom>
          <a:noFill/>
          <a:ln w="9525" cap="flat" cmpd="sng">
            <a:solidFill>
              <a:schemeClr val="dk1"/>
            </a:solidFill>
            <a:prstDash val="solid"/>
            <a:round/>
            <a:headEnd type="none" w="sm" len="sm"/>
            <a:tailEnd type="none" w="sm" len="sm"/>
          </a:ln>
        </p:spPr>
      </p:cxnSp>
      <p:sp>
        <p:nvSpPr>
          <p:cNvPr id="161" name="Google Shape;161;p4"/>
          <p:cNvSpPr/>
          <p:nvPr/>
        </p:nvSpPr>
        <p:spPr>
          <a:xfrm>
            <a:off x="2876500" y="617975"/>
            <a:ext cx="922200" cy="9222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 name="Google Shape;162;p4"/>
          <p:cNvSpPr txBox="1"/>
          <p:nvPr/>
        </p:nvSpPr>
        <p:spPr>
          <a:xfrm>
            <a:off x="6085125" y="1757125"/>
            <a:ext cx="922200" cy="215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dk1"/>
                </a:solidFill>
                <a:latin typeface="Nanum Myeongjo"/>
                <a:ea typeface="Nanum Myeongjo"/>
                <a:cs typeface="Nanum Myeongjo"/>
                <a:sym typeface="Nanum Myeongjo"/>
              </a:rPr>
              <a:t>Agenda:</a:t>
            </a:r>
            <a:endParaRPr sz="1400" b="0" i="0" u="none" strike="noStrike" cap="none">
              <a:solidFill>
                <a:schemeClr val="dk1"/>
              </a:solidFill>
              <a:latin typeface="Nanum Myeongjo"/>
              <a:ea typeface="Nanum Myeongjo"/>
              <a:cs typeface="Nanum Myeongjo"/>
              <a:sym typeface="Nanum Myeongjo"/>
            </a:endParaRPr>
          </a:p>
        </p:txBody>
      </p:sp>
      <p:sp>
        <p:nvSpPr>
          <p:cNvPr id="163" name="Google Shape;163;p4"/>
          <p:cNvSpPr/>
          <p:nvPr/>
        </p:nvSpPr>
        <p:spPr>
          <a:xfrm>
            <a:off x="6085125" y="617975"/>
            <a:ext cx="922200" cy="9222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64" name="Google Shape;164;p4"/>
          <p:cNvCxnSpPr/>
          <p:nvPr/>
        </p:nvCxnSpPr>
        <p:spPr>
          <a:xfrm>
            <a:off x="5687700" y="1083650"/>
            <a:ext cx="0" cy="4065300"/>
          </a:xfrm>
          <a:prstGeom prst="straightConnector1">
            <a:avLst/>
          </a:prstGeom>
          <a:noFill/>
          <a:ln w="9525" cap="flat" cmpd="sng">
            <a:solidFill>
              <a:schemeClr val="dk1"/>
            </a:solidFill>
            <a:prstDash val="solid"/>
            <a:round/>
            <a:headEnd type="none" w="sm" len="sm"/>
            <a:tailEnd type="none" w="sm" len="sm"/>
          </a:ln>
        </p:spPr>
      </p:cxnSp>
      <p:cxnSp>
        <p:nvCxnSpPr>
          <p:cNvPr id="165" name="Google Shape;165;p4"/>
          <p:cNvCxnSpPr/>
          <p:nvPr/>
        </p:nvCxnSpPr>
        <p:spPr>
          <a:xfrm>
            <a:off x="2374350" y="4721100"/>
            <a:ext cx="6784800" cy="0"/>
          </a:xfrm>
          <a:prstGeom prst="straightConnector1">
            <a:avLst/>
          </a:prstGeom>
          <a:noFill/>
          <a:ln w="9525" cap="flat" cmpd="sng">
            <a:solidFill>
              <a:schemeClr val="dk1"/>
            </a:solidFill>
            <a:prstDash val="solid"/>
            <a:round/>
            <a:headEnd type="none" w="sm" len="sm"/>
            <a:tailEnd type="none" w="sm" len="sm"/>
          </a:ln>
        </p:spPr>
      </p:cxnSp>
      <p:sp>
        <p:nvSpPr>
          <p:cNvPr id="166" name="Google Shape;166;p4"/>
          <p:cNvSpPr/>
          <p:nvPr/>
        </p:nvSpPr>
        <p:spPr>
          <a:xfrm>
            <a:off x="0" y="0"/>
            <a:ext cx="2505600" cy="5143500"/>
          </a:xfrm>
          <a:prstGeom prst="rect">
            <a:avLst/>
          </a:prstGeom>
          <a:solidFill>
            <a:srgbClr val="BDFC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7" name="Google Shape;167;p4"/>
          <p:cNvSpPr txBox="1"/>
          <p:nvPr/>
        </p:nvSpPr>
        <p:spPr>
          <a:xfrm>
            <a:off x="325175" y="342200"/>
            <a:ext cx="1915200" cy="12192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Outcomes and Agenda</a:t>
            </a:r>
            <a:endParaRPr sz="3300" b="0" i="0" u="none" strike="noStrike" cap="none">
              <a:solidFill>
                <a:schemeClr val="dk1"/>
              </a:solidFill>
              <a:latin typeface="Nanum Myeongjo"/>
              <a:ea typeface="Nanum Myeongjo"/>
              <a:cs typeface="Nanum Myeongjo"/>
              <a:sym typeface="Nanum Myeongjo"/>
            </a:endParaRPr>
          </a:p>
        </p:txBody>
      </p:sp>
      <p:cxnSp>
        <p:nvCxnSpPr>
          <p:cNvPr id="168" name="Google Shape;168;p4"/>
          <p:cNvCxnSpPr/>
          <p:nvPr/>
        </p:nvCxnSpPr>
        <p:spPr>
          <a:xfrm>
            <a:off x="2505475" y="-6900"/>
            <a:ext cx="0" cy="5155800"/>
          </a:xfrm>
          <a:prstGeom prst="straightConnector1">
            <a:avLst/>
          </a:prstGeom>
          <a:noFill/>
          <a:ln w="9525" cap="flat" cmpd="sng">
            <a:solidFill>
              <a:schemeClr val="dk1"/>
            </a:solidFill>
            <a:prstDash val="solid"/>
            <a:round/>
            <a:headEnd type="none" w="sm" len="sm"/>
            <a:tailEnd type="none" w="sm" len="sm"/>
          </a:ln>
        </p:spPr>
      </p:cxnSp>
      <p:pic>
        <p:nvPicPr>
          <p:cNvPr id="169" name="Google Shape;169;p4"/>
          <p:cNvPicPr preferRelativeResize="0"/>
          <p:nvPr/>
        </p:nvPicPr>
        <p:blipFill rotWithShape="1">
          <a:blip r:embed="rId3">
            <a:alphaModFix/>
          </a:blip>
          <a:srcRect/>
          <a:stretch/>
        </p:blipFill>
        <p:spPr>
          <a:xfrm>
            <a:off x="3096768" y="841025"/>
            <a:ext cx="481663" cy="485249"/>
          </a:xfrm>
          <a:prstGeom prst="rect">
            <a:avLst/>
          </a:prstGeom>
          <a:noFill/>
          <a:ln>
            <a:noFill/>
          </a:ln>
        </p:spPr>
      </p:pic>
      <p:pic>
        <p:nvPicPr>
          <p:cNvPr id="170" name="Google Shape;170;p4"/>
          <p:cNvPicPr preferRelativeResize="0"/>
          <p:nvPr/>
        </p:nvPicPr>
        <p:blipFill rotWithShape="1">
          <a:blip r:embed="rId4">
            <a:alphaModFix/>
          </a:blip>
          <a:srcRect/>
          <a:stretch/>
        </p:blipFill>
        <p:spPr>
          <a:xfrm>
            <a:off x="6309925" y="841025"/>
            <a:ext cx="472599" cy="485250"/>
          </a:xfrm>
          <a:prstGeom prst="rect">
            <a:avLst/>
          </a:prstGeom>
          <a:noFill/>
          <a:ln>
            <a:noFill/>
          </a:ln>
        </p:spPr>
      </p:pic>
      <p:sp>
        <p:nvSpPr>
          <p:cNvPr id="171" name="Google Shape;171;p4"/>
          <p:cNvSpPr txBox="1"/>
          <p:nvPr/>
        </p:nvSpPr>
        <p:spPr>
          <a:xfrm>
            <a:off x="2876500" y="2088175"/>
            <a:ext cx="2134800" cy="1521300"/>
          </a:xfrm>
          <a:prstGeom prst="rect">
            <a:avLst/>
          </a:prstGeom>
          <a:noFill/>
          <a:ln>
            <a:noFill/>
          </a:ln>
        </p:spPr>
        <p:txBody>
          <a:bodyPr spcFirstLastPara="1" wrap="square" lIns="0" tIns="0" rIns="0" bIns="0" anchor="t" anchorCtr="0">
            <a:spAutoFit/>
          </a:bodyPr>
          <a:lstStyle/>
          <a:p>
            <a:pPr marL="146304" marR="0" lvl="0" indent="-146304" algn="l" rtl="0">
              <a:lnSpc>
                <a:spcPct val="115000"/>
              </a:lnSpc>
              <a:spcBef>
                <a:spcPts val="500"/>
              </a:spcBef>
              <a:spcAft>
                <a:spcPts val="0"/>
              </a:spcAft>
              <a:buClr>
                <a:srgbClr val="000000"/>
              </a:buClr>
              <a:buSzPts val="1000"/>
              <a:buFont typeface="DM Sans"/>
              <a:buChar char="●"/>
            </a:pPr>
            <a:r>
              <a:rPr lang="en-GB" sz="1000" b="0" i="0" u="none" strike="noStrike" cap="none">
                <a:solidFill>
                  <a:srgbClr val="000000"/>
                </a:solidFill>
                <a:latin typeface="DM Sans"/>
                <a:ea typeface="DM Sans"/>
                <a:cs typeface="DM Sans"/>
                <a:sym typeface="DM Sans"/>
              </a:rPr>
              <a:t>Explain the content and practice expectations for the M101 badge</a:t>
            </a:r>
            <a:endParaRPr sz="1000" b="0" i="0" u="none" strike="noStrike" cap="none">
              <a:solidFill>
                <a:srgbClr val="000000"/>
              </a:solidFill>
              <a:latin typeface="DM Sans"/>
              <a:ea typeface="DM Sans"/>
              <a:cs typeface="DM Sans"/>
              <a:sym typeface="DM Sans"/>
            </a:endParaRPr>
          </a:p>
          <a:p>
            <a:pPr marL="146304" marR="0" lvl="0" indent="-146304" algn="l" rtl="0">
              <a:lnSpc>
                <a:spcPct val="115000"/>
              </a:lnSpc>
              <a:spcBef>
                <a:spcPts val="500"/>
              </a:spcBef>
              <a:spcAft>
                <a:spcPts val="0"/>
              </a:spcAft>
              <a:buClr>
                <a:srgbClr val="000000"/>
              </a:buClr>
              <a:buSzPts val="1000"/>
              <a:buFont typeface="DM Sans"/>
              <a:buChar char="●"/>
            </a:pPr>
            <a:r>
              <a:rPr lang="en-GB" sz="1000" b="0" i="0" u="none" strike="noStrike" cap="none">
                <a:solidFill>
                  <a:srgbClr val="000000"/>
                </a:solidFill>
                <a:latin typeface="DM Sans"/>
                <a:ea typeface="DM Sans"/>
                <a:cs typeface="DM Sans"/>
                <a:sym typeface="DM Sans"/>
              </a:rPr>
              <a:t>Analyze tasks through the lenses of (1) content and practice expectations and (2) learning principles</a:t>
            </a:r>
            <a:endParaRPr sz="1000" b="0" i="0" u="none" strike="noStrike" cap="none">
              <a:solidFill>
                <a:srgbClr val="000000"/>
              </a:solidFill>
              <a:latin typeface="DM Sans"/>
              <a:ea typeface="DM Sans"/>
              <a:cs typeface="DM Sans"/>
              <a:sym typeface="DM Sans"/>
            </a:endParaRPr>
          </a:p>
          <a:p>
            <a:pPr marL="146304" marR="0" lvl="0" indent="-146304" algn="l" rtl="0">
              <a:lnSpc>
                <a:spcPct val="115000"/>
              </a:lnSpc>
              <a:spcBef>
                <a:spcPts val="500"/>
              </a:spcBef>
              <a:spcAft>
                <a:spcPts val="0"/>
              </a:spcAft>
              <a:buClr>
                <a:srgbClr val="000000"/>
              </a:buClr>
              <a:buSzPts val="1000"/>
              <a:buFont typeface="DM Sans"/>
              <a:buChar char="●"/>
            </a:pPr>
            <a:r>
              <a:rPr lang="en-GB" sz="1000" b="0" i="0" u="none" strike="noStrike" cap="none">
                <a:solidFill>
                  <a:srgbClr val="000000"/>
                </a:solidFill>
                <a:latin typeface="DM Sans"/>
                <a:ea typeface="DM Sans"/>
                <a:cs typeface="DM Sans"/>
                <a:sym typeface="DM Sans"/>
              </a:rPr>
              <a:t>Analyze student work for evidence of learning</a:t>
            </a:r>
            <a:endParaRPr sz="1000" b="0" i="0" u="none" strike="noStrike" cap="none">
              <a:solidFill>
                <a:srgbClr val="000000"/>
              </a:solidFill>
              <a:latin typeface="DM Sans"/>
              <a:ea typeface="DM Sans"/>
              <a:cs typeface="DM Sans"/>
              <a:sym typeface="DM Sans"/>
            </a:endParaRPr>
          </a:p>
        </p:txBody>
      </p:sp>
      <p:sp>
        <p:nvSpPr>
          <p:cNvPr id="172" name="Google Shape;172;p4"/>
          <p:cNvSpPr txBox="1"/>
          <p:nvPr/>
        </p:nvSpPr>
        <p:spPr>
          <a:xfrm>
            <a:off x="6085125" y="2088175"/>
            <a:ext cx="1915200" cy="1713600"/>
          </a:xfrm>
          <a:prstGeom prst="rect">
            <a:avLst/>
          </a:prstGeom>
          <a:noFill/>
          <a:ln>
            <a:noFill/>
          </a:ln>
        </p:spPr>
        <p:txBody>
          <a:bodyPr spcFirstLastPara="1" wrap="square" lIns="0" tIns="0" rIns="0" bIns="0" anchor="t" anchorCtr="0">
            <a:spAutoFit/>
          </a:bodyPr>
          <a:lstStyle/>
          <a:p>
            <a:pPr marL="146304" marR="0" lvl="0" indent="-146304" algn="l" rtl="0">
              <a:lnSpc>
                <a:spcPct val="115000"/>
              </a:lnSpc>
              <a:spcBef>
                <a:spcPts val="500"/>
              </a:spcBef>
              <a:spcAft>
                <a:spcPts val="0"/>
              </a:spcAft>
              <a:buClr>
                <a:srgbClr val="000000"/>
              </a:buClr>
              <a:buSzPts val="1000"/>
              <a:buFont typeface="DM Sans"/>
              <a:buChar char="●"/>
            </a:pPr>
            <a:r>
              <a:rPr lang="en-GB" sz="1000" b="0" i="0" u="none" strike="noStrike" cap="none">
                <a:solidFill>
                  <a:srgbClr val="000000"/>
                </a:solidFill>
                <a:latin typeface="DM Sans"/>
                <a:ea typeface="DM Sans"/>
                <a:cs typeface="DM Sans"/>
                <a:sym typeface="DM Sans"/>
              </a:rPr>
              <a:t>Exploring the Content</a:t>
            </a:r>
            <a:endParaRPr sz="1000" b="0" i="0" u="none" strike="noStrike" cap="none">
              <a:solidFill>
                <a:srgbClr val="000000"/>
              </a:solidFill>
              <a:latin typeface="DM Sans"/>
              <a:ea typeface="DM Sans"/>
              <a:cs typeface="DM Sans"/>
              <a:sym typeface="DM Sans"/>
            </a:endParaRPr>
          </a:p>
          <a:p>
            <a:pPr marL="146304" marR="0" lvl="0" indent="-146304" algn="l" rtl="0">
              <a:lnSpc>
                <a:spcPct val="115000"/>
              </a:lnSpc>
              <a:spcBef>
                <a:spcPts val="500"/>
              </a:spcBef>
              <a:spcAft>
                <a:spcPts val="0"/>
              </a:spcAft>
              <a:buClr>
                <a:srgbClr val="000000"/>
              </a:buClr>
              <a:buSzPts val="1000"/>
              <a:buFont typeface="DM Sans"/>
              <a:buChar char="●"/>
            </a:pPr>
            <a:r>
              <a:rPr lang="en-GB" sz="1000" b="0" i="0" u="none" strike="noStrike" cap="none">
                <a:solidFill>
                  <a:srgbClr val="000000"/>
                </a:solidFill>
                <a:latin typeface="DM Sans"/>
                <a:ea typeface="DM Sans"/>
                <a:cs typeface="DM Sans"/>
                <a:sym typeface="DM Sans"/>
              </a:rPr>
              <a:t>Task 1: Expectations and Learning Principles</a:t>
            </a:r>
            <a:endParaRPr sz="1000" b="0" i="0" u="none" strike="noStrike" cap="none">
              <a:solidFill>
                <a:srgbClr val="000000"/>
              </a:solidFill>
              <a:latin typeface="DM Sans"/>
              <a:ea typeface="DM Sans"/>
              <a:cs typeface="DM Sans"/>
              <a:sym typeface="DM Sans"/>
            </a:endParaRPr>
          </a:p>
          <a:p>
            <a:pPr marL="146304" marR="0" lvl="0" indent="-146304" algn="l" rtl="0">
              <a:lnSpc>
                <a:spcPct val="115000"/>
              </a:lnSpc>
              <a:spcBef>
                <a:spcPts val="500"/>
              </a:spcBef>
              <a:spcAft>
                <a:spcPts val="0"/>
              </a:spcAft>
              <a:buClr>
                <a:srgbClr val="000000"/>
              </a:buClr>
              <a:buSzPts val="1000"/>
              <a:buFont typeface="DM Sans"/>
              <a:buChar char="●"/>
            </a:pPr>
            <a:r>
              <a:rPr lang="en-GB" sz="1000" b="0" i="0" u="none" strike="noStrike" cap="none">
                <a:solidFill>
                  <a:srgbClr val="000000"/>
                </a:solidFill>
                <a:latin typeface="DM Sans"/>
                <a:ea typeface="DM Sans"/>
                <a:cs typeface="DM Sans"/>
                <a:sym typeface="DM Sans"/>
              </a:rPr>
              <a:t>Task 1: Student Work</a:t>
            </a:r>
            <a:endParaRPr sz="1000" b="0" i="0" u="none" strike="noStrike" cap="none">
              <a:solidFill>
                <a:srgbClr val="000000"/>
              </a:solidFill>
              <a:latin typeface="DM Sans"/>
              <a:ea typeface="DM Sans"/>
              <a:cs typeface="DM Sans"/>
              <a:sym typeface="DM Sans"/>
            </a:endParaRPr>
          </a:p>
          <a:p>
            <a:pPr marL="146304" marR="0" lvl="0" indent="-146304" algn="l" rtl="0">
              <a:lnSpc>
                <a:spcPct val="115000"/>
              </a:lnSpc>
              <a:spcBef>
                <a:spcPts val="500"/>
              </a:spcBef>
              <a:spcAft>
                <a:spcPts val="0"/>
              </a:spcAft>
              <a:buClr>
                <a:srgbClr val="000000"/>
              </a:buClr>
              <a:buSzPts val="1000"/>
              <a:buFont typeface="DM Sans"/>
              <a:buChar char="●"/>
            </a:pPr>
            <a:r>
              <a:rPr lang="en-GB" sz="1000" b="0" i="0" u="none" strike="noStrike" cap="none">
                <a:solidFill>
                  <a:srgbClr val="000000"/>
                </a:solidFill>
                <a:latin typeface="DM Sans"/>
                <a:ea typeface="DM Sans"/>
                <a:cs typeface="DM Sans"/>
                <a:sym typeface="DM Sans"/>
              </a:rPr>
              <a:t>Task 2: Expectations and Learning Principles</a:t>
            </a:r>
            <a:endParaRPr sz="1000" b="0" i="0" u="none" strike="noStrike" cap="none">
              <a:solidFill>
                <a:srgbClr val="000000"/>
              </a:solidFill>
              <a:latin typeface="DM Sans"/>
              <a:ea typeface="DM Sans"/>
              <a:cs typeface="DM Sans"/>
              <a:sym typeface="DM Sans"/>
            </a:endParaRPr>
          </a:p>
          <a:p>
            <a:pPr marL="146304" marR="0" lvl="0" indent="-146304" algn="l" rtl="0">
              <a:lnSpc>
                <a:spcPct val="115000"/>
              </a:lnSpc>
              <a:spcBef>
                <a:spcPts val="500"/>
              </a:spcBef>
              <a:spcAft>
                <a:spcPts val="0"/>
              </a:spcAft>
              <a:buClr>
                <a:srgbClr val="000000"/>
              </a:buClr>
              <a:buSzPts val="1000"/>
              <a:buFont typeface="DM Sans"/>
              <a:buChar char="●"/>
            </a:pPr>
            <a:r>
              <a:rPr lang="en-GB" sz="1000" b="0" i="0" u="none" strike="noStrike" cap="none">
                <a:solidFill>
                  <a:srgbClr val="000000"/>
                </a:solidFill>
                <a:latin typeface="DM Sans"/>
                <a:ea typeface="DM Sans"/>
                <a:cs typeface="DM Sans"/>
                <a:sym typeface="DM Sans"/>
              </a:rPr>
              <a:t>Task 2: Student Work</a:t>
            </a:r>
            <a:endParaRPr sz="1000" b="0" i="0" u="none" strike="noStrike" cap="none">
              <a:solidFill>
                <a:srgbClr val="000000"/>
              </a:solidFill>
              <a:latin typeface="DM Sans"/>
              <a:ea typeface="DM Sans"/>
              <a:cs typeface="DM Sans"/>
              <a:sym typeface="DM Sans"/>
            </a:endParaRPr>
          </a:p>
          <a:p>
            <a:pPr marL="146304" marR="0" lvl="0" indent="-146304" algn="l" rtl="0">
              <a:lnSpc>
                <a:spcPct val="115000"/>
              </a:lnSpc>
              <a:spcBef>
                <a:spcPts val="500"/>
              </a:spcBef>
              <a:spcAft>
                <a:spcPts val="0"/>
              </a:spcAft>
              <a:buClr>
                <a:srgbClr val="000000"/>
              </a:buClr>
              <a:buSzPts val="1000"/>
              <a:buFont typeface="DM Sans"/>
              <a:buChar char="●"/>
            </a:pPr>
            <a:r>
              <a:rPr lang="en-GB" sz="1000" b="0" i="0" u="none" strike="noStrike" cap="none">
                <a:solidFill>
                  <a:srgbClr val="000000"/>
                </a:solidFill>
                <a:latin typeface="DM Sans"/>
                <a:ea typeface="DM Sans"/>
                <a:cs typeface="DM Sans"/>
                <a:sym typeface="DM Sans"/>
              </a:rPr>
              <a:t>Closing</a:t>
            </a:r>
            <a:endParaRPr sz="1000" b="0" i="0" u="none" strike="noStrike" cap="none">
              <a:solidFill>
                <a:srgbClr val="000000"/>
              </a:solidFill>
              <a:latin typeface="DM Sans"/>
              <a:ea typeface="DM Sans"/>
              <a:cs typeface="DM Sans"/>
              <a:sym typeface="DM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176"/>
        <p:cNvGrpSpPr/>
        <p:nvPr/>
      </p:nvGrpSpPr>
      <p:grpSpPr>
        <a:xfrm>
          <a:off x="0" y="0"/>
          <a:ext cx="0" cy="0"/>
          <a:chOff x="0" y="0"/>
          <a:chExt cx="0" cy="0"/>
        </a:xfrm>
      </p:grpSpPr>
      <p:cxnSp>
        <p:nvCxnSpPr>
          <p:cNvPr id="177" name="Google Shape;177;p5"/>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178" name="Google Shape;178;p5"/>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179" name="Google Shape;179;p5"/>
          <p:cNvSpPr txBox="1"/>
          <p:nvPr/>
        </p:nvSpPr>
        <p:spPr>
          <a:xfrm>
            <a:off x="768300" y="379350"/>
            <a:ext cx="7896300" cy="1872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GB" sz="3500" b="0" i="0" u="none" strike="noStrike" cap="none">
                <a:solidFill>
                  <a:srgbClr val="83FBA3"/>
                </a:solidFill>
                <a:latin typeface="Nanum Myeongjo"/>
                <a:ea typeface="Nanum Myeongjo"/>
                <a:cs typeface="Nanum Myeongjo"/>
                <a:sym typeface="Nanum Myeongjo"/>
              </a:rPr>
              <a:t>Learning Principles</a:t>
            </a:r>
            <a:endParaRPr sz="3500" b="0" i="0" u="none" strike="noStrike" cap="none">
              <a:solidFill>
                <a:srgbClr val="83FBA3"/>
              </a:solidFill>
              <a:latin typeface="Nanum Myeongjo"/>
              <a:ea typeface="Nanum Myeongjo"/>
              <a:cs typeface="Nanum Myeongjo"/>
              <a:sym typeface="Nanum Myeongjo"/>
            </a:endParaRPr>
          </a:p>
          <a:p>
            <a:pPr marL="0" marR="0" lvl="0" indent="0" algn="l" rtl="0">
              <a:lnSpc>
                <a:spcPct val="100000"/>
              </a:lnSpc>
              <a:spcBef>
                <a:spcPts val="1000"/>
              </a:spcBef>
              <a:spcAft>
                <a:spcPts val="0"/>
              </a:spcAft>
              <a:buClr>
                <a:schemeClr val="dk1"/>
              </a:buClr>
              <a:buSzPts val="1100"/>
              <a:buFont typeface="Arial"/>
              <a:buNone/>
            </a:pPr>
            <a:endParaRPr sz="3500" b="0" i="0" u="none" strike="noStrike" cap="none">
              <a:solidFill>
                <a:srgbClr val="83FBA3"/>
              </a:solidFill>
              <a:latin typeface="Nanum Myeongjo"/>
              <a:ea typeface="Nanum Myeongjo"/>
              <a:cs typeface="Nanum Myeongjo"/>
              <a:sym typeface="Nanum Myeongjo"/>
            </a:endParaRPr>
          </a:p>
          <a:p>
            <a:pPr marL="0" marR="0" lvl="0" indent="0" algn="l" rtl="0">
              <a:lnSpc>
                <a:spcPct val="100000"/>
              </a:lnSpc>
              <a:spcBef>
                <a:spcPts val="1000"/>
              </a:spcBef>
              <a:spcAft>
                <a:spcPts val="1000"/>
              </a:spcAft>
              <a:buClr>
                <a:schemeClr val="dk1"/>
              </a:buClr>
              <a:buSzPts val="1100"/>
              <a:buFont typeface="Arial"/>
              <a:buNone/>
            </a:pPr>
            <a:endParaRPr sz="3500" b="0" i="0" u="none" strike="noStrike" cap="none">
              <a:solidFill>
                <a:schemeClr val="lt1"/>
              </a:solidFill>
              <a:latin typeface="Nanum Myeongjo"/>
              <a:ea typeface="Nanum Myeongjo"/>
              <a:cs typeface="Nanum Myeongjo"/>
              <a:sym typeface="Nanum Myeongjo"/>
            </a:endParaRPr>
          </a:p>
        </p:txBody>
      </p:sp>
      <p:sp>
        <p:nvSpPr>
          <p:cNvPr id="180" name="Google Shape;180;p5"/>
          <p:cNvSpPr txBox="1"/>
          <p:nvPr/>
        </p:nvSpPr>
        <p:spPr>
          <a:xfrm>
            <a:off x="768300" y="1071275"/>
            <a:ext cx="5967300" cy="3210900"/>
          </a:xfrm>
          <a:prstGeom prst="rect">
            <a:avLst/>
          </a:prstGeom>
          <a:noFill/>
          <a:ln>
            <a:noFill/>
          </a:ln>
        </p:spPr>
        <p:txBody>
          <a:bodyPr spcFirstLastPara="1" wrap="square" lIns="0" tIns="0" rIns="0" bIns="0" anchor="t" anchorCtr="0">
            <a:spAutoFit/>
          </a:bodyPr>
          <a:lstStyle/>
          <a:p>
            <a:pPr marL="164592" marR="0" lvl="0" indent="-164592" algn="l" rtl="0">
              <a:lnSpc>
                <a:spcPct val="115000"/>
              </a:lnSpc>
              <a:spcBef>
                <a:spcPts val="500"/>
              </a:spcBef>
              <a:spcAft>
                <a:spcPts val="0"/>
              </a:spcAft>
              <a:buClr>
                <a:schemeClr val="lt1"/>
              </a:buClr>
              <a:buSzPts val="1800"/>
              <a:buFont typeface="Nanum Myeongjo"/>
              <a:buAutoNum type="arabicPeriod"/>
            </a:pPr>
            <a:r>
              <a:rPr lang="en-GB" sz="1800" b="0" i="0" u="none" strike="noStrike" cap="none">
                <a:solidFill>
                  <a:schemeClr val="lt1"/>
                </a:solidFill>
                <a:latin typeface="Nanum Myeongjo"/>
                <a:ea typeface="Nanum Myeongjo"/>
                <a:cs typeface="Nanum Myeongjo"/>
                <a:sym typeface="Nanum Myeongjo"/>
              </a:rPr>
              <a:t>Engage with cognitively demanding tasks in heterogeneous settings. </a:t>
            </a:r>
            <a:endParaRPr sz="1800" b="0" i="0" u="none" strike="noStrike" cap="none">
              <a:solidFill>
                <a:schemeClr val="lt1"/>
              </a:solidFill>
              <a:latin typeface="Nanum Myeongjo"/>
              <a:ea typeface="Nanum Myeongjo"/>
              <a:cs typeface="Nanum Myeongjo"/>
              <a:sym typeface="Nanum Myeongjo"/>
            </a:endParaRPr>
          </a:p>
          <a:p>
            <a:pPr marL="164592" marR="0" lvl="0" indent="-164592" algn="l" rtl="0">
              <a:lnSpc>
                <a:spcPct val="115000"/>
              </a:lnSpc>
              <a:spcBef>
                <a:spcPts val="500"/>
              </a:spcBef>
              <a:spcAft>
                <a:spcPts val="0"/>
              </a:spcAft>
              <a:buClr>
                <a:schemeClr val="lt1"/>
              </a:buClr>
              <a:buSzPts val="1800"/>
              <a:buFont typeface="Nanum Myeongjo"/>
              <a:buAutoNum type="arabicPeriod"/>
            </a:pPr>
            <a:r>
              <a:rPr lang="en-GB" sz="1800" b="0" i="0" u="none" strike="noStrike" cap="none">
                <a:solidFill>
                  <a:schemeClr val="lt1"/>
                </a:solidFill>
                <a:latin typeface="Nanum Myeongjo"/>
                <a:ea typeface="Nanum Myeongjo"/>
                <a:cs typeface="Nanum Myeongjo"/>
                <a:sym typeface="Nanum Myeongjo"/>
              </a:rPr>
              <a:t>Engage in social activities.</a:t>
            </a:r>
            <a:endParaRPr sz="1800" b="0" i="0" u="none" strike="noStrike" cap="none">
              <a:solidFill>
                <a:schemeClr val="lt1"/>
              </a:solidFill>
              <a:latin typeface="Nanum Myeongjo"/>
              <a:ea typeface="Nanum Myeongjo"/>
              <a:cs typeface="Nanum Myeongjo"/>
              <a:sym typeface="Nanum Myeongjo"/>
            </a:endParaRPr>
          </a:p>
          <a:p>
            <a:pPr marL="164592" marR="0" lvl="0" indent="-164592" algn="l" rtl="0">
              <a:lnSpc>
                <a:spcPct val="115000"/>
              </a:lnSpc>
              <a:spcBef>
                <a:spcPts val="500"/>
              </a:spcBef>
              <a:spcAft>
                <a:spcPts val="0"/>
              </a:spcAft>
              <a:buClr>
                <a:schemeClr val="lt1"/>
              </a:buClr>
              <a:buSzPts val="1800"/>
              <a:buFont typeface="Nanum Myeongjo"/>
              <a:buAutoNum type="arabicPeriod"/>
            </a:pPr>
            <a:r>
              <a:rPr lang="en-GB" sz="1800" b="0" i="0" u="none" strike="noStrike" cap="none">
                <a:solidFill>
                  <a:schemeClr val="lt1"/>
                </a:solidFill>
                <a:latin typeface="Nanum Myeongjo"/>
                <a:ea typeface="Nanum Myeongjo"/>
                <a:cs typeface="Nanum Myeongjo"/>
                <a:sym typeface="Nanum Myeongjo"/>
              </a:rPr>
              <a:t>Build conceptual understanding through reasoning.</a:t>
            </a:r>
            <a:endParaRPr sz="1800" b="0" i="0" u="none" strike="noStrike" cap="none">
              <a:solidFill>
                <a:schemeClr val="lt1"/>
              </a:solidFill>
              <a:latin typeface="Nanum Myeongjo"/>
              <a:ea typeface="Nanum Myeongjo"/>
              <a:cs typeface="Nanum Myeongjo"/>
              <a:sym typeface="Nanum Myeongjo"/>
            </a:endParaRPr>
          </a:p>
          <a:p>
            <a:pPr marL="164592" marR="0" lvl="0" indent="-164592" algn="l" rtl="0">
              <a:lnSpc>
                <a:spcPct val="115000"/>
              </a:lnSpc>
              <a:spcBef>
                <a:spcPts val="500"/>
              </a:spcBef>
              <a:spcAft>
                <a:spcPts val="0"/>
              </a:spcAft>
              <a:buClr>
                <a:schemeClr val="lt1"/>
              </a:buClr>
              <a:buSzPts val="1800"/>
              <a:buFont typeface="Nanum Myeongjo"/>
              <a:buAutoNum type="arabicPeriod"/>
            </a:pPr>
            <a:r>
              <a:rPr lang="en-GB" sz="1800" b="0" i="0" u="none" strike="noStrike" cap="none">
                <a:solidFill>
                  <a:schemeClr val="lt1"/>
                </a:solidFill>
                <a:latin typeface="Nanum Myeongjo"/>
                <a:ea typeface="Nanum Myeongjo"/>
                <a:cs typeface="Nanum Myeongjo"/>
                <a:sym typeface="Nanum Myeongjo"/>
              </a:rPr>
              <a:t>Have agency in their learning. </a:t>
            </a:r>
            <a:endParaRPr sz="1800" b="0" i="0" u="none" strike="noStrike" cap="none">
              <a:solidFill>
                <a:schemeClr val="lt1"/>
              </a:solidFill>
              <a:latin typeface="Nanum Myeongjo"/>
              <a:ea typeface="Nanum Myeongjo"/>
              <a:cs typeface="Nanum Myeongjo"/>
              <a:sym typeface="Nanum Myeongjo"/>
            </a:endParaRPr>
          </a:p>
          <a:p>
            <a:pPr marL="164592" marR="0" lvl="0" indent="-164592" algn="l" rtl="0">
              <a:lnSpc>
                <a:spcPct val="115000"/>
              </a:lnSpc>
              <a:spcBef>
                <a:spcPts val="500"/>
              </a:spcBef>
              <a:spcAft>
                <a:spcPts val="0"/>
              </a:spcAft>
              <a:buClr>
                <a:schemeClr val="lt1"/>
              </a:buClr>
              <a:buSzPts val="1800"/>
              <a:buFont typeface="Nanum Myeongjo"/>
              <a:buAutoNum type="arabicPeriod"/>
            </a:pPr>
            <a:r>
              <a:rPr lang="en-GB" sz="1800" b="0" i="0" u="none" strike="noStrike" cap="none">
                <a:solidFill>
                  <a:schemeClr val="lt1"/>
                </a:solidFill>
                <a:latin typeface="Nanum Myeongjo"/>
                <a:ea typeface="Nanum Myeongjo"/>
                <a:cs typeface="Nanum Myeongjo"/>
                <a:sym typeface="Nanum Myeongjo"/>
              </a:rPr>
              <a:t>View mathematics as a human endeavor across centuries.</a:t>
            </a:r>
            <a:endParaRPr sz="1800" b="0" i="0" u="none" strike="noStrike" cap="none">
              <a:solidFill>
                <a:schemeClr val="lt1"/>
              </a:solidFill>
              <a:latin typeface="Nanum Myeongjo"/>
              <a:ea typeface="Nanum Myeongjo"/>
              <a:cs typeface="Nanum Myeongjo"/>
              <a:sym typeface="Nanum Myeongjo"/>
            </a:endParaRPr>
          </a:p>
          <a:p>
            <a:pPr marL="164592" marR="0" lvl="0" indent="-164592" algn="l" rtl="0">
              <a:lnSpc>
                <a:spcPct val="115000"/>
              </a:lnSpc>
              <a:spcBef>
                <a:spcPts val="500"/>
              </a:spcBef>
              <a:spcAft>
                <a:spcPts val="0"/>
              </a:spcAft>
              <a:buClr>
                <a:schemeClr val="lt1"/>
              </a:buClr>
              <a:buSzPts val="1800"/>
              <a:buFont typeface="Nanum Myeongjo"/>
              <a:buAutoNum type="arabicPeriod"/>
            </a:pPr>
            <a:r>
              <a:rPr lang="en-GB" sz="1800" b="0" i="0" u="none" strike="noStrike" cap="none">
                <a:solidFill>
                  <a:schemeClr val="lt1"/>
                </a:solidFill>
                <a:latin typeface="Nanum Myeongjo"/>
                <a:ea typeface="Nanum Myeongjo"/>
                <a:cs typeface="Nanum Myeongjo"/>
                <a:sym typeface="Nanum Myeongjo"/>
              </a:rPr>
              <a:t>See mathematics as relevant. </a:t>
            </a:r>
            <a:endParaRPr sz="1800" b="0" i="0" u="none" strike="noStrike" cap="none">
              <a:solidFill>
                <a:schemeClr val="lt1"/>
              </a:solidFill>
              <a:latin typeface="Nanum Myeongjo"/>
              <a:ea typeface="Nanum Myeongjo"/>
              <a:cs typeface="Nanum Myeongjo"/>
              <a:sym typeface="Nanum Myeongjo"/>
            </a:endParaRPr>
          </a:p>
          <a:p>
            <a:pPr marL="164592" marR="0" lvl="0" indent="-164592" algn="l" rtl="0">
              <a:lnSpc>
                <a:spcPct val="115000"/>
              </a:lnSpc>
              <a:spcBef>
                <a:spcPts val="500"/>
              </a:spcBef>
              <a:spcAft>
                <a:spcPts val="0"/>
              </a:spcAft>
              <a:buClr>
                <a:schemeClr val="lt1"/>
              </a:buClr>
              <a:buSzPts val="1800"/>
              <a:buFont typeface="Nanum Myeongjo"/>
              <a:buAutoNum type="arabicPeriod"/>
            </a:pPr>
            <a:r>
              <a:rPr lang="en-GB" sz="1800" b="0" i="0" u="none" strike="noStrike" cap="none">
                <a:solidFill>
                  <a:schemeClr val="lt1"/>
                </a:solidFill>
                <a:latin typeface="Nanum Myeongjo"/>
                <a:ea typeface="Nanum Myeongjo"/>
                <a:cs typeface="Nanum Myeongjo"/>
                <a:sym typeface="Nanum Myeongjo"/>
              </a:rPr>
              <a:t>Employ technology as a tool for problem-solving and understanding.</a:t>
            </a:r>
            <a:endParaRPr sz="1800" b="0" i="0" u="none" strike="noStrike" cap="none">
              <a:solidFill>
                <a:schemeClr val="lt1"/>
              </a:solidFill>
              <a:latin typeface="Nanum Myeongjo"/>
              <a:ea typeface="Nanum Myeongjo"/>
              <a:cs typeface="Nanum Myeongjo"/>
              <a:sym typeface="Nanum Myeongjo"/>
            </a:endParaRPr>
          </a:p>
        </p:txBody>
      </p:sp>
      <p:sp>
        <p:nvSpPr>
          <p:cNvPr id="181" name="Google Shape;181;p5"/>
          <p:cNvSpPr/>
          <p:nvPr/>
        </p:nvSpPr>
        <p:spPr>
          <a:xfrm>
            <a:off x="6695675" y="2426325"/>
            <a:ext cx="1946100" cy="1946100"/>
          </a:xfrm>
          <a:prstGeom prst="teardrop">
            <a:avLst>
              <a:gd name="adj" fmla="val 100000"/>
            </a:avLst>
          </a:prstGeom>
          <a:solidFill>
            <a:srgbClr val="83FBA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 name="Google Shape;182;p5"/>
          <p:cNvSpPr txBox="1"/>
          <p:nvPr/>
        </p:nvSpPr>
        <p:spPr>
          <a:xfrm>
            <a:off x="6887975" y="2906775"/>
            <a:ext cx="1561500" cy="9852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GB" sz="1600" b="1" i="0" u="none" strike="noStrike" cap="none">
                <a:solidFill>
                  <a:srgbClr val="145758"/>
                </a:solidFill>
                <a:latin typeface="Proxima Nova"/>
                <a:ea typeface="Proxima Nova"/>
                <a:cs typeface="Proxima Nova"/>
                <a:sym typeface="Proxima Nova"/>
              </a:rPr>
              <a:t>Which learning principle would you like to focus on today?</a:t>
            </a:r>
            <a:endParaRPr sz="1600" b="1" i="0" u="none" strike="noStrike" cap="none">
              <a:solidFill>
                <a:srgbClr val="145758"/>
              </a:solidFill>
              <a:latin typeface="DM Sans"/>
              <a:ea typeface="DM Sans"/>
              <a:cs typeface="DM Sans"/>
              <a:sym typeface="DM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83FBA3"/>
        </a:solidFill>
        <a:effectLst/>
      </p:bgPr>
    </p:bg>
    <p:spTree>
      <p:nvGrpSpPr>
        <p:cNvPr id="1" name="Shape 186"/>
        <p:cNvGrpSpPr/>
        <p:nvPr/>
      </p:nvGrpSpPr>
      <p:grpSpPr>
        <a:xfrm>
          <a:off x="0" y="0"/>
          <a:ext cx="0" cy="0"/>
          <a:chOff x="0" y="0"/>
          <a:chExt cx="0" cy="0"/>
        </a:xfrm>
      </p:grpSpPr>
      <p:cxnSp>
        <p:nvCxnSpPr>
          <p:cNvPr id="187" name="Google Shape;187;p6"/>
          <p:cNvCxnSpPr/>
          <p:nvPr/>
        </p:nvCxnSpPr>
        <p:spPr>
          <a:xfrm>
            <a:off x="3115350" y="300"/>
            <a:ext cx="0" cy="5141400"/>
          </a:xfrm>
          <a:prstGeom prst="straightConnector1">
            <a:avLst/>
          </a:prstGeom>
          <a:noFill/>
          <a:ln w="9525" cap="flat" cmpd="sng">
            <a:solidFill>
              <a:schemeClr val="dk2"/>
            </a:solidFill>
            <a:prstDash val="solid"/>
            <a:round/>
            <a:headEnd type="none" w="sm" len="sm"/>
            <a:tailEnd type="none" w="sm" len="sm"/>
          </a:ln>
        </p:spPr>
      </p:cxnSp>
      <p:sp>
        <p:nvSpPr>
          <p:cNvPr id="188" name="Google Shape;188;p6"/>
          <p:cNvSpPr txBox="1"/>
          <p:nvPr/>
        </p:nvSpPr>
        <p:spPr>
          <a:xfrm>
            <a:off x="3419850" y="303450"/>
            <a:ext cx="5421300" cy="19446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5200"/>
              <a:buFont typeface="Arial"/>
              <a:buNone/>
            </a:pPr>
            <a:r>
              <a:rPr lang="en-GB" sz="5200" b="0" i="0" u="none" strike="noStrike" cap="none">
                <a:solidFill>
                  <a:schemeClr val="dk1"/>
                </a:solidFill>
                <a:latin typeface="Nanum Myeongjo"/>
                <a:ea typeface="Nanum Myeongjo"/>
                <a:cs typeface="Nanum Myeongjo"/>
                <a:sym typeface="Nanum Myeongjo"/>
              </a:rPr>
              <a:t>Exploring the Content</a:t>
            </a:r>
            <a:endParaRPr sz="5200" b="0" i="0" u="none" strike="noStrike" cap="none">
              <a:solidFill>
                <a:schemeClr val="dk1"/>
              </a:solidFill>
              <a:latin typeface="Nanum Myeongjo"/>
              <a:ea typeface="Nanum Myeongjo"/>
              <a:cs typeface="Nanum Myeongjo"/>
              <a:sym typeface="Nanum Myeongjo"/>
            </a:endParaRPr>
          </a:p>
        </p:txBody>
      </p:sp>
      <p:sp>
        <p:nvSpPr>
          <p:cNvPr id="189" name="Google Shape;189;p6"/>
          <p:cNvSpPr txBox="1"/>
          <p:nvPr/>
        </p:nvSpPr>
        <p:spPr>
          <a:xfrm>
            <a:off x="615900" y="303450"/>
            <a:ext cx="1441500" cy="13785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5200"/>
              <a:buFont typeface="Arial"/>
              <a:buNone/>
            </a:pPr>
            <a:r>
              <a:rPr lang="en-GB" sz="5200" b="0" i="0" u="none" strike="noStrike" cap="none">
                <a:solidFill>
                  <a:schemeClr val="dk1"/>
                </a:solidFill>
                <a:latin typeface="Nanum Myeongjo"/>
                <a:ea typeface="Nanum Myeongjo"/>
                <a:cs typeface="Nanum Myeongjo"/>
                <a:sym typeface="Nanum Myeongjo"/>
              </a:rPr>
              <a:t>01</a:t>
            </a:r>
            <a:endParaRPr sz="5200" b="0" i="0" u="none" strike="noStrike" cap="none">
              <a:solidFill>
                <a:schemeClr val="dk1"/>
              </a:solidFill>
              <a:latin typeface="Nanum Myeongjo"/>
              <a:ea typeface="Nanum Myeongjo"/>
              <a:cs typeface="Nanum Myeongjo"/>
              <a:sym typeface="Nanum Myeongj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193"/>
        <p:cNvGrpSpPr/>
        <p:nvPr/>
      </p:nvGrpSpPr>
      <p:grpSpPr>
        <a:xfrm>
          <a:off x="0" y="0"/>
          <a:ext cx="0" cy="0"/>
          <a:chOff x="0" y="0"/>
          <a:chExt cx="0" cy="0"/>
        </a:xfrm>
      </p:grpSpPr>
      <p:cxnSp>
        <p:nvCxnSpPr>
          <p:cNvPr id="194" name="Google Shape;194;p7"/>
          <p:cNvCxnSpPr/>
          <p:nvPr/>
        </p:nvCxnSpPr>
        <p:spPr>
          <a:xfrm>
            <a:off x="343425" y="0"/>
            <a:ext cx="0" cy="5164500"/>
          </a:xfrm>
          <a:prstGeom prst="straightConnector1">
            <a:avLst/>
          </a:prstGeom>
          <a:noFill/>
          <a:ln w="9525" cap="flat" cmpd="sng">
            <a:solidFill>
              <a:schemeClr val="dk1"/>
            </a:solidFill>
            <a:prstDash val="solid"/>
            <a:round/>
            <a:headEnd type="none" w="sm" len="sm"/>
            <a:tailEnd type="none" w="sm" len="sm"/>
          </a:ln>
        </p:spPr>
      </p:cxnSp>
      <p:sp>
        <p:nvSpPr>
          <p:cNvPr id="195" name="Google Shape;195;p7"/>
          <p:cNvSpPr/>
          <p:nvPr/>
        </p:nvSpPr>
        <p:spPr>
          <a:xfrm>
            <a:off x="0" y="0"/>
            <a:ext cx="9144000" cy="812400"/>
          </a:xfrm>
          <a:prstGeom prst="rect">
            <a:avLst/>
          </a:prstGeom>
          <a:solidFill>
            <a:srgbClr val="BDFC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 name="Google Shape;196;p7"/>
          <p:cNvSpPr txBox="1"/>
          <p:nvPr/>
        </p:nvSpPr>
        <p:spPr>
          <a:xfrm>
            <a:off x="345075" y="276625"/>
            <a:ext cx="6032100" cy="2910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2100"/>
              <a:buFont typeface="Arial"/>
              <a:buNone/>
            </a:pPr>
            <a:r>
              <a:rPr lang="en-GB" sz="2100" b="0" i="0" u="none" strike="noStrike" cap="none">
                <a:solidFill>
                  <a:schemeClr val="dk1"/>
                </a:solidFill>
                <a:latin typeface="Nanum Myeongjo"/>
                <a:ea typeface="Nanum Myeongjo"/>
                <a:cs typeface="Nanum Myeongjo"/>
                <a:sym typeface="Nanum Myeongjo"/>
              </a:rPr>
              <a:t>M101 Linear Equations: Concepts and Skills</a:t>
            </a:r>
            <a:endParaRPr sz="2100" b="0" i="0" u="none" strike="noStrike" cap="none">
              <a:solidFill>
                <a:schemeClr val="dk1"/>
              </a:solidFill>
              <a:latin typeface="Nanum Myeongjo"/>
              <a:ea typeface="Nanum Myeongjo"/>
              <a:cs typeface="Nanum Myeongjo"/>
              <a:sym typeface="Nanum Myeongjo"/>
            </a:endParaRPr>
          </a:p>
        </p:txBody>
      </p:sp>
      <p:cxnSp>
        <p:nvCxnSpPr>
          <p:cNvPr id="197" name="Google Shape;197;p7"/>
          <p:cNvCxnSpPr/>
          <p:nvPr/>
        </p:nvCxnSpPr>
        <p:spPr>
          <a:xfrm rot="10800000">
            <a:off x="-4200" y="812375"/>
            <a:ext cx="9152400" cy="0"/>
          </a:xfrm>
          <a:prstGeom prst="straightConnector1">
            <a:avLst/>
          </a:prstGeom>
          <a:noFill/>
          <a:ln w="9525" cap="flat" cmpd="sng">
            <a:solidFill>
              <a:schemeClr val="dk1"/>
            </a:solidFill>
            <a:prstDash val="solid"/>
            <a:round/>
            <a:headEnd type="none" w="sm" len="sm"/>
            <a:tailEnd type="none" w="sm" len="sm"/>
          </a:ln>
        </p:spPr>
      </p:cxnSp>
      <p:sp>
        <p:nvSpPr>
          <p:cNvPr id="198" name="Google Shape;198;p7"/>
          <p:cNvSpPr txBox="1"/>
          <p:nvPr/>
        </p:nvSpPr>
        <p:spPr>
          <a:xfrm>
            <a:off x="802275" y="1218825"/>
            <a:ext cx="5421300" cy="21549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1200"/>
              </a:spcAft>
              <a:buClr>
                <a:schemeClr val="dk1"/>
              </a:buClr>
              <a:buSzPts val="1100"/>
              <a:buFont typeface="Arial"/>
              <a:buNone/>
            </a:pPr>
            <a:r>
              <a:rPr lang="en-GB" sz="3500" b="0" i="0" u="none" strike="noStrike" cap="none">
                <a:solidFill>
                  <a:schemeClr val="dk1"/>
                </a:solidFill>
                <a:latin typeface="Nanum Myeongjo"/>
                <a:ea typeface="Nanum Myeongjo"/>
                <a:cs typeface="Nanum Myeongjo"/>
                <a:sym typeface="Nanum Myeongjo"/>
              </a:rPr>
              <a:t>What comes to mind? </a:t>
            </a:r>
            <a:br>
              <a:rPr lang="en-GB" sz="3500" b="0" i="0" u="none" strike="noStrike" cap="none">
                <a:solidFill>
                  <a:schemeClr val="dk1"/>
                </a:solidFill>
                <a:latin typeface="Nanum Myeongjo"/>
                <a:ea typeface="Nanum Myeongjo"/>
                <a:cs typeface="Nanum Myeongjo"/>
                <a:sym typeface="Nanum Myeongjo"/>
              </a:rPr>
            </a:br>
            <a:r>
              <a:rPr lang="en-GB" sz="3500" b="0" i="0" u="none" strike="noStrike" cap="none">
                <a:solidFill>
                  <a:schemeClr val="dk1"/>
                </a:solidFill>
                <a:latin typeface="Nanum Myeongjo"/>
                <a:ea typeface="Nanum Myeongjo"/>
                <a:cs typeface="Nanum Myeongjo"/>
                <a:sym typeface="Nanum Myeongjo"/>
              </a:rPr>
              <a:t>What knowledge and skills should students learn to earn this badge? </a:t>
            </a:r>
            <a:endParaRPr sz="3500" b="0" i="0" u="none" strike="noStrike" cap="none">
              <a:solidFill>
                <a:schemeClr val="dk1"/>
              </a:solidFill>
              <a:latin typeface="Nanum Myeongjo"/>
              <a:ea typeface="Nanum Myeongjo"/>
              <a:cs typeface="Nanum Myeongjo"/>
              <a:sym typeface="Nanum Myeongjo"/>
            </a:endParaRPr>
          </a:p>
        </p:txBody>
      </p:sp>
      <p:sp>
        <p:nvSpPr>
          <p:cNvPr id="199" name="Google Shape;199;p7"/>
          <p:cNvSpPr/>
          <p:nvPr/>
        </p:nvSpPr>
        <p:spPr>
          <a:xfrm>
            <a:off x="6695675" y="2426325"/>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 name="Google Shape;200;p7"/>
          <p:cNvSpPr txBox="1"/>
          <p:nvPr/>
        </p:nvSpPr>
        <p:spPr>
          <a:xfrm>
            <a:off x="6975725" y="3030975"/>
            <a:ext cx="1386000" cy="8619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BDFCD7"/>
                </a:solidFill>
                <a:latin typeface="DM Sans"/>
                <a:ea typeface="DM Sans"/>
                <a:cs typeface="DM Sans"/>
                <a:sym typeface="DM Sans"/>
              </a:rPr>
              <a:t>Come off mute or put your thoughts in the chat!</a:t>
            </a:r>
            <a:endParaRPr sz="1400" b="1" i="0" u="none" strike="noStrike" cap="none">
              <a:solidFill>
                <a:srgbClr val="BDFCD7"/>
              </a:solidFill>
              <a:latin typeface="DM Sans"/>
              <a:ea typeface="DM Sans"/>
              <a:cs typeface="DM Sans"/>
              <a:sym typeface="DM Sans"/>
            </a:endParaRPr>
          </a:p>
        </p:txBody>
      </p:sp>
      <p:cxnSp>
        <p:nvCxnSpPr>
          <p:cNvPr id="201" name="Google Shape;201;p7"/>
          <p:cNvCxnSpPr/>
          <p:nvPr/>
        </p:nvCxnSpPr>
        <p:spPr>
          <a:xfrm rot="10800000">
            <a:off x="-4200" y="4815975"/>
            <a:ext cx="9152400" cy="0"/>
          </a:xfrm>
          <a:prstGeom prst="straightConnector1">
            <a:avLst/>
          </a:prstGeom>
          <a:noFill/>
          <a:ln w="9525" cap="flat" cmpd="sng">
            <a:solidFill>
              <a:schemeClr val="dk1"/>
            </a:solidFill>
            <a:prstDash val="solid"/>
            <a:round/>
            <a:headEnd type="none" w="sm" len="sm"/>
            <a:tailEnd type="none" w="sm" len="sm"/>
          </a:ln>
        </p:spPr>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9FC8D"/>
        </a:solidFill>
        <a:effectLst/>
      </p:bgPr>
    </p:bg>
    <p:spTree>
      <p:nvGrpSpPr>
        <p:cNvPr id="1" name="Shape 205"/>
        <p:cNvGrpSpPr/>
        <p:nvPr/>
      </p:nvGrpSpPr>
      <p:grpSpPr>
        <a:xfrm>
          <a:off x="0" y="0"/>
          <a:ext cx="0" cy="0"/>
          <a:chOff x="0" y="0"/>
          <a:chExt cx="0" cy="0"/>
        </a:xfrm>
      </p:grpSpPr>
      <p:sp>
        <p:nvSpPr>
          <p:cNvPr id="206" name="Google Shape;206;p8"/>
          <p:cNvSpPr txBox="1"/>
          <p:nvPr/>
        </p:nvSpPr>
        <p:spPr>
          <a:xfrm>
            <a:off x="615900" y="303450"/>
            <a:ext cx="4032900" cy="9696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3500" b="0" i="0" u="none" strike="noStrike" cap="none">
                <a:solidFill>
                  <a:schemeClr val="dk1"/>
                </a:solidFill>
                <a:latin typeface="Nanum Myeongjo"/>
                <a:ea typeface="Nanum Myeongjo"/>
                <a:cs typeface="Nanum Myeongjo"/>
                <a:sym typeface="Nanum Myeongjo"/>
              </a:rPr>
              <a:t>What’s the Story of these Standards?</a:t>
            </a:r>
            <a:endParaRPr sz="3500" b="0" i="0" u="none" strike="noStrike" cap="none">
              <a:solidFill>
                <a:schemeClr val="dk1"/>
              </a:solidFill>
              <a:latin typeface="Nanum Myeongjo"/>
              <a:ea typeface="Nanum Myeongjo"/>
              <a:cs typeface="Nanum Myeongjo"/>
              <a:sym typeface="Nanum Myeongjo"/>
            </a:endParaRPr>
          </a:p>
        </p:txBody>
      </p:sp>
      <p:sp>
        <p:nvSpPr>
          <p:cNvPr id="207" name="Google Shape;207;p8"/>
          <p:cNvSpPr txBox="1"/>
          <p:nvPr/>
        </p:nvSpPr>
        <p:spPr>
          <a:xfrm>
            <a:off x="615900" y="2595775"/>
            <a:ext cx="3728400" cy="2034900"/>
          </a:xfrm>
          <a:prstGeom prst="rect">
            <a:avLst/>
          </a:prstGeom>
          <a:noFill/>
          <a:ln>
            <a:noFill/>
          </a:ln>
        </p:spPr>
        <p:txBody>
          <a:bodyPr spcFirstLastPara="1" wrap="square" lIns="91425" tIns="0" rIns="0" bIns="0" anchor="t" anchorCtr="0">
            <a:spAutoFit/>
          </a:bodyPr>
          <a:lstStyle/>
          <a:p>
            <a:pPr marL="82296" marR="0" lvl="0" indent="-82296" algn="l" rtl="0">
              <a:lnSpc>
                <a:spcPct val="115000"/>
              </a:lnSpc>
              <a:spcBef>
                <a:spcPts val="1200"/>
              </a:spcBef>
              <a:spcAft>
                <a:spcPts val="0"/>
              </a:spcAft>
              <a:buClr>
                <a:schemeClr val="dk1"/>
              </a:buClr>
              <a:buSzPts val="1100"/>
              <a:buFont typeface="DM Sans"/>
              <a:buAutoNum type="arabicPeriod"/>
            </a:pPr>
            <a:r>
              <a:rPr lang="en-GB" sz="1100" b="0" i="0" u="none" strike="noStrike" cap="none">
                <a:solidFill>
                  <a:schemeClr val="dk1"/>
                </a:solidFill>
                <a:latin typeface="DM Sans"/>
                <a:ea typeface="DM Sans"/>
                <a:cs typeface="DM Sans"/>
                <a:sym typeface="DM Sans"/>
              </a:rPr>
              <a:t>Create equations and inequalities in one variable and use them to solve problems.</a:t>
            </a:r>
            <a:endParaRPr sz="1100" b="0" i="0" u="none" strike="noStrike" cap="none">
              <a:solidFill>
                <a:schemeClr val="dk1"/>
              </a:solidFill>
              <a:latin typeface="DM Sans"/>
              <a:ea typeface="DM Sans"/>
              <a:cs typeface="DM Sans"/>
              <a:sym typeface="DM Sans"/>
            </a:endParaRPr>
          </a:p>
          <a:p>
            <a:pPr marL="82296" marR="0" lvl="0" indent="-82296" algn="l" rtl="0">
              <a:lnSpc>
                <a:spcPct val="115000"/>
              </a:lnSpc>
              <a:spcBef>
                <a:spcPts val="1200"/>
              </a:spcBef>
              <a:spcAft>
                <a:spcPts val="0"/>
              </a:spcAft>
              <a:buClr>
                <a:schemeClr val="dk1"/>
              </a:buClr>
              <a:buSzPts val="1100"/>
              <a:buFont typeface="DM Sans"/>
              <a:buAutoNum type="arabicPeriod"/>
            </a:pPr>
            <a:r>
              <a:rPr lang="en-GB" sz="1100" b="0" i="0" u="none" strike="noStrike" cap="none">
                <a:solidFill>
                  <a:schemeClr val="dk1"/>
                </a:solidFill>
                <a:latin typeface="DM Sans"/>
                <a:ea typeface="DM Sans"/>
                <a:cs typeface="DM Sans"/>
                <a:sym typeface="DM Sans"/>
              </a:rPr>
              <a:t>Create equations in two or more variables to represent relationships between quantities; graph equations on coordinate axes with labels and scales.</a:t>
            </a:r>
            <a:endParaRPr sz="1100" b="0" i="0" u="none" strike="noStrike" cap="none">
              <a:solidFill>
                <a:schemeClr val="dk1"/>
              </a:solidFill>
              <a:latin typeface="DM Sans"/>
              <a:ea typeface="DM Sans"/>
              <a:cs typeface="DM Sans"/>
              <a:sym typeface="DM Sans"/>
            </a:endParaRPr>
          </a:p>
          <a:p>
            <a:pPr marL="82296" marR="0" lvl="0" indent="-82296" algn="l" rtl="0">
              <a:lnSpc>
                <a:spcPct val="115000"/>
              </a:lnSpc>
              <a:spcBef>
                <a:spcPts val="1200"/>
              </a:spcBef>
              <a:spcAft>
                <a:spcPts val="1000"/>
              </a:spcAft>
              <a:buClr>
                <a:schemeClr val="dk1"/>
              </a:buClr>
              <a:buSzPts val="1100"/>
              <a:buFont typeface="DM Sans"/>
              <a:buAutoNum type="arabicPeriod"/>
            </a:pPr>
            <a:r>
              <a:rPr lang="en-GB" sz="1100" b="0" i="0" u="none" strike="noStrike" cap="none">
                <a:solidFill>
                  <a:schemeClr val="dk1"/>
                </a:solidFill>
                <a:latin typeface="DM Sans"/>
                <a:ea typeface="DM Sans"/>
                <a:cs typeface="DM Sans"/>
                <a:sym typeface="DM Sans"/>
              </a:rPr>
              <a:t>Represent constraints by equations or inequalities, and by systems of equations and/or inequalities, and interpret solutions as viable or nonviable options in a modeling context.</a:t>
            </a:r>
            <a:endParaRPr sz="1100" b="0" i="0" u="none" strike="noStrike" cap="none">
              <a:solidFill>
                <a:schemeClr val="dk1"/>
              </a:solidFill>
              <a:latin typeface="DM Sans"/>
              <a:ea typeface="DM Sans"/>
              <a:cs typeface="DM Sans"/>
              <a:sym typeface="DM Sans"/>
            </a:endParaRPr>
          </a:p>
        </p:txBody>
      </p:sp>
      <p:sp>
        <p:nvSpPr>
          <p:cNvPr id="208" name="Google Shape;208;p8"/>
          <p:cNvSpPr txBox="1"/>
          <p:nvPr/>
        </p:nvSpPr>
        <p:spPr>
          <a:xfrm>
            <a:off x="615900" y="1515100"/>
            <a:ext cx="4032900" cy="441900"/>
          </a:xfrm>
          <a:prstGeom prst="rect">
            <a:avLst/>
          </a:prstGeom>
          <a:noFill/>
          <a:ln>
            <a:noFill/>
          </a:ln>
        </p:spPr>
        <p:txBody>
          <a:bodyPr spcFirstLastPara="1" wrap="square" lIns="0" tIns="0" rIns="0" bIns="0" anchor="t" anchorCtr="0">
            <a:spAutoFit/>
          </a:bodyPr>
          <a:lstStyle/>
          <a:p>
            <a:pPr marL="0" marR="0" lvl="0" indent="0" algn="l" rtl="0">
              <a:lnSpc>
                <a:spcPct val="105000"/>
              </a:lnSpc>
              <a:spcBef>
                <a:spcPts val="0"/>
              </a:spcBef>
              <a:spcAft>
                <a:spcPts val="0"/>
              </a:spcAft>
              <a:buClr>
                <a:srgbClr val="000000"/>
              </a:buClr>
              <a:buSzPts val="1400"/>
              <a:buFont typeface="Arial"/>
              <a:buNone/>
            </a:pPr>
            <a:r>
              <a:rPr lang="en-GB" sz="1400" b="1" i="0" u="none" strike="noStrike" cap="none">
                <a:solidFill>
                  <a:schemeClr val="dk1"/>
                </a:solidFill>
                <a:latin typeface="DM Sans"/>
                <a:ea typeface="DM Sans"/>
                <a:cs typeface="DM Sans"/>
                <a:sym typeface="DM Sans"/>
              </a:rPr>
              <a:t>Selected Common Core Standards for Mathematics High School - Algebra</a:t>
            </a:r>
            <a:endParaRPr sz="1400" b="1" i="0" u="none" strike="noStrike" cap="none">
              <a:solidFill>
                <a:srgbClr val="000000"/>
              </a:solidFill>
              <a:latin typeface="DM Sans"/>
              <a:ea typeface="DM Sans"/>
              <a:cs typeface="DM Sans"/>
              <a:sym typeface="DM Sans"/>
            </a:endParaRPr>
          </a:p>
        </p:txBody>
      </p:sp>
      <p:cxnSp>
        <p:nvCxnSpPr>
          <p:cNvPr id="209" name="Google Shape;209;p8"/>
          <p:cNvCxnSpPr/>
          <p:nvPr/>
        </p:nvCxnSpPr>
        <p:spPr>
          <a:xfrm rot="10800000">
            <a:off x="4874201" y="125"/>
            <a:ext cx="0" cy="5162100"/>
          </a:xfrm>
          <a:prstGeom prst="straightConnector1">
            <a:avLst/>
          </a:prstGeom>
          <a:noFill/>
          <a:ln w="9525" cap="flat" cmpd="sng">
            <a:solidFill>
              <a:schemeClr val="dk2"/>
            </a:solidFill>
            <a:prstDash val="solid"/>
            <a:round/>
            <a:headEnd type="none" w="sm" len="sm"/>
            <a:tailEnd type="none" w="sm" len="sm"/>
          </a:ln>
        </p:spPr>
      </p:cxnSp>
      <p:sp>
        <p:nvSpPr>
          <p:cNvPr id="210" name="Google Shape;210;p8"/>
          <p:cNvSpPr txBox="1"/>
          <p:nvPr/>
        </p:nvSpPr>
        <p:spPr>
          <a:xfrm>
            <a:off x="615900" y="2147600"/>
            <a:ext cx="3728400" cy="410100"/>
          </a:xfrm>
          <a:prstGeom prst="rect">
            <a:avLst/>
          </a:prstGeom>
          <a:noFill/>
          <a:ln>
            <a:noFill/>
          </a:ln>
        </p:spPr>
        <p:txBody>
          <a:bodyPr spcFirstLastPara="1" wrap="square" lIns="0" tIns="0" rIns="0" bIns="0" anchor="t" anchorCtr="0">
            <a:spAutoFit/>
          </a:bodyPr>
          <a:lstStyle/>
          <a:p>
            <a:pPr marL="0" marR="0" lvl="0" indent="0" algn="l" rtl="0">
              <a:lnSpc>
                <a:spcPct val="105000"/>
              </a:lnSpc>
              <a:spcBef>
                <a:spcPts val="0"/>
              </a:spcBef>
              <a:spcAft>
                <a:spcPts val="0"/>
              </a:spcAft>
              <a:buClr>
                <a:srgbClr val="000000"/>
              </a:buClr>
              <a:buSzPts val="1300"/>
              <a:buFont typeface="Arial"/>
              <a:buNone/>
            </a:pPr>
            <a:r>
              <a:rPr lang="en-GB" sz="1300" b="1" i="0" u="none" strike="noStrike" cap="none">
                <a:solidFill>
                  <a:schemeClr val="dk1"/>
                </a:solidFill>
                <a:latin typeface="DM Sans"/>
                <a:ea typeface="DM Sans"/>
                <a:cs typeface="DM Sans"/>
                <a:sym typeface="DM Sans"/>
              </a:rPr>
              <a:t>Create equations that describe numbers or relationships</a:t>
            </a:r>
            <a:endParaRPr sz="1300" b="1" i="0" u="none" strike="noStrike" cap="none">
              <a:solidFill>
                <a:srgbClr val="000000"/>
              </a:solidFill>
              <a:latin typeface="DM Sans"/>
              <a:ea typeface="DM Sans"/>
              <a:cs typeface="DM Sans"/>
              <a:sym typeface="DM Sans"/>
            </a:endParaRPr>
          </a:p>
        </p:txBody>
      </p:sp>
      <p:sp>
        <p:nvSpPr>
          <p:cNvPr id="211" name="Google Shape;211;p8"/>
          <p:cNvSpPr txBox="1"/>
          <p:nvPr/>
        </p:nvSpPr>
        <p:spPr>
          <a:xfrm>
            <a:off x="5174775" y="1589825"/>
            <a:ext cx="3402000" cy="1143000"/>
          </a:xfrm>
          <a:prstGeom prst="rect">
            <a:avLst/>
          </a:prstGeom>
          <a:noFill/>
          <a:ln>
            <a:noFill/>
          </a:ln>
        </p:spPr>
        <p:txBody>
          <a:bodyPr spcFirstLastPara="1" wrap="square" lIns="91425" tIns="0" rIns="0" bIns="0" anchor="t" anchorCtr="0">
            <a:spAutoFit/>
          </a:bodyPr>
          <a:lstStyle/>
          <a:p>
            <a:pPr marL="82296" marR="0" lvl="0" indent="-82296" algn="l" rtl="0">
              <a:lnSpc>
                <a:spcPct val="115000"/>
              </a:lnSpc>
              <a:spcBef>
                <a:spcPts val="1200"/>
              </a:spcBef>
              <a:spcAft>
                <a:spcPts val="1000"/>
              </a:spcAft>
              <a:buClr>
                <a:schemeClr val="dk1"/>
              </a:buClr>
              <a:buSzPts val="1100"/>
              <a:buFont typeface="DM Sans"/>
              <a:buAutoNum type="arabicPeriod"/>
            </a:pPr>
            <a:r>
              <a:rPr lang="en-GB" sz="1100" b="0" i="0" u="none" strike="noStrike" cap="none">
                <a:solidFill>
                  <a:schemeClr val="dk1"/>
                </a:solidFill>
                <a:latin typeface="DM Sans"/>
                <a:ea typeface="DM Sans"/>
                <a:cs typeface="DM Sans"/>
                <a:sym typeface="DM Sans"/>
              </a:rPr>
              <a:t>Explain each step in solving a simple equation as following from the equality of numbers asserted at the previous step, starting from the assumption that the original equation has a solution. Construct a viable argument to justify a solution method.</a:t>
            </a:r>
            <a:endParaRPr sz="1100" b="0" i="0" u="none" strike="noStrike" cap="none">
              <a:solidFill>
                <a:schemeClr val="dk1"/>
              </a:solidFill>
              <a:latin typeface="DM Sans"/>
              <a:ea typeface="DM Sans"/>
              <a:cs typeface="DM Sans"/>
              <a:sym typeface="DM Sans"/>
            </a:endParaRPr>
          </a:p>
        </p:txBody>
      </p:sp>
      <p:sp>
        <p:nvSpPr>
          <p:cNvPr id="212" name="Google Shape;212;p8"/>
          <p:cNvSpPr txBox="1"/>
          <p:nvPr/>
        </p:nvSpPr>
        <p:spPr>
          <a:xfrm>
            <a:off x="5174775" y="1141650"/>
            <a:ext cx="3512700" cy="767400"/>
          </a:xfrm>
          <a:prstGeom prst="rect">
            <a:avLst/>
          </a:prstGeom>
          <a:noFill/>
          <a:ln>
            <a:noFill/>
          </a:ln>
        </p:spPr>
        <p:txBody>
          <a:bodyPr spcFirstLastPara="1" wrap="square" lIns="0" tIns="0" rIns="0" bIns="0" anchor="t" anchorCtr="0">
            <a:spAutoFit/>
          </a:bodyPr>
          <a:lstStyle/>
          <a:p>
            <a:pPr marL="0" marR="0" lvl="0" indent="0" algn="l" rtl="0">
              <a:lnSpc>
                <a:spcPct val="105000"/>
              </a:lnSpc>
              <a:spcBef>
                <a:spcPts val="0"/>
              </a:spcBef>
              <a:spcAft>
                <a:spcPts val="0"/>
              </a:spcAft>
              <a:buClr>
                <a:schemeClr val="dk1"/>
              </a:buClr>
              <a:buSzPts val="1100"/>
              <a:buFont typeface="Arial"/>
              <a:buNone/>
            </a:pPr>
            <a:r>
              <a:rPr lang="en-GB" sz="1300" b="1" i="0" u="none" strike="noStrike" cap="none">
                <a:solidFill>
                  <a:schemeClr val="dk1"/>
                </a:solidFill>
                <a:latin typeface="DM Sans"/>
                <a:ea typeface="DM Sans"/>
                <a:cs typeface="DM Sans"/>
                <a:sym typeface="DM Sans"/>
              </a:rPr>
              <a:t>Understand solving equations as a process of reasoning and explain the reasoning </a:t>
            </a:r>
            <a:endParaRPr sz="1300" b="1" i="0" u="none" strike="noStrike" cap="none">
              <a:solidFill>
                <a:schemeClr val="dk1"/>
              </a:solidFill>
              <a:latin typeface="DM Sans"/>
              <a:ea typeface="DM Sans"/>
              <a:cs typeface="DM Sans"/>
              <a:sym typeface="DM Sans"/>
            </a:endParaRPr>
          </a:p>
          <a:p>
            <a:pPr marL="0" marR="0" lvl="0" indent="0" algn="l" rtl="0">
              <a:lnSpc>
                <a:spcPct val="105000"/>
              </a:lnSpc>
              <a:spcBef>
                <a:spcPts val="0"/>
              </a:spcBef>
              <a:spcAft>
                <a:spcPts val="0"/>
              </a:spcAft>
              <a:buClr>
                <a:schemeClr val="dk1"/>
              </a:buClr>
              <a:buSzPts val="1100"/>
              <a:buFont typeface="Arial"/>
              <a:buNone/>
            </a:pPr>
            <a:endParaRPr sz="1100" b="1" i="0" u="none" strike="noStrike" cap="none">
              <a:solidFill>
                <a:schemeClr val="dk1"/>
              </a:solidFill>
              <a:latin typeface="DM Sans"/>
              <a:ea typeface="DM Sans"/>
              <a:cs typeface="DM Sans"/>
              <a:sym typeface="DM Sans"/>
            </a:endParaRPr>
          </a:p>
          <a:p>
            <a:pPr marL="0" marR="0" lvl="0" indent="0" algn="l" rtl="0">
              <a:lnSpc>
                <a:spcPct val="105000"/>
              </a:lnSpc>
              <a:spcBef>
                <a:spcPts val="0"/>
              </a:spcBef>
              <a:spcAft>
                <a:spcPts val="0"/>
              </a:spcAft>
              <a:buClr>
                <a:srgbClr val="000000"/>
              </a:buClr>
              <a:buSzPts val="1100"/>
              <a:buFont typeface="Arial"/>
              <a:buNone/>
            </a:pPr>
            <a:endParaRPr sz="1100" b="1" i="0" u="none" strike="noStrike" cap="none">
              <a:solidFill>
                <a:schemeClr val="dk1"/>
              </a:solidFill>
              <a:latin typeface="DM Sans"/>
              <a:ea typeface="DM Sans"/>
              <a:cs typeface="DM Sans"/>
              <a:sym typeface="DM Sans"/>
            </a:endParaRPr>
          </a:p>
        </p:txBody>
      </p:sp>
      <p:sp>
        <p:nvSpPr>
          <p:cNvPr id="213" name="Google Shape;213;p8"/>
          <p:cNvSpPr/>
          <p:nvPr/>
        </p:nvSpPr>
        <p:spPr>
          <a:xfrm>
            <a:off x="5365925" y="3934075"/>
            <a:ext cx="3155700" cy="10149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 name="Google Shape;214;p8"/>
          <p:cNvSpPr txBox="1"/>
          <p:nvPr/>
        </p:nvSpPr>
        <p:spPr>
          <a:xfrm>
            <a:off x="5443775" y="4048975"/>
            <a:ext cx="3000000" cy="785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300"/>
              <a:buFont typeface="Arial"/>
              <a:buNone/>
            </a:pPr>
            <a:r>
              <a:rPr lang="en-GB" sz="1300" b="1" i="0" u="none" strike="noStrike" cap="none">
                <a:solidFill>
                  <a:srgbClr val="C9FC8D"/>
                </a:solidFill>
                <a:latin typeface="DM Sans"/>
                <a:ea typeface="DM Sans"/>
                <a:cs typeface="DM Sans"/>
                <a:sym typeface="DM Sans"/>
              </a:rPr>
              <a:t>How would you synthesize these? </a:t>
            </a:r>
            <a:br>
              <a:rPr lang="en-GB" sz="1300" b="1" i="0" u="none" strike="noStrike" cap="none">
                <a:solidFill>
                  <a:srgbClr val="C9FC8D"/>
                </a:solidFill>
                <a:latin typeface="DM Sans"/>
                <a:ea typeface="DM Sans"/>
                <a:cs typeface="DM Sans"/>
                <a:sym typeface="DM Sans"/>
              </a:rPr>
            </a:br>
            <a:r>
              <a:rPr lang="en-GB" sz="1300" b="1" i="0" u="none" strike="noStrike" cap="none">
                <a:solidFill>
                  <a:srgbClr val="C9FC8D"/>
                </a:solidFill>
                <a:latin typeface="DM Sans"/>
                <a:ea typeface="DM Sans"/>
                <a:cs typeface="DM Sans"/>
                <a:sym typeface="DM Sans"/>
              </a:rPr>
              <a:t>What are the key takeaways </a:t>
            </a:r>
            <a:br>
              <a:rPr lang="en-GB" sz="1300" b="1" i="0" u="none" strike="noStrike" cap="none">
                <a:solidFill>
                  <a:srgbClr val="C9FC8D"/>
                </a:solidFill>
                <a:latin typeface="DM Sans"/>
                <a:ea typeface="DM Sans"/>
                <a:cs typeface="DM Sans"/>
                <a:sym typeface="DM Sans"/>
              </a:rPr>
            </a:br>
            <a:r>
              <a:rPr lang="en-GB" sz="1300" b="1" i="0" u="none" strike="noStrike" cap="none">
                <a:solidFill>
                  <a:srgbClr val="C9FC8D"/>
                </a:solidFill>
                <a:latin typeface="DM Sans"/>
                <a:ea typeface="DM Sans"/>
                <a:cs typeface="DM Sans"/>
                <a:sym typeface="DM Sans"/>
              </a:rPr>
              <a:t>for students?</a:t>
            </a:r>
            <a:endParaRPr sz="1400" b="0" i="0" u="none" strike="noStrike" cap="none">
              <a:solidFill>
                <a:srgbClr val="000000"/>
              </a:solidFill>
              <a:latin typeface="Arial"/>
              <a:ea typeface="Arial"/>
              <a:cs typeface="Arial"/>
              <a:sym typeface="Arial"/>
            </a:endParaRPr>
          </a:p>
        </p:txBody>
      </p:sp>
      <p:sp>
        <p:nvSpPr>
          <p:cNvPr id="215" name="Google Shape;215;p8"/>
          <p:cNvSpPr txBox="1"/>
          <p:nvPr/>
        </p:nvSpPr>
        <p:spPr>
          <a:xfrm>
            <a:off x="5174775" y="2901050"/>
            <a:ext cx="3512700" cy="5772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rgbClr val="000000"/>
              </a:buClr>
              <a:buSzPts val="1300"/>
              <a:buFont typeface="Arial"/>
              <a:buNone/>
            </a:pPr>
            <a:r>
              <a:rPr lang="en-GB" sz="1300" b="1" i="0" u="none" strike="noStrike" cap="none">
                <a:solidFill>
                  <a:schemeClr val="dk1"/>
                </a:solidFill>
                <a:latin typeface="Arial"/>
                <a:ea typeface="Arial"/>
                <a:cs typeface="Arial"/>
                <a:sym typeface="Arial"/>
              </a:rPr>
              <a:t>Solve linear equations in one variable</a:t>
            </a:r>
            <a:endParaRPr sz="1300" b="1" i="0" u="none" strike="noStrike" cap="none">
              <a:solidFill>
                <a:schemeClr val="dk1"/>
              </a:solidFill>
              <a:latin typeface="DM Sans"/>
              <a:ea typeface="DM Sans"/>
              <a:cs typeface="DM Sans"/>
              <a:sym typeface="DM Sans"/>
            </a:endParaRPr>
          </a:p>
          <a:p>
            <a:pPr marL="0" marR="0" lvl="0" indent="0" algn="l" rtl="0">
              <a:lnSpc>
                <a:spcPct val="105000"/>
              </a:lnSpc>
              <a:spcBef>
                <a:spcPts val="0"/>
              </a:spcBef>
              <a:spcAft>
                <a:spcPts val="0"/>
              </a:spcAft>
              <a:buClr>
                <a:srgbClr val="000000"/>
              </a:buClr>
              <a:buSzPts val="1100"/>
              <a:buFont typeface="Arial"/>
              <a:buNone/>
            </a:pPr>
            <a:endParaRPr sz="1100" b="1" i="0" u="none" strike="noStrike" cap="none">
              <a:solidFill>
                <a:schemeClr val="dk1"/>
              </a:solidFill>
              <a:latin typeface="DM Sans"/>
              <a:ea typeface="DM Sans"/>
              <a:cs typeface="DM Sans"/>
              <a:sym typeface="DM Sans"/>
            </a:endParaRPr>
          </a:p>
          <a:p>
            <a:pPr marL="0" marR="0" lvl="0" indent="0" algn="l" rtl="0">
              <a:lnSpc>
                <a:spcPct val="105000"/>
              </a:lnSpc>
              <a:spcBef>
                <a:spcPts val="0"/>
              </a:spcBef>
              <a:spcAft>
                <a:spcPts val="0"/>
              </a:spcAft>
              <a:buClr>
                <a:srgbClr val="000000"/>
              </a:buClr>
              <a:buSzPts val="1100"/>
              <a:buFont typeface="Arial"/>
              <a:buNone/>
            </a:pPr>
            <a:endParaRPr sz="1100" b="1" i="0" u="none" strike="noStrike" cap="none">
              <a:solidFill>
                <a:schemeClr val="dk1"/>
              </a:solidFill>
              <a:latin typeface="DM Sans"/>
              <a:ea typeface="DM Sans"/>
              <a:cs typeface="DM Sans"/>
              <a:sym typeface="DM Sans"/>
            </a:endParaRPr>
          </a:p>
        </p:txBody>
      </p:sp>
      <p:sp>
        <p:nvSpPr>
          <p:cNvPr id="216" name="Google Shape;216;p8"/>
          <p:cNvSpPr txBox="1"/>
          <p:nvPr/>
        </p:nvSpPr>
        <p:spPr>
          <a:xfrm>
            <a:off x="5242775" y="3176200"/>
            <a:ext cx="3402000" cy="558600"/>
          </a:xfrm>
          <a:prstGeom prst="rect">
            <a:avLst/>
          </a:prstGeom>
          <a:noFill/>
          <a:ln>
            <a:noFill/>
          </a:ln>
        </p:spPr>
        <p:txBody>
          <a:bodyPr spcFirstLastPara="1" wrap="square" lIns="91425" tIns="0" rIns="0" bIns="0" anchor="t" anchorCtr="0">
            <a:spAutoFit/>
          </a:bodyPr>
          <a:lstStyle/>
          <a:p>
            <a:pPr marL="82296" marR="0" lvl="0" indent="-82296" algn="l" rtl="0">
              <a:lnSpc>
                <a:spcPct val="115000"/>
              </a:lnSpc>
              <a:spcBef>
                <a:spcPts val="1200"/>
              </a:spcBef>
              <a:spcAft>
                <a:spcPts val="1000"/>
              </a:spcAft>
              <a:buClr>
                <a:schemeClr val="dk1"/>
              </a:buClr>
              <a:buSzPts val="1100"/>
              <a:buFont typeface="DM Sans"/>
              <a:buAutoNum type="arabicPeriod" startAt="3"/>
            </a:pPr>
            <a:r>
              <a:rPr lang="en-GB" sz="1100" b="0" i="0" u="none" strike="noStrike" cap="none">
                <a:solidFill>
                  <a:schemeClr val="dk1"/>
                </a:solidFill>
                <a:latin typeface="DM Sans"/>
                <a:ea typeface="DM Sans"/>
                <a:cs typeface="DM Sans"/>
                <a:sym typeface="DM Sans"/>
              </a:rPr>
              <a:t>Solve linear equations and inequalities in one variable, including equations with coefficients represented by letters.</a:t>
            </a:r>
            <a:endParaRPr sz="1100" b="0" i="0" u="none" strike="noStrike" cap="none">
              <a:solidFill>
                <a:schemeClr val="dk1"/>
              </a:solidFill>
              <a:latin typeface="DM Sans"/>
              <a:ea typeface="DM Sans"/>
              <a:cs typeface="DM Sans"/>
              <a:sym typeface="DM Sa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9FC8D"/>
        </a:solidFill>
        <a:effectLst/>
      </p:bgPr>
    </p:bg>
    <p:spTree>
      <p:nvGrpSpPr>
        <p:cNvPr id="1" name="Shape 220"/>
        <p:cNvGrpSpPr/>
        <p:nvPr/>
      </p:nvGrpSpPr>
      <p:grpSpPr>
        <a:xfrm>
          <a:off x="0" y="0"/>
          <a:ext cx="0" cy="0"/>
          <a:chOff x="0" y="0"/>
          <a:chExt cx="0" cy="0"/>
        </a:xfrm>
      </p:grpSpPr>
      <p:sp>
        <p:nvSpPr>
          <p:cNvPr id="221" name="Google Shape;221;p9"/>
          <p:cNvSpPr txBox="1"/>
          <p:nvPr/>
        </p:nvSpPr>
        <p:spPr>
          <a:xfrm>
            <a:off x="615900" y="303450"/>
            <a:ext cx="4032900" cy="9696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3500" b="0" i="0" u="none" strike="noStrike" cap="none">
                <a:solidFill>
                  <a:schemeClr val="dk1"/>
                </a:solidFill>
                <a:latin typeface="Nanum Myeongjo"/>
                <a:ea typeface="Nanum Myeongjo"/>
                <a:cs typeface="Nanum Myeongjo"/>
                <a:sym typeface="Nanum Myeongjo"/>
              </a:rPr>
              <a:t>What’s the Story of these Standards?</a:t>
            </a:r>
            <a:endParaRPr sz="3500" b="0" i="0" u="none" strike="noStrike" cap="none">
              <a:solidFill>
                <a:schemeClr val="dk1"/>
              </a:solidFill>
              <a:latin typeface="Nanum Myeongjo"/>
              <a:ea typeface="Nanum Myeongjo"/>
              <a:cs typeface="Nanum Myeongjo"/>
              <a:sym typeface="Nanum Myeongjo"/>
            </a:endParaRPr>
          </a:p>
        </p:txBody>
      </p:sp>
      <p:sp>
        <p:nvSpPr>
          <p:cNvPr id="222" name="Google Shape;222;p9"/>
          <p:cNvSpPr txBox="1"/>
          <p:nvPr/>
        </p:nvSpPr>
        <p:spPr>
          <a:xfrm>
            <a:off x="615900" y="2595775"/>
            <a:ext cx="3728400" cy="2034900"/>
          </a:xfrm>
          <a:prstGeom prst="rect">
            <a:avLst/>
          </a:prstGeom>
          <a:noFill/>
          <a:ln>
            <a:noFill/>
          </a:ln>
        </p:spPr>
        <p:txBody>
          <a:bodyPr spcFirstLastPara="1" wrap="square" lIns="91425" tIns="0" rIns="0" bIns="0" anchor="t" anchorCtr="0">
            <a:spAutoFit/>
          </a:bodyPr>
          <a:lstStyle/>
          <a:p>
            <a:pPr marL="82296" marR="0" lvl="0" indent="-82296" algn="l" rtl="0">
              <a:lnSpc>
                <a:spcPct val="115000"/>
              </a:lnSpc>
              <a:spcBef>
                <a:spcPts val="1200"/>
              </a:spcBef>
              <a:spcAft>
                <a:spcPts val="0"/>
              </a:spcAft>
              <a:buClr>
                <a:schemeClr val="dk1"/>
              </a:buClr>
              <a:buSzPts val="1100"/>
              <a:buFont typeface="DM Sans"/>
              <a:buAutoNum type="arabicPeriod"/>
            </a:pPr>
            <a:r>
              <a:rPr lang="en-GB" sz="1100" b="0" i="0" u="none" strike="noStrike" cap="none">
                <a:solidFill>
                  <a:schemeClr val="dk1"/>
                </a:solidFill>
                <a:latin typeface="DM Sans"/>
                <a:ea typeface="DM Sans"/>
                <a:cs typeface="DM Sans"/>
                <a:sym typeface="DM Sans"/>
              </a:rPr>
              <a:t>Create equations and inequalities in one variable and use them to solve problems.</a:t>
            </a:r>
            <a:endParaRPr sz="1100" b="0" i="0" u="none" strike="noStrike" cap="none">
              <a:solidFill>
                <a:schemeClr val="dk1"/>
              </a:solidFill>
              <a:latin typeface="DM Sans"/>
              <a:ea typeface="DM Sans"/>
              <a:cs typeface="DM Sans"/>
              <a:sym typeface="DM Sans"/>
            </a:endParaRPr>
          </a:p>
          <a:p>
            <a:pPr marL="82296" marR="0" lvl="0" indent="-82296" algn="l" rtl="0">
              <a:lnSpc>
                <a:spcPct val="115000"/>
              </a:lnSpc>
              <a:spcBef>
                <a:spcPts val="1200"/>
              </a:spcBef>
              <a:spcAft>
                <a:spcPts val="0"/>
              </a:spcAft>
              <a:buClr>
                <a:schemeClr val="dk1"/>
              </a:buClr>
              <a:buSzPts val="1100"/>
              <a:buFont typeface="DM Sans"/>
              <a:buAutoNum type="arabicPeriod"/>
            </a:pPr>
            <a:r>
              <a:rPr lang="en-GB" sz="1100" b="0" i="0" u="none" strike="noStrike" cap="none">
                <a:solidFill>
                  <a:schemeClr val="dk1"/>
                </a:solidFill>
                <a:latin typeface="DM Sans"/>
                <a:ea typeface="DM Sans"/>
                <a:cs typeface="DM Sans"/>
                <a:sym typeface="DM Sans"/>
              </a:rPr>
              <a:t>Create equations in two or more variables to represent relationships between</a:t>
            </a:r>
            <a:r>
              <a:rPr lang="en-GB" sz="1100">
                <a:solidFill>
                  <a:schemeClr val="dk1"/>
                </a:solidFill>
                <a:latin typeface="DM Sans"/>
                <a:ea typeface="DM Sans"/>
                <a:cs typeface="DM Sans"/>
                <a:sym typeface="DM Sans"/>
              </a:rPr>
              <a:t> </a:t>
            </a:r>
            <a:r>
              <a:rPr lang="en-GB" sz="1100" b="0" i="0" u="none" strike="noStrike" cap="none">
                <a:solidFill>
                  <a:schemeClr val="dk1"/>
                </a:solidFill>
                <a:latin typeface="DM Sans"/>
                <a:ea typeface="DM Sans"/>
                <a:cs typeface="DM Sans"/>
                <a:sym typeface="DM Sans"/>
              </a:rPr>
              <a:t>quantities; graph equations on coordinate axes with labels and scales.</a:t>
            </a:r>
            <a:endParaRPr sz="1100" b="0" i="0" u="none" strike="noStrike" cap="none">
              <a:solidFill>
                <a:schemeClr val="dk1"/>
              </a:solidFill>
              <a:latin typeface="DM Sans"/>
              <a:ea typeface="DM Sans"/>
              <a:cs typeface="DM Sans"/>
              <a:sym typeface="DM Sans"/>
            </a:endParaRPr>
          </a:p>
          <a:p>
            <a:pPr marL="82296" marR="0" lvl="0" indent="-82296" algn="l" rtl="0">
              <a:lnSpc>
                <a:spcPct val="115000"/>
              </a:lnSpc>
              <a:spcBef>
                <a:spcPts val="1200"/>
              </a:spcBef>
              <a:spcAft>
                <a:spcPts val="1000"/>
              </a:spcAft>
              <a:buClr>
                <a:schemeClr val="dk1"/>
              </a:buClr>
              <a:buSzPts val="1100"/>
              <a:buFont typeface="DM Sans"/>
              <a:buAutoNum type="arabicPeriod"/>
            </a:pPr>
            <a:r>
              <a:rPr lang="en-GB" sz="1100" b="0" i="0" u="none" strike="noStrike" cap="none">
                <a:solidFill>
                  <a:schemeClr val="dk1"/>
                </a:solidFill>
                <a:latin typeface="DM Sans"/>
                <a:ea typeface="DM Sans"/>
                <a:cs typeface="DM Sans"/>
                <a:sym typeface="DM Sans"/>
              </a:rPr>
              <a:t>Represent constraints by equations or inequalities, and by systems of equations and/or inequalities, and interpret solutions as viable or nonviable options in a modeling context.</a:t>
            </a:r>
            <a:endParaRPr sz="1100" b="0" i="0" u="none" strike="noStrike" cap="none">
              <a:solidFill>
                <a:schemeClr val="dk1"/>
              </a:solidFill>
              <a:latin typeface="DM Sans"/>
              <a:ea typeface="DM Sans"/>
              <a:cs typeface="DM Sans"/>
              <a:sym typeface="DM Sans"/>
            </a:endParaRPr>
          </a:p>
        </p:txBody>
      </p:sp>
      <p:sp>
        <p:nvSpPr>
          <p:cNvPr id="223" name="Google Shape;223;p9"/>
          <p:cNvSpPr txBox="1"/>
          <p:nvPr/>
        </p:nvSpPr>
        <p:spPr>
          <a:xfrm>
            <a:off x="615900" y="1515100"/>
            <a:ext cx="4032900" cy="441900"/>
          </a:xfrm>
          <a:prstGeom prst="rect">
            <a:avLst/>
          </a:prstGeom>
          <a:noFill/>
          <a:ln>
            <a:noFill/>
          </a:ln>
        </p:spPr>
        <p:txBody>
          <a:bodyPr spcFirstLastPara="1" wrap="square" lIns="0" tIns="0" rIns="0" bIns="0" anchor="t" anchorCtr="0">
            <a:spAutoFit/>
          </a:bodyPr>
          <a:lstStyle/>
          <a:p>
            <a:pPr marL="0" marR="0" lvl="0" indent="0" algn="l" rtl="0">
              <a:lnSpc>
                <a:spcPct val="105000"/>
              </a:lnSpc>
              <a:spcBef>
                <a:spcPts val="0"/>
              </a:spcBef>
              <a:spcAft>
                <a:spcPts val="0"/>
              </a:spcAft>
              <a:buClr>
                <a:srgbClr val="000000"/>
              </a:buClr>
              <a:buSzPts val="1400"/>
              <a:buFont typeface="Arial"/>
              <a:buNone/>
            </a:pPr>
            <a:r>
              <a:rPr lang="en-GB" sz="1400" b="1" i="0" u="none" strike="noStrike" cap="none">
                <a:solidFill>
                  <a:schemeClr val="dk1"/>
                </a:solidFill>
                <a:latin typeface="DM Sans"/>
                <a:ea typeface="DM Sans"/>
                <a:cs typeface="DM Sans"/>
                <a:sym typeface="DM Sans"/>
              </a:rPr>
              <a:t>Selected Common Core Standards for Mathematics High School - Algebra</a:t>
            </a:r>
            <a:endParaRPr sz="1400" b="1" i="0" u="none" strike="noStrike" cap="none">
              <a:solidFill>
                <a:srgbClr val="000000"/>
              </a:solidFill>
              <a:latin typeface="DM Sans"/>
              <a:ea typeface="DM Sans"/>
              <a:cs typeface="DM Sans"/>
              <a:sym typeface="DM Sans"/>
            </a:endParaRPr>
          </a:p>
        </p:txBody>
      </p:sp>
      <p:cxnSp>
        <p:nvCxnSpPr>
          <p:cNvPr id="224" name="Google Shape;224;p9"/>
          <p:cNvCxnSpPr/>
          <p:nvPr/>
        </p:nvCxnSpPr>
        <p:spPr>
          <a:xfrm rot="10800000">
            <a:off x="4874201" y="125"/>
            <a:ext cx="0" cy="5162100"/>
          </a:xfrm>
          <a:prstGeom prst="straightConnector1">
            <a:avLst/>
          </a:prstGeom>
          <a:noFill/>
          <a:ln w="9525" cap="flat" cmpd="sng">
            <a:solidFill>
              <a:schemeClr val="dk2"/>
            </a:solidFill>
            <a:prstDash val="solid"/>
            <a:round/>
            <a:headEnd type="none" w="sm" len="sm"/>
            <a:tailEnd type="none" w="sm" len="sm"/>
          </a:ln>
        </p:spPr>
      </p:cxnSp>
      <p:sp>
        <p:nvSpPr>
          <p:cNvPr id="225" name="Google Shape;225;p9"/>
          <p:cNvSpPr txBox="1"/>
          <p:nvPr/>
        </p:nvSpPr>
        <p:spPr>
          <a:xfrm>
            <a:off x="615900" y="2147600"/>
            <a:ext cx="3728400" cy="410100"/>
          </a:xfrm>
          <a:prstGeom prst="rect">
            <a:avLst/>
          </a:prstGeom>
          <a:noFill/>
          <a:ln>
            <a:noFill/>
          </a:ln>
        </p:spPr>
        <p:txBody>
          <a:bodyPr spcFirstLastPara="1" wrap="square" lIns="0" tIns="0" rIns="0" bIns="0" anchor="t" anchorCtr="0">
            <a:spAutoFit/>
          </a:bodyPr>
          <a:lstStyle/>
          <a:p>
            <a:pPr marL="0" marR="0" lvl="0" indent="0" algn="l" rtl="0">
              <a:lnSpc>
                <a:spcPct val="105000"/>
              </a:lnSpc>
              <a:spcBef>
                <a:spcPts val="0"/>
              </a:spcBef>
              <a:spcAft>
                <a:spcPts val="0"/>
              </a:spcAft>
              <a:buClr>
                <a:srgbClr val="000000"/>
              </a:buClr>
              <a:buSzPts val="1300"/>
              <a:buFont typeface="Arial"/>
              <a:buNone/>
            </a:pPr>
            <a:r>
              <a:rPr lang="en-GB" sz="1300" b="1" i="0" u="none" strike="noStrike" cap="none">
                <a:solidFill>
                  <a:schemeClr val="dk1"/>
                </a:solidFill>
                <a:latin typeface="DM Sans"/>
                <a:ea typeface="DM Sans"/>
                <a:cs typeface="DM Sans"/>
                <a:sym typeface="DM Sans"/>
              </a:rPr>
              <a:t>Create equations that describe numbers or relationships</a:t>
            </a:r>
            <a:endParaRPr sz="1300" b="1" i="0" u="none" strike="noStrike" cap="none">
              <a:solidFill>
                <a:srgbClr val="000000"/>
              </a:solidFill>
              <a:latin typeface="DM Sans"/>
              <a:ea typeface="DM Sans"/>
              <a:cs typeface="DM Sans"/>
              <a:sym typeface="DM Sans"/>
            </a:endParaRPr>
          </a:p>
        </p:txBody>
      </p:sp>
      <p:sp>
        <p:nvSpPr>
          <p:cNvPr id="226" name="Google Shape;226;p9"/>
          <p:cNvSpPr txBox="1"/>
          <p:nvPr/>
        </p:nvSpPr>
        <p:spPr>
          <a:xfrm>
            <a:off x="5174775" y="1589825"/>
            <a:ext cx="3402000" cy="1143000"/>
          </a:xfrm>
          <a:prstGeom prst="rect">
            <a:avLst/>
          </a:prstGeom>
          <a:noFill/>
          <a:ln>
            <a:noFill/>
          </a:ln>
        </p:spPr>
        <p:txBody>
          <a:bodyPr spcFirstLastPara="1" wrap="square" lIns="91425" tIns="0" rIns="0" bIns="0" anchor="t" anchorCtr="0">
            <a:spAutoFit/>
          </a:bodyPr>
          <a:lstStyle/>
          <a:p>
            <a:pPr marL="82296" marR="0" lvl="0" indent="-82296" algn="l" rtl="0">
              <a:lnSpc>
                <a:spcPct val="115000"/>
              </a:lnSpc>
              <a:spcBef>
                <a:spcPts val="1200"/>
              </a:spcBef>
              <a:spcAft>
                <a:spcPts val="1000"/>
              </a:spcAft>
              <a:buClr>
                <a:schemeClr val="dk1"/>
              </a:buClr>
              <a:buSzPts val="1100"/>
              <a:buFont typeface="DM Sans"/>
              <a:buAutoNum type="arabicPeriod"/>
            </a:pPr>
            <a:r>
              <a:rPr lang="en-GB" sz="1100" b="0" i="0" u="none" strike="noStrike" cap="none">
                <a:solidFill>
                  <a:schemeClr val="dk1"/>
                </a:solidFill>
                <a:latin typeface="DM Sans"/>
                <a:ea typeface="DM Sans"/>
                <a:cs typeface="DM Sans"/>
                <a:sym typeface="DM Sans"/>
              </a:rPr>
              <a:t>Explain each step in solving a simple equation as following from the equality of numbers asserted at the previous step, starting from the assumption that the original equation has a solution. Construct a viable argument to justify a solution method.</a:t>
            </a:r>
            <a:endParaRPr sz="1100" b="0" i="0" u="none" strike="noStrike" cap="none">
              <a:solidFill>
                <a:schemeClr val="dk1"/>
              </a:solidFill>
              <a:latin typeface="DM Sans"/>
              <a:ea typeface="DM Sans"/>
              <a:cs typeface="DM Sans"/>
              <a:sym typeface="DM Sans"/>
            </a:endParaRPr>
          </a:p>
        </p:txBody>
      </p:sp>
      <p:sp>
        <p:nvSpPr>
          <p:cNvPr id="227" name="Google Shape;227;p9"/>
          <p:cNvSpPr txBox="1"/>
          <p:nvPr/>
        </p:nvSpPr>
        <p:spPr>
          <a:xfrm>
            <a:off x="5174775" y="1141650"/>
            <a:ext cx="3512700" cy="767400"/>
          </a:xfrm>
          <a:prstGeom prst="rect">
            <a:avLst/>
          </a:prstGeom>
          <a:noFill/>
          <a:ln>
            <a:noFill/>
          </a:ln>
        </p:spPr>
        <p:txBody>
          <a:bodyPr spcFirstLastPara="1" wrap="square" lIns="0" tIns="0" rIns="0" bIns="0" anchor="t" anchorCtr="0">
            <a:spAutoFit/>
          </a:bodyPr>
          <a:lstStyle/>
          <a:p>
            <a:pPr marL="0" marR="0" lvl="0" indent="0" algn="l" rtl="0">
              <a:lnSpc>
                <a:spcPct val="105000"/>
              </a:lnSpc>
              <a:spcBef>
                <a:spcPts val="0"/>
              </a:spcBef>
              <a:spcAft>
                <a:spcPts val="0"/>
              </a:spcAft>
              <a:buClr>
                <a:schemeClr val="dk1"/>
              </a:buClr>
              <a:buSzPts val="1100"/>
              <a:buFont typeface="Arial"/>
              <a:buNone/>
            </a:pPr>
            <a:r>
              <a:rPr lang="en-GB" sz="1300" b="1" i="0" u="none" strike="noStrike" cap="none">
                <a:solidFill>
                  <a:schemeClr val="dk1"/>
                </a:solidFill>
                <a:latin typeface="DM Sans"/>
                <a:ea typeface="DM Sans"/>
                <a:cs typeface="DM Sans"/>
                <a:sym typeface="DM Sans"/>
              </a:rPr>
              <a:t>Understand solving equations as a process of reasoning and explain the reasoning </a:t>
            </a:r>
            <a:endParaRPr sz="1300" b="1" i="0" u="none" strike="noStrike" cap="none">
              <a:solidFill>
                <a:schemeClr val="dk1"/>
              </a:solidFill>
              <a:latin typeface="DM Sans"/>
              <a:ea typeface="DM Sans"/>
              <a:cs typeface="DM Sans"/>
              <a:sym typeface="DM Sans"/>
            </a:endParaRPr>
          </a:p>
          <a:p>
            <a:pPr marL="0" marR="0" lvl="0" indent="0" algn="l" rtl="0">
              <a:lnSpc>
                <a:spcPct val="105000"/>
              </a:lnSpc>
              <a:spcBef>
                <a:spcPts val="0"/>
              </a:spcBef>
              <a:spcAft>
                <a:spcPts val="0"/>
              </a:spcAft>
              <a:buClr>
                <a:schemeClr val="dk1"/>
              </a:buClr>
              <a:buSzPts val="1100"/>
              <a:buFont typeface="Arial"/>
              <a:buNone/>
            </a:pPr>
            <a:endParaRPr sz="1100" b="1" i="0" u="none" strike="noStrike" cap="none">
              <a:solidFill>
                <a:schemeClr val="dk1"/>
              </a:solidFill>
              <a:latin typeface="DM Sans"/>
              <a:ea typeface="DM Sans"/>
              <a:cs typeface="DM Sans"/>
              <a:sym typeface="DM Sans"/>
            </a:endParaRPr>
          </a:p>
          <a:p>
            <a:pPr marL="0" marR="0" lvl="0" indent="0" algn="l" rtl="0">
              <a:lnSpc>
                <a:spcPct val="105000"/>
              </a:lnSpc>
              <a:spcBef>
                <a:spcPts val="0"/>
              </a:spcBef>
              <a:spcAft>
                <a:spcPts val="0"/>
              </a:spcAft>
              <a:buClr>
                <a:srgbClr val="000000"/>
              </a:buClr>
              <a:buSzPts val="1100"/>
              <a:buFont typeface="Arial"/>
              <a:buNone/>
            </a:pPr>
            <a:endParaRPr sz="1100" b="1" i="0" u="none" strike="noStrike" cap="none">
              <a:solidFill>
                <a:schemeClr val="dk1"/>
              </a:solidFill>
              <a:latin typeface="DM Sans"/>
              <a:ea typeface="DM Sans"/>
              <a:cs typeface="DM Sans"/>
              <a:sym typeface="DM Sans"/>
            </a:endParaRPr>
          </a:p>
        </p:txBody>
      </p:sp>
      <p:sp>
        <p:nvSpPr>
          <p:cNvPr id="228" name="Google Shape;228;p9"/>
          <p:cNvSpPr txBox="1"/>
          <p:nvPr/>
        </p:nvSpPr>
        <p:spPr>
          <a:xfrm>
            <a:off x="5174775" y="2901050"/>
            <a:ext cx="3512700" cy="5772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rgbClr val="000000"/>
              </a:buClr>
              <a:buSzPts val="1300"/>
              <a:buFont typeface="Arial"/>
              <a:buNone/>
            </a:pPr>
            <a:r>
              <a:rPr lang="en-GB" sz="1300" b="1" i="0" u="none" strike="noStrike" cap="none">
                <a:solidFill>
                  <a:schemeClr val="dk1"/>
                </a:solidFill>
                <a:latin typeface="Arial"/>
                <a:ea typeface="Arial"/>
                <a:cs typeface="Arial"/>
                <a:sym typeface="Arial"/>
              </a:rPr>
              <a:t>Solve linear equations in one variable</a:t>
            </a:r>
            <a:endParaRPr sz="1300" b="1" i="0" u="none" strike="noStrike" cap="none">
              <a:solidFill>
                <a:schemeClr val="dk1"/>
              </a:solidFill>
              <a:latin typeface="DM Sans"/>
              <a:ea typeface="DM Sans"/>
              <a:cs typeface="DM Sans"/>
              <a:sym typeface="DM Sans"/>
            </a:endParaRPr>
          </a:p>
          <a:p>
            <a:pPr marL="0" marR="0" lvl="0" indent="0" algn="l" rtl="0">
              <a:lnSpc>
                <a:spcPct val="105000"/>
              </a:lnSpc>
              <a:spcBef>
                <a:spcPts val="0"/>
              </a:spcBef>
              <a:spcAft>
                <a:spcPts val="0"/>
              </a:spcAft>
              <a:buClr>
                <a:srgbClr val="000000"/>
              </a:buClr>
              <a:buSzPts val="1100"/>
              <a:buFont typeface="Arial"/>
              <a:buNone/>
            </a:pPr>
            <a:endParaRPr sz="1100" b="1" i="0" u="none" strike="noStrike" cap="none">
              <a:solidFill>
                <a:schemeClr val="dk1"/>
              </a:solidFill>
              <a:latin typeface="DM Sans"/>
              <a:ea typeface="DM Sans"/>
              <a:cs typeface="DM Sans"/>
              <a:sym typeface="DM Sans"/>
            </a:endParaRPr>
          </a:p>
          <a:p>
            <a:pPr marL="0" marR="0" lvl="0" indent="0" algn="l" rtl="0">
              <a:lnSpc>
                <a:spcPct val="105000"/>
              </a:lnSpc>
              <a:spcBef>
                <a:spcPts val="0"/>
              </a:spcBef>
              <a:spcAft>
                <a:spcPts val="0"/>
              </a:spcAft>
              <a:buClr>
                <a:srgbClr val="000000"/>
              </a:buClr>
              <a:buSzPts val="1100"/>
              <a:buFont typeface="Arial"/>
              <a:buNone/>
            </a:pPr>
            <a:endParaRPr sz="1100" b="1" i="0" u="none" strike="noStrike" cap="none">
              <a:solidFill>
                <a:schemeClr val="dk1"/>
              </a:solidFill>
              <a:latin typeface="DM Sans"/>
              <a:ea typeface="DM Sans"/>
              <a:cs typeface="DM Sans"/>
              <a:sym typeface="DM Sans"/>
            </a:endParaRPr>
          </a:p>
        </p:txBody>
      </p:sp>
      <p:sp>
        <p:nvSpPr>
          <p:cNvPr id="229" name="Google Shape;229;p9"/>
          <p:cNvSpPr txBox="1"/>
          <p:nvPr/>
        </p:nvSpPr>
        <p:spPr>
          <a:xfrm>
            <a:off x="5242775" y="3176200"/>
            <a:ext cx="3402000" cy="558600"/>
          </a:xfrm>
          <a:prstGeom prst="rect">
            <a:avLst/>
          </a:prstGeom>
          <a:noFill/>
          <a:ln>
            <a:noFill/>
          </a:ln>
        </p:spPr>
        <p:txBody>
          <a:bodyPr spcFirstLastPara="1" wrap="square" lIns="91425" tIns="0" rIns="0" bIns="0" anchor="t" anchorCtr="0">
            <a:spAutoFit/>
          </a:bodyPr>
          <a:lstStyle/>
          <a:p>
            <a:pPr marL="82296" marR="0" lvl="0" indent="-82296" algn="l" rtl="0">
              <a:lnSpc>
                <a:spcPct val="115000"/>
              </a:lnSpc>
              <a:spcBef>
                <a:spcPts val="1200"/>
              </a:spcBef>
              <a:spcAft>
                <a:spcPts val="1000"/>
              </a:spcAft>
              <a:buClr>
                <a:schemeClr val="dk1"/>
              </a:buClr>
              <a:buSzPts val="1100"/>
              <a:buFont typeface="DM Sans"/>
              <a:buAutoNum type="arabicPeriod" startAt="3"/>
            </a:pPr>
            <a:r>
              <a:rPr lang="en-GB" sz="1100" b="0" i="0" u="none" strike="noStrike" cap="none">
                <a:solidFill>
                  <a:schemeClr val="dk1"/>
                </a:solidFill>
                <a:latin typeface="DM Sans"/>
                <a:ea typeface="DM Sans"/>
                <a:cs typeface="DM Sans"/>
                <a:sym typeface="DM Sans"/>
              </a:rPr>
              <a:t>Solve linear equations and inequalities in one variable, including equations with coefficients represented by letters.</a:t>
            </a:r>
            <a:endParaRPr sz="1100" b="0" i="0" u="none" strike="noStrike" cap="none">
              <a:solidFill>
                <a:schemeClr val="dk1"/>
              </a:solidFill>
              <a:latin typeface="DM Sans"/>
              <a:ea typeface="DM Sans"/>
              <a:cs typeface="DM Sans"/>
              <a:sym typeface="DM Sans"/>
            </a:endParaRPr>
          </a:p>
        </p:txBody>
      </p:sp>
      <p:sp>
        <p:nvSpPr>
          <p:cNvPr id="230" name="Google Shape;230;p9"/>
          <p:cNvSpPr/>
          <p:nvPr/>
        </p:nvSpPr>
        <p:spPr>
          <a:xfrm>
            <a:off x="5365925" y="3982450"/>
            <a:ext cx="3155700" cy="5979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 name="Google Shape;231;p9"/>
          <p:cNvSpPr txBox="1"/>
          <p:nvPr/>
        </p:nvSpPr>
        <p:spPr>
          <a:xfrm>
            <a:off x="5570175" y="4097350"/>
            <a:ext cx="2721900" cy="384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300"/>
              <a:buFont typeface="Arial"/>
              <a:buNone/>
            </a:pPr>
            <a:r>
              <a:rPr lang="en-GB" sz="1300" b="1" i="0" u="none" strike="noStrike" cap="none">
                <a:solidFill>
                  <a:srgbClr val="C9FC8D"/>
                </a:solidFill>
                <a:latin typeface="DM Sans"/>
                <a:ea typeface="DM Sans"/>
                <a:cs typeface="DM Sans"/>
                <a:sym typeface="DM Sans"/>
              </a:rPr>
              <a:t>Share your thinking!</a:t>
            </a:r>
            <a:endParaRPr sz="1300" b="1" i="0" u="none" strike="noStrike" cap="none">
              <a:solidFill>
                <a:srgbClr val="C9FC8D"/>
              </a:solidFill>
              <a:latin typeface="DM Sans"/>
              <a:ea typeface="DM Sans"/>
              <a:cs typeface="DM Sans"/>
              <a:sym typeface="DM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235"/>
        <p:cNvGrpSpPr/>
        <p:nvPr/>
      </p:nvGrpSpPr>
      <p:grpSpPr>
        <a:xfrm>
          <a:off x="0" y="0"/>
          <a:ext cx="0" cy="0"/>
          <a:chOff x="0" y="0"/>
          <a:chExt cx="0" cy="0"/>
        </a:xfrm>
      </p:grpSpPr>
      <p:sp>
        <p:nvSpPr>
          <p:cNvPr id="236" name="Google Shape;236;p10"/>
          <p:cNvSpPr/>
          <p:nvPr/>
        </p:nvSpPr>
        <p:spPr>
          <a:xfrm>
            <a:off x="0" y="0"/>
            <a:ext cx="9144000" cy="812400"/>
          </a:xfrm>
          <a:prstGeom prst="rect">
            <a:avLst/>
          </a:prstGeom>
          <a:solidFill>
            <a:srgbClr val="BDFC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7" name="Google Shape;237;p10"/>
          <p:cNvSpPr txBox="1"/>
          <p:nvPr/>
        </p:nvSpPr>
        <p:spPr>
          <a:xfrm>
            <a:off x="345075" y="276625"/>
            <a:ext cx="6553800" cy="2910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2100"/>
              <a:buFont typeface="Arial"/>
              <a:buNone/>
            </a:pPr>
            <a:r>
              <a:rPr lang="en-GB" sz="2100" b="0" i="0" u="none" strike="noStrike" cap="none">
                <a:solidFill>
                  <a:schemeClr val="dk1"/>
                </a:solidFill>
                <a:latin typeface="Nanum Myeongjo"/>
                <a:ea typeface="Nanum Myeongjo"/>
                <a:cs typeface="Nanum Myeongjo"/>
                <a:sym typeface="Nanum Myeongjo"/>
              </a:rPr>
              <a:t>M101 Content and Practice Expectations (CPE)</a:t>
            </a:r>
            <a:endParaRPr sz="2100" b="0" i="0" u="none" strike="noStrike" cap="none">
              <a:solidFill>
                <a:schemeClr val="dk1"/>
              </a:solidFill>
              <a:latin typeface="Nanum Myeongjo"/>
              <a:ea typeface="Nanum Myeongjo"/>
              <a:cs typeface="Nanum Myeongjo"/>
              <a:sym typeface="Nanum Myeongjo"/>
            </a:endParaRPr>
          </a:p>
        </p:txBody>
      </p:sp>
      <p:cxnSp>
        <p:nvCxnSpPr>
          <p:cNvPr id="238" name="Google Shape;238;p10"/>
          <p:cNvCxnSpPr/>
          <p:nvPr/>
        </p:nvCxnSpPr>
        <p:spPr>
          <a:xfrm rot="10800000">
            <a:off x="-4200" y="812375"/>
            <a:ext cx="9152400" cy="0"/>
          </a:xfrm>
          <a:prstGeom prst="straightConnector1">
            <a:avLst/>
          </a:prstGeom>
          <a:noFill/>
          <a:ln w="9525" cap="flat" cmpd="sng">
            <a:solidFill>
              <a:schemeClr val="dk1"/>
            </a:solidFill>
            <a:prstDash val="solid"/>
            <a:round/>
            <a:headEnd type="none" w="sm" len="sm"/>
            <a:tailEnd type="none" w="sm" len="sm"/>
          </a:ln>
        </p:spPr>
      </p:cxnSp>
      <p:graphicFrame>
        <p:nvGraphicFramePr>
          <p:cNvPr id="239" name="Google Shape;239;p10"/>
          <p:cNvGraphicFramePr/>
          <p:nvPr/>
        </p:nvGraphicFramePr>
        <p:xfrm>
          <a:off x="311700" y="1057150"/>
          <a:ext cx="3000000" cy="3000000"/>
        </p:xfrm>
        <a:graphic>
          <a:graphicData uri="http://schemas.openxmlformats.org/drawingml/2006/table">
            <a:tbl>
              <a:tblPr>
                <a:noFill/>
                <a:tableStyleId>{6B5A0EF4-F85D-458F-B274-DB5708026556}</a:tableStyleId>
              </a:tblPr>
              <a:tblGrid>
                <a:gridCol w="755075">
                  <a:extLst>
                    <a:ext uri="{9D8B030D-6E8A-4147-A177-3AD203B41FA5}">
                      <a16:colId xmlns:a16="http://schemas.microsoft.com/office/drawing/2014/main" val="20000"/>
                    </a:ext>
                  </a:extLst>
                </a:gridCol>
                <a:gridCol w="7796575">
                  <a:extLst>
                    <a:ext uri="{9D8B030D-6E8A-4147-A177-3AD203B41FA5}">
                      <a16:colId xmlns:a16="http://schemas.microsoft.com/office/drawing/2014/main" val="20001"/>
                    </a:ext>
                  </a:extLst>
                </a:gridCol>
              </a:tblGrid>
              <a:tr h="392425">
                <a:tc>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a:solidFill>
                            <a:schemeClr val="dk1"/>
                          </a:solidFill>
                          <a:latin typeface="DM Sans"/>
                          <a:ea typeface="DM Sans"/>
                          <a:cs typeface="DM Sans"/>
                          <a:sym typeface="DM Sans"/>
                        </a:rPr>
                        <a:t>101.a</a:t>
                      </a:r>
                      <a:endParaRPr sz="13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a:solidFill>
                            <a:schemeClr val="dk1"/>
                          </a:solidFill>
                          <a:latin typeface="DM Sans"/>
                          <a:ea typeface="DM Sans"/>
                          <a:cs typeface="DM Sans"/>
                          <a:sym typeface="DM Sans"/>
                        </a:rPr>
                        <a:t>Reason about and solve one-variable linear equations and inequalities.</a:t>
                      </a:r>
                      <a:endParaRPr sz="13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392425">
                <a:tc>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a:solidFill>
                            <a:schemeClr val="dk1"/>
                          </a:solidFill>
                          <a:latin typeface="DM Sans"/>
                          <a:ea typeface="DM Sans"/>
                          <a:cs typeface="DM Sans"/>
                          <a:sym typeface="DM Sans"/>
                        </a:rPr>
                        <a:t>101.b</a:t>
                      </a:r>
                      <a:endParaRPr sz="13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a:solidFill>
                            <a:schemeClr val="dk1"/>
                          </a:solidFill>
                          <a:latin typeface="DM Sans"/>
                          <a:ea typeface="DM Sans"/>
                          <a:cs typeface="DM Sans"/>
                          <a:sym typeface="DM Sans"/>
                        </a:rPr>
                        <a:t>Solve real-life mathematical problems using linear expressions, equations, and inequalities.</a:t>
                      </a:r>
                      <a:endParaRPr sz="13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392425">
                <a:tc>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a:solidFill>
                            <a:schemeClr val="dk1"/>
                          </a:solidFill>
                          <a:latin typeface="DM Sans"/>
                          <a:ea typeface="DM Sans"/>
                          <a:cs typeface="DM Sans"/>
                          <a:sym typeface="DM Sans"/>
                        </a:rPr>
                        <a:t>101.c</a:t>
                      </a:r>
                      <a:endParaRPr sz="13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GB" sz="1300" u="none" strike="noStrike" cap="none">
                          <a:solidFill>
                            <a:schemeClr val="dk1"/>
                          </a:solidFill>
                          <a:latin typeface="DM Sans"/>
                          <a:ea typeface="DM Sans"/>
                          <a:cs typeface="DM Sans"/>
                          <a:sym typeface="DM Sans"/>
                        </a:rPr>
                        <a:t>Analyze and solve two-variable linear equations and pairs of simultaneous linear equations.</a:t>
                      </a:r>
                      <a:endParaRPr sz="13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392425">
                <a:tc>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a:solidFill>
                            <a:schemeClr val="dk1"/>
                          </a:solidFill>
                          <a:latin typeface="DM Sans"/>
                          <a:ea typeface="DM Sans"/>
                          <a:cs typeface="DM Sans"/>
                          <a:sym typeface="DM Sans"/>
                        </a:rPr>
                        <a:t>101.d</a:t>
                      </a:r>
                      <a:endParaRPr sz="13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GB" sz="1300" u="none" strike="noStrike" cap="none">
                          <a:solidFill>
                            <a:schemeClr val="dk1"/>
                          </a:solidFill>
                          <a:latin typeface="DM Sans"/>
                          <a:ea typeface="DM Sans"/>
                          <a:cs typeface="DM Sans"/>
                          <a:sym typeface="DM Sans"/>
                        </a:rPr>
                        <a:t>Represent and solve linear equations and inequalities graphically.</a:t>
                      </a:r>
                      <a:endParaRPr sz="13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243"/>
        <p:cNvGrpSpPr/>
        <p:nvPr/>
      </p:nvGrpSpPr>
      <p:grpSpPr>
        <a:xfrm>
          <a:off x="0" y="0"/>
          <a:ext cx="0" cy="0"/>
          <a:chOff x="0" y="0"/>
          <a:chExt cx="0" cy="0"/>
        </a:xfrm>
      </p:grpSpPr>
      <p:sp>
        <p:nvSpPr>
          <p:cNvPr id="244" name="Google Shape;244;p11"/>
          <p:cNvSpPr/>
          <p:nvPr/>
        </p:nvSpPr>
        <p:spPr>
          <a:xfrm>
            <a:off x="0" y="0"/>
            <a:ext cx="9144000" cy="812400"/>
          </a:xfrm>
          <a:prstGeom prst="rect">
            <a:avLst/>
          </a:prstGeom>
          <a:solidFill>
            <a:srgbClr val="BDFC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5" name="Google Shape;245;p11"/>
          <p:cNvSpPr txBox="1"/>
          <p:nvPr/>
        </p:nvSpPr>
        <p:spPr>
          <a:xfrm>
            <a:off x="345075" y="276625"/>
            <a:ext cx="6198300" cy="2910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2100"/>
              <a:buFont typeface="Arial"/>
              <a:buNone/>
            </a:pPr>
            <a:r>
              <a:rPr lang="en-GB" sz="2100" b="0" i="0" u="none" strike="noStrike" cap="none">
                <a:solidFill>
                  <a:schemeClr val="dk1"/>
                </a:solidFill>
                <a:latin typeface="Nanum Myeongjo"/>
                <a:ea typeface="Nanum Myeongjo"/>
                <a:cs typeface="Nanum Myeongjo"/>
                <a:sym typeface="Nanum Myeongjo"/>
              </a:rPr>
              <a:t>M101 Content and Practice Expectations (CPE)</a:t>
            </a:r>
            <a:endParaRPr sz="2100" b="0" i="0" u="none" strike="noStrike" cap="none">
              <a:solidFill>
                <a:schemeClr val="dk1"/>
              </a:solidFill>
              <a:latin typeface="Nanum Myeongjo"/>
              <a:ea typeface="Nanum Myeongjo"/>
              <a:cs typeface="Nanum Myeongjo"/>
              <a:sym typeface="Nanum Myeongjo"/>
            </a:endParaRPr>
          </a:p>
        </p:txBody>
      </p:sp>
      <p:cxnSp>
        <p:nvCxnSpPr>
          <p:cNvPr id="246" name="Google Shape;246;p11"/>
          <p:cNvCxnSpPr/>
          <p:nvPr/>
        </p:nvCxnSpPr>
        <p:spPr>
          <a:xfrm rot="10800000">
            <a:off x="-4200" y="812375"/>
            <a:ext cx="9152400" cy="0"/>
          </a:xfrm>
          <a:prstGeom prst="straightConnector1">
            <a:avLst/>
          </a:prstGeom>
          <a:noFill/>
          <a:ln w="9525" cap="flat" cmpd="sng">
            <a:solidFill>
              <a:schemeClr val="dk1"/>
            </a:solidFill>
            <a:prstDash val="solid"/>
            <a:round/>
            <a:headEnd type="none" w="sm" len="sm"/>
            <a:tailEnd type="none" w="sm" len="sm"/>
          </a:ln>
        </p:spPr>
      </p:cxnSp>
      <p:graphicFrame>
        <p:nvGraphicFramePr>
          <p:cNvPr id="247" name="Google Shape;247;p11"/>
          <p:cNvGraphicFramePr/>
          <p:nvPr/>
        </p:nvGraphicFramePr>
        <p:xfrm>
          <a:off x="311700" y="1057150"/>
          <a:ext cx="3000000" cy="3000000"/>
        </p:xfrm>
        <a:graphic>
          <a:graphicData uri="http://schemas.openxmlformats.org/drawingml/2006/table">
            <a:tbl>
              <a:tblPr>
                <a:noFill/>
                <a:tableStyleId>{6B5A0EF4-F85D-458F-B274-DB5708026556}</a:tableStyleId>
              </a:tblPr>
              <a:tblGrid>
                <a:gridCol w="755075">
                  <a:extLst>
                    <a:ext uri="{9D8B030D-6E8A-4147-A177-3AD203B41FA5}">
                      <a16:colId xmlns:a16="http://schemas.microsoft.com/office/drawing/2014/main" val="20000"/>
                    </a:ext>
                  </a:extLst>
                </a:gridCol>
                <a:gridCol w="7796575">
                  <a:extLst>
                    <a:ext uri="{9D8B030D-6E8A-4147-A177-3AD203B41FA5}">
                      <a16:colId xmlns:a16="http://schemas.microsoft.com/office/drawing/2014/main" val="20001"/>
                    </a:ext>
                  </a:extLst>
                </a:gridCol>
              </a:tblGrid>
              <a:tr h="392425">
                <a:tc>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a:solidFill>
                            <a:schemeClr val="dk1"/>
                          </a:solidFill>
                          <a:latin typeface="DM Sans"/>
                          <a:ea typeface="DM Sans"/>
                          <a:cs typeface="DM Sans"/>
                          <a:sym typeface="DM Sans"/>
                        </a:rPr>
                        <a:t>101.a</a:t>
                      </a:r>
                      <a:endParaRPr sz="13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a:solidFill>
                            <a:schemeClr val="dk1"/>
                          </a:solidFill>
                          <a:latin typeface="DM Sans"/>
                          <a:ea typeface="DM Sans"/>
                          <a:cs typeface="DM Sans"/>
                          <a:sym typeface="DM Sans"/>
                        </a:rPr>
                        <a:t>Reason about and solve one-variable linear equations and inequalities.</a:t>
                      </a:r>
                      <a:endParaRPr sz="13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392425">
                <a:tc>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a:solidFill>
                            <a:schemeClr val="dk1"/>
                          </a:solidFill>
                          <a:latin typeface="DM Sans"/>
                          <a:ea typeface="DM Sans"/>
                          <a:cs typeface="DM Sans"/>
                          <a:sym typeface="DM Sans"/>
                        </a:rPr>
                        <a:t>101.b</a:t>
                      </a:r>
                      <a:endParaRPr sz="13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a:solidFill>
                            <a:schemeClr val="dk1"/>
                          </a:solidFill>
                          <a:latin typeface="DM Sans"/>
                          <a:ea typeface="DM Sans"/>
                          <a:cs typeface="DM Sans"/>
                          <a:sym typeface="DM Sans"/>
                        </a:rPr>
                        <a:t>Solve real-life mathematical problems using linear expressions, equations, and inequalities.</a:t>
                      </a:r>
                      <a:endParaRPr sz="13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392425">
                <a:tc>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a:solidFill>
                            <a:schemeClr val="dk1"/>
                          </a:solidFill>
                          <a:latin typeface="DM Sans"/>
                          <a:ea typeface="DM Sans"/>
                          <a:cs typeface="DM Sans"/>
                          <a:sym typeface="DM Sans"/>
                        </a:rPr>
                        <a:t>101.c</a:t>
                      </a:r>
                      <a:endParaRPr sz="13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GB" sz="1300" u="none" strike="noStrike" cap="none">
                          <a:solidFill>
                            <a:schemeClr val="dk1"/>
                          </a:solidFill>
                          <a:latin typeface="DM Sans"/>
                          <a:ea typeface="DM Sans"/>
                          <a:cs typeface="DM Sans"/>
                          <a:sym typeface="DM Sans"/>
                        </a:rPr>
                        <a:t>Analyze and solve two-variable linear equations and pairs of simultaneous linear equations.</a:t>
                      </a:r>
                      <a:endParaRPr sz="13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392425">
                <a:tc>
                  <a:txBody>
                    <a:bodyPr/>
                    <a:lstStyle/>
                    <a:p>
                      <a:pPr marL="0" marR="0" lvl="0" indent="0" algn="l" rtl="0">
                        <a:lnSpc>
                          <a:spcPct val="100000"/>
                        </a:lnSpc>
                        <a:spcBef>
                          <a:spcPts val="0"/>
                        </a:spcBef>
                        <a:spcAft>
                          <a:spcPts val="0"/>
                        </a:spcAft>
                        <a:buClr>
                          <a:srgbClr val="000000"/>
                        </a:buClr>
                        <a:buSzPts val="1000"/>
                        <a:buFont typeface="Arial"/>
                        <a:buNone/>
                      </a:pPr>
                      <a:r>
                        <a:rPr lang="en-GB" sz="1300" u="none" strike="noStrike" cap="none">
                          <a:solidFill>
                            <a:schemeClr val="dk1"/>
                          </a:solidFill>
                          <a:latin typeface="DM Sans"/>
                          <a:ea typeface="DM Sans"/>
                          <a:cs typeface="DM Sans"/>
                          <a:sym typeface="DM Sans"/>
                        </a:rPr>
                        <a:t>101.d</a:t>
                      </a:r>
                      <a:endParaRPr sz="13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GB" sz="1300" u="none" strike="noStrike" cap="none">
                          <a:solidFill>
                            <a:schemeClr val="dk1"/>
                          </a:solidFill>
                          <a:latin typeface="DM Sans"/>
                          <a:ea typeface="DM Sans"/>
                          <a:cs typeface="DM Sans"/>
                          <a:sym typeface="DM Sans"/>
                        </a:rPr>
                        <a:t>Represent and solve linear equations and inequalities graphically.</a:t>
                      </a:r>
                      <a:endParaRPr sz="13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bl>
          </a:graphicData>
        </a:graphic>
      </p:graphicFrame>
      <p:sp>
        <p:nvSpPr>
          <p:cNvPr id="248" name="Google Shape;248;p11"/>
          <p:cNvSpPr/>
          <p:nvPr/>
        </p:nvSpPr>
        <p:spPr>
          <a:xfrm>
            <a:off x="6848075" y="2425800"/>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 name="Google Shape;249;p11"/>
          <p:cNvSpPr txBox="1"/>
          <p:nvPr/>
        </p:nvSpPr>
        <p:spPr>
          <a:xfrm>
            <a:off x="7128125" y="2890950"/>
            <a:ext cx="1386000" cy="10158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2200" b="1" i="0" u="none" strike="noStrike" cap="none">
                <a:solidFill>
                  <a:srgbClr val="BDFCD7"/>
                </a:solidFill>
                <a:latin typeface="DM Sans"/>
                <a:ea typeface="DM Sans"/>
                <a:cs typeface="DM Sans"/>
                <a:sym typeface="DM Sans"/>
              </a:rPr>
              <a:t>What</a:t>
            </a:r>
            <a:br>
              <a:rPr lang="en-GB" sz="2200" b="1" i="0" u="none" strike="noStrike" cap="none">
                <a:solidFill>
                  <a:srgbClr val="BDFCD7"/>
                </a:solidFill>
                <a:latin typeface="DM Sans"/>
                <a:ea typeface="DM Sans"/>
                <a:cs typeface="DM Sans"/>
                <a:sym typeface="DM Sans"/>
              </a:rPr>
            </a:br>
            <a:r>
              <a:rPr lang="en-GB" sz="2200" b="1" i="0" u="none" strike="noStrike" cap="none">
                <a:solidFill>
                  <a:srgbClr val="BDFCD7"/>
                </a:solidFill>
                <a:latin typeface="DM Sans"/>
                <a:ea typeface="DM Sans"/>
                <a:cs typeface="DM Sans"/>
                <a:sym typeface="DM Sans"/>
              </a:rPr>
              <a:t>resonates with you?</a:t>
            </a:r>
            <a:endParaRPr sz="2200" b="1" i="0" u="none" strike="noStrike" cap="none">
              <a:solidFill>
                <a:srgbClr val="BDFCD7"/>
              </a:solidFill>
              <a:latin typeface="DM Sans"/>
              <a:ea typeface="DM Sans"/>
              <a:cs typeface="DM Sans"/>
              <a:sym typeface="DM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253"/>
        <p:cNvGrpSpPr/>
        <p:nvPr/>
      </p:nvGrpSpPr>
      <p:grpSpPr>
        <a:xfrm>
          <a:off x="0" y="0"/>
          <a:ext cx="0" cy="0"/>
          <a:chOff x="0" y="0"/>
          <a:chExt cx="0" cy="0"/>
        </a:xfrm>
      </p:grpSpPr>
      <p:cxnSp>
        <p:nvCxnSpPr>
          <p:cNvPr id="254" name="Google Shape;254;p13"/>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255" name="Google Shape;255;p13"/>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256" name="Google Shape;256;p13"/>
          <p:cNvSpPr txBox="1"/>
          <p:nvPr/>
        </p:nvSpPr>
        <p:spPr>
          <a:xfrm>
            <a:off x="615900" y="1141350"/>
            <a:ext cx="5917800" cy="2770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GB" sz="2500" b="0" i="0" u="none" strike="noStrike" cap="none">
                <a:solidFill>
                  <a:schemeClr val="lt1"/>
                </a:solidFill>
                <a:latin typeface="DM Sans"/>
                <a:ea typeface="DM Sans"/>
                <a:cs typeface="DM Sans"/>
                <a:sym typeface="DM Sans"/>
              </a:rPr>
              <a:t>Choose at least one task to explore: </a:t>
            </a:r>
            <a:endParaRPr sz="2500" b="0" i="0" u="none" strike="noStrike" cap="none">
              <a:solidFill>
                <a:schemeClr val="lt1"/>
              </a:solidFill>
              <a:latin typeface="DM Sans"/>
              <a:ea typeface="DM Sans"/>
              <a:cs typeface="DM Sans"/>
              <a:sym typeface="DM Sans"/>
            </a:endParaRPr>
          </a:p>
          <a:p>
            <a:pPr marL="457200" marR="0" lvl="0" indent="-387350" algn="l" rtl="0">
              <a:lnSpc>
                <a:spcPct val="100000"/>
              </a:lnSpc>
              <a:spcBef>
                <a:spcPts val="1200"/>
              </a:spcBef>
              <a:spcAft>
                <a:spcPts val="0"/>
              </a:spcAft>
              <a:buClr>
                <a:srgbClr val="83FBA3"/>
              </a:buClr>
              <a:buSzPts val="2500"/>
              <a:buFont typeface="DM Sans"/>
              <a:buChar char="●"/>
            </a:pPr>
            <a:r>
              <a:rPr lang="en-GB" sz="2500" b="0" i="0" u="none" strike="noStrike" cap="none">
                <a:solidFill>
                  <a:srgbClr val="83FBA3"/>
                </a:solidFill>
                <a:latin typeface="DM Sans"/>
                <a:ea typeface="DM Sans"/>
                <a:cs typeface="DM Sans"/>
                <a:sym typeface="DM Sans"/>
              </a:rPr>
              <a:t>Writing Constraints</a:t>
            </a:r>
            <a:endParaRPr sz="2500" b="0" i="0" u="none" strike="noStrike" cap="none">
              <a:solidFill>
                <a:srgbClr val="83FBA3"/>
              </a:solidFill>
              <a:latin typeface="DM Sans"/>
              <a:ea typeface="DM Sans"/>
              <a:cs typeface="DM Sans"/>
              <a:sym typeface="DM Sans"/>
            </a:endParaRPr>
          </a:p>
          <a:p>
            <a:pPr marL="457200" marR="0" lvl="0" indent="-387350" algn="l" rtl="0">
              <a:lnSpc>
                <a:spcPct val="100000"/>
              </a:lnSpc>
              <a:spcBef>
                <a:spcPts val="0"/>
              </a:spcBef>
              <a:spcAft>
                <a:spcPts val="0"/>
              </a:spcAft>
              <a:buClr>
                <a:srgbClr val="83FBA3"/>
              </a:buClr>
              <a:buSzPts val="2500"/>
              <a:buFont typeface="DM Sans"/>
              <a:buChar char="●"/>
            </a:pPr>
            <a:r>
              <a:rPr lang="en-GB" sz="2500" b="0" i="0" u="none" strike="noStrike" cap="none">
                <a:solidFill>
                  <a:srgbClr val="83FBA3"/>
                </a:solidFill>
                <a:latin typeface="DM Sans"/>
                <a:ea typeface="DM Sans"/>
                <a:cs typeface="DM Sans"/>
                <a:sym typeface="DM Sans"/>
              </a:rPr>
              <a:t>Solution Sets</a:t>
            </a:r>
            <a:endParaRPr sz="2500" b="0" i="0" u="none" strike="noStrike" cap="none">
              <a:solidFill>
                <a:srgbClr val="83FBA3"/>
              </a:solidFill>
              <a:latin typeface="DM Sans"/>
              <a:ea typeface="DM Sans"/>
              <a:cs typeface="DM Sans"/>
              <a:sym typeface="DM Sans"/>
            </a:endParaRPr>
          </a:p>
          <a:p>
            <a:pPr marL="0" marR="0" lvl="0" indent="0" algn="l" rtl="0">
              <a:lnSpc>
                <a:spcPct val="100000"/>
              </a:lnSpc>
              <a:spcBef>
                <a:spcPts val="1200"/>
              </a:spcBef>
              <a:spcAft>
                <a:spcPts val="0"/>
              </a:spcAft>
              <a:buClr>
                <a:schemeClr val="dk1"/>
              </a:buClr>
              <a:buSzPts val="1100"/>
              <a:buFont typeface="Arial"/>
              <a:buNone/>
            </a:pPr>
            <a:r>
              <a:rPr lang="en-GB" sz="2500" b="0" i="0" u="none" strike="noStrike" cap="none">
                <a:solidFill>
                  <a:schemeClr val="lt1"/>
                </a:solidFill>
                <a:latin typeface="DM Sans"/>
                <a:ea typeface="DM Sans"/>
                <a:cs typeface="DM Sans"/>
                <a:sym typeface="DM Sans"/>
              </a:rPr>
              <a:t>Which content and practice expectations are evident in each one? </a:t>
            </a:r>
            <a:endParaRPr sz="2500" b="0" i="0" u="none" strike="noStrike" cap="none">
              <a:solidFill>
                <a:schemeClr val="lt1"/>
              </a:solidFill>
              <a:latin typeface="DM Sans"/>
              <a:ea typeface="DM Sans"/>
              <a:cs typeface="DM Sans"/>
              <a:sym typeface="DM Sans"/>
            </a:endParaRPr>
          </a:p>
          <a:p>
            <a:pPr marL="0" marR="0" lvl="0" indent="0" algn="l" rtl="0">
              <a:lnSpc>
                <a:spcPct val="100000"/>
              </a:lnSpc>
              <a:spcBef>
                <a:spcPts val="1200"/>
              </a:spcBef>
              <a:spcAft>
                <a:spcPts val="1200"/>
              </a:spcAft>
              <a:buClr>
                <a:schemeClr val="dk1"/>
              </a:buClr>
              <a:buSzPts val="1100"/>
              <a:buFont typeface="Arial"/>
              <a:buNone/>
            </a:pPr>
            <a:endParaRPr sz="2500" b="0" i="0" u="none" strike="noStrike" cap="none">
              <a:solidFill>
                <a:schemeClr val="lt1"/>
              </a:solidFill>
              <a:latin typeface="DM Sans"/>
              <a:ea typeface="DM Sans"/>
              <a:cs typeface="DM Sans"/>
              <a:sym typeface="DM Sans"/>
            </a:endParaRPr>
          </a:p>
        </p:txBody>
      </p:sp>
      <p:sp>
        <p:nvSpPr>
          <p:cNvPr id="257" name="Google Shape;257;p13"/>
          <p:cNvSpPr txBox="1"/>
          <p:nvPr/>
        </p:nvSpPr>
        <p:spPr>
          <a:xfrm>
            <a:off x="615900" y="368375"/>
            <a:ext cx="3915900" cy="538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1000"/>
              </a:spcAft>
              <a:buClr>
                <a:srgbClr val="000000"/>
              </a:buClr>
              <a:buSzPts val="3500"/>
              <a:buFont typeface="Arial"/>
              <a:buNone/>
            </a:pPr>
            <a:r>
              <a:rPr lang="en-GB" sz="3500" b="0" i="0" u="none" strike="noStrike" cap="none">
                <a:solidFill>
                  <a:srgbClr val="83FBA3"/>
                </a:solidFill>
                <a:latin typeface="Nanum Myeongjo"/>
                <a:ea typeface="Nanum Myeongjo"/>
                <a:cs typeface="Nanum Myeongjo"/>
                <a:sym typeface="Nanum Myeongjo"/>
              </a:rPr>
              <a:t>Let’s Investigate</a:t>
            </a:r>
            <a:endParaRPr sz="3500" b="0" i="0" u="none" strike="noStrike" cap="none">
              <a:solidFill>
                <a:srgbClr val="83FBA3"/>
              </a:solidFill>
              <a:latin typeface="Nanum Myeongjo"/>
              <a:ea typeface="Nanum Myeongjo"/>
              <a:cs typeface="Nanum Myeongjo"/>
              <a:sym typeface="Nanum Myeongj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261"/>
        <p:cNvGrpSpPr/>
        <p:nvPr/>
      </p:nvGrpSpPr>
      <p:grpSpPr>
        <a:xfrm>
          <a:off x="0" y="0"/>
          <a:ext cx="0" cy="0"/>
          <a:chOff x="0" y="0"/>
          <a:chExt cx="0" cy="0"/>
        </a:xfrm>
      </p:grpSpPr>
      <p:cxnSp>
        <p:nvCxnSpPr>
          <p:cNvPr id="262" name="Google Shape;262;p14"/>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263" name="Google Shape;263;p14"/>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264" name="Google Shape;264;p14"/>
          <p:cNvSpPr txBox="1"/>
          <p:nvPr/>
        </p:nvSpPr>
        <p:spPr>
          <a:xfrm>
            <a:off x="615900" y="1141350"/>
            <a:ext cx="6079800" cy="2770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GB" sz="2500" b="0" i="0" u="none" strike="noStrike" cap="none">
                <a:solidFill>
                  <a:schemeClr val="lt1"/>
                </a:solidFill>
                <a:latin typeface="DM Sans"/>
                <a:ea typeface="DM Sans"/>
                <a:cs typeface="DM Sans"/>
                <a:sym typeface="DM Sans"/>
              </a:rPr>
              <a:t>Choose at least one task to explore: </a:t>
            </a:r>
            <a:endParaRPr sz="2500" b="0" i="0" u="none" strike="noStrike" cap="none">
              <a:solidFill>
                <a:schemeClr val="lt1"/>
              </a:solidFill>
              <a:latin typeface="DM Sans"/>
              <a:ea typeface="DM Sans"/>
              <a:cs typeface="DM Sans"/>
              <a:sym typeface="DM Sans"/>
            </a:endParaRPr>
          </a:p>
          <a:p>
            <a:pPr marL="457200" marR="0" lvl="0" indent="-387350" algn="l" rtl="0">
              <a:lnSpc>
                <a:spcPct val="100000"/>
              </a:lnSpc>
              <a:spcBef>
                <a:spcPts val="1200"/>
              </a:spcBef>
              <a:spcAft>
                <a:spcPts val="0"/>
              </a:spcAft>
              <a:buClr>
                <a:srgbClr val="83FBA3"/>
              </a:buClr>
              <a:buSzPts val="2500"/>
              <a:buFont typeface="DM Sans"/>
              <a:buChar char="●"/>
            </a:pPr>
            <a:r>
              <a:rPr lang="en-GB" sz="2500" b="0" i="0" u="none" strike="noStrike" cap="none">
                <a:solidFill>
                  <a:srgbClr val="83FBA3"/>
                </a:solidFill>
                <a:latin typeface="DM Sans"/>
                <a:ea typeface="DM Sans"/>
                <a:cs typeface="DM Sans"/>
                <a:sym typeface="DM Sans"/>
              </a:rPr>
              <a:t>Writing Constraints</a:t>
            </a:r>
            <a:endParaRPr sz="2500" b="0" i="0" u="none" strike="noStrike" cap="none">
              <a:solidFill>
                <a:srgbClr val="83FBA3"/>
              </a:solidFill>
              <a:latin typeface="DM Sans"/>
              <a:ea typeface="DM Sans"/>
              <a:cs typeface="DM Sans"/>
              <a:sym typeface="DM Sans"/>
            </a:endParaRPr>
          </a:p>
          <a:p>
            <a:pPr marL="457200" marR="0" lvl="0" indent="-387350" algn="l" rtl="0">
              <a:lnSpc>
                <a:spcPct val="100000"/>
              </a:lnSpc>
              <a:spcBef>
                <a:spcPts val="0"/>
              </a:spcBef>
              <a:spcAft>
                <a:spcPts val="0"/>
              </a:spcAft>
              <a:buClr>
                <a:srgbClr val="83FBA3"/>
              </a:buClr>
              <a:buSzPts val="2500"/>
              <a:buFont typeface="DM Sans"/>
              <a:buChar char="●"/>
            </a:pPr>
            <a:r>
              <a:rPr lang="en-GB" sz="2500" b="0" i="0" u="none" strike="noStrike" cap="none">
                <a:solidFill>
                  <a:srgbClr val="83FBA3"/>
                </a:solidFill>
                <a:latin typeface="DM Sans"/>
                <a:ea typeface="DM Sans"/>
                <a:cs typeface="DM Sans"/>
                <a:sym typeface="DM Sans"/>
              </a:rPr>
              <a:t>Solution Sets</a:t>
            </a:r>
            <a:endParaRPr sz="2500" b="0" i="0" u="none" strike="noStrike" cap="none">
              <a:solidFill>
                <a:srgbClr val="83FBA3"/>
              </a:solidFill>
              <a:latin typeface="DM Sans"/>
              <a:ea typeface="DM Sans"/>
              <a:cs typeface="DM Sans"/>
              <a:sym typeface="DM Sans"/>
            </a:endParaRPr>
          </a:p>
          <a:p>
            <a:pPr marL="0" marR="0" lvl="0" indent="0" algn="l" rtl="0">
              <a:lnSpc>
                <a:spcPct val="100000"/>
              </a:lnSpc>
              <a:spcBef>
                <a:spcPts val="1200"/>
              </a:spcBef>
              <a:spcAft>
                <a:spcPts val="0"/>
              </a:spcAft>
              <a:buClr>
                <a:schemeClr val="dk1"/>
              </a:buClr>
              <a:buSzPts val="1100"/>
              <a:buFont typeface="Arial"/>
              <a:buNone/>
            </a:pPr>
            <a:r>
              <a:rPr lang="en-GB" sz="2500" b="0" i="0" u="none" strike="noStrike" cap="none">
                <a:solidFill>
                  <a:schemeClr val="lt1"/>
                </a:solidFill>
                <a:latin typeface="DM Sans"/>
                <a:ea typeface="DM Sans"/>
                <a:cs typeface="DM Sans"/>
                <a:sym typeface="DM Sans"/>
              </a:rPr>
              <a:t>Which content and practice expectations are evident in each one? </a:t>
            </a:r>
            <a:endParaRPr sz="2500" b="0" i="0" u="none" strike="noStrike" cap="none">
              <a:solidFill>
                <a:schemeClr val="lt1"/>
              </a:solidFill>
              <a:latin typeface="DM Sans"/>
              <a:ea typeface="DM Sans"/>
              <a:cs typeface="DM Sans"/>
              <a:sym typeface="DM Sans"/>
            </a:endParaRPr>
          </a:p>
          <a:p>
            <a:pPr marL="0" marR="0" lvl="0" indent="0" algn="l" rtl="0">
              <a:lnSpc>
                <a:spcPct val="100000"/>
              </a:lnSpc>
              <a:spcBef>
                <a:spcPts val="1200"/>
              </a:spcBef>
              <a:spcAft>
                <a:spcPts val="1200"/>
              </a:spcAft>
              <a:buClr>
                <a:schemeClr val="dk1"/>
              </a:buClr>
              <a:buSzPts val="1100"/>
              <a:buFont typeface="Arial"/>
              <a:buNone/>
            </a:pPr>
            <a:endParaRPr sz="2500" b="0" i="0" u="none" strike="noStrike" cap="none">
              <a:solidFill>
                <a:schemeClr val="lt1"/>
              </a:solidFill>
              <a:latin typeface="DM Sans"/>
              <a:ea typeface="DM Sans"/>
              <a:cs typeface="DM Sans"/>
              <a:sym typeface="DM Sans"/>
            </a:endParaRPr>
          </a:p>
        </p:txBody>
      </p:sp>
      <p:sp>
        <p:nvSpPr>
          <p:cNvPr id="265" name="Google Shape;265;p14"/>
          <p:cNvSpPr txBox="1"/>
          <p:nvPr/>
        </p:nvSpPr>
        <p:spPr>
          <a:xfrm>
            <a:off x="615900" y="368375"/>
            <a:ext cx="3915900" cy="538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1000"/>
              </a:spcAft>
              <a:buClr>
                <a:srgbClr val="000000"/>
              </a:buClr>
              <a:buSzPts val="3500"/>
              <a:buFont typeface="Arial"/>
              <a:buNone/>
            </a:pPr>
            <a:r>
              <a:rPr lang="en-GB" sz="3500" b="0" i="0" u="none" strike="noStrike" cap="none">
                <a:solidFill>
                  <a:srgbClr val="83FBA3"/>
                </a:solidFill>
                <a:latin typeface="Nanum Myeongjo"/>
                <a:ea typeface="Nanum Myeongjo"/>
                <a:cs typeface="Nanum Myeongjo"/>
                <a:sym typeface="Nanum Myeongjo"/>
              </a:rPr>
              <a:t>Let’s Investigate</a:t>
            </a:r>
            <a:endParaRPr sz="3500" b="0" i="0" u="none" strike="noStrike" cap="none">
              <a:solidFill>
                <a:srgbClr val="83FBA3"/>
              </a:solidFill>
              <a:latin typeface="Nanum Myeongjo"/>
              <a:ea typeface="Nanum Myeongjo"/>
              <a:cs typeface="Nanum Myeongjo"/>
              <a:sym typeface="Nanum Myeongjo"/>
            </a:endParaRPr>
          </a:p>
        </p:txBody>
      </p:sp>
      <p:sp>
        <p:nvSpPr>
          <p:cNvPr id="266" name="Google Shape;266;p14"/>
          <p:cNvSpPr/>
          <p:nvPr/>
        </p:nvSpPr>
        <p:spPr>
          <a:xfrm>
            <a:off x="6695675" y="2426325"/>
            <a:ext cx="1946100" cy="1946100"/>
          </a:xfrm>
          <a:prstGeom prst="teardrop">
            <a:avLst>
              <a:gd name="adj" fmla="val 100000"/>
            </a:avLst>
          </a:prstGeom>
          <a:solidFill>
            <a:srgbClr val="83FBA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7" name="Google Shape;267;p14"/>
          <p:cNvSpPr txBox="1"/>
          <p:nvPr/>
        </p:nvSpPr>
        <p:spPr>
          <a:xfrm>
            <a:off x="6975725" y="2898900"/>
            <a:ext cx="1386000" cy="1077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145758"/>
                </a:solidFill>
                <a:latin typeface="DM Sans"/>
                <a:ea typeface="DM Sans"/>
                <a:cs typeface="DM Sans"/>
                <a:sym typeface="DM Sans"/>
              </a:rPr>
              <a:t>Come off mute or put your thoughts in the chat! What did you find?</a:t>
            </a:r>
            <a:endParaRPr sz="1400" b="1" i="0" u="none" strike="noStrike" cap="none">
              <a:solidFill>
                <a:srgbClr val="145758"/>
              </a:solidFill>
              <a:latin typeface="DM Sans"/>
              <a:ea typeface="DM Sans"/>
              <a:cs typeface="DM Sans"/>
              <a:sym typeface="DM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271"/>
        <p:cNvGrpSpPr/>
        <p:nvPr/>
      </p:nvGrpSpPr>
      <p:grpSpPr>
        <a:xfrm>
          <a:off x="0" y="0"/>
          <a:ext cx="0" cy="0"/>
          <a:chOff x="0" y="0"/>
          <a:chExt cx="0" cy="0"/>
        </a:xfrm>
      </p:grpSpPr>
      <p:cxnSp>
        <p:nvCxnSpPr>
          <p:cNvPr id="272" name="Google Shape;272;p15"/>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273" name="Google Shape;273;p15"/>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274" name="Google Shape;274;p15"/>
          <p:cNvSpPr txBox="1"/>
          <p:nvPr/>
        </p:nvSpPr>
        <p:spPr>
          <a:xfrm>
            <a:off x="650600" y="1674750"/>
            <a:ext cx="5917800" cy="1667400"/>
          </a:xfrm>
          <a:prstGeom prst="rect">
            <a:avLst/>
          </a:prstGeom>
          <a:noFill/>
          <a:ln>
            <a:noFill/>
          </a:ln>
        </p:spPr>
        <p:txBody>
          <a:bodyPr spcFirstLastPara="1" wrap="square" lIns="0" tIns="0" rIns="0" bIns="0" anchor="t" anchorCtr="0">
            <a:spAutoFit/>
          </a:bodyPr>
          <a:lstStyle/>
          <a:p>
            <a:pPr marL="457200" marR="0" lvl="0" indent="-387350" algn="l" rtl="0">
              <a:lnSpc>
                <a:spcPct val="100000"/>
              </a:lnSpc>
              <a:spcBef>
                <a:spcPts val="0"/>
              </a:spcBef>
              <a:spcAft>
                <a:spcPts val="0"/>
              </a:spcAft>
              <a:buClr>
                <a:schemeClr val="lt1"/>
              </a:buClr>
              <a:buSzPts val="2500"/>
              <a:buFont typeface="Nanum Myeongjo"/>
              <a:buAutoNum type="arabicPeriod"/>
            </a:pPr>
            <a:r>
              <a:rPr lang="en-GB" sz="2500" b="0" i="0" u="none" strike="noStrike" cap="none">
                <a:solidFill>
                  <a:schemeClr val="lt1"/>
                </a:solidFill>
                <a:latin typeface="DM Sans"/>
                <a:ea typeface="DM Sans"/>
                <a:cs typeface="DM Sans"/>
                <a:sym typeface="DM Sans"/>
              </a:rPr>
              <a:t>How do these content and practice expectations align to ways you’ve taught this topic before? </a:t>
            </a:r>
            <a:endParaRPr sz="2500" b="0" i="0" u="none" strike="noStrike" cap="none">
              <a:solidFill>
                <a:schemeClr val="lt1"/>
              </a:solidFill>
              <a:latin typeface="DM Sans"/>
              <a:ea typeface="DM Sans"/>
              <a:cs typeface="DM Sans"/>
              <a:sym typeface="DM Sans"/>
            </a:endParaRPr>
          </a:p>
          <a:p>
            <a:pPr marL="457200" marR="0" lvl="0" indent="-387350" algn="l" rtl="0">
              <a:lnSpc>
                <a:spcPct val="100000"/>
              </a:lnSpc>
              <a:spcBef>
                <a:spcPts val="1000"/>
              </a:spcBef>
              <a:spcAft>
                <a:spcPts val="1000"/>
              </a:spcAft>
              <a:buClr>
                <a:schemeClr val="lt1"/>
              </a:buClr>
              <a:buSzPts val="2500"/>
              <a:buFont typeface="Nanum Myeongjo"/>
              <a:buAutoNum type="arabicPeriod"/>
            </a:pPr>
            <a:r>
              <a:rPr lang="en-GB" sz="2500" b="0" i="0" u="none" strike="noStrike" cap="none">
                <a:solidFill>
                  <a:schemeClr val="lt1"/>
                </a:solidFill>
                <a:latin typeface="DM Sans"/>
                <a:ea typeface="DM Sans"/>
                <a:cs typeface="DM Sans"/>
                <a:sym typeface="DM Sans"/>
              </a:rPr>
              <a:t>How are they different? </a:t>
            </a:r>
            <a:endParaRPr sz="2500" b="0" i="0" u="none" strike="noStrike" cap="none">
              <a:solidFill>
                <a:schemeClr val="lt1"/>
              </a:solidFill>
              <a:latin typeface="DM Sans"/>
              <a:ea typeface="DM Sans"/>
              <a:cs typeface="DM Sans"/>
              <a:sym typeface="DM Sans"/>
            </a:endParaRPr>
          </a:p>
        </p:txBody>
      </p:sp>
      <p:sp>
        <p:nvSpPr>
          <p:cNvPr id="275" name="Google Shape;275;p15"/>
          <p:cNvSpPr/>
          <p:nvPr/>
        </p:nvSpPr>
        <p:spPr>
          <a:xfrm>
            <a:off x="6695675" y="2426325"/>
            <a:ext cx="1946100" cy="1946100"/>
          </a:xfrm>
          <a:prstGeom prst="teardrop">
            <a:avLst>
              <a:gd name="adj" fmla="val 100000"/>
            </a:avLst>
          </a:prstGeom>
          <a:solidFill>
            <a:srgbClr val="83FBA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6" name="Google Shape;276;p15"/>
          <p:cNvSpPr txBox="1"/>
          <p:nvPr/>
        </p:nvSpPr>
        <p:spPr>
          <a:xfrm>
            <a:off x="6975725" y="3030975"/>
            <a:ext cx="1386000" cy="8619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145758"/>
                </a:solidFill>
                <a:latin typeface="DM Sans"/>
                <a:ea typeface="DM Sans"/>
                <a:cs typeface="DM Sans"/>
                <a:sym typeface="DM Sans"/>
              </a:rPr>
              <a:t>Come off mute or put your thoughts in the chat!</a:t>
            </a:r>
            <a:endParaRPr sz="1400" b="1" i="0" u="none" strike="noStrike" cap="none">
              <a:solidFill>
                <a:srgbClr val="145758"/>
              </a:solidFill>
              <a:latin typeface="DM Sans"/>
              <a:ea typeface="DM Sans"/>
              <a:cs typeface="DM Sans"/>
              <a:sym typeface="DM Sans"/>
            </a:endParaRPr>
          </a:p>
        </p:txBody>
      </p:sp>
      <p:sp>
        <p:nvSpPr>
          <p:cNvPr id="277" name="Google Shape;277;p15"/>
          <p:cNvSpPr txBox="1"/>
          <p:nvPr/>
        </p:nvSpPr>
        <p:spPr>
          <a:xfrm>
            <a:off x="615900" y="368375"/>
            <a:ext cx="3915900" cy="1077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1000"/>
              </a:spcAft>
              <a:buClr>
                <a:srgbClr val="000000"/>
              </a:buClr>
              <a:buSzPts val="3500"/>
              <a:buFont typeface="Arial"/>
              <a:buNone/>
            </a:pPr>
            <a:r>
              <a:rPr lang="en-GB" sz="3500" b="0" i="0" u="none" strike="noStrike" cap="none">
                <a:solidFill>
                  <a:srgbClr val="83FBA3"/>
                </a:solidFill>
                <a:latin typeface="Nanum Myeongjo"/>
                <a:ea typeface="Nanum Myeongjo"/>
                <a:cs typeface="Nanum Myeongjo"/>
                <a:sym typeface="Nanum Myeongjo"/>
              </a:rPr>
              <a:t>What’s the Same? What’s Different?</a:t>
            </a:r>
            <a:endParaRPr sz="3500" b="0" i="0" u="none" strike="noStrike" cap="none">
              <a:solidFill>
                <a:srgbClr val="83FBA3"/>
              </a:solidFill>
              <a:latin typeface="Nanum Myeongjo"/>
              <a:ea typeface="Nanum Myeongjo"/>
              <a:cs typeface="Nanum Myeongjo"/>
              <a:sym typeface="Nanum Myeongj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9FC8D"/>
        </a:solidFill>
        <a:effectLst/>
      </p:bgPr>
    </p:bg>
    <p:spTree>
      <p:nvGrpSpPr>
        <p:cNvPr id="1" name="Shape 281"/>
        <p:cNvGrpSpPr/>
        <p:nvPr/>
      </p:nvGrpSpPr>
      <p:grpSpPr>
        <a:xfrm>
          <a:off x="0" y="0"/>
          <a:ext cx="0" cy="0"/>
          <a:chOff x="0" y="0"/>
          <a:chExt cx="0" cy="0"/>
        </a:xfrm>
      </p:grpSpPr>
      <p:sp>
        <p:nvSpPr>
          <p:cNvPr id="282" name="Google Shape;282;p16"/>
          <p:cNvSpPr txBox="1"/>
          <p:nvPr/>
        </p:nvSpPr>
        <p:spPr>
          <a:xfrm>
            <a:off x="2942450" y="1116425"/>
            <a:ext cx="5803800" cy="37572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1200"/>
              </a:spcBef>
              <a:spcAft>
                <a:spcPts val="0"/>
              </a:spcAft>
              <a:buClr>
                <a:srgbClr val="000000"/>
              </a:buClr>
              <a:buSzPts val="1900"/>
              <a:buFont typeface="Arial"/>
              <a:buNone/>
            </a:pPr>
            <a:r>
              <a:rPr lang="en-GB" sz="1900" b="0" i="0" u="none" strike="noStrike" cap="none">
                <a:solidFill>
                  <a:srgbClr val="202728"/>
                </a:solidFill>
                <a:latin typeface="DM Sans"/>
                <a:ea typeface="DM Sans"/>
                <a:cs typeface="DM Sans"/>
                <a:sym typeface="DM Sans"/>
              </a:rPr>
              <a:t>“From high school through graduate school, the half-life of students in the mathematics pipeline is about one year; on average, we lose half the students from mathematics each year. When mathematics acts as a filter, it not only filters students out of careers, but frequently out of school itself.” (National Research Council, 1989, p. 7)</a:t>
            </a:r>
            <a:endParaRPr sz="1900" b="0" i="0" u="none" strike="noStrike" cap="none">
              <a:solidFill>
                <a:srgbClr val="202728"/>
              </a:solidFill>
              <a:latin typeface="DM Sans"/>
              <a:ea typeface="DM Sans"/>
              <a:cs typeface="DM Sans"/>
              <a:sym typeface="DM Sans"/>
            </a:endParaRPr>
          </a:p>
          <a:p>
            <a:pPr marL="0" marR="0" lvl="0" indent="0" algn="l" rtl="0">
              <a:lnSpc>
                <a:spcPct val="115000"/>
              </a:lnSpc>
              <a:spcBef>
                <a:spcPts val="1200"/>
              </a:spcBef>
              <a:spcAft>
                <a:spcPts val="0"/>
              </a:spcAft>
              <a:buClr>
                <a:srgbClr val="000000"/>
              </a:buClr>
              <a:buSzPts val="1100"/>
              <a:buFont typeface="Arial"/>
              <a:buNone/>
            </a:pPr>
            <a:r>
              <a:rPr lang="en-GB" sz="1100" b="0" i="0" u="none" strike="noStrike" cap="none">
                <a:solidFill>
                  <a:schemeClr val="dk1"/>
                </a:solidFill>
                <a:latin typeface="DM Sans"/>
                <a:ea typeface="DM Sans"/>
                <a:cs typeface="DM Sans"/>
                <a:sym typeface="DM Sans"/>
              </a:rPr>
              <a:t>Source: National Research Council. (1989). </a:t>
            </a:r>
            <a:r>
              <a:rPr lang="en-GB" sz="1100" b="0" i="1" u="none" strike="noStrike" cap="none">
                <a:solidFill>
                  <a:schemeClr val="dk1"/>
                </a:solidFill>
                <a:latin typeface="DM Sans"/>
                <a:ea typeface="DM Sans"/>
                <a:cs typeface="DM Sans"/>
                <a:sym typeface="DM Sans"/>
              </a:rPr>
              <a:t>Everybody counts: A report to the nation on the future of mathematics education</a:t>
            </a:r>
            <a:r>
              <a:rPr lang="en-GB" sz="1100" b="0" i="0" u="none" strike="noStrike" cap="none">
                <a:solidFill>
                  <a:schemeClr val="dk1"/>
                </a:solidFill>
                <a:latin typeface="DM Sans"/>
                <a:ea typeface="DM Sans"/>
                <a:cs typeface="DM Sans"/>
                <a:sym typeface="DM Sans"/>
              </a:rPr>
              <a:t>. Washington, D.C.: National Academies Press.</a:t>
            </a:r>
            <a:endParaRPr sz="1100" b="0" i="0" u="none" strike="noStrike" cap="none">
              <a:solidFill>
                <a:schemeClr val="dk1"/>
              </a:solidFill>
              <a:latin typeface="DM Sans"/>
              <a:ea typeface="DM Sans"/>
              <a:cs typeface="DM Sans"/>
              <a:sym typeface="DM Sans"/>
            </a:endParaRPr>
          </a:p>
          <a:p>
            <a:pPr marL="0" marR="0" lvl="0" indent="0" algn="l" rtl="0">
              <a:lnSpc>
                <a:spcPct val="115000"/>
              </a:lnSpc>
              <a:spcBef>
                <a:spcPts val="1200"/>
              </a:spcBef>
              <a:spcAft>
                <a:spcPts val="0"/>
              </a:spcAft>
              <a:buClr>
                <a:schemeClr val="dk1"/>
              </a:buClr>
              <a:buSzPts val="1100"/>
              <a:buFont typeface="Arial"/>
              <a:buNone/>
            </a:pPr>
            <a:endParaRPr sz="1900" b="0" i="0" u="none" strike="noStrike" cap="none">
              <a:solidFill>
                <a:srgbClr val="202728"/>
              </a:solidFill>
              <a:latin typeface="Nanum Myeongjo"/>
              <a:ea typeface="Nanum Myeongjo"/>
              <a:cs typeface="Nanum Myeongjo"/>
              <a:sym typeface="Nanum Myeongjo"/>
            </a:endParaRPr>
          </a:p>
          <a:p>
            <a:pPr marL="0" marR="0" lvl="0" indent="0" algn="l" rtl="0">
              <a:lnSpc>
                <a:spcPct val="100000"/>
              </a:lnSpc>
              <a:spcBef>
                <a:spcPts val="1200"/>
              </a:spcBef>
              <a:spcAft>
                <a:spcPts val="1200"/>
              </a:spcAft>
              <a:buClr>
                <a:srgbClr val="000000"/>
              </a:buClr>
              <a:buSzPts val="1400"/>
              <a:buFont typeface="Arial"/>
              <a:buNone/>
            </a:pPr>
            <a:endParaRPr sz="1400" b="0" i="0" u="none" strike="noStrike" cap="none">
              <a:solidFill>
                <a:schemeClr val="dk1"/>
              </a:solidFill>
              <a:latin typeface="DM Sans"/>
              <a:ea typeface="DM Sans"/>
              <a:cs typeface="DM Sans"/>
              <a:sym typeface="DM Sans"/>
            </a:endParaRPr>
          </a:p>
        </p:txBody>
      </p:sp>
      <p:cxnSp>
        <p:nvCxnSpPr>
          <p:cNvPr id="283" name="Google Shape;283;p16"/>
          <p:cNvCxnSpPr/>
          <p:nvPr/>
        </p:nvCxnSpPr>
        <p:spPr>
          <a:xfrm>
            <a:off x="2510750" y="300"/>
            <a:ext cx="0" cy="5141400"/>
          </a:xfrm>
          <a:prstGeom prst="straightConnector1">
            <a:avLst/>
          </a:prstGeom>
          <a:noFill/>
          <a:ln w="9525" cap="flat" cmpd="sng">
            <a:solidFill>
              <a:schemeClr val="dk2"/>
            </a:solidFill>
            <a:prstDash val="solid"/>
            <a:round/>
            <a:headEnd type="none" w="sm" len="sm"/>
            <a:tailEnd type="none" w="sm" len="sm"/>
          </a:ln>
        </p:spPr>
      </p:cxnSp>
      <p:sp>
        <p:nvSpPr>
          <p:cNvPr id="284" name="Google Shape;284;p16"/>
          <p:cNvSpPr txBox="1"/>
          <p:nvPr/>
        </p:nvSpPr>
        <p:spPr>
          <a:xfrm>
            <a:off x="553775" y="266000"/>
            <a:ext cx="1691400" cy="984885"/>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1200"/>
              <a:buFont typeface="Arial"/>
              <a:buNone/>
            </a:pPr>
            <a:r>
              <a:rPr lang="en-GB" sz="2000" b="0" i="0" u="none" strike="noStrike" cap="none" dirty="0">
                <a:solidFill>
                  <a:schemeClr val="dk1"/>
                </a:solidFill>
                <a:latin typeface="Nanum Myeongjo"/>
                <a:ea typeface="Nanum Myeongjo"/>
                <a:cs typeface="Nanum Myeongjo"/>
                <a:sym typeface="Nanum Myeongjo"/>
              </a:rPr>
              <a:t>Developmental Math Gaps</a:t>
            </a:r>
            <a:endParaRPr sz="2000" b="0" i="0" u="none" strike="noStrike" cap="none" dirty="0">
              <a:solidFill>
                <a:schemeClr val="dk1"/>
              </a:solidFill>
              <a:latin typeface="Nanum Myeongjo"/>
              <a:ea typeface="Nanum Myeongjo"/>
              <a:cs typeface="Nanum Myeongjo"/>
              <a:sym typeface="Nanum Myeongjo"/>
            </a:endParaRPr>
          </a:p>
          <a:p>
            <a:pPr marL="0" marR="0" lvl="0" indent="0" algn="l" rtl="0">
              <a:lnSpc>
                <a:spcPct val="80000"/>
              </a:lnSpc>
              <a:spcBef>
                <a:spcPts val="0"/>
              </a:spcBef>
              <a:spcAft>
                <a:spcPts val="0"/>
              </a:spcAft>
              <a:buClr>
                <a:srgbClr val="000000"/>
              </a:buClr>
              <a:buSzPts val="1200"/>
              <a:buFont typeface="Arial"/>
              <a:buNone/>
            </a:pPr>
            <a:r>
              <a:rPr lang="en-GB" sz="2000" b="0" i="0" u="none" strike="noStrike" cap="none" dirty="0">
                <a:solidFill>
                  <a:schemeClr val="dk1"/>
                </a:solidFill>
                <a:latin typeface="Nanum Myeongjo"/>
                <a:ea typeface="Nanum Myeongjo"/>
                <a:cs typeface="Nanum Myeongjo"/>
                <a:sym typeface="Nanum Myeongjo"/>
              </a:rPr>
              <a:t>Create Lasting Barriers</a:t>
            </a:r>
            <a:endParaRPr sz="2000" b="0" i="0" u="none" strike="noStrike" cap="none" dirty="0">
              <a:solidFill>
                <a:schemeClr val="dk1"/>
              </a:solidFill>
              <a:latin typeface="Nanum Myeongjo"/>
              <a:ea typeface="Nanum Myeongjo"/>
              <a:cs typeface="Nanum Myeongjo"/>
              <a:sym typeface="Nanum Myeongj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288"/>
        <p:cNvGrpSpPr/>
        <p:nvPr/>
      </p:nvGrpSpPr>
      <p:grpSpPr>
        <a:xfrm>
          <a:off x="0" y="0"/>
          <a:ext cx="0" cy="0"/>
          <a:chOff x="0" y="0"/>
          <a:chExt cx="0" cy="0"/>
        </a:xfrm>
      </p:grpSpPr>
      <p:sp>
        <p:nvSpPr>
          <p:cNvPr id="289" name="Google Shape;289;p17"/>
          <p:cNvSpPr txBox="1"/>
          <p:nvPr/>
        </p:nvSpPr>
        <p:spPr>
          <a:xfrm>
            <a:off x="3105100" y="1376125"/>
            <a:ext cx="2409000" cy="215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dk1"/>
                </a:solidFill>
                <a:latin typeface="Nanum Myeongjo"/>
                <a:ea typeface="Nanum Myeongjo"/>
                <a:cs typeface="Nanum Myeongjo"/>
                <a:sym typeface="Nanum Myeongjo"/>
              </a:rPr>
              <a:t>Is math...?</a:t>
            </a:r>
            <a:endParaRPr sz="1400" b="0" i="0" u="none" strike="noStrike" cap="none">
              <a:solidFill>
                <a:schemeClr val="dk1"/>
              </a:solidFill>
              <a:latin typeface="Nanum Myeongjo"/>
              <a:ea typeface="Nanum Myeongjo"/>
              <a:cs typeface="Nanum Myeongjo"/>
              <a:sym typeface="Nanum Myeongjo"/>
            </a:endParaRPr>
          </a:p>
        </p:txBody>
      </p:sp>
      <p:sp>
        <p:nvSpPr>
          <p:cNvPr id="290" name="Google Shape;290;p17"/>
          <p:cNvSpPr txBox="1"/>
          <p:nvPr/>
        </p:nvSpPr>
        <p:spPr>
          <a:xfrm>
            <a:off x="3105100" y="1741950"/>
            <a:ext cx="2134800" cy="1536600"/>
          </a:xfrm>
          <a:prstGeom prst="rect">
            <a:avLst/>
          </a:prstGeom>
          <a:noFill/>
          <a:ln>
            <a:noFill/>
          </a:ln>
        </p:spPr>
        <p:txBody>
          <a:bodyPr spcFirstLastPara="1" wrap="square" lIns="0" tIns="0" rIns="0" bIns="0" anchor="t" anchorCtr="0">
            <a:spAutoFit/>
          </a:bodyPr>
          <a:lstStyle/>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About getting one right answer, the teacher’s way</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Irrelevant</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About doing procedures</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Independent work</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Something my teacher made up</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Formulaic</a:t>
            </a:r>
            <a:endParaRPr sz="1000" b="0" i="0" u="none" strike="noStrike" cap="none">
              <a:solidFill>
                <a:schemeClr val="dk1"/>
              </a:solidFill>
              <a:latin typeface="DM Sans"/>
              <a:ea typeface="DM Sans"/>
              <a:cs typeface="DM Sans"/>
              <a:sym typeface="DM Sans"/>
            </a:endParaRPr>
          </a:p>
        </p:txBody>
      </p:sp>
      <p:cxnSp>
        <p:nvCxnSpPr>
          <p:cNvPr id="291" name="Google Shape;291;p17"/>
          <p:cNvCxnSpPr/>
          <p:nvPr/>
        </p:nvCxnSpPr>
        <p:spPr>
          <a:xfrm>
            <a:off x="2374350" y="1083650"/>
            <a:ext cx="6784800" cy="0"/>
          </a:xfrm>
          <a:prstGeom prst="straightConnector1">
            <a:avLst/>
          </a:prstGeom>
          <a:noFill/>
          <a:ln w="9525" cap="flat" cmpd="sng">
            <a:solidFill>
              <a:schemeClr val="dk1"/>
            </a:solidFill>
            <a:prstDash val="solid"/>
            <a:round/>
            <a:headEnd type="none" w="sm" len="sm"/>
            <a:tailEnd type="none" w="sm" len="sm"/>
          </a:ln>
        </p:spPr>
      </p:cxnSp>
      <p:sp>
        <p:nvSpPr>
          <p:cNvPr id="292" name="Google Shape;292;p17"/>
          <p:cNvSpPr txBox="1"/>
          <p:nvPr/>
        </p:nvSpPr>
        <p:spPr>
          <a:xfrm>
            <a:off x="6237525" y="1376125"/>
            <a:ext cx="1915200" cy="215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dk1"/>
                </a:solidFill>
                <a:latin typeface="Nanum Myeongjo"/>
                <a:ea typeface="Nanum Myeongjo"/>
                <a:cs typeface="Nanum Myeongjo"/>
                <a:sym typeface="Nanum Myeongjo"/>
              </a:rPr>
              <a:t>Or could math be...?</a:t>
            </a:r>
            <a:endParaRPr sz="1400" b="0" i="0" u="none" strike="noStrike" cap="none">
              <a:solidFill>
                <a:schemeClr val="dk1"/>
              </a:solidFill>
              <a:latin typeface="Nanum Myeongjo"/>
              <a:ea typeface="Nanum Myeongjo"/>
              <a:cs typeface="Nanum Myeongjo"/>
              <a:sym typeface="Nanum Myeongjo"/>
            </a:endParaRPr>
          </a:p>
        </p:txBody>
      </p:sp>
      <p:sp>
        <p:nvSpPr>
          <p:cNvPr id="293" name="Google Shape;293;p17"/>
          <p:cNvSpPr txBox="1"/>
          <p:nvPr/>
        </p:nvSpPr>
        <p:spPr>
          <a:xfrm>
            <a:off x="6237525" y="1741950"/>
            <a:ext cx="1915200" cy="2067600"/>
          </a:xfrm>
          <a:prstGeom prst="rect">
            <a:avLst/>
          </a:prstGeom>
          <a:noFill/>
          <a:ln>
            <a:noFill/>
          </a:ln>
        </p:spPr>
        <p:txBody>
          <a:bodyPr spcFirstLastPara="1" wrap="square" lIns="0" tIns="0" rIns="0" bIns="0" anchor="t" anchorCtr="0">
            <a:spAutoFit/>
          </a:bodyPr>
          <a:lstStyle/>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About using multiple strategies flexibly</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Connected to the real-world in ways that make sense</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About understanding and applying</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Collaborative work</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Lived across continents and centuries</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Novel, challenging problems</a:t>
            </a:r>
            <a:endParaRPr sz="1000" b="0" i="0" u="none" strike="noStrike" cap="none">
              <a:solidFill>
                <a:schemeClr val="dk1"/>
              </a:solidFill>
              <a:latin typeface="DM Sans"/>
              <a:ea typeface="DM Sans"/>
              <a:cs typeface="DM Sans"/>
              <a:sym typeface="DM Sans"/>
            </a:endParaRPr>
          </a:p>
        </p:txBody>
      </p:sp>
      <p:cxnSp>
        <p:nvCxnSpPr>
          <p:cNvPr id="294" name="Google Shape;294;p17"/>
          <p:cNvCxnSpPr/>
          <p:nvPr/>
        </p:nvCxnSpPr>
        <p:spPr>
          <a:xfrm>
            <a:off x="5916300" y="1083650"/>
            <a:ext cx="0" cy="4065300"/>
          </a:xfrm>
          <a:prstGeom prst="straightConnector1">
            <a:avLst/>
          </a:prstGeom>
          <a:noFill/>
          <a:ln w="9525" cap="flat" cmpd="sng">
            <a:solidFill>
              <a:schemeClr val="dk1"/>
            </a:solidFill>
            <a:prstDash val="solid"/>
            <a:round/>
            <a:headEnd type="none" w="sm" len="sm"/>
            <a:tailEnd type="none" w="sm" len="sm"/>
          </a:ln>
        </p:spPr>
      </p:cxnSp>
      <p:cxnSp>
        <p:nvCxnSpPr>
          <p:cNvPr id="295" name="Google Shape;295;p17"/>
          <p:cNvCxnSpPr/>
          <p:nvPr/>
        </p:nvCxnSpPr>
        <p:spPr>
          <a:xfrm>
            <a:off x="2374350" y="4721100"/>
            <a:ext cx="6784800" cy="0"/>
          </a:xfrm>
          <a:prstGeom prst="straightConnector1">
            <a:avLst/>
          </a:prstGeom>
          <a:noFill/>
          <a:ln w="9525" cap="flat" cmpd="sng">
            <a:solidFill>
              <a:schemeClr val="dk1"/>
            </a:solidFill>
            <a:prstDash val="solid"/>
            <a:round/>
            <a:headEnd type="none" w="sm" len="sm"/>
            <a:tailEnd type="none" w="sm" len="sm"/>
          </a:ln>
        </p:spPr>
      </p:cxnSp>
      <p:sp>
        <p:nvSpPr>
          <p:cNvPr id="296" name="Google Shape;296;p17"/>
          <p:cNvSpPr/>
          <p:nvPr/>
        </p:nvSpPr>
        <p:spPr>
          <a:xfrm>
            <a:off x="0" y="0"/>
            <a:ext cx="2723400" cy="5143500"/>
          </a:xfrm>
          <a:prstGeom prst="rect">
            <a:avLst/>
          </a:prstGeom>
          <a:solidFill>
            <a:srgbClr val="BDFC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7" name="Google Shape;297;p17"/>
          <p:cNvSpPr txBox="1"/>
          <p:nvPr/>
        </p:nvSpPr>
        <p:spPr>
          <a:xfrm>
            <a:off x="325175" y="342200"/>
            <a:ext cx="2169900" cy="12192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We Must Lead the Movement</a:t>
            </a:r>
            <a:endParaRPr sz="3300" b="0" i="0" u="none" strike="noStrike" cap="none">
              <a:solidFill>
                <a:schemeClr val="dk1"/>
              </a:solidFill>
              <a:latin typeface="Nanum Myeongjo"/>
              <a:ea typeface="Nanum Myeongjo"/>
              <a:cs typeface="Nanum Myeongjo"/>
              <a:sym typeface="Nanum Myeongjo"/>
            </a:endParaRPr>
          </a:p>
        </p:txBody>
      </p:sp>
      <p:cxnSp>
        <p:nvCxnSpPr>
          <p:cNvPr id="298" name="Google Shape;298;p17"/>
          <p:cNvCxnSpPr/>
          <p:nvPr/>
        </p:nvCxnSpPr>
        <p:spPr>
          <a:xfrm>
            <a:off x="2720450" y="-6900"/>
            <a:ext cx="0" cy="5155800"/>
          </a:xfrm>
          <a:prstGeom prst="straightConnector1">
            <a:avLst/>
          </a:prstGeom>
          <a:noFill/>
          <a:ln w="9525" cap="flat" cmpd="sng">
            <a:solidFill>
              <a:schemeClr val="dk1"/>
            </a:solidFill>
            <a:prstDash val="solid"/>
            <a:round/>
            <a:headEnd type="none" w="sm" len="sm"/>
            <a:tailEnd type="none" w="sm" len="sm"/>
          </a:ln>
        </p:spPr>
      </p:cxnSp>
      <p:sp>
        <p:nvSpPr>
          <p:cNvPr id="299" name="Google Shape;299;p17"/>
          <p:cNvSpPr/>
          <p:nvPr/>
        </p:nvSpPr>
        <p:spPr>
          <a:xfrm>
            <a:off x="389700" y="2998975"/>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0" name="Google Shape;300;p17"/>
          <p:cNvSpPr txBox="1"/>
          <p:nvPr/>
        </p:nvSpPr>
        <p:spPr>
          <a:xfrm>
            <a:off x="669750" y="3541075"/>
            <a:ext cx="1386000" cy="8619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BDFCD7"/>
                </a:solidFill>
                <a:latin typeface="DM Sans"/>
                <a:ea typeface="DM Sans"/>
                <a:cs typeface="DM Sans"/>
                <a:sym typeface="DM Sans"/>
              </a:rPr>
              <a:t>How can this approach give space for what math can be?</a:t>
            </a:r>
            <a:endParaRPr sz="1400" b="1" i="0" u="none" strike="noStrike" cap="none">
              <a:solidFill>
                <a:srgbClr val="BDFCD7"/>
              </a:solidFill>
              <a:latin typeface="DM Sans"/>
              <a:ea typeface="DM Sans"/>
              <a:cs typeface="DM Sans"/>
              <a:sym typeface="DM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83FBA3"/>
        </a:solidFill>
        <a:effectLst/>
      </p:bgPr>
    </p:bg>
    <p:spTree>
      <p:nvGrpSpPr>
        <p:cNvPr id="1" name="Shape 304"/>
        <p:cNvGrpSpPr/>
        <p:nvPr/>
      </p:nvGrpSpPr>
      <p:grpSpPr>
        <a:xfrm>
          <a:off x="0" y="0"/>
          <a:ext cx="0" cy="0"/>
          <a:chOff x="0" y="0"/>
          <a:chExt cx="0" cy="0"/>
        </a:xfrm>
      </p:grpSpPr>
      <p:cxnSp>
        <p:nvCxnSpPr>
          <p:cNvPr id="305" name="Google Shape;305;p18"/>
          <p:cNvCxnSpPr/>
          <p:nvPr/>
        </p:nvCxnSpPr>
        <p:spPr>
          <a:xfrm>
            <a:off x="3115350" y="300"/>
            <a:ext cx="0" cy="5141400"/>
          </a:xfrm>
          <a:prstGeom prst="straightConnector1">
            <a:avLst/>
          </a:prstGeom>
          <a:noFill/>
          <a:ln w="9525" cap="flat" cmpd="sng">
            <a:solidFill>
              <a:schemeClr val="dk2"/>
            </a:solidFill>
            <a:prstDash val="solid"/>
            <a:round/>
            <a:headEnd type="none" w="sm" len="sm"/>
            <a:tailEnd type="none" w="sm" len="sm"/>
          </a:ln>
        </p:spPr>
      </p:cxnSp>
      <p:sp>
        <p:nvSpPr>
          <p:cNvPr id="306" name="Google Shape;306;p18"/>
          <p:cNvSpPr txBox="1"/>
          <p:nvPr/>
        </p:nvSpPr>
        <p:spPr>
          <a:xfrm>
            <a:off x="3419850" y="303450"/>
            <a:ext cx="4318200" cy="30291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5200"/>
              <a:buFont typeface="Arial"/>
              <a:buNone/>
            </a:pPr>
            <a:r>
              <a:rPr lang="en-GB" sz="5200" b="0" i="0" u="none" strike="noStrike" cap="none">
                <a:solidFill>
                  <a:schemeClr val="dk1"/>
                </a:solidFill>
                <a:latin typeface="Nanum Myeongjo"/>
                <a:ea typeface="Nanum Myeongjo"/>
                <a:cs typeface="Nanum Myeongjo"/>
                <a:sym typeface="Nanum Myeongjo"/>
              </a:rPr>
              <a:t>Task 1: Expectations </a:t>
            </a:r>
            <a:br>
              <a:rPr lang="en-GB" sz="5200" b="0" i="0" u="none" strike="noStrike" cap="none">
                <a:solidFill>
                  <a:schemeClr val="dk1"/>
                </a:solidFill>
                <a:latin typeface="Nanum Myeongjo"/>
                <a:ea typeface="Nanum Myeongjo"/>
                <a:cs typeface="Nanum Myeongjo"/>
                <a:sym typeface="Nanum Myeongjo"/>
              </a:rPr>
            </a:br>
            <a:r>
              <a:rPr lang="en-GB" sz="5200" b="0" i="0" u="none" strike="noStrike" cap="none">
                <a:solidFill>
                  <a:schemeClr val="dk1"/>
                </a:solidFill>
                <a:latin typeface="Nanum Myeongjo"/>
                <a:ea typeface="Nanum Myeongjo"/>
                <a:cs typeface="Nanum Myeongjo"/>
                <a:sym typeface="Nanum Myeongjo"/>
              </a:rPr>
              <a:t>and Learning Principles</a:t>
            </a:r>
            <a:endParaRPr sz="5200" b="0" i="0" u="none" strike="noStrike" cap="none">
              <a:solidFill>
                <a:schemeClr val="dk1"/>
              </a:solidFill>
              <a:latin typeface="Nanum Myeongjo"/>
              <a:ea typeface="Nanum Myeongjo"/>
              <a:cs typeface="Nanum Myeongjo"/>
              <a:sym typeface="Nanum Myeongjo"/>
            </a:endParaRPr>
          </a:p>
        </p:txBody>
      </p:sp>
      <p:sp>
        <p:nvSpPr>
          <p:cNvPr id="307" name="Google Shape;307;p18"/>
          <p:cNvSpPr txBox="1"/>
          <p:nvPr/>
        </p:nvSpPr>
        <p:spPr>
          <a:xfrm>
            <a:off x="615900" y="303450"/>
            <a:ext cx="1441500" cy="13785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5200"/>
              <a:buFont typeface="Arial"/>
              <a:buNone/>
            </a:pPr>
            <a:r>
              <a:rPr lang="en-GB" sz="5200" b="0" i="0" u="none" strike="noStrike" cap="none">
                <a:solidFill>
                  <a:schemeClr val="dk1"/>
                </a:solidFill>
                <a:latin typeface="Nanum Myeongjo"/>
                <a:ea typeface="Nanum Myeongjo"/>
                <a:cs typeface="Nanum Myeongjo"/>
                <a:sym typeface="Nanum Myeongjo"/>
              </a:rPr>
              <a:t>02</a:t>
            </a:r>
            <a:endParaRPr sz="5200" b="0" i="0" u="none" strike="noStrike" cap="none">
              <a:solidFill>
                <a:schemeClr val="dk1"/>
              </a:solidFill>
              <a:latin typeface="Nanum Myeongjo"/>
              <a:ea typeface="Nanum Myeongjo"/>
              <a:cs typeface="Nanum Myeongjo"/>
              <a:sym typeface="Nanum Myeongj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311"/>
        <p:cNvGrpSpPr/>
        <p:nvPr/>
      </p:nvGrpSpPr>
      <p:grpSpPr>
        <a:xfrm>
          <a:off x="0" y="0"/>
          <a:ext cx="0" cy="0"/>
          <a:chOff x="0" y="0"/>
          <a:chExt cx="0" cy="0"/>
        </a:xfrm>
      </p:grpSpPr>
      <p:cxnSp>
        <p:nvCxnSpPr>
          <p:cNvPr id="312" name="Google Shape;312;p19"/>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313" name="Google Shape;313;p19"/>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314" name="Google Shape;314;p19"/>
          <p:cNvSpPr txBox="1"/>
          <p:nvPr/>
        </p:nvSpPr>
        <p:spPr>
          <a:xfrm>
            <a:off x="615900" y="1141350"/>
            <a:ext cx="5917800" cy="3540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1200"/>
              </a:spcAft>
              <a:buClr>
                <a:schemeClr val="dk1"/>
              </a:buClr>
              <a:buSzPts val="1100"/>
              <a:buFont typeface="Arial"/>
              <a:buNone/>
            </a:pPr>
            <a:endParaRPr sz="2300" b="0" i="0" u="none" strike="noStrike" cap="none">
              <a:solidFill>
                <a:schemeClr val="lt1"/>
              </a:solidFill>
              <a:latin typeface="DM Sans"/>
              <a:ea typeface="DM Sans"/>
              <a:cs typeface="DM Sans"/>
              <a:sym typeface="DM Sans"/>
            </a:endParaRPr>
          </a:p>
        </p:txBody>
      </p:sp>
      <p:sp>
        <p:nvSpPr>
          <p:cNvPr id="315" name="Google Shape;315;p19"/>
          <p:cNvSpPr txBox="1"/>
          <p:nvPr/>
        </p:nvSpPr>
        <p:spPr>
          <a:xfrm>
            <a:off x="615900" y="368375"/>
            <a:ext cx="4900500" cy="538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1000"/>
              </a:spcAft>
              <a:buClr>
                <a:srgbClr val="000000"/>
              </a:buClr>
              <a:buSzPts val="3500"/>
              <a:buFont typeface="Arial"/>
              <a:buNone/>
            </a:pPr>
            <a:r>
              <a:rPr lang="en-GB" sz="3500" b="0" i="0" u="none" strike="noStrike" cap="none">
                <a:solidFill>
                  <a:srgbClr val="83FBA3"/>
                </a:solidFill>
                <a:latin typeface="Nanum Myeongjo"/>
                <a:ea typeface="Nanum Myeongjo"/>
                <a:cs typeface="Nanum Myeongjo"/>
                <a:sym typeface="Nanum Myeongjo"/>
              </a:rPr>
              <a:t>Let’s Do Some Math!</a:t>
            </a:r>
            <a:endParaRPr sz="3500" b="0" i="0" u="none" strike="noStrike" cap="none">
              <a:solidFill>
                <a:srgbClr val="83FBA3"/>
              </a:solidFill>
              <a:latin typeface="Nanum Myeongjo"/>
              <a:ea typeface="Nanum Myeongjo"/>
              <a:cs typeface="Nanum Myeongjo"/>
              <a:sym typeface="Nanum Myeongjo"/>
            </a:endParaRPr>
          </a:p>
        </p:txBody>
      </p:sp>
      <p:sp>
        <p:nvSpPr>
          <p:cNvPr id="316" name="Google Shape;316;p19"/>
          <p:cNvSpPr/>
          <p:nvPr/>
        </p:nvSpPr>
        <p:spPr>
          <a:xfrm>
            <a:off x="6543275" y="2426325"/>
            <a:ext cx="1946100" cy="1946100"/>
          </a:xfrm>
          <a:prstGeom prst="teardrop">
            <a:avLst>
              <a:gd name="adj" fmla="val 100000"/>
            </a:avLst>
          </a:prstGeom>
          <a:solidFill>
            <a:srgbClr val="83FBA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7" name="Google Shape;317;p19"/>
          <p:cNvSpPr txBox="1"/>
          <p:nvPr/>
        </p:nvSpPr>
        <p:spPr>
          <a:xfrm>
            <a:off x="6735575" y="2937675"/>
            <a:ext cx="1561500" cy="9234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GB" sz="1200" b="1" i="0" u="none" strike="noStrike" cap="none">
                <a:solidFill>
                  <a:srgbClr val="145758"/>
                </a:solidFill>
                <a:latin typeface="Proxima Nova"/>
                <a:ea typeface="Proxima Nova"/>
                <a:cs typeface="Proxima Nova"/>
                <a:sym typeface="Proxima Nova"/>
              </a:rPr>
              <a:t>Do the task as a student would. Jot down any reflections that you have as you do the math!</a:t>
            </a:r>
            <a:endParaRPr sz="1200" b="1" i="0" u="none" strike="noStrike" cap="none">
              <a:solidFill>
                <a:srgbClr val="145758"/>
              </a:solidFill>
              <a:latin typeface="DM Sans"/>
              <a:ea typeface="DM Sans"/>
              <a:cs typeface="DM Sans"/>
              <a:sym typeface="DM Sans"/>
            </a:endParaRPr>
          </a:p>
        </p:txBody>
      </p:sp>
      <p:grpSp>
        <p:nvGrpSpPr>
          <p:cNvPr id="318" name="Google Shape;318;p19"/>
          <p:cNvGrpSpPr/>
          <p:nvPr/>
        </p:nvGrpSpPr>
        <p:grpSpPr>
          <a:xfrm>
            <a:off x="970175" y="1172300"/>
            <a:ext cx="5917800" cy="3123925"/>
            <a:chOff x="970175" y="1172300"/>
            <a:chExt cx="5917800" cy="3123925"/>
          </a:xfrm>
        </p:grpSpPr>
        <p:pic>
          <p:nvPicPr>
            <p:cNvPr id="319" name="Google Shape;319;p19"/>
            <p:cNvPicPr preferRelativeResize="0"/>
            <p:nvPr/>
          </p:nvPicPr>
          <p:blipFill rotWithShape="1">
            <a:blip r:embed="rId3">
              <a:alphaModFix/>
            </a:blip>
            <a:srcRect/>
            <a:stretch/>
          </p:blipFill>
          <p:spPr>
            <a:xfrm>
              <a:off x="2078025" y="3648525"/>
              <a:ext cx="342900" cy="647700"/>
            </a:xfrm>
            <a:prstGeom prst="rect">
              <a:avLst/>
            </a:prstGeom>
            <a:noFill/>
            <a:ln>
              <a:noFill/>
            </a:ln>
          </p:spPr>
        </p:pic>
        <p:grpSp>
          <p:nvGrpSpPr>
            <p:cNvPr id="320" name="Google Shape;320;p19"/>
            <p:cNvGrpSpPr/>
            <p:nvPr/>
          </p:nvGrpSpPr>
          <p:grpSpPr>
            <a:xfrm>
              <a:off x="970175" y="1172300"/>
              <a:ext cx="5917800" cy="3022525"/>
              <a:chOff x="615900" y="1598550"/>
              <a:chExt cx="5917800" cy="3022525"/>
            </a:xfrm>
          </p:grpSpPr>
          <p:sp>
            <p:nvSpPr>
              <p:cNvPr id="321" name="Google Shape;321;p19"/>
              <p:cNvSpPr txBox="1"/>
              <p:nvPr/>
            </p:nvSpPr>
            <p:spPr>
              <a:xfrm>
                <a:off x="615900" y="1598550"/>
                <a:ext cx="5917800" cy="29508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chemeClr val="dk1"/>
                  </a:buClr>
                  <a:buSzPts val="1100"/>
                  <a:buFont typeface="Arial"/>
                  <a:buNone/>
                </a:pPr>
                <a:r>
                  <a:rPr lang="en-GB" sz="2300" b="0" i="0" u="none" strike="noStrike" cap="none">
                    <a:solidFill>
                      <a:schemeClr val="lt1"/>
                    </a:solidFill>
                    <a:latin typeface="DM Sans"/>
                    <a:ea typeface="DM Sans"/>
                    <a:cs typeface="DM Sans"/>
                    <a:sym typeface="DM Sans"/>
                  </a:rPr>
                  <a:t>Which of the following equations have the same solution as </a:t>
                </a:r>
                <a:r>
                  <a:rPr lang="en-GB" sz="2300" b="0" i="1" u="none" strike="noStrike" cap="none">
                    <a:solidFill>
                      <a:schemeClr val="lt1"/>
                    </a:solidFill>
                    <a:latin typeface="DM Sans"/>
                    <a:ea typeface="DM Sans"/>
                    <a:cs typeface="DM Sans"/>
                    <a:sym typeface="DM Sans"/>
                  </a:rPr>
                  <a:t>x</a:t>
                </a:r>
                <a:r>
                  <a:rPr lang="en-GB" sz="2300" b="0" i="0" u="none" strike="noStrike" cap="none">
                    <a:solidFill>
                      <a:schemeClr val="lt1"/>
                    </a:solidFill>
                    <a:latin typeface="DM Sans"/>
                    <a:ea typeface="DM Sans"/>
                    <a:cs typeface="DM Sans"/>
                    <a:sym typeface="DM Sans"/>
                  </a:rPr>
                  <a:t> + 3 = 5</a:t>
                </a:r>
                <a:r>
                  <a:rPr lang="en-GB" sz="2300" b="0" i="1" u="none" strike="noStrike" cap="none">
                    <a:solidFill>
                      <a:schemeClr val="lt1"/>
                    </a:solidFill>
                    <a:latin typeface="DM Sans"/>
                    <a:ea typeface="DM Sans"/>
                    <a:cs typeface="DM Sans"/>
                    <a:sym typeface="DM Sans"/>
                  </a:rPr>
                  <a:t>x</a:t>
                </a:r>
                <a:r>
                  <a:rPr lang="en-GB" sz="2300" b="0" i="0" u="none" strike="noStrike" cap="none">
                    <a:solidFill>
                      <a:schemeClr val="lt1"/>
                    </a:solidFill>
                    <a:latin typeface="DM Sans"/>
                    <a:ea typeface="DM Sans"/>
                    <a:cs typeface="DM Sans"/>
                    <a:sym typeface="DM Sans"/>
                  </a:rPr>
                  <a:t> - 4? </a:t>
                </a:r>
                <a:endParaRPr sz="2300" b="0" i="0" u="none" strike="noStrike" cap="none">
                  <a:solidFill>
                    <a:schemeClr val="lt1"/>
                  </a:solidFill>
                  <a:latin typeface="DM Sans"/>
                  <a:ea typeface="DM Sans"/>
                  <a:cs typeface="DM Sans"/>
                  <a:sym typeface="DM Sans"/>
                </a:endParaRPr>
              </a:p>
              <a:p>
                <a:pPr marL="457200" marR="0" lvl="0" indent="-374650" algn="l" rtl="0">
                  <a:lnSpc>
                    <a:spcPct val="115000"/>
                  </a:lnSpc>
                  <a:spcBef>
                    <a:spcPts val="1200"/>
                  </a:spcBef>
                  <a:spcAft>
                    <a:spcPts val="0"/>
                  </a:spcAft>
                  <a:buClr>
                    <a:schemeClr val="lt1"/>
                  </a:buClr>
                  <a:buSzPts val="2300"/>
                  <a:buFont typeface="DM Sans"/>
                  <a:buAutoNum type="alphaUcPeriod"/>
                </a:pPr>
                <a:r>
                  <a:rPr lang="en-GB" sz="2300" b="0" i="1" u="none" strike="noStrike" cap="none">
                    <a:solidFill>
                      <a:schemeClr val="lt1"/>
                    </a:solidFill>
                    <a:latin typeface="DM Sans"/>
                    <a:ea typeface="DM Sans"/>
                    <a:cs typeface="DM Sans"/>
                    <a:sym typeface="DM Sans"/>
                  </a:rPr>
                  <a:t>x </a:t>
                </a:r>
                <a:r>
                  <a:rPr lang="en-GB" sz="2300" b="0" i="0" u="none" strike="noStrike" cap="none">
                    <a:solidFill>
                      <a:schemeClr val="lt1"/>
                    </a:solidFill>
                    <a:latin typeface="DM Sans"/>
                    <a:ea typeface="DM Sans"/>
                    <a:cs typeface="DM Sans"/>
                    <a:sym typeface="DM Sans"/>
                  </a:rPr>
                  <a:t>- 3 = 5</a:t>
                </a:r>
                <a:r>
                  <a:rPr lang="en-GB" sz="2300" b="0" i="1" u="none" strike="noStrike" cap="none">
                    <a:solidFill>
                      <a:schemeClr val="lt1"/>
                    </a:solidFill>
                    <a:latin typeface="DM Sans"/>
                    <a:ea typeface="DM Sans"/>
                    <a:cs typeface="DM Sans"/>
                    <a:sym typeface="DM Sans"/>
                  </a:rPr>
                  <a:t>x</a:t>
                </a:r>
                <a:r>
                  <a:rPr lang="en-GB" sz="2300" b="0" i="0" u="none" strike="noStrike" cap="none">
                    <a:solidFill>
                      <a:schemeClr val="lt1"/>
                    </a:solidFill>
                    <a:latin typeface="DM Sans"/>
                    <a:ea typeface="DM Sans"/>
                    <a:cs typeface="DM Sans"/>
                    <a:sym typeface="DM Sans"/>
                  </a:rPr>
                  <a:t> + 4</a:t>
                </a:r>
                <a:endParaRPr sz="2300" b="0" i="0" u="none" strike="noStrike" cap="none">
                  <a:solidFill>
                    <a:schemeClr val="lt1"/>
                  </a:solidFill>
                  <a:latin typeface="DM Sans"/>
                  <a:ea typeface="DM Sans"/>
                  <a:cs typeface="DM Sans"/>
                  <a:sym typeface="DM Sans"/>
                </a:endParaRPr>
              </a:p>
              <a:p>
                <a:pPr marL="457200" marR="0" lvl="0" indent="-374650" algn="l" rtl="0">
                  <a:lnSpc>
                    <a:spcPct val="115000"/>
                  </a:lnSpc>
                  <a:spcBef>
                    <a:spcPts val="0"/>
                  </a:spcBef>
                  <a:spcAft>
                    <a:spcPts val="0"/>
                  </a:spcAft>
                  <a:buClr>
                    <a:schemeClr val="lt1"/>
                  </a:buClr>
                  <a:buSzPts val="2300"/>
                  <a:buFont typeface="DM Sans"/>
                  <a:buAutoNum type="alphaUcPeriod"/>
                </a:pPr>
                <a:r>
                  <a:rPr lang="en-GB" sz="2300" b="0" i="0" u="none" strike="noStrike" cap="none">
                    <a:solidFill>
                      <a:schemeClr val="lt1"/>
                    </a:solidFill>
                    <a:latin typeface="DM Sans"/>
                    <a:ea typeface="DM Sans"/>
                    <a:cs typeface="DM Sans"/>
                    <a:sym typeface="DM Sans"/>
                  </a:rPr>
                  <a:t>2</a:t>
                </a:r>
                <a:r>
                  <a:rPr lang="en-GB" sz="2300" b="0" i="1" u="none" strike="noStrike" cap="none">
                    <a:solidFill>
                      <a:schemeClr val="lt1"/>
                    </a:solidFill>
                    <a:latin typeface="DM Sans"/>
                    <a:ea typeface="DM Sans"/>
                    <a:cs typeface="DM Sans"/>
                    <a:sym typeface="DM Sans"/>
                  </a:rPr>
                  <a:t>x</a:t>
                </a:r>
                <a:r>
                  <a:rPr lang="en-GB" sz="2300" b="0" i="0" u="none" strike="noStrike" cap="none">
                    <a:solidFill>
                      <a:schemeClr val="lt1"/>
                    </a:solidFill>
                    <a:latin typeface="DM Sans"/>
                    <a:ea typeface="DM Sans"/>
                    <a:cs typeface="DM Sans"/>
                    <a:sym typeface="DM Sans"/>
                  </a:rPr>
                  <a:t> + 8 = 5</a:t>
                </a:r>
                <a:r>
                  <a:rPr lang="en-GB" sz="2300" b="0" i="1" u="none" strike="noStrike" cap="none">
                    <a:solidFill>
                      <a:schemeClr val="lt1"/>
                    </a:solidFill>
                    <a:latin typeface="DM Sans"/>
                    <a:ea typeface="DM Sans"/>
                    <a:cs typeface="DM Sans"/>
                    <a:sym typeface="DM Sans"/>
                  </a:rPr>
                  <a:t>x</a:t>
                </a:r>
                <a:r>
                  <a:rPr lang="en-GB" sz="2300" b="0" i="0" u="none" strike="noStrike" cap="none">
                    <a:solidFill>
                      <a:schemeClr val="lt1"/>
                    </a:solidFill>
                    <a:latin typeface="DM Sans"/>
                    <a:ea typeface="DM Sans"/>
                    <a:cs typeface="DM Sans"/>
                    <a:sym typeface="DM Sans"/>
                  </a:rPr>
                  <a:t> - 3</a:t>
                </a:r>
                <a:endParaRPr sz="2300" b="0" i="0" u="none" strike="noStrike" cap="none">
                  <a:solidFill>
                    <a:schemeClr val="lt1"/>
                  </a:solidFill>
                  <a:latin typeface="DM Sans"/>
                  <a:ea typeface="DM Sans"/>
                  <a:cs typeface="DM Sans"/>
                  <a:sym typeface="DM Sans"/>
                </a:endParaRPr>
              </a:p>
              <a:p>
                <a:pPr marL="457200" marR="0" lvl="0" indent="-374650" algn="l" rtl="0">
                  <a:lnSpc>
                    <a:spcPct val="115000"/>
                  </a:lnSpc>
                  <a:spcBef>
                    <a:spcPts val="0"/>
                  </a:spcBef>
                  <a:spcAft>
                    <a:spcPts val="0"/>
                  </a:spcAft>
                  <a:buClr>
                    <a:schemeClr val="lt1"/>
                  </a:buClr>
                  <a:buSzPts val="2300"/>
                  <a:buFont typeface="DM Sans"/>
                  <a:buAutoNum type="alphaUcPeriod"/>
                </a:pPr>
                <a:r>
                  <a:rPr lang="en-GB" sz="2300" b="0" i="0" u="none" strike="noStrike" cap="none">
                    <a:solidFill>
                      <a:schemeClr val="lt1"/>
                    </a:solidFill>
                    <a:latin typeface="DM Sans"/>
                    <a:ea typeface="DM Sans"/>
                    <a:cs typeface="DM Sans"/>
                    <a:sym typeface="DM Sans"/>
                  </a:rPr>
                  <a:t>10</a:t>
                </a:r>
                <a:r>
                  <a:rPr lang="en-GB" sz="2300" b="0" i="1" u="none" strike="noStrike" cap="none">
                    <a:solidFill>
                      <a:schemeClr val="lt1"/>
                    </a:solidFill>
                    <a:latin typeface="DM Sans"/>
                    <a:ea typeface="DM Sans"/>
                    <a:cs typeface="DM Sans"/>
                    <a:sym typeface="DM Sans"/>
                  </a:rPr>
                  <a:t>x </a:t>
                </a:r>
                <a:r>
                  <a:rPr lang="en-GB" sz="2300" b="0" i="0" u="none" strike="noStrike" cap="none">
                    <a:solidFill>
                      <a:schemeClr val="lt1"/>
                    </a:solidFill>
                    <a:latin typeface="DM Sans"/>
                    <a:ea typeface="DM Sans"/>
                    <a:cs typeface="DM Sans"/>
                    <a:sym typeface="DM Sans"/>
                  </a:rPr>
                  <a:t>+ 6 = 2</a:t>
                </a:r>
                <a:r>
                  <a:rPr lang="en-GB" sz="2300" b="0" i="1" u="none" strike="noStrike" cap="none">
                    <a:solidFill>
                      <a:schemeClr val="lt1"/>
                    </a:solidFill>
                    <a:latin typeface="DM Sans"/>
                    <a:ea typeface="DM Sans"/>
                    <a:cs typeface="DM Sans"/>
                    <a:sym typeface="DM Sans"/>
                  </a:rPr>
                  <a:t>x </a:t>
                </a:r>
                <a:r>
                  <a:rPr lang="en-GB" sz="2300" b="0" i="0" u="none" strike="noStrike" cap="none">
                    <a:solidFill>
                      <a:schemeClr val="lt1"/>
                    </a:solidFill>
                    <a:latin typeface="DM Sans"/>
                    <a:ea typeface="DM Sans"/>
                    <a:cs typeface="DM Sans"/>
                    <a:sym typeface="DM Sans"/>
                  </a:rPr>
                  <a:t>- 8</a:t>
                </a:r>
                <a:endParaRPr sz="2300" b="0" i="0" u="none" strike="noStrike" cap="none">
                  <a:solidFill>
                    <a:schemeClr val="lt1"/>
                  </a:solidFill>
                  <a:latin typeface="DM Sans"/>
                  <a:ea typeface="DM Sans"/>
                  <a:cs typeface="DM Sans"/>
                  <a:sym typeface="DM Sans"/>
                </a:endParaRPr>
              </a:p>
              <a:p>
                <a:pPr marL="457200" marR="0" lvl="0" indent="-374650" algn="l" rtl="0">
                  <a:lnSpc>
                    <a:spcPct val="115000"/>
                  </a:lnSpc>
                  <a:spcBef>
                    <a:spcPts val="0"/>
                  </a:spcBef>
                  <a:spcAft>
                    <a:spcPts val="0"/>
                  </a:spcAft>
                  <a:buClr>
                    <a:schemeClr val="lt1"/>
                  </a:buClr>
                  <a:buSzPts val="2300"/>
                  <a:buFont typeface="DM Sans"/>
                  <a:buAutoNum type="alphaUcPeriod"/>
                </a:pPr>
                <a:r>
                  <a:rPr lang="en-GB" sz="2300" b="0" i="0" u="none" strike="noStrike" cap="none">
                    <a:solidFill>
                      <a:schemeClr val="lt1"/>
                    </a:solidFill>
                    <a:latin typeface="DM Sans"/>
                    <a:ea typeface="DM Sans"/>
                    <a:cs typeface="DM Sans"/>
                    <a:sym typeface="DM Sans"/>
                  </a:rPr>
                  <a:t>10</a:t>
                </a:r>
                <a:r>
                  <a:rPr lang="en-GB" sz="2300" b="0" i="1" u="none" strike="noStrike" cap="none">
                    <a:solidFill>
                      <a:schemeClr val="lt1"/>
                    </a:solidFill>
                    <a:latin typeface="DM Sans"/>
                    <a:ea typeface="DM Sans"/>
                    <a:cs typeface="DM Sans"/>
                    <a:sym typeface="DM Sans"/>
                  </a:rPr>
                  <a:t>x </a:t>
                </a:r>
                <a:r>
                  <a:rPr lang="en-GB" sz="2300" b="0" i="0" u="none" strike="noStrike" cap="none">
                    <a:solidFill>
                      <a:schemeClr val="lt1"/>
                    </a:solidFill>
                    <a:latin typeface="DM Sans"/>
                    <a:ea typeface="DM Sans"/>
                    <a:cs typeface="DM Sans"/>
                    <a:sym typeface="DM Sans"/>
                  </a:rPr>
                  <a:t>- 8 = 2</a:t>
                </a:r>
                <a:r>
                  <a:rPr lang="en-GB" sz="2300" b="0" i="1" u="none" strike="noStrike" cap="none">
                    <a:solidFill>
                      <a:schemeClr val="lt1"/>
                    </a:solidFill>
                    <a:latin typeface="DM Sans"/>
                    <a:ea typeface="DM Sans"/>
                    <a:cs typeface="DM Sans"/>
                    <a:sym typeface="DM Sans"/>
                  </a:rPr>
                  <a:t>x</a:t>
                </a:r>
                <a:r>
                  <a:rPr lang="en-GB" sz="2300" b="0" i="0" u="none" strike="noStrike" cap="none">
                    <a:solidFill>
                      <a:schemeClr val="lt1"/>
                    </a:solidFill>
                    <a:latin typeface="DM Sans"/>
                    <a:ea typeface="DM Sans"/>
                    <a:cs typeface="DM Sans"/>
                    <a:sym typeface="DM Sans"/>
                  </a:rPr>
                  <a:t> + 6</a:t>
                </a:r>
                <a:endParaRPr sz="2300" b="0" i="0" u="none" strike="noStrike" cap="none">
                  <a:solidFill>
                    <a:schemeClr val="lt1"/>
                  </a:solidFill>
                  <a:latin typeface="DM Sans"/>
                  <a:ea typeface="DM Sans"/>
                  <a:cs typeface="DM Sans"/>
                  <a:sym typeface="DM Sans"/>
                </a:endParaRPr>
              </a:p>
              <a:p>
                <a:pPr marL="457200" marR="0" lvl="0" indent="-374650" algn="l" rtl="0">
                  <a:lnSpc>
                    <a:spcPct val="115000"/>
                  </a:lnSpc>
                  <a:spcBef>
                    <a:spcPts val="0"/>
                  </a:spcBef>
                  <a:spcAft>
                    <a:spcPts val="0"/>
                  </a:spcAft>
                  <a:buClr>
                    <a:schemeClr val="lt1"/>
                  </a:buClr>
                  <a:buSzPts val="2300"/>
                  <a:buFont typeface="DM Sans"/>
                  <a:buAutoNum type="alphaUcPeriod"/>
                </a:pPr>
                <a:r>
                  <a:rPr lang="en-GB" sz="2300" b="0" i="0" u="none" strike="noStrike" cap="none">
                    <a:solidFill>
                      <a:schemeClr val="lt1"/>
                    </a:solidFill>
                    <a:latin typeface="DM Sans"/>
                    <a:ea typeface="DM Sans"/>
                    <a:cs typeface="DM Sans"/>
                    <a:sym typeface="DM Sans"/>
                  </a:rPr>
                  <a:t>0.3 + </a:t>
                </a:r>
                <a:r>
                  <a:rPr lang="en-GB" sz="2300" b="0" i="1" u="none" strike="noStrike" cap="none">
                    <a:solidFill>
                      <a:schemeClr val="lt1"/>
                    </a:solidFill>
                    <a:latin typeface="DM Sans"/>
                    <a:ea typeface="DM Sans"/>
                    <a:cs typeface="DM Sans"/>
                    <a:sym typeface="DM Sans"/>
                  </a:rPr>
                  <a:t>   </a:t>
                </a:r>
                <a:r>
                  <a:rPr lang="en-GB" sz="2300" b="0" i="0" u="none" strike="noStrike" cap="none">
                    <a:solidFill>
                      <a:schemeClr val="lt1"/>
                    </a:solidFill>
                    <a:latin typeface="DM Sans"/>
                    <a:ea typeface="DM Sans"/>
                    <a:cs typeface="DM Sans"/>
                    <a:sym typeface="DM Sans"/>
                  </a:rPr>
                  <a:t> =      </a:t>
                </a:r>
                <a:r>
                  <a:rPr lang="en-GB" sz="2300" b="0" i="1" u="none" strike="noStrike" cap="none">
                    <a:solidFill>
                      <a:schemeClr val="lt1"/>
                    </a:solidFill>
                    <a:latin typeface="DM Sans"/>
                    <a:ea typeface="DM Sans"/>
                    <a:cs typeface="DM Sans"/>
                    <a:sym typeface="DM Sans"/>
                  </a:rPr>
                  <a:t>x</a:t>
                </a:r>
                <a:r>
                  <a:rPr lang="en-GB" sz="2300" b="0" i="0" u="none" strike="noStrike" cap="none">
                    <a:solidFill>
                      <a:schemeClr val="lt1"/>
                    </a:solidFill>
                    <a:latin typeface="DM Sans"/>
                    <a:ea typeface="DM Sans"/>
                    <a:cs typeface="DM Sans"/>
                    <a:sym typeface="DM Sans"/>
                  </a:rPr>
                  <a:t> - 0.4  </a:t>
                </a:r>
                <a:endParaRPr sz="2300" b="0" i="0" u="none" strike="noStrike" cap="none">
                  <a:solidFill>
                    <a:schemeClr val="lt1"/>
                  </a:solidFill>
                  <a:latin typeface="DM Sans"/>
                  <a:ea typeface="DM Sans"/>
                  <a:cs typeface="DM Sans"/>
                  <a:sym typeface="DM Sans"/>
                </a:endParaRPr>
              </a:p>
            </p:txBody>
          </p:sp>
          <p:grpSp>
            <p:nvGrpSpPr>
              <p:cNvPr id="322" name="Google Shape;322;p19"/>
              <p:cNvGrpSpPr/>
              <p:nvPr/>
            </p:nvGrpSpPr>
            <p:grpSpPr>
              <a:xfrm>
                <a:off x="2367525" y="3973375"/>
                <a:ext cx="342900" cy="647700"/>
                <a:chOff x="2367525" y="3973375"/>
                <a:chExt cx="342900" cy="647700"/>
              </a:xfrm>
            </p:grpSpPr>
            <p:sp>
              <p:nvSpPr>
                <p:cNvPr id="323" name="Google Shape;323;p19"/>
                <p:cNvSpPr txBox="1"/>
                <p:nvPr/>
              </p:nvSpPr>
              <p:spPr>
                <a:xfrm>
                  <a:off x="2367525" y="3973375"/>
                  <a:ext cx="342900" cy="647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GB" sz="2100" b="0" i="0" u="none" strike="noStrike" cap="none">
                      <a:solidFill>
                        <a:schemeClr val="lt1"/>
                      </a:solidFill>
                      <a:latin typeface="Arial"/>
                      <a:ea typeface="Arial"/>
                      <a:cs typeface="Arial"/>
                      <a:sym typeface="Arial"/>
                    </a:rPr>
                    <a:t>1</a:t>
                  </a:r>
                  <a:endParaRPr sz="21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r>
                    <a:rPr lang="en-GB" sz="2100" b="0" i="0" u="none" strike="noStrike" cap="none">
                      <a:solidFill>
                        <a:schemeClr val="lt1"/>
                      </a:solidFill>
                      <a:latin typeface="Arial"/>
                      <a:ea typeface="Arial"/>
                      <a:cs typeface="Arial"/>
                      <a:sym typeface="Arial"/>
                    </a:rPr>
                    <a:t>2</a:t>
                  </a:r>
                  <a:endParaRPr sz="2100" b="0" i="0" u="none" strike="noStrike" cap="none">
                    <a:solidFill>
                      <a:schemeClr val="lt1"/>
                    </a:solidFill>
                    <a:latin typeface="Arial"/>
                    <a:ea typeface="Arial"/>
                    <a:cs typeface="Arial"/>
                    <a:sym typeface="Arial"/>
                  </a:endParaRPr>
                </a:p>
              </p:txBody>
            </p:sp>
            <p:cxnSp>
              <p:nvCxnSpPr>
                <p:cNvPr id="324" name="Google Shape;324;p19"/>
                <p:cNvCxnSpPr/>
                <p:nvPr/>
              </p:nvCxnSpPr>
              <p:spPr>
                <a:xfrm>
                  <a:off x="2367525" y="4373425"/>
                  <a:ext cx="342900" cy="0"/>
                </a:xfrm>
                <a:prstGeom prst="straightConnector1">
                  <a:avLst/>
                </a:prstGeom>
                <a:noFill/>
                <a:ln w="19050" cap="flat" cmpd="sng">
                  <a:solidFill>
                    <a:schemeClr val="lt1"/>
                  </a:solidFill>
                  <a:prstDash val="solid"/>
                  <a:round/>
                  <a:headEnd type="none" w="sm" len="sm"/>
                  <a:tailEnd type="none" w="sm" len="sm"/>
                </a:ln>
              </p:spPr>
            </p:cxnSp>
          </p:grpSp>
        </p:gr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328"/>
        <p:cNvGrpSpPr/>
        <p:nvPr/>
      </p:nvGrpSpPr>
      <p:grpSpPr>
        <a:xfrm>
          <a:off x="0" y="0"/>
          <a:ext cx="0" cy="0"/>
          <a:chOff x="0" y="0"/>
          <a:chExt cx="0" cy="0"/>
        </a:xfrm>
      </p:grpSpPr>
      <p:cxnSp>
        <p:nvCxnSpPr>
          <p:cNvPr id="329" name="Google Shape;329;p20"/>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330" name="Google Shape;330;p20"/>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331" name="Google Shape;331;p20"/>
          <p:cNvSpPr txBox="1"/>
          <p:nvPr/>
        </p:nvSpPr>
        <p:spPr>
          <a:xfrm>
            <a:off x="615900" y="368375"/>
            <a:ext cx="7410600" cy="538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1000"/>
              </a:spcAft>
              <a:buClr>
                <a:srgbClr val="000000"/>
              </a:buClr>
              <a:buSzPts val="3500"/>
              <a:buFont typeface="Arial"/>
              <a:buNone/>
            </a:pPr>
            <a:r>
              <a:rPr lang="en-GB" sz="3500" b="0" i="0" u="none" strike="noStrike" cap="none">
                <a:solidFill>
                  <a:srgbClr val="83FBA3"/>
                </a:solidFill>
                <a:latin typeface="Nanum Myeongjo"/>
                <a:ea typeface="Nanum Myeongjo"/>
                <a:cs typeface="Nanum Myeongjo"/>
                <a:sym typeface="Nanum Myeongjo"/>
              </a:rPr>
              <a:t>Content and Practice Expectations</a:t>
            </a:r>
            <a:endParaRPr sz="3500" b="0" i="0" u="none" strike="noStrike" cap="none">
              <a:solidFill>
                <a:srgbClr val="83FBA3"/>
              </a:solidFill>
              <a:latin typeface="Nanum Myeongjo"/>
              <a:ea typeface="Nanum Myeongjo"/>
              <a:cs typeface="Nanum Myeongjo"/>
              <a:sym typeface="Nanum Myeongjo"/>
            </a:endParaRPr>
          </a:p>
        </p:txBody>
      </p:sp>
      <p:sp>
        <p:nvSpPr>
          <p:cNvPr id="332" name="Google Shape;332;p20"/>
          <p:cNvSpPr/>
          <p:nvPr/>
        </p:nvSpPr>
        <p:spPr>
          <a:xfrm>
            <a:off x="6543275" y="2426325"/>
            <a:ext cx="1946100" cy="1946100"/>
          </a:xfrm>
          <a:prstGeom prst="teardrop">
            <a:avLst>
              <a:gd name="adj" fmla="val 100000"/>
            </a:avLst>
          </a:prstGeom>
          <a:solidFill>
            <a:srgbClr val="83FBA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3" name="Google Shape;333;p20"/>
          <p:cNvSpPr txBox="1"/>
          <p:nvPr/>
        </p:nvSpPr>
        <p:spPr>
          <a:xfrm>
            <a:off x="6735575" y="2976075"/>
            <a:ext cx="1561500" cy="846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GB" sz="1100" b="1" i="0" u="none" strike="noStrike" cap="none">
                <a:solidFill>
                  <a:srgbClr val="145758"/>
                </a:solidFill>
                <a:latin typeface="DM Sans"/>
                <a:ea typeface="DM Sans"/>
                <a:cs typeface="DM Sans"/>
                <a:sym typeface="DM Sans"/>
              </a:rPr>
              <a:t>Choose 1-2 Content and Practice Expectations that student work could give evidence of.</a:t>
            </a:r>
            <a:endParaRPr sz="1100" b="1" i="0" u="none" strike="noStrike" cap="none">
              <a:solidFill>
                <a:srgbClr val="145758"/>
              </a:solidFill>
              <a:latin typeface="DM Sans"/>
              <a:ea typeface="DM Sans"/>
              <a:cs typeface="DM Sans"/>
              <a:sym typeface="DM Sans"/>
            </a:endParaRPr>
          </a:p>
        </p:txBody>
      </p:sp>
      <p:sp>
        <p:nvSpPr>
          <p:cNvPr id="334" name="Google Shape;334;p20"/>
          <p:cNvSpPr txBox="1"/>
          <p:nvPr/>
        </p:nvSpPr>
        <p:spPr>
          <a:xfrm>
            <a:off x="615900" y="1141350"/>
            <a:ext cx="5917800" cy="3540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1200"/>
              </a:spcAft>
              <a:buClr>
                <a:schemeClr val="dk1"/>
              </a:buClr>
              <a:buSzPts val="1100"/>
              <a:buFont typeface="Arial"/>
              <a:buNone/>
            </a:pPr>
            <a:endParaRPr sz="2300" b="0" i="0" u="none" strike="noStrike" cap="none">
              <a:solidFill>
                <a:schemeClr val="lt1"/>
              </a:solidFill>
              <a:latin typeface="DM Sans"/>
              <a:ea typeface="DM Sans"/>
              <a:cs typeface="DM Sans"/>
              <a:sym typeface="DM Sans"/>
            </a:endParaRPr>
          </a:p>
        </p:txBody>
      </p:sp>
      <p:grpSp>
        <p:nvGrpSpPr>
          <p:cNvPr id="335" name="Google Shape;335;p20"/>
          <p:cNvGrpSpPr/>
          <p:nvPr/>
        </p:nvGrpSpPr>
        <p:grpSpPr>
          <a:xfrm>
            <a:off x="970175" y="1172300"/>
            <a:ext cx="5917800" cy="3123925"/>
            <a:chOff x="970175" y="1172300"/>
            <a:chExt cx="5917800" cy="3123925"/>
          </a:xfrm>
        </p:grpSpPr>
        <p:pic>
          <p:nvPicPr>
            <p:cNvPr id="336" name="Google Shape;336;p20"/>
            <p:cNvPicPr preferRelativeResize="0"/>
            <p:nvPr/>
          </p:nvPicPr>
          <p:blipFill rotWithShape="1">
            <a:blip r:embed="rId3">
              <a:alphaModFix/>
            </a:blip>
            <a:srcRect/>
            <a:stretch/>
          </p:blipFill>
          <p:spPr>
            <a:xfrm>
              <a:off x="2078025" y="3648525"/>
              <a:ext cx="342900" cy="647700"/>
            </a:xfrm>
            <a:prstGeom prst="rect">
              <a:avLst/>
            </a:prstGeom>
            <a:noFill/>
            <a:ln>
              <a:noFill/>
            </a:ln>
          </p:spPr>
        </p:pic>
        <p:grpSp>
          <p:nvGrpSpPr>
            <p:cNvPr id="337" name="Google Shape;337;p20"/>
            <p:cNvGrpSpPr/>
            <p:nvPr/>
          </p:nvGrpSpPr>
          <p:grpSpPr>
            <a:xfrm>
              <a:off x="970175" y="1172300"/>
              <a:ext cx="5917800" cy="3022525"/>
              <a:chOff x="615900" y="1598550"/>
              <a:chExt cx="5917800" cy="3022525"/>
            </a:xfrm>
          </p:grpSpPr>
          <p:sp>
            <p:nvSpPr>
              <p:cNvPr id="338" name="Google Shape;338;p20"/>
              <p:cNvSpPr txBox="1"/>
              <p:nvPr/>
            </p:nvSpPr>
            <p:spPr>
              <a:xfrm>
                <a:off x="615900" y="1598550"/>
                <a:ext cx="5917800" cy="29508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chemeClr val="dk1"/>
                  </a:buClr>
                  <a:buSzPts val="1100"/>
                  <a:buFont typeface="Arial"/>
                  <a:buNone/>
                </a:pPr>
                <a:r>
                  <a:rPr lang="en-GB" sz="2300" b="0" i="0" u="none" strike="noStrike" cap="none">
                    <a:solidFill>
                      <a:schemeClr val="lt1"/>
                    </a:solidFill>
                    <a:latin typeface="DM Sans"/>
                    <a:ea typeface="DM Sans"/>
                    <a:cs typeface="DM Sans"/>
                    <a:sym typeface="DM Sans"/>
                  </a:rPr>
                  <a:t>Which of the following equations have the same solution as </a:t>
                </a:r>
                <a:r>
                  <a:rPr lang="en-GB" sz="2300" b="0" i="1" u="none" strike="noStrike" cap="none">
                    <a:solidFill>
                      <a:schemeClr val="lt1"/>
                    </a:solidFill>
                    <a:latin typeface="DM Sans"/>
                    <a:ea typeface="DM Sans"/>
                    <a:cs typeface="DM Sans"/>
                    <a:sym typeface="DM Sans"/>
                  </a:rPr>
                  <a:t>x</a:t>
                </a:r>
                <a:r>
                  <a:rPr lang="en-GB" sz="2300" b="0" i="0" u="none" strike="noStrike" cap="none">
                    <a:solidFill>
                      <a:schemeClr val="lt1"/>
                    </a:solidFill>
                    <a:latin typeface="DM Sans"/>
                    <a:ea typeface="DM Sans"/>
                    <a:cs typeface="DM Sans"/>
                    <a:sym typeface="DM Sans"/>
                  </a:rPr>
                  <a:t> + 3 = 5</a:t>
                </a:r>
                <a:r>
                  <a:rPr lang="en-GB" sz="2300" b="0" i="1" u="none" strike="noStrike" cap="none">
                    <a:solidFill>
                      <a:schemeClr val="lt1"/>
                    </a:solidFill>
                    <a:latin typeface="DM Sans"/>
                    <a:ea typeface="DM Sans"/>
                    <a:cs typeface="DM Sans"/>
                    <a:sym typeface="DM Sans"/>
                  </a:rPr>
                  <a:t>x</a:t>
                </a:r>
                <a:r>
                  <a:rPr lang="en-GB" sz="2300" b="0" i="0" u="none" strike="noStrike" cap="none">
                    <a:solidFill>
                      <a:schemeClr val="lt1"/>
                    </a:solidFill>
                    <a:latin typeface="DM Sans"/>
                    <a:ea typeface="DM Sans"/>
                    <a:cs typeface="DM Sans"/>
                    <a:sym typeface="DM Sans"/>
                  </a:rPr>
                  <a:t> - 4? </a:t>
                </a:r>
                <a:endParaRPr sz="2300" b="0" i="0" u="none" strike="noStrike" cap="none">
                  <a:solidFill>
                    <a:schemeClr val="lt1"/>
                  </a:solidFill>
                  <a:latin typeface="DM Sans"/>
                  <a:ea typeface="DM Sans"/>
                  <a:cs typeface="DM Sans"/>
                  <a:sym typeface="DM Sans"/>
                </a:endParaRPr>
              </a:p>
              <a:p>
                <a:pPr marL="457200" marR="0" lvl="0" indent="-374650" algn="l" rtl="0">
                  <a:lnSpc>
                    <a:spcPct val="115000"/>
                  </a:lnSpc>
                  <a:spcBef>
                    <a:spcPts val="1200"/>
                  </a:spcBef>
                  <a:spcAft>
                    <a:spcPts val="0"/>
                  </a:spcAft>
                  <a:buClr>
                    <a:schemeClr val="lt1"/>
                  </a:buClr>
                  <a:buSzPts val="2300"/>
                  <a:buFont typeface="DM Sans"/>
                  <a:buAutoNum type="alphaUcPeriod"/>
                </a:pPr>
                <a:r>
                  <a:rPr lang="en-GB" sz="2300" b="0" i="1" u="none" strike="noStrike" cap="none">
                    <a:solidFill>
                      <a:schemeClr val="lt1"/>
                    </a:solidFill>
                    <a:latin typeface="DM Sans"/>
                    <a:ea typeface="DM Sans"/>
                    <a:cs typeface="DM Sans"/>
                    <a:sym typeface="DM Sans"/>
                  </a:rPr>
                  <a:t>x </a:t>
                </a:r>
                <a:r>
                  <a:rPr lang="en-GB" sz="2300" b="0" i="0" u="none" strike="noStrike" cap="none">
                    <a:solidFill>
                      <a:schemeClr val="lt1"/>
                    </a:solidFill>
                    <a:latin typeface="DM Sans"/>
                    <a:ea typeface="DM Sans"/>
                    <a:cs typeface="DM Sans"/>
                    <a:sym typeface="DM Sans"/>
                  </a:rPr>
                  <a:t>- 3 = 5</a:t>
                </a:r>
                <a:r>
                  <a:rPr lang="en-GB" sz="2300" b="0" i="1" u="none" strike="noStrike" cap="none">
                    <a:solidFill>
                      <a:schemeClr val="lt1"/>
                    </a:solidFill>
                    <a:latin typeface="DM Sans"/>
                    <a:ea typeface="DM Sans"/>
                    <a:cs typeface="DM Sans"/>
                    <a:sym typeface="DM Sans"/>
                  </a:rPr>
                  <a:t>x</a:t>
                </a:r>
                <a:r>
                  <a:rPr lang="en-GB" sz="2300" b="0" i="0" u="none" strike="noStrike" cap="none">
                    <a:solidFill>
                      <a:schemeClr val="lt1"/>
                    </a:solidFill>
                    <a:latin typeface="DM Sans"/>
                    <a:ea typeface="DM Sans"/>
                    <a:cs typeface="DM Sans"/>
                    <a:sym typeface="DM Sans"/>
                  </a:rPr>
                  <a:t> + 4</a:t>
                </a:r>
                <a:endParaRPr sz="2300" b="0" i="0" u="none" strike="noStrike" cap="none">
                  <a:solidFill>
                    <a:schemeClr val="lt1"/>
                  </a:solidFill>
                  <a:latin typeface="DM Sans"/>
                  <a:ea typeface="DM Sans"/>
                  <a:cs typeface="DM Sans"/>
                  <a:sym typeface="DM Sans"/>
                </a:endParaRPr>
              </a:p>
              <a:p>
                <a:pPr marL="457200" marR="0" lvl="0" indent="-374650" algn="l" rtl="0">
                  <a:lnSpc>
                    <a:spcPct val="115000"/>
                  </a:lnSpc>
                  <a:spcBef>
                    <a:spcPts val="0"/>
                  </a:spcBef>
                  <a:spcAft>
                    <a:spcPts val="0"/>
                  </a:spcAft>
                  <a:buClr>
                    <a:schemeClr val="lt1"/>
                  </a:buClr>
                  <a:buSzPts val="2300"/>
                  <a:buFont typeface="DM Sans"/>
                  <a:buAutoNum type="alphaUcPeriod"/>
                </a:pPr>
                <a:r>
                  <a:rPr lang="en-GB" sz="2300" b="0" i="0" u="none" strike="noStrike" cap="none">
                    <a:solidFill>
                      <a:schemeClr val="lt1"/>
                    </a:solidFill>
                    <a:latin typeface="DM Sans"/>
                    <a:ea typeface="DM Sans"/>
                    <a:cs typeface="DM Sans"/>
                    <a:sym typeface="DM Sans"/>
                  </a:rPr>
                  <a:t>2</a:t>
                </a:r>
                <a:r>
                  <a:rPr lang="en-GB" sz="2300" b="0" i="1" u="none" strike="noStrike" cap="none">
                    <a:solidFill>
                      <a:schemeClr val="lt1"/>
                    </a:solidFill>
                    <a:latin typeface="DM Sans"/>
                    <a:ea typeface="DM Sans"/>
                    <a:cs typeface="DM Sans"/>
                    <a:sym typeface="DM Sans"/>
                  </a:rPr>
                  <a:t>x</a:t>
                </a:r>
                <a:r>
                  <a:rPr lang="en-GB" sz="2300" b="0" i="0" u="none" strike="noStrike" cap="none">
                    <a:solidFill>
                      <a:schemeClr val="lt1"/>
                    </a:solidFill>
                    <a:latin typeface="DM Sans"/>
                    <a:ea typeface="DM Sans"/>
                    <a:cs typeface="DM Sans"/>
                    <a:sym typeface="DM Sans"/>
                  </a:rPr>
                  <a:t> + 8 = 5</a:t>
                </a:r>
                <a:r>
                  <a:rPr lang="en-GB" sz="2300" b="0" i="1" u="none" strike="noStrike" cap="none">
                    <a:solidFill>
                      <a:schemeClr val="lt1"/>
                    </a:solidFill>
                    <a:latin typeface="DM Sans"/>
                    <a:ea typeface="DM Sans"/>
                    <a:cs typeface="DM Sans"/>
                    <a:sym typeface="DM Sans"/>
                  </a:rPr>
                  <a:t>x</a:t>
                </a:r>
                <a:r>
                  <a:rPr lang="en-GB" sz="2300" b="0" i="0" u="none" strike="noStrike" cap="none">
                    <a:solidFill>
                      <a:schemeClr val="lt1"/>
                    </a:solidFill>
                    <a:latin typeface="DM Sans"/>
                    <a:ea typeface="DM Sans"/>
                    <a:cs typeface="DM Sans"/>
                    <a:sym typeface="DM Sans"/>
                  </a:rPr>
                  <a:t> - 3</a:t>
                </a:r>
                <a:endParaRPr sz="2300" b="0" i="0" u="none" strike="noStrike" cap="none">
                  <a:solidFill>
                    <a:schemeClr val="lt1"/>
                  </a:solidFill>
                  <a:latin typeface="DM Sans"/>
                  <a:ea typeface="DM Sans"/>
                  <a:cs typeface="DM Sans"/>
                  <a:sym typeface="DM Sans"/>
                </a:endParaRPr>
              </a:p>
              <a:p>
                <a:pPr marL="457200" marR="0" lvl="0" indent="-374650" algn="l" rtl="0">
                  <a:lnSpc>
                    <a:spcPct val="115000"/>
                  </a:lnSpc>
                  <a:spcBef>
                    <a:spcPts val="0"/>
                  </a:spcBef>
                  <a:spcAft>
                    <a:spcPts val="0"/>
                  </a:spcAft>
                  <a:buClr>
                    <a:schemeClr val="lt1"/>
                  </a:buClr>
                  <a:buSzPts val="2300"/>
                  <a:buFont typeface="DM Sans"/>
                  <a:buAutoNum type="alphaUcPeriod"/>
                </a:pPr>
                <a:r>
                  <a:rPr lang="en-GB" sz="2300" b="0" i="0" u="none" strike="noStrike" cap="none">
                    <a:solidFill>
                      <a:schemeClr val="lt1"/>
                    </a:solidFill>
                    <a:latin typeface="DM Sans"/>
                    <a:ea typeface="DM Sans"/>
                    <a:cs typeface="DM Sans"/>
                    <a:sym typeface="DM Sans"/>
                  </a:rPr>
                  <a:t>10</a:t>
                </a:r>
                <a:r>
                  <a:rPr lang="en-GB" sz="2300" b="0" i="1" u="none" strike="noStrike" cap="none">
                    <a:solidFill>
                      <a:schemeClr val="lt1"/>
                    </a:solidFill>
                    <a:latin typeface="DM Sans"/>
                    <a:ea typeface="DM Sans"/>
                    <a:cs typeface="DM Sans"/>
                    <a:sym typeface="DM Sans"/>
                  </a:rPr>
                  <a:t>x </a:t>
                </a:r>
                <a:r>
                  <a:rPr lang="en-GB" sz="2300" b="0" i="0" u="none" strike="noStrike" cap="none">
                    <a:solidFill>
                      <a:schemeClr val="lt1"/>
                    </a:solidFill>
                    <a:latin typeface="DM Sans"/>
                    <a:ea typeface="DM Sans"/>
                    <a:cs typeface="DM Sans"/>
                    <a:sym typeface="DM Sans"/>
                  </a:rPr>
                  <a:t>+ 6 = 2</a:t>
                </a:r>
                <a:r>
                  <a:rPr lang="en-GB" sz="2300" b="0" i="1" u="none" strike="noStrike" cap="none">
                    <a:solidFill>
                      <a:schemeClr val="lt1"/>
                    </a:solidFill>
                    <a:latin typeface="DM Sans"/>
                    <a:ea typeface="DM Sans"/>
                    <a:cs typeface="DM Sans"/>
                    <a:sym typeface="DM Sans"/>
                  </a:rPr>
                  <a:t>x </a:t>
                </a:r>
                <a:r>
                  <a:rPr lang="en-GB" sz="2300" b="0" i="0" u="none" strike="noStrike" cap="none">
                    <a:solidFill>
                      <a:schemeClr val="lt1"/>
                    </a:solidFill>
                    <a:latin typeface="DM Sans"/>
                    <a:ea typeface="DM Sans"/>
                    <a:cs typeface="DM Sans"/>
                    <a:sym typeface="DM Sans"/>
                  </a:rPr>
                  <a:t>- 8</a:t>
                </a:r>
                <a:endParaRPr sz="2300" b="0" i="0" u="none" strike="noStrike" cap="none">
                  <a:solidFill>
                    <a:schemeClr val="lt1"/>
                  </a:solidFill>
                  <a:latin typeface="DM Sans"/>
                  <a:ea typeface="DM Sans"/>
                  <a:cs typeface="DM Sans"/>
                  <a:sym typeface="DM Sans"/>
                </a:endParaRPr>
              </a:p>
              <a:p>
                <a:pPr marL="457200" marR="0" lvl="0" indent="-374650" algn="l" rtl="0">
                  <a:lnSpc>
                    <a:spcPct val="115000"/>
                  </a:lnSpc>
                  <a:spcBef>
                    <a:spcPts val="0"/>
                  </a:spcBef>
                  <a:spcAft>
                    <a:spcPts val="0"/>
                  </a:spcAft>
                  <a:buClr>
                    <a:schemeClr val="lt1"/>
                  </a:buClr>
                  <a:buSzPts val="2300"/>
                  <a:buFont typeface="DM Sans"/>
                  <a:buAutoNum type="alphaUcPeriod"/>
                </a:pPr>
                <a:r>
                  <a:rPr lang="en-GB" sz="2300" b="0" i="0" u="none" strike="noStrike" cap="none">
                    <a:solidFill>
                      <a:schemeClr val="lt1"/>
                    </a:solidFill>
                    <a:latin typeface="DM Sans"/>
                    <a:ea typeface="DM Sans"/>
                    <a:cs typeface="DM Sans"/>
                    <a:sym typeface="DM Sans"/>
                  </a:rPr>
                  <a:t>10</a:t>
                </a:r>
                <a:r>
                  <a:rPr lang="en-GB" sz="2300" b="0" i="1" u="none" strike="noStrike" cap="none">
                    <a:solidFill>
                      <a:schemeClr val="lt1"/>
                    </a:solidFill>
                    <a:latin typeface="DM Sans"/>
                    <a:ea typeface="DM Sans"/>
                    <a:cs typeface="DM Sans"/>
                    <a:sym typeface="DM Sans"/>
                  </a:rPr>
                  <a:t>x </a:t>
                </a:r>
                <a:r>
                  <a:rPr lang="en-GB" sz="2300" b="0" i="0" u="none" strike="noStrike" cap="none">
                    <a:solidFill>
                      <a:schemeClr val="lt1"/>
                    </a:solidFill>
                    <a:latin typeface="DM Sans"/>
                    <a:ea typeface="DM Sans"/>
                    <a:cs typeface="DM Sans"/>
                    <a:sym typeface="DM Sans"/>
                  </a:rPr>
                  <a:t>- 8 = 2</a:t>
                </a:r>
                <a:r>
                  <a:rPr lang="en-GB" sz="2300" b="0" i="1" u="none" strike="noStrike" cap="none">
                    <a:solidFill>
                      <a:schemeClr val="lt1"/>
                    </a:solidFill>
                    <a:latin typeface="DM Sans"/>
                    <a:ea typeface="DM Sans"/>
                    <a:cs typeface="DM Sans"/>
                    <a:sym typeface="DM Sans"/>
                  </a:rPr>
                  <a:t>x</a:t>
                </a:r>
                <a:r>
                  <a:rPr lang="en-GB" sz="2300" b="0" i="0" u="none" strike="noStrike" cap="none">
                    <a:solidFill>
                      <a:schemeClr val="lt1"/>
                    </a:solidFill>
                    <a:latin typeface="DM Sans"/>
                    <a:ea typeface="DM Sans"/>
                    <a:cs typeface="DM Sans"/>
                    <a:sym typeface="DM Sans"/>
                  </a:rPr>
                  <a:t> + 6</a:t>
                </a:r>
                <a:endParaRPr sz="2300" b="0" i="0" u="none" strike="noStrike" cap="none">
                  <a:solidFill>
                    <a:schemeClr val="lt1"/>
                  </a:solidFill>
                  <a:latin typeface="DM Sans"/>
                  <a:ea typeface="DM Sans"/>
                  <a:cs typeface="DM Sans"/>
                  <a:sym typeface="DM Sans"/>
                </a:endParaRPr>
              </a:p>
              <a:p>
                <a:pPr marL="457200" marR="0" lvl="0" indent="-374650" algn="l" rtl="0">
                  <a:lnSpc>
                    <a:spcPct val="115000"/>
                  </a:lnSpc>
                  <a:spcBef>
                    <a:spcPts val="0"/>
                  </a:spcBef>
                  <a:spcAft>
                    <a:spcPts val="0"/>
                  </a:spcAft>
                  <a:buClr>
                    <a:schemeClr val="lt1"/>
                  </a:buClr>
                  <a:buSzPts val="2300"/>
                  <a:buFont typeface="DM Sans"/>
                  <a:buAutoNum type="alphaUcPeriod"/>
                </a:pPr>
                <a:r>
                  <a:rPr lang="en-GB" sz="2300" b="0" i="0" u="none" strike="noStrike" cap="none">
                    <a:solidFill>
                      <a:schemeClr val="lt1"/>
                    </a:solidFill>
                    <a:latin typeface="DM Sans"/>
                    <a:ea typeface="DM Sans"/>
                    <a:cs typeface="DM Sans"/>
                    <a:sym typeface="DM Sans"/>
                  </a:rPr>
                  <a:t>0.3 + </a:t>
                </a:r>
                <a:r>
                  <a:rPr lang="en-GB" sz="2300" b="0" i="1" u="none" strike="noStrike" cap="none">
                    <a:solidFill>
                      <a:schemeClr val="lt1"/>
                    </a:solidFill>
                    <a:latin typeface="DM Sans"/>
                    <a:ea typeface="DM Sans"/>
                    <a:cs typeface="DM Sans"/>
                    <a:sym typeface="DM Sans"/>
                  </a:rPr>
                  <a:t>   </a:t>
                </a:r>
                <a:r>
                  <a:rPr lang="en-GB" sz="2300" b="0" i="0" u="none" strike="noStrike" cap="none">
                    <a:solidFill>
                      <a:schemeClr val="lt1"/>
                    </a:solidFill>
                    <a:latin typeface="DM Sans"/>
                    <a:ea typeface="DM Sans"/>
                    <a:cs typeface="DM Sans"/>
                    <a:sym typeface="DM Sans"/>
                  </a:rPr>
                  <a:t> =      </a:t>
                </a:r>
                <a:r>
                  <a:rPr lang="en-GB" sz="2300" b="0" i="1" u="none" strike="noStrike" cap="none">
                    <a:solidFill>
                      <a:schemeClr val="lt1"/>
                    </a:solidFill>
                    <a:latin typeface="DM Sans"/>
                    <a:ea typeface="DM Sans"/>
                    <a:cs typeface="DM Sans"/>
                    <a:sym typeface="DM Sans"/>
                  </a:rPr>
                  <a:t>x</a:t>
                </a:r>
                <a:r>
                  <a:rPr lang="en-GB" sz="2300" b="0" i="0" u="none" strike="noStrike" cap="none">
                    <a:solidFill>
                      <a:schemeClr val="lt1"/>
                    </a:solidFill>
                    <a:latin typeface="DM Sans"/>
                    <a:ea typeface="DM Sans"/>
                    <a:cs typeface="DM Sans"/>
                    <a:sym typeface="DM Sans"/>
                  </a:rPr>
                  <a:t> - 0.4  </a:t>
                </a:r>
                <a:endParaRPr sz="2300" b="0" i="0" u="none" strike="noStrike" cap="none">
                  <a:solidFill>
                    <a:schemeClr val="lt1"/>
                  </a:solidFill>
                  <a:latin typeface="DM Sans"/>
                  <a:ea typeface="DM Sans"/>
                  <a:cs typeface="DM Sans"/>
                  <a:sym typeface="DM Sans"/>
                </a:endParaRPr>
              </a:p>
            </p:txBody>
          </p:sp>
          <p:grpSp>
            <p:nvGrpSpPr>
              <p:cNvPr id="339" name="Google Shape;339;p20"/>
              <p:cNvGrpSpPr/>
              <p:nvPr/>
            </p:nvGrpSpPr>
            <p:grpSpPr>
              <a:xfrm>
                <a:off x="2367525" y="3973375"/>
                <a:ext cx="342900" cy="647700"/>
                <a:chOff x="2367525" y="3973375"/>
                <a:chExt cx="342900" cy="647700"/>
              </a:xfrm>
            </p:grpSpPr>
            <p:sp>
              <p:nvSpPr>
                <p:cNvPr id="340" name="Google Shape;340;p20"/>
                <p:cNvSpPr txBox="1"/>
                <p:nvPr/>
              </p:nvSpPr>
              <p:spPr>
                <a:xfrm>
                  <a:off x="2367525" y="3973375"/>
                  <a:ext cx="342900" cy="647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GB" sz="2100" b="0" i="0" u="none" strike="noStrike" cap="none">
                      <a:solidFill>
                        <a:schemeClr val="lt1"/>
                      </a:solidFill>
                      <a:latin typeface="Arial"/>
                      <a:ea typeface="Arial"/>
                      <a:cs typeface="Arial"/>
                      <a:sym typeface="Arial"/>
                    </a:rPr>
                    <a:t>1</a:t>
                  </a:r>
                  <a:endParaRPr sz="21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r>
                    <a:rPr lang="en-GB" sz="2100" b="0" i="0" u="none" strike="noStrike" cap="none">
                      <a:solidFill>
                        <a:schemeClr val="lt1"/>
                      </a:solidFill>
                      <a:latin typeface="Arial"/>
                      <a:ea typeface="Arial"/>
                      <a:cs typeface="Arial"/>
                      <a:sym typeface="Arial"/>
                    </a:rPr>
                    <a:t>2</a:t>
                  </a:r>
                  <a:endParaRPr sz="2100" b="0" i="0" u="none" strike="noStrike" cap="none">
                    <a:solidFill>
                      <a:schemeClr val="lt1"/>
                    </a:solidFill>
                    <a:latin typeface="Arial"/>
                    <a:ea typeface="Arial"/>
                    <a:cs typeface="Arial"/>
                    <a:sym typeface="Arial"/>
                  </a:endParaRPr>
                </a:p>
              </p:txBody>
            </p:sp>
            <p:cxnSp>
              <p:nvCxnSpPr>
                <p:cNvPr id="341" name="Google Shape;341;p20"/>
                <p:cNvCxnSpPr/>
                <p:nvPr/>
              </p:nvCxnSpPr>
              <p:spPr>
                <a:xfrm>
                  <a:off x="2367525" y="4373425"/>
                  <a:ext cx="342900" cy="0"/>
                </a:xfrm>
                <a:prstGeom prst="straightConnector1">
                  <a:avLst/>
                </a:prstGeom>
                <a:noFill/>
                <a:ln w="19050" cap="flat" cmpd="sng">
                  <a:solidFill>
                    <a:schemeClr val="lt1"/>
                  </a:solidFill>
                  <a:prstDash val="solid"/>
                  <a:round/>
                  <a:headEnd type="none" w="sm" len="sm"/>
                  <a:tailEnd type="none" w="sm" len="sm"/>
                </a:ln>
              </p:spPr>
            </p:cxnSp>
          </p:grpSp>
        </p:gr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345"/>
        <p:cNvGrpSpPr/>
        <p:nvPr/>
      </p:nvGrpSpPr>
      <p:grpSpPr>
        <a:xfrm>
          <a:off x="0" y="0"/>
          <a:ext cx="0" cy="0"/>
          <a:chOff x="0" y="0"/>
          <a:chExt cx="0" cy="0"/>
        </a:xfrm>
      </p:grpSpPr>
      <p:cxnSp>
        <p:nvCxnSpPr>
          <p:cNvPr id="346" name="Google Shape;346;p21"/>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347" name="Google Shape;347;p21"/>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348" name="Google Shape;348;p21"/>
          <p:cNvSpPr txBox="1"/>
          <p:nvPr/>
        </p:nvSpPr>
        <p:spPr>
          <a:xfrm>
            <a:off x="615900" y="368375"/>
            <a:ext cx="7410600" cy="538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1000"/>
              </a:spcAft>
              <a:buClr>
                <a:srgbClr val="000000"/>
              </a:buClr>
              <a:buSzPts val="3500"/>
              <a:buFont typeface="Arial"/>
              <a:buNone/>
            </a:pPr>
            <a:r>
              <a:rPr lang="en-GB" sz="3500" b="0" i="0" u="none" strike="noStrike" cap="none">
                <a:solidFill>
                  <a:srgbClr val="83FBA3"/>
                </a:solidFill>
                <a:latin typeface="Nanum Myeongjo"/>
                <a:ea typeface="Nanum Myeongjo"/>
                <a:cs typeface="Nanum Myeongjo"/>
                <a:sym typeface="Nanum Myeongjo"/>
              </a:rPr>
              <a:t>Content and Practice Expectations</a:t>
            </a:r>
            <a:endParaRPr sz="3500" b="0" i="0" u="none" strike="noStrike" cap="none">
              <a:solidFill>
                <a:srgbClr val="83FBA3"/>
              </a:solidFill>
              <a:latin typeface="Nanum Myeongjo"/>
              <a:ea typeface="Nanum Myeongjo"/>
              <a:cs typeface="Nanum Myeongjo"/>
              <a:sym typeface="Nanum Myeongjo"/>
            </a:endParaRPr>
          </a:p>
        </p:txBody>
      </p:sp>
      <p:sp>
        <p:nvSpPr>
          <p:cNvPr id="349" name="Google Shape;349;p21"/>
          <p:cNvSpPr txBox="1"/>
          <p:nvPr/>
        </p:nvSpPr>
        <p:spPr>
          <a:xfrm>
            <a:off x="615900" y="1141350"/>
            <a:ext cx="5917800" cy="3540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1200"/>
              </a:spcAft>
              <a:buClr>
                <a:schemeClr val="dk1"/>
              </a:buClr>
              <a:buSzPts val="1100"/>
              <a:buFont typeface="Arial"/>
              <a:buNone/>
            </a:pPr>
            <a:endParaRPr sz="2300" b="0" i="0" u="none" strike="noStrike" cap="none">
              <a:solidFill>
                <a:schemeClr val="lt1"/>
              </a:solidFill>
              <a:latin typeface="DM Sans"/>
              <a:ea typeface="DM Sans"/>
              <a:cs typeface="DM Sans"/>
              <a:sym typeface="DM Sans"/>
            </a:endParaRPr>
          </a:p>
        </p:txBody>
      </p:sp>
      <p:grpSp>
        <p:nvGrpSpPr>
          <p:cNvPr id="350" name="Google Shape;350;p21"/>
          <p:cNvGrpSpPr/>
          <p:nvPr/>
        </p:nvGrpSpPr>
        <p:grpSpPr>
          <a:xfrm>
            <a:off x="970175" y="1172300"/>
            <a:ext cx="5917800" cy="3123925"/>
            <a:chOff x="970175" y="1172300"/>
            <a:chExt cx="5917800" cy="3123925"/>
          </a:xfrm>
        </p:grpSpPr>
        <p:pic>
          <p:nvPicPr>
            <p:cNvPr id="351" name="Google Shape;351;p21"/>
            <p:cNvPicPr preferRelativeResize="0"/>
            <p:nvPr/>
          </p:nvPicPr>
          <p:blipFill rotWithShape="1">
            <a:blip r:embed="rId3">
              <a:alphaModFix/>
            </a:blip>
            <a:srcRect/>
            <a:stretch/>
          </p:blipFill>
          <p:spPr>
            <a:xfrm>
              <a:off x="2078025" y="3648525"/>
              <a:ext cx="342900" cy="647700"/>
            </a:xfrm>
            <a:prstGeom prst="rect">
              <a:avLst/>
            </a:prstGeom>
            <a:noFill/>
            <a:ln>
              <a:noFill/>
            </a:ln>
          </p:spPr>
        </p:pic>
        <p:grpSp>
          <p:nvGrpSpPr>
            <p:cNvPr id="352" name="Google Shape;352;p21"/>
            <p:cNvGrpSpPr/>
            <p:nvPr/>
          </p:nvGrpSpPr>
          <p:grpSpPr>
            <a:xfrm>
              <a:off x="970175" y="1172300"/>
              <a:ext cx="5917800" cy="3022525"/>
              <a:chOff x="615900" y="1598550"/>
              <a:chExt cx="5917800" cy="3022525"/>
            </a:xfrm>
          </p:grpSpPr>
          <p:sp>
            <p:nvSpPr>
              <p:cNvPr id="353" name="Google Shape;353;p21"/>
              <p:cNvSpPr txBox="1"/>
              <p:nvPr/>
            </p:nvSpPr>
            <p:spPr>
              <a:xfrm>
                <a:off x="615900" y="1598550"/>
                <a:ext cx="5917800" cy="29508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chemeClr val="dk1"/>
                  </a:buClr>
                  <a:buSzPts val="1100"/>
                  <a:buFont typeface="Arial"/>
                  <a:buNone/>
                </a:pPr>
                <a:r>
                  <a:rPr lang="en-GB" sz="2300" b="0" i="0" u="none" strike="noStrike" cap="none">
                    <a:solidFill>
                      <a:schemeClr val="lt1"/>
                    </a:solidFill>
                    <a:latin typeface="DM Sans"/>
                    <a:ea typeface="DM Sans"/>
                    <a:cs typeface="DM Sans"/>
                    <a:sym typeface="DM Sans"/>
                  </a:rPr>
                  <a:t>Which of the following equations have the same solution as </a:t>
                </a:r>
                <a:r>
                  <a:rPr lang="en-GB" sz="2300" b="0" i="1" u="none" strike="noStrike" cap="none">
                    <a:solidFill>
                      <a:schemeClr val="lt1"/>
                    </a:solidFill>
                    <a:latin typeface="DM Sans"/>
                    <a:ea typeface="DM Sans"/>
                    <a:cs typeface="DM Sans"/>
                    <a:sym typeface="DM Sans"/>
                  </a:rPr>
                  <a:t>x</a:t>
                </a:r>
                <a:r>
                  <a:rPr lang="en-GB" sz="2300" b="0" i="0" u="none" strike="noStrike" cap="none">
                    <a:solidFill>
                      <a:schemeClr val="lt1"/>
                    </a:solidFill>
                    <a:latin typeface="DM Sans"/>
                    <a:ea typeface="DM Sans"/>
                    <a:cs typeface="DM Sans"/>
                    <a:sym typeface="DM Sans"/>
                  </a:rPr>
                  <a:t> + 3 = 5</a:t>
                </a:r>
                <a:r>
                  <a:rPr lang="en-GB" sz="2300" b="0" i="1" u="none" strike="noStrike" cap="none">
                    <a:solidFill>
                      <a:schemeClr val="lt1"/>
                    </a:solidFill>
                    <a:latin typeface="DM Sans"/>
                    <a:ea typeface="DM Sans"/>
                    <a:cs typeface="DM Sans"/>
                    <a:sym typeface="DM Sans"/>
                  </a:rPr>
                  <a:t>x</a:t>
                </a:r>
                <a:r>
                  <a:rPr lang="en-GB" sz="2300" b="0" i="0" u="none" strike="noStrike" cap="none">
                    <a:solidFill>
                      <a:schemeClr val="lt1"/>
                    </a:solidFill>
                    <a:latin typeface="DM Sans"/>
                    <a:ea typeface="DM Sans"/>
                    <a:cs typeface="DM Sans"/>
                    <a:sym typeface="DM Sans"/>
                  </a:rPr>
                  <a:t> - 4? </a:t>
                </a:r>
                <a:endParaRPr sz="2300" b="0" i="0" u="none" strike="noStrike" cap="none">
                  <a:solidFill>
                    <a:schemeClr val="lt1"/>
                  </a:solidFill>
                  <a:latin typeface="DM Sans"/>
                  <a:ea typeface="DM Sans"/>
                  <a:cs typeface="DM Sans"/>
                  <a:sym typeface="DM Sans"/>
                </a:endParaRPr>
              </a:p>
              <a:p>
                <a:pPr marL="457200" marR="0" lvl="0" indent="-374650" algn="l" rtl="0">
                  <a:lnSpc>
                    <a:spcPct val="115000"/>
                  </a:lnSpc>
                  <a:spcBef>
                    <a:spcPts val="1200"/>
                  </a:spcBef>
                  <a:spcAft>
                    <a:spcPts val="0"/>
                  </a:spcAft>
                  <a:buClr>
                    <a:schemeClr val="lt1"/>
                  </a:buClr>
                  <a:buSzPts val="2300"/>
                  <a:buFont typeface="DM Sans"/>
                  <a:buAutoNum type="alphaUcPeriod"/>
                </a:pPr>
                <a:r>
                  <a:rPr lang="en-GB" sz="2300" b="0" i="1" u="none" strike="noStrike" cap="none">
                    <a:solidFill>
                      <a:schemeClr val="lt1"/>
                    </a:solidFill>
                    <a:latin typeface="DM Sans"/>
                    <a:ea typeface="DM Sans"/>
                    <a:cs typeface="DM Sans"/>
                    <a:sym typeface="DM Sans"/>
                  </a:rPr>
                  <a:t>x </a:t>
                </a:r>
                <a:r>
                  <a:rPr lang="en-GB" sz="2300" b="0" i="0" u="none" strike="noStrike" cap="none">
                    <a:solidFill>
                      <a:schemeClr val="lt1"/>
                    </a:solidFill>
                    <a:latin typeface="DM Sans"/>
                    <a:ea typeface="DM Sans"/>
                    <a:cs typeface="DM Sans"/>
                    <a:sym typeface="DM Sans"/>
                  </a:rPr>
                  <a:t>- 3 = 5</a:t>
                </a:r>
                <a:r>
                  <a:rPr lang="en-GB" sz="2300" b="0" i="1" u="none" strike="noStrike" cap="none">
                    <a:solidFill>
                      <a:schemeClr val="lt1"/>
                    </a:solidFill>
                    <a:latin typeface="DM Sans"/>
                    <a:ea typeface="DM Sans"/>
                    <a:cs typeface="DM Sans"/>
                    <a:sym typeface="DM Sans"/>
                  </a:rPr>
                  <a:t>x</a:t>
                </a:r>
                <a:r>
                  <a:rPr lang="en-GB" sz="2300" b="0" i="0" u="none" strike="noStrike" cap="none">
                    <a:solidFill>
                      <a:schemeClr val="lt1"/>
                    </a:solidFill>
                    <a:latin typeface="DM Sans"/>
                    <a:ea typeface="DM Sans"/>
                    <a:cs typeface="DM Sans"/>
                    <a:sym typeface="DM Sans"/>
                  </a:rPr>
                  <a:t> + 4</a:t>
                </a:r>
                <a:endParaRPr sz="2300" b="0" i="0" u="none" strike="noStrike" cap="none">
                  <a:solidFill>
                    <a:schemeClr val="lt1"/>
                  </a:solidFill>
                  <a:latin typeface="DM Sans"/>
                  <a:ea typeface="DM Sans"/>
                  <a:cs typeface="DM Sans"/>
                  <a:sym typeface="DM Sans"/>
                </a:endParaRPr>
              </a:p>
              <a:p>
                <a:pPr marL="457200" marR="0" lvl="0" indent="-374650" algn="l" rtl="0">
                  <a:lnSpc>
                    <a:spcPct val="115000"/>
                  </a:lnSpc>
                  <a:spcBef>
                    <a:spcPts val="0"/>
                  </a:spcBef>
                  <a:spcAft>
                    <a:spcPts val="0"/>
                  </a:spcAft>
                  <a:buClr>
                    <a:schemeClr val="lt1"/>
                  </a:buClr>
                  <a:buSzPts val="2300"/>
                  <a:buFont typeface="DM Sans"/>
                  <a:buAutoNum type="alphaUcPeriod"/>
                </a:pPr>
                <a:r>
                  <a:rPr lang="en-GB" sz="2300" b="0" i="0" u="none" strike="noStrike" cap="none">
                    <a:solidFill>
                      <a:schemeClr val="lt1"/>
                    </a:solidFill>
                    <a:latin typeface="DM Sans"/>
                    <a:ea typeface="DM Sans"/>
                    <a:cs typeface="DM Sans"/>
                    <a:sym typeface="DM Sans"/>
                  </a:rPr>
                  <a:t>2</a:t>
                </a:r>
                <a:r>
                  <a:rPr lang="en-GB" sz="2300" b="0" i="1" u="none" strike="noStrike" cap="none">
                    <a:solidFill>
                      <a:schemeClr val="lt1"/>
                    </a:solidFill>
                    <a:latin typeface="DM Sans"/>
                    <a:ea typeface="DM Sans"/>
                    <a:cs typeface="DM Sans"/>
                    <a:sym typeface="DM Sans"/>
                  </a:rPr>
                  <a:t>x</a:t>
                </a:r>
                <a:r>
                  <a:rPr lang="en-GB" sz="2300" b="0" i="0" u="none" strike="noStrike" cap="none">
                    <a:solidFill>
                      <a:schemeClr val="lt1"/>
                    </a:solidFill>
                    <a:latin typeface="DM Sans"/>
                    <a:ea typeface="DM Sans"/>
                    <a:cs typeface="DM Sans"/>
                    <a:sym typeface="DM Sans"/>
                  </a:rPr>
                  <a:t> + 8 = 5</a:t>
                </a:r>
                <a:r>
                  <a:rPr lang="en-GB" sz="2300" b="0" i="1" u="none" strike="noStrike" cap="none">
                    <a:solidFill>
                      <a:schemeClr val="lt1"/>
                    </a:solidFill>
                    <a:latin typeface="DM Sans"/>
                    <a:ea typeface="DM Sans"/>
                    <a:cs typeface="DM Sans"/>
                    <a:sym typeface="DM Sans"/>
                  </a:rPr>
                  <a:t>x</a:t>
                </a:r>
                <a:r>
                  <a:rPr lang="en-GB" sz="2300" b="0" i="0" u="none" strike="noStrike" cap="none">
                    <a:solidFill>
                      <a:schemeClr val="lt1"/>
                    </a:solidFill>
                    <a:latin typeface="DM Sans"/>
                    <a:ea typeface="DM Sans"/>
                    <a:cs typeface="DM Sans"/>
                    <a:sym typeface="DM Sans"/>
                  </a:rPr>
                  <a:t> - 3</a:t>
                </a:r>
                <a:endParaRPr sz="2300" b="0" i="0" u="none" strike="noStrike" cap="none">
                  <a:solidFill>
                    <a:schemeClr val="lt1"/>
                  </a:solidFill>
                  <a:latin typeface="DM Sans"/>
                  <a:ea typeface="DM Sans"/>
                  <a:cs typeface="DM Sans"/>
                  <a:sym typeface="DM Sans"/>
                </a:endParaRPr>
              </a:p>
              <a:p>
                <a:pPr marL="457200" marR="0" lvl="0" indent="-374650" algn="l" rtl="0">
                  <a:lnSpc>
                    <a:spcPct val="115000"/>
                  </a:lnSpc>
                  <a:spcBef>
                    <a:spcPts val="0"/>
                  </a:spcBef>
                  <a:spcAft>
                    <a:spcPts val="0"/>
                  </a:spcAft>
                  <a:buClr>
                    <a:schemeClr val="lt1"/>
                  </a:buClr>
                  <a:buSzPts val="2300"/>
                  <a:buFont typeface="DM Sans"/>
                  <a:buAutoNum type="alphaUcPeriod"/>
                </a:pPr>
                <a:r>
                  <a:rPr lang="en-GB" sz="2300" b="0" i="0" u="none" strike="noStrike" cap="none">
                    <a:solidFill>
                      <a:schemeClr val="lt1"/>
                    </a:solidFill>
                    <a:latin typeface="DM Sans"/>
                    <a:ea typeface="DM Sans"/>
                    <a:cs typeface="DM Sans"/>
                    <a:sym typeface="DM Sans"/>
                  </a:rPr>
                  <a:t>10</a:t>
                </a:r>
                <a:r>
                  <a:rPr lang="en-GB" sz="2300" b="0" i="1" u="none" strike="noStrike" cap="none">
                    <a:solidFill>
                      <a:schemeClr val="lt1"/>
                    </a:solidFill>
                    <a:latin typeface="DM Sans"/>
                    <a:ea typeface="DM Sans"/>
                    <a:cs typeface="DM Sans"/>
                    <a:sym typeface="DM Sans"/>
                  </a:rPr>
                  <a:t>x </a:t>
                </a:r>
                <a:r>
                  <a:rPr lang="en-GB" sz="2300" b="0" i="0" u="none" strike="noStrike" cap="none">
                    <a:solidFill>
                      <a:schemeClr val="lt1"/>
                    </a:solidFill>
                    <a:latin typeface="DM Sans"/>
                    <a:ea typeface="DM Sans"/>
                    <a:cs typeface="DM Sans"/>
                    <a:sym typeface="DM Sans"/>
                  </a:rPr>
                  <a:t>+ 6 = 2</a:t>
                </a:r>
                <a:r>
                  <a:rPr lang="en-GB" sz="2300" b="0" i="1" u="none" strike="noStrike" cap="none">
                    <a:solidFill>
                      <a:schemeClr val="lt1"/>
                    </a:solidFill>
                    <a:latin typeface="DM Sans"/>
                    <a:ea typeface="DM Sans"/>
                    <a:cs typeface="DM Sans"/>
                    <a:sym typeface="DM Sans"/>
                  </a:rPr>
                  <a:t>x </a:t>
                </a:r>
                <a:r>
                  <a:rPr lang="en-GB" sz="2300" b="0" i="0" u="none" strike="noStrike" cap="none">
                    <a:solidFill>
                      <a:schemeClr val="lt1"/>
                    </a:solidFill>
                    <a:latin typeface="DM Sans"/>
                    <a:ea typeface="DM Sans"/>
                    <a:cs typeface="DM Sans"/>
                    <a:sym typeface="DM Sans"/>
                  </a:rPr>
                  <a:t>- 8</a:t>
                </a:r>
                <a:endParaRPr sz="2300" b="0" i="0" u="none" strike="noStrike" cap="none">
                  <a:solidFill>
                    <a:schemeClr val="lt1"/>
                  </a:solidFill>
                  <a:latin typeface="DM Sans"/>
                  <a:ea typeface="DM Sans"/>
                  <a:cs typeface="DM Sans"/>
                  <a:sym typeface="DM Sans"/>
                </a:endParaRPr>
              </a:p>
              <a:p>
                <a:pPr marL="457200" marR="0" lvl="0" indent="-374650" algn="l" rtl="0">
                  <a:lnSpc>
                    <a:spcPct val="115000"/>
                  </a:lnSpc>
                  <a:spcBef>
                    <a:spcPts val="0"/>
                  </a:spcBef>
                  <a:spcAft>
                    <a:spcPts val="0"/>
                  </a:spcAft>
                  <a:buClr>
                    <a:schemeClr val="lt1"/>
                  </a:buClr>
                  <a:buSzPts val="2300"/>
                  <a:buFont typeface="DM Sans"/>
                  <a:buAutoNum type="alphaUcPeriod"/>
                </a:pPr>
                <a:r>
                  <a:rPr lang="en-GB" sz="2300" b="0" i="0" u="none" strike="noStrike" cap="none">
                    <a:solidFill>
                      <a:schemeClr val="lt1"/>
                    </a:solidFill>
                    <a:latin typeface="DM Sans"/>
                    <a:ea typeface="DM Sans"/>
                    <a:cs typeface="DM Sans"/>
                    <a:sym typeface="DM Sans"/>
                  </a:rPr>
                  <a:t>10</a:t>
                </a:r>
                <a:r>
                  <a:rPr lang="en-GB" sz="2300" b="0" i="1" u="none" strike="noStrike" cap="none">
                    <a:solidFill>
                      <a:schemeClr val="lt1"/>
                    </a:solidFill>
                    <a:latin typeface="DM Sans"/>
                    <a:ea typeface="DM Sans"/>
                    <a:cs typeface="DM Sans"/>
                    <a:sym typeface="DM Sans"/>
                  </a:rPr>
                  <a:t>x </a:t>
                </a:r>
                <a:r>
                  <a:rPr lang="en-GB" sz="2300" b="0" i="0" u="none" strike="noStrike" cap="none">
                    <a:solidFill>
                      <a:schemeClr val="lt1"/>
                    </a:solidFill>
                    <a:latin typeface="DM Sans"/>
                    <a:ea typeface="DM Sans"/>
                    <a:cs typeface="DM Sans"/>
                    <a:sym typeface="DM Sans"/>
                  </a:rPr>
                  <a:t>- 8 = 2</a:t>
                </a:r>
                <a:r>
                  <a:rPr lang="en-GB" sz="2300" b="0" i="1" u="none" strike="noStrike" cap="none">
                    <a:solidFill>
                      <a:schemeClr val="lt1"/>
                    </a:solidFill>
                    <a:latin typeface="DM Sans"/>
                    <a:ea typeface="DM Sans"/>
                    <a:cs typeface="DM Sans"/>
                    <a:sym typeface="DM Sans"/>
                  </a:rPr>
                  <a:t>x</a:t>
                </a:r>
                <a:r>
                  <a:rPr lang="en-GB" sz="2300" b="0" i="0" u="none" strike="noStrike" cap="none">
                    <a:solidFill>
                      <a:schemeClr val="lt1"/>
                    </a:solidFill>
                    <a:latin typeface="DM Sans"/>
                    <a:ea typeface="DM Sans"/>
                    <a:cs typeface="DM Sans"/>
                    <a:sym typeface="DM Sans"/>
                  </a:rPr>
                  <a:t> + 6</a:t>
                </a:r>
                <a:endParaRPr sz="2300" b="0" i="0" u="none" strike="noStrike" cap="none">
                  <a:solidFill>
                    <a:schemeClr val="lt1"/>
                  </a:solidFill>
                  <a:latin typeface="DM Sans"/>
                  <a:ea typeface="DM Sans"/>
                  <a:cs typeface="DM Sans"/>
                  <a:sym typeface="DM Sans"/>
                </a:endParaRPr>
              </a:p>
              <a:p>
                <a:pPr marL="457200" marR="0" lvl="0" indent="-374650" algn="l" rtl="0">
                  <a:lnSpc>
                    <a:spcPct val="115000"/>
                  </a:lnSpc>
                  <a:spcBef>
                    <a:spcPts val="0"/>
                  </a:spcBef>
                  <a:spcAft>
                    <a:spcPts val="0"/>
                  </a:spcAft>
                  <a:buClr>
                    <a:schemeClr val="lt1"/>
                  </a:buClr>
                  <a:buSzPts val="2300"/>
                  <a:buFont typeface="DM Sans"/>
                  <a:buAutoNum type="alphaUcPeriod"/>
                </a:pPr>
                <a:r>
                  <a:rPr lang="en-GB" sz="2300" b="0" i="0" u="none" strike="noStrike" cap="none">
                    <a:solidFill>
                      <a:schemeClr val="lt1"/>
                    </a:solidFill>
                    <a:latin typeface="DM Sans"/>
                    <a:ea typeface="DM Sans"/>
                    <a:cs typeface="DM Sans"/>
                    <a:sym typeface="DM Sans"/>
                  </a:rPr>
                  <a:t>0.3 + </a:t>
                </a:r>
                <a:r>
                  <a:rPr lang="en-GB" sz="2300" b="0" i="1" u="none" strike="noStrike" cap="none">
                    <a:solidFill>
                      <a:schemeClr val="lt1"/>
                    </a:solidFill>
                    <a:latin typeface="DM Sans"/>
                    <a:ea typeface="DM Sans"/>
                    <a:cs typeface="DM Sans"/>
                    <a:sym typeface="DM Sans"/>
                  </a:rPr>
                  <a:t>   </a:t>
                </a:r>
                <a:r>
                  <a:rPr lang="en-GB" sz="2300" b="0" i="0" u="none" strike="noStrike" cap="none">
                    <a:solidFill>
                      <a:schemeClr val="lt1"/>
                    </a:solidFill>
                    <a:latin typeface="DM Sans"/>
                    <a:ea typeface="DM Sans"/>
                    <a:cs typeface="DM Sans"/>
                    <a:sym typeface="DM Sans"/>
                  </a:rPr>
                  <a:t> =      </a:t>
                </a:r>
                <a:r>
                  <a:rPr lang="en-GB" sz="2300" b="0" i="1" u="none" strike="noStrike" cap="none">
                    <a:solidFill>
                      <a:schemeClr val="lt1"/>
                    </a:solidFill>
                    <a:latin typeface="DM Sans"/>
                    <a:ea typeface="DM Sans"/>
                    <a:cs typeface="DM Sans"/>
                    <a:sym typeface="DM Sans"/>
                  </a:rPr>
                  <a:t>x</a:t>
                </a:r>
                <a:r>
                  <a:rPr lang="en-GB" sz="2300" b="0" i="0" u="none" strike="noStrike" cap="none">
                    <a:solidFill>
                      <a:schemeClr val="lt1"/>
                    </a:solidFill>
                    <a:latin typeface="DM Sans"/>
                    <a:ea typeface="DM Sans"/>
                    <a:cs typeface="DM Sans"/>
                    <a:sym typeface="DM Sans"/>
                  </a:rPr>
                  <a:t> - 0.4  </a:t>
                </a:r>
                <a:endParaRPr sz="2300" b="0" i="0" u="none" strike="noStrike" cap="none">
                  <a:solidFill>
                    <a:schemeClr val="lt1"/>
                  </a:solidFill>
                  <a:latin typeface="DM Sans"/>
                  <a:ea typeface="DM Sans"/>
                  <a:cs typeface="DM Sans"/>
                  <a:sym typeface="DM Sans"/>
                </a:endParaRPr>
              </a:p>
            </p:txBody>
          </p:sp>
          <p:grpSp>
            <p:nvGrpSpPr>
              <p:cNvPr id="354" name="Google Shape;354;p21"/>
              <p:cNvGrpSpPr/>
              <p:nvPr/>
            </p:nvGrpSpPr>
            <p:grpSpPr>
              <a:xfrm>
                <a:off x="2367525" y="3973375"/>
                <a:ext cx="342900" cy="647700"/>
                <a:chOff x="2367525" y="3973375"/>
                <a:chExt cx="342900" cy="647700"/>
              </a:xfrm>
            </p:grpSpPr>
            <p:sp>
              <p:nvSpPr>
                <p:cNvPr id="355" name="Google Shape;355;p21"/>
                <p:cNvSpPr txBox="1"/>
                <p:nvPr/>
              </p:nvSpPr>
              <p:spPr>
                <a:xfrm>
                  <a:off x="2367525" y="3973375"/>
                  <a:ext cx="342900" cy="647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GB" sz="2100" b="0" i="0" u="none" strike="noStrike" cap="none">
                      <a:solidFill>
                        <a:schemeClr val="lt1"/>
                      </a:solidFill>
                      <a:latin typeface="Arial"/>
                      <a:ea typeface="Arial"/>
                      <a:cs typeface="Arial"/>
                      <a:sym typeface="Arial"/>
                    </a:rPr>
                    <a:t>1</a:t>
                  </a:r>
                  <a:endParaRPr sz="21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r>
                    <a:rPr lang="en-GB" sz="2100" b="0" i="0" u="none" strike="noStrike" cap="none">
                      <a:solidFill>
                        <a:schemeClr val="lt1"/>
                      </a:solidFill>
                      <a:latin typeface="Arial"/>
                      <a:ea typeface="Arial"/>
                      <a:cs typeface="Arial"/>
                      <a:sym typeface="Arial"/>
                    </a:rPr>
                    <a:t>2</a:t>
                  </a:r>
                  <a:endParaRPr sz="2100" b="0" i="0" u="none" strike="noStrike" cap="none">
                    <a:solidFill>
                      <a:schemeClr val="lt1"/>
                    </a:solidFill>
                    <a:latin typeface="Arial"/>
                    <a:ea typeface="Arial"/>
                    <a:cs typeface="Arial"/>
                    <a:sym typeface="Arial"/>
                  </a:endParaRPr>
                </a:p>
              </p:txBody>
            </p:sp>
            <p:cxnSp>
              <p:nvCxnSpPr>
                <p:cNvPr id="356" name="Google Shape;356;p21"/>
                <p:cNvCxnSpPr/>
                <p:nvPr/>
              </p:nvCxnSpPr>
              <p:spPr>
                <a:xfrm>
                  <a:off x="2367525" y="4373425"/>
                  <a:ext cx="342900" cy="0"/>
                </a:xfrm>
                <a:prstGeom prst="straightConnector1">
                  <a:avLst/>
                </a:prstGeom>
                <a:noFill/>
                <a:ln w="19050" cap="flat" cmpd="sng">
                  <a:solidFill>
                    <a:schemeClr val="lt1"/>
                  </a:solidFill>
                  <a:prstDash val="solid"/>
                  <a:round/>
                  <a:headEnd type="none" w="sm" len="sm"/>
                  <a:tailEnd type="none" w="sm" len="sm"/>
                </a:ln>
              </p:spPr>
            </p:cxnSp>
          </p:grpSp>
        </p:grpSp>
      </p:grpSp>
      <p:sp>
        <p:nvSpPr>
          <p:cNvPr id="357" name="Google Shape;357;p21"/>
          <p:cNvSpPr/>
          <p:nvPr/>
        </p:nvSpPr>
        <p:spPr>
          <a:xfrm>
            <a:off x="6543275" y="2426325"/>
            <a:ext cx="1946100" cy="1946100"/>
          </a:xfrm>
          <a:prstGeom prst="teardrop">
            <a:avLst>
              <a:gd name="adj" fmla="val 100000"/>
            </a:avLst>
          </a:prstGeom>
          <a:solidFill>
            <a:srgbClr val="83FBA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8" name="Google Shape;358;p21"/>
          <p:cNvSpPr txBox="1"/>
          <p:nvPr/>
        </p:nvSpPr>
        <p:spPr>
          <a:xfrm>
            <a:off x="6811775" y="2976075"/>
            <a:ext cx="1409100" cy="846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GB" sz="1100" b="1" i="0" u="none" strike="noStrike" cap="none">
                <a:solidFill>
                  <a:srgbClr val="145758"/>
                </a:solidFill>
                <a:latin typeface="Proxima Nova"/>
                <a:ea typeface="Proxima Nova"/>
                <a:cs typeface="Proxima Nova"/>
                <a:sym typeface="Proxima Nova"/>
              </a:rPr>
              <a:t>101.a: Reason about and solve one-variable linear equations and inequalities.</a:t>
            </a:r>
            <a:endParaRPr sz="1100" b="1" i="0" u="none" strike="noStrike" cap="none">
              <a:solidFill>
                <a:srgbClr val="145758"/>
              </a:solidFill>
              <a:latin typeface="DM Sans"/>
              <a:ea typeface="DM Sans"/>
              <a:cs typeface="DM Sans"/>
              <a:sym typeface="DM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362"/>
        <p:cNvGrpSpPr/>
        <p:nvPr/>
      </p:nvGrpSpPr>
      <p:grpSpPr>
        <a:xfrm>
          <a:off x="0" y="0"/>
          <a:ext cx="0" cy="0"/>
          <a:chOff x="0" y="0"/>
          <a:chExt cx="0" cy="0"/>
        </a:xfrm>
      </p:grpSpPr>
      <p:sp>
        <p:nvSpPr>
          <p:cNvPr id="363" name="Google Shape;363;p22"/>
          <p:cNvSpPr txBox="1"/>
          <p:nvPr/>
        </p:nvSpPr>
        <p:spPr>
          <a:xfrm>
            <a:off x="3105100" y="690325"/>
            <a:ext cx="3636300" cy="646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chemeClr val="dk1"/>
                </a:solidFill>
                <a:latin typeface="DM Sans"/>
                <a:ea typeface="DM Sans"/>
                <a:cs typeface="DM Sans"/>
                <a:sym typeface="DM Sans"/>
              </a:rPr>
              <a:t>In M101 Linear Equations: Concepts and Skills, students will employ the following learning principles: </a:t>
            </a:r>
            <a:endParaRPr sz="900" b="1" i="0" u="none" strike="noStrike" cap="none">
              <a:solidFill>
                <a:schemeClr val="dk1"/>
              </a:solidFill>
              <a:latin typeface="DM Sans"/>
              <a:ea typeface="DM Sans"/>
              <a:cs typeface="DM Sans"/>
              <a:sym typeface="DM Sans"/>
            </a:endParaRPr>
          </a:p>
        </p:txBody>
      </p:sp>
      <p:sp>
        <p:nvSpPr>
          <p:cNvPr id="364" name="Google Shape;364;p22"/>
          <p:cNvSpPr txBox="1"/>
          <p:nvPr/>
        </p:nvSpPr>
        <p:spPr>
          <a:xfrm>
            <a:off x="3105100" y="1506075"/>
            <a:ext cx="4830900" cy="2268900"/>
          </a:xfrm>
          <a:prstGeom prst="rect">
            <a:avLst/>
          </a:prstGeom>
          <a:noFill/>
          <a:ln>
            <a:noFill/>
          </a:ln>
        </p:spPr>
        <p:txBody>
          <a:bodyPr spcFirstLastPara="1" wrap="square" lIns="0" tIns="0" rIns="0" bIns="0" anchor="t" anchorCtr="0">
            <a:spAutoFit/>
          </a:bodyPr>
          <a:lstStyle/>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Engage with cognitively demanding tasks in heterogeneous settings (LP 1).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Engage in social activities (LP 2).</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Build conceptual understanding through reasoning (LP 3).</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Have agency in their learning (LP 4).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View mathematics as a human endeavor across centuries (LP 5).</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See mathematics as relevant (LP 6).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Employ technology as a tool for problem-solving and understanding (LP 7).</a:t>
            </a:r>
            <a:endParaRPr sz="1200" b="0" i="0" u="none" strike="noStrike" cap="none">
              <a:solidFill>
                <a:schemeClr val="dk1"/>
              </a:solidFill>
              <a:latin typeface="DM Sans"/>
              <a:ea typeface="DM Sans"/>
              <a:cs typeface="DM Sans"/>
              <a:sym typeface="DM Sans"/>
            </a:endParaRPr>
          </a:p>
        </p:txBody>
      </p:sp>
      <p:cxnSp>
        <p:nvCxnSpPr>
          <p:cNvPr id="365" name="Google Shape;365;p22"/>
          <p:cNvCxnSpPr/>
          <p:nvPr/>
        </p:nvCxnSpPr>
        <p:spPr>
          <a:xfrm>
            <a:off x="8834775" y="-6900"/>
            <a:ext cx="0" cy="5155800"/>
          </a:xfrm>
          <a:prstGeom prst="straightConnector1">
            <a:avLst/>
          </a:prstGeom>
          <a:noFill/>
          <a:ln w="9525" cap="flat" cmpd="sng">
            <a:solidFill>
              <a:srgbClr val="000000"/>
            </a:solidFill>
            <a:prstDash val="solid"/>
            <a:round/>
            <a:headEnd type="none" w="sm" len="sm"/>
            <a:tailEnd type="none" w="sm" len="sm"/>
          </a:ln>
        </p:spPr>
      </p:cxnSp>
      <p:sp>
        <p:nvSpPr>
          <p:cNvPr id="366" name="Google Shape;366;p22"/>
          <p:cNvSpPr/>
          <p:nvPr/>
        </p:nvSpPr>
        <p:spPr>
          <a:xfrm>
            <a:off x="0" y="0"/>
            <a:ext cx="2723400" cy="5143500"/>
          </a:xfrm>
          <a:prstGeom prst="rect">
            <a:avLst/>
          </a:prstGeom>
          <a:solidFill>
            <a:srgbClr val="BDFC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7" name="Google Shape;367;p22"/>
          <p:cNvSpPr txBox="1"/>
          <p:nvPr/>
        </p:nvSpPr>
        <p:spPr>
          <a:xfrm>
            <a:off x="325175" y="647000"/>
            <a:ext cx="2169900" cy="8127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Learning</a:t>
            </a:r>
            <a:endParaRPr sz="3300" b="0" i="0" u="none" strike="noStrike" cap="none">
              <a:solidFill>
                <a:schemeClr val="dk1"/>
              </a:solidFill>
              <a:latin typeface="Nanum Myeongjo"/>
              <a:ea typeface="Nanum Myeongjo"/>
              <a:cs typeface="Nanum Myeongjo"/>
              <a:sym typeface="Nanum Myeongjo"/>
            </a:endParaRPr>
          </a:p>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Principles</a:t>
            </a:r>
            <a:endParaRPr sz="3300" b="0" i="0" u="none" strike="noStrike" cap="none">
              <a:solidFill>
                <a:schemeClr val="dk1"/>
              </a:solidFill>
              <a:latin typeface="Nanum Myeongjo"/>
              <a:ea typeface="Nanum Myeongjo"/>
              <a:cs typeface="Nanum Myeongjo"/>
              <a:sym typeface="Nanum Myeongjo"/>
            </a:endParaRPr>
          </a:p>
        </p:txBody>
      </p:sp>
      <p:cxnSp>
        <p:nvCxnSpPr>
          <p:cNvPr id="368" name="Google Shape;368;p22"/>
          <p:cNvCxnSpPr/>
          <p:nvPr/>
        </p:nvCxnSpPr>
        <p:spPr>
          <a:xfrm>
            <a:off x="-13800" y="4831525"/>
            <a:ext cx="9173100" cy="0"/>
          </a:xfrm>
          <a:prstGeom prst="straightConnector1">
            <a:avLst/>
          </a:prstGeom>
          <a:noFill/>
          <a:ln w="9525" cap="flat" cmpd="sng">
            <a:solidFill>
              <a:srgbClr val="000000"/>
            </a:solidFill>
            <a:prstDash val="solid"/>
            <a:round/>
            <a:headEnd type="none" w="sm" len="sm"/>
            <a:tailEnd type="none" w="sm" len="sm"/>
          </a:ln>
        </p:spPr>
      </p:cxnSp>
      <p:cxnSp>
        <p:nvCxnSpPr>
          <p:cNvPr id="369" name="Google Shape;369;p22"/>
          <p:cNvCxnSpPr/>
          <p:nvPr/>
        </p:nvCxnSpPr>
        <p:spPr>
          <a:xfrm>
            <a:off x="2720450" y="-6900"/>
            <a:ext cx="0" cy="5155800"/>
          </a:xfrm>
          <a:prstGeom prst="straightConnector1">
            <a:avLst/>
          </a:prstGeom>
          <a:noFill/>
          <a:ln w="9525" cap="flat" cmpd="sng">
            <a:solidFill>
              <a:schemeClr val="dk1"/>
            </a:solidFill>
            <a:prstDash val="solid"/>
            <a:round/>
            <a:headEnd type="none" w="sm" len="sm"/>
            <a:tailEnd type="none" w="sm" len="sm"/>
          </a:ln>
        </p:spPr>
      </p:cxnSp>
      <p:cxnSp>
        <p:nvCxnSpPr>
          <p:cNvPr id="370" name="Google Shape;370;p22"/>
          <p:cNvCxnSpPr/>
          <p:nvPr/>
        </p:nvCxnSpPr>
        <p:spPr>
          <a:xfrm>
            <a:off x="6900" y="317500"/>
            <a:ext cx="9152400" cy="0"/>
          </a:xfrm>
          <a:prstGeom prst="straightConnector1">
            <a:avLst/>
          </a:prstGeom>
          <a:noFill/>
          <a:ln w="9525" cap="flat" cmpd="sng">
            <a:solidFill>
              <a:srgbClr val="000000"/>
            </a:solidFill>
            <a:prstDash val="solid"/>
            <a:round/>
            <a:headEnd type="none" w="sm" len="sm"/>
            <a:tailEnd type="none" w="sm" len="sm"/>
          </a:ln>
        </p:spPr>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374"/>
        <p:cNvGrpSpPr/>
        <p:nvPr/>
      </p:nvGrpSpPr>
      <p:grpSpPr>
        <a:xfrm>
          <a:off x="0" y="0"/>
          <a:ext cx="0" cy="0"/>
          <a:chOff x="0" y="0"/>
          <a:chExt cx="0" cy="0"/>
        </a:xfrm>
      </p:grpSpPr>
      <p:sp>
        <p:nvSpPr>
          <p:cNvPr id="375" name="Google Shape;375;p23"/>
          <p:cNvSpPr txBox="1"/>
          <p:nvPr/>
        </p:nvSpPr>
        <p:spPr>
          <a:xfrm>
            <a:off x="3105100" y="690325"/>
            <a:ext cx="3636300" cy="646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chemeClr val="dk1"/>
                </a:solidFill>
                <a:latin typeface="DM Sans"/>
                <a:ea typeface="DM Sans"/>
                <a:cs typeface="DM Sans"/>
                <a:sym typeface="DM Sans"/>
              </a:rPr>
              <a:t>In M101 Linear Equations: Concepts and Skills, students will employ the following learning principles: </a:t>
            </a:r>
            <a:endParaRPr sz="900" b="1" i="0" u="none" strike="noStrike" cap="none">
              <a:solidFill>
                <a:schemeClr val="dk1"/>
              </a:solidFill>
              <a:latin typeface="DM Sans"/>
              <a:ea typeface="DM Sans"/>
              <a:cs typeface="DM Sans"/>
              <a:sym typeface="DM Sans"/>
            </a:endParaRPr>
          </a:p>
        </p:txBody>
      </p:sp>
      <p:sp>
        <p:nvSpPr>
          <p:cNvPr id="376" name="Google Shape;376;p23"/>
          <p:cNvSpPr txBox="1"/>
          <p:nvPr/>
        </p:nvSpPr>
        <p:spPr>
          <a:xfrm>
            <a:off x="3105100" y="1506075"/>
            <a:ext cx="4830900" cy="2268900"/>
          </a:xfrm>
          <a:prstGeom prst="rect">
            <a:avLst/>
          </a:prstGeom>
          <a:noFill/>
          <a:ln>
            <a:noFill/>
          </a:ln>
        </p:spPr>
        <p:txBody>
          <a:bodyPr spcFirstLastPara="1" wrap="square" lIns="0" tIns="0" rIns="0" bIns="0" anchor="t" anchorCtr="0">
            <a:spAutoFit/>
          </a:bodyPr>
          <a:lstStyle/>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Engage with cognitively demanding tasks in heterogeneous settings (LP 1).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Engage in social activities (LP 2).</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Build conceptual understanding through reasoning (LP 3).</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Have agency in their learning (LP 4).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View mathematics as a human endeavor across centuries (LP 5).</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See mathematics as relevant (LP 6).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Employ technology as a tool for problem-solving and understanding (LP 7).</a:t>
            </a:r>
            <a:endParaRPr sz="1200" b="0" i="0" u="none" strike="noStrike" cap="none">
              <a:solidFill>
                <a:schemeClr val="dk1"/>
              </a:solidFill>
              <a:latin typeface="DM Sans"/>
              <a:ea typeface="DM Sans"/>
              <a:cs typeface="DM Sans"/>
              <a:sym typeface="DM Sans"/>
            </a:endParaRPr>
          </a:p>
        </p:txBody>
      </p:sp>
      <p:cxnSp>
        <p:nvCxnSpPr>
          <p:cNvPr id="377" name="Google Shape;377;p23"/>
          <p:cNvCxnSpPr/>
          <p:nvPr/>
        </p:nvCxnSpPr>
        <p:spPr>
          <a:xfrm>
            <a:off x="8834775" y="-6900"/>
            <a:ext cx="0" cy="5155800"/>
          </a:xfrm>
          <a:prstGeom prst="straightConnector1">
            <a:avLst/>
          </a:prstGeom>
          <a:noFill/>
          <a:ln w="9525" cap="flat" cmpd="sng">
            <a:solidFill>
              <a:srgbClr val="000000"/>
            </a:solidFill>
            <a:prstDash val="solid"/>
            <a:round/>
            <a:headEnd type="none" w="sm" len="sm"/>
            <a:tailEnd type="none" w="sm" len="sm"/>
          </a:ln>
        </p:spPr>
      </p:cxnSp>
      <p:sp>
        <p:nvSpPr>
          <p:cNvPr id="378" name="Google Shape;378;p23"/>
          <p:cNvSpPr/>
          <p:nvPr/>
        </p:nvSpPr>
        <p:spPr>
          <a:xfrm>
            <a:off x="0" y="0"/>
            <a:ext cx="2723400" cy="5143500"/>
          </a:xfrm>
          <a:prstGeom prst="rect">
            <a:avLst/>
          </a:prstGeom>
          <a:solidFill>
            <a:srgbClr val="BDFC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79" name="Google Shape;379;p23"/>
          <p:cNvCxnSpPr/>
          <p:nvPr/>
        </p:nvCxnSpPr>
        <p:spPr>
          <a:xfrm>
            <a:off x="-13800" y="4831525"/>
            <a:ext cx="9173100" cy="0"/>
          </a:xfrm>
          <a:prstGeom prst="straightConnector1">
            <a:avLst/>
          </a:prstGeom>
          <a:noFill/>
          <a:ln w="9525" cap="flat" cmpd="sng">
            <a:solidFill>
              <a:srgbClr val="000000"/>
            </a:solidFill>
            <a:prstDash val="solid"/>
            <a:round/>
            <a:headEnd type="none" w="sm" len="sm"/>
            <a:tailEnd type="none" w="sm" len="sm"/>
          </a:ln>
        </p:spPr>
      </p:cxnSp>
      <p:cxnSp>
        <p:nvCxnSpPr>
          <p:cNvPr id="380" name="Google Shape;380;p23"/>
          <p:cNvCxnSpPr/>
          <p:nvPr/>
        </p:nvCxnSpPr>
        <p:spPr>
          <a:xfrm>
            <a:off x="2720450" y="-6900"/>
            <a:ext cx="0" cy="5155800"/>
          </a:xfrm>
          <a:prstGeom prst="straightConnector1">
            <a:avLst/>
          </a:prstGeom>
          <a:noFill/>
          <a:ln w="9525" cap="flat" cmpd="sng">
            <a:solidFill>
              <a:schemeClr val="dk1"/>
            </a:solidFill>
            <a:prstDash val="solid"/>
            <a:round/>
            <a:headEnd type="none" w="sm" len="sm"/>
            <a:tailEnd type="none" w="sm" len="sm"/>
          </a:ln>
        </p:spPr>
      </p:cxnSp>
      <p:cxnSp>
        <p:nvCxnSpPr>
          <p:cNvPr id="381" name="Google Shape;381;p23"/>
          <p:cNvCxnSpPr/>
          <p:nvPr/>
        </p:nvCxnSpPr>
        <p:spPr>
          <a:xfrm>
            <a:off x="6900" y="317500"/>
            <a:ext cx="9152400" cy="0"/>
          </a:xfrm>
          <a:prstGeom prst="straightConnector1">
            <a:avLst/>
          </a:prstGeom>
          <a:noFill/>
          <a:ln w="9525" cap="flat" cmpd="sng">
            <a:solidFill>
              <a:srgbClr val="000000"/>
            </a:solidFill>
            <a:prstDash val="solid"/>
            <a:round/>
            <a:headEnd type="none" w="sm" len="sm"/>
            <a:tailEnd type="none" w="sm" len="sm"/>
          </a:ln>
        </p:spPr>
      </p:cxnSp>
      <p:sp>
        <p:nvSpPr>
          <p:cNvPr id="382" name="Google Shape;382;p23"/>
          <p:cNvSpPr txBox="1"/>
          <p:nvPr/>
        </p:nvSpPr>
        <p:spPr>
          <a:xfrm>
            <a:off x="325175" y="647000"/>
            <a:ext cx="2169900" cy="8127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Learning</a:t>
            </a:r>
            <a:endParaRPr sz="3300" b="0" i="0" u="none" strike="noStrike" cap="none">
              <a:solidFill>
                <a:schemeClr val="dk1"/>
              </a:solidFill>
              <a:latin typeface="Nanum Myeongjo"/>
              <a:ea typeface="Nanum Myeongjo"/>
              <a:cs typeface="Nanum Myeongjo"/>
              <a:sym typeface="Nanum Myeongjo"/>
            </a:endParaRPr>
          </a:p>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Principles</a:t>
            </a:r>
            <a:endParaRPr sz="3300" b="0" i="0" u="none" strike="noStrike" cap="none">
              <a:solidFill>
                <a:schemeClr val="dk1"/>
              </a:solidFill>
              <a:latin typeface="Nanum Myeongjo"/>
              <a:ea typeface="Nanum Myeongjo"/>
              <a:cs typeface="Nanum Myeongjo"/>
              <a:sym typeface="Nanum Myeongjo"/>
            </a:endParaRPr>
          </a:p>
        </p:txBody>
      </p:sp>
      <p:sp>
        <p:nvSpPr>
          <p:cNvPr id="383" name="Google Shape;383;p23"/>
          <p:cNvSpPr/>
          <p:nvPr/>
        </p:nvSpPr>
        <p:spPr>
          <a:xfrm>
            <a:off x="6543275" y="2578725"/>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GB" sz="1200" b="1" i="0" u="none" strike="noStrike" cap="none">
                <a:solidFill>
                  <a:srgbClr val="83FBA3"/>
                </a:solidFill>
                <a:latin typeface="Proxima Nova"/>
                <a:ea typeface="Proxima Nova"/>
                <a:cs typeface="Proxima Nova"/>
                <a:sym typeface="Proxima Nova"/>
              </a:rPr>
              <a:t>Which of these principles does this task lend itself to? Which ones can the task be easily adapted to accommodate?</a:t>
            </a:r>
            <a:endParaRPr sz="1200" b="0" i="0" u="none" strike="noStrike" cap="none">
              <a:solidFill>
                <a:srgbClr val="000000"/>
              </a:solidFill>
              <a:latin typeface="Proxima Nova"/>
              <a:ea typeface="Proxima Nova"/>
              <a:cs typeface="Proxima Nova"/>
              <a:sym typeface="Proxima Nov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387"/>
        <p:cNvGrpSpPr/>
        <p:nvPr/>
      </p:nvGrpSpPr>
      <p:grpSpPr>
        <a:xfrm>
          <a:off x="0" y="0"/>
          <a:ext cx="0" cy="0"/>
          <a:chOff x="0" y="0"/>
          <a:chExt cx="0" cy="0"/>
        </a:xfrm>
      </p:grpSpPr>
      <p:sp>
        <p:nvSpPr>
          <p:cNvPr id="388" name="Google Shape;388;p24"/>
          <p:cNvSpPr txBox="1"/>
          <p:nvPr/>
        </p:nvSpPr>
        <p:spPr>
          <a:xfrm>
            <a:off x="3105100" y="690325"/>
            <a:ext cx="3636300" cy="646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chemeClr val="dk1"/>
                </a:solidFill>
                <a:latin typeface="DM Sans"/>
                <a:ea typeface="DM Sans"/>
                <a:cs typeface="DM Sans"/>
                <a:sym typeface="DM Sans"/>
              </a:rPr>
              <a:t>In M101 Linear Equations: Concepts and Skills, students will employ the following learning principles: </a:t>
            </a:r>
            <a:endParaRPr sz="900" b="1" i="0" u="none" strike="noStrike" cap="none">
              <a:solidFill>
                <a:schemeClr val="dk1"/>
              </a:solidFill>
              <a:latin typeface="DM Sans"/>
              <a:ea typeface="DM Sans"/>
              <a:cs typeface="DM Sans"/>
              <a:sym typeface="DM Sans"/>
            </a:endParaRPr>
          </a:p>
        </p:txBody>
      </p:sp>
      <p:sp>
        <p:nvSpPr>
          <p:cNvPr id="389" name="Google Shape;389;p24"/>
          <p:cNvSpPr txBox="1"/>
          <p:nvPr/>
        </p:nvSpPr>
        <p:spPr>
          <a:xfrm>
            <a:off x="3105100" y="1506075"/>
            <a:ext cx="4830900" cy="2268900"/>
          </a:xfrm>
          <a:prstGeom prst="rect">
            <a:avLst/>
          </a:prstGeom>
          <a:noFill/>
          <a:ln>
            <a:noFill/>
          </a:ln>
        </p:spPr>
        <p:txBody>
          <a:bodyPr spcFirstLastPara="1" wrap="square" lIns="0" tIns="0" rIns="0" bIns="0" anchor="t" anchorCtr="0">
            <a:spAutoFit/>
          </a:bodyPr>
          <a:lstStyle/>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Engage with cognitively demanding tasks in heterogeneous settings (LP 1).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Engage in social activities (LP 2).</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Build conceptual understanding through reasoning (LP 3).</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Have agency in their learning (LP 4).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View mathematics as a human endeavor across centuries (LP 5).</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See mathematics as relevant (LP 6).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Employ technology as a tool for problem-solving and understanding (LP 7).</a:t>
            </a:r>
            <a:endParaRPr sz="1200" b="0" i="0" u="none" strike="noStrike" cap="none">
              <a:solidFill>
                <a:schemeClr val="dk1"/>
              </a:solidFill>
              <a:latin typeface="DM Sans"/>
              <a:ea typeface="DM Sans"/>
              <a:cs typeface="DM Sans"/>
              <a:sym typeface="DM Sans"/>
            </a:endParaRPr>
          </a:p>
        </p:txBody>
      </p:sp>
      <p:cxnSp>
        <p:nvCxnSpPr>
          <p:cNvPr id="390" name="Google Shape;390;p24"/>
          <p:cNvCxnSpPr/>
          <p:nvPr/>
        </p:nvCxnSpPr>
        <p:spPr>
          <a:xfrm>
            <a:off x="8834775" y="-6900"/>
            <a:ext cx="0" cy="5155800"/>
          </a:xfrm>
          <a:prstGeom prst="straightConnector1">
            <a:avLst/>
          </a:prstGeom>
          <a:noFill/>
          <a:ln w="9525" cap="flat" cmpd="sng">
            <a:solidFill>
              <a:srgbClr val="000000"/>
            </a:solidFill>
            <a:prstDash val="solid"/>
            <a:round/>
            <a:headEnd type="none" w="sm" len="sm"/>
            <a:tailEnd type="none" w="sm" len="sm"/>
          </a:ln>
        </p:spPr>
      </p:cxnSp>
      <p:sp>
        <p:nvSpPr>
          <p:cNvPr id="391" name="Google Shape;391;p24"/>
          <p:cNvSpPr/>
          <p:nvPr/>
        </p:nvSpPr>
        <p:spPr>
          <a:xfrm>
            <a:off x="0" y="0"/>
            <a:ext cx="2723400" cy="5143500"/>
          </a:xfrm>
          <a:prstGeom prst="rect">
            <a:avLst/>
          </a:prstGeom>
          <a:solidFill>
            <a:srgbClr val="BDFC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92" name="Google Shape;392;p24"/>
          <p:cNvCxnSpPr/>
          <p:nvPr/>
        </p:nvCxnSpPr>
        <p:spPr>
          <a:xfrm>
            <a:off x="-13800" y="4831525"/>
            <a:ext cx="9173100" cy="0"/>
          </a:xfrm>
          <a:prstGeom prst="straightConnector1">
            <a:avLst/>
          </a:prstGeom>
          <a:noFill/>
          <a:ln w="9525" cap="flat" cmpd="sng">
            <a:solidFill>
              <a:srgbClr val="000000"/>
            </a:solidFill>
            <a:prstDash val="solid"/>
            <a:round/>
            <a:headEnd type="none" w="sm" len="sm"/>
            <a:tailEnd type="none" w="sm" len="sm"/>
          </a:ln>
        </p:spPr>
      </p:cxnSp>
      <p:cxnSp>
        <p:nvCxnSpPr>
          <p:cNvPr id="393" name="Google Shape;393;p24"/>
          <p:cNvCxnSpPr/>
          <p:nvPr/>
        </p:nvCxnSpPr>
        <p:spPr>
          <a:xfrm>
            <a:off x="2720450" y="-6900"/>
            <a:ext cx="0" cy="5155800"/>
          </a:xfrm>
          <a:prstGeom prst="straightConnector1">
            <a:avLst/>
          </a:prstGeom>
          <a:noFill/>
          <a:ln w="9525" cap="flat" cmpd="sng">
            <a:solidFill>
              <a:schemeClr val="dk1"/>
            </a:solidFill>
            <a:prstDash val="solid"/>
            <a:round/>
            <a:headEnd type="none" w="sm" len="sm"/>
            <a:tailEnd type="none" w="sm" len="sm"/>
          </a:ln>
        </p:spPr>
      </p:cxnSp>
      <p:sp>
        <p:nvSpPr>
          <p:cNvPr id="394" name="Google Shape;394;p24"/>
          <p:cNvSpPr/>
          <p:nvPr/>
        </p:nvSpPr>
        <p:spPr>
          <a:xfrm>
            <a:off x="6543275" y="2578725"/>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5" name="Google Shape;395;p24"/>
          <p:cNvSpPr txBox="1"/>
          <p:nvPr/>
        </p:nvSpPr>
        <p:spPr>
          <a:xfrm>
            <a:off x="6739325" y="3235575"/>
            <a:ext cx="1554000" cy="7389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a:solidFill>
                  <a:srgbClr val="83FBA3"/>
                </a:solidFill>
                <a:latin typeface="DM Sans"/>
                <a:ea typeface="DM Sans"/>
                <a:cs typeface="DM Sans"/>
                <a:sym typeface="DM Sans"/>
              </a:rPr>
              <a:t>Share what </a:t>
            </a:r>
            <a:br>
              <a:rPr lang="en-GB" sz="1600" b="1" i="0" u="none" strike="noStrike" cap="none">
                <a:solidFill>
                  <a:srgbClr val="83FBA3"/>
                </a:solidFill>
                <a:latin typeface="DM Sans"/>
                <a:ea typeface="DM Sans"/>
                <a:cs typeface="DM Sans"/>
                <a:sym typeface="DM Sans"/>
              </a:rPr>
            </a:br>
            <a:r>
              <a:rPr lang="en-GB" sz="1600" b="1" i="0" u="none" strike="noStrike" cap="none">
                <a:solidFill>
                  <a:srgbClr val="83FBA3"/>
                </a:solidFill>
                <a:latin typeface="DM Sans"/>
                <a:ea typeface="DM Sans"/>
                <a:cs typeface="DM Sans"/>
                <a:sym typeface="DM Sans"/>
              </a:rPr>
              <a:t>you came up with!</a:t>
            </a:r>
            <a:endParaRPr sz="1000" b="1" i="0" u="none" strike="noStrike" cap="none">
              <a:solidFill>
                <a:srgbClr val="83FBA3"/>
              </a:solidFill>
              <a:latin typeface="DM Sans"/>
              <a:ea typeface="DM Sans"/>
              <a:cs typeface="DM Sans"/>
              <a:sym typeface="DM Sans"/>
            </a:endParaRPr>
          </a:p>
        </p:txBody>
      </p:sp>
      <p:cxnSp>
        <p:nvCxnSpPr>
          <p:cNvPr id="396" name="Google Shape;396;p24"/>
          <p:cNvCxnSpPr/>
          <p:nvPr/>
        </p:nvCxnSpPr>
        <p:spPr>
          <a:xfrm>
            <a:off x="6900" y="317500"/>
            <a:ext cx="9152400" cy="0"/>
          </a:xfrm>
          <a:prstGeom prst="straightConnector1">
            <a:avLst/>
          </a:prstGeom>
          <a:noFill/>
          <a:ln w="9525" cap="flat" cmpd="sng">
            <a:solidFill>
              <a:srgbClr val="000000"/>
            </a:solidFill>
            <a:prstDash val="solid"/>
            <a:round/>
            <a:headEnd type="none" w="sm" len="sm"/>
            <a:tailEnd type="none" w="sm" len="sm"/>
          </a:ln>
        </p:spPr>
      </p:cxnSp>
      <p:sp>
        <p:nvSpPr>
          <p:cNvPr id="397" name="Google Shape;397;p24"/>
          <p:cNvSpPr txBox="1"/>
          <p:nvPr/>
        </p:nvSpPr>
        <p:spPr>
          <a:xfrm>
            <a:off x="325175" y="647000"/>
            <a:ext cx="2169900" cy="8127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Learning</a:t>
            </a:r>
            <a:endParaRPr sz="3300" b="0" i="0" u="none" strike="noStrike" cap="none">
              <a:solidFill>
                <a:schemeClr val="dk1"/>
              </a:solidFill>
              <a:latin typeface="Nanum Myeongjo"/>
              <a:ea typeface="Nanum Myeongjo"/>
              <a:cs typeface="Nanum Myeongjo"/>
              <a:sym typeface="Nanum Myeongjo"/>
            </a:endParaRPr>
          </a:p>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Principles</a:t>
            </a:r>
            <a:endParaRPr sz="3300" b="0" i="0" u="none" strike="noStrike" cap="none">
              <a:solidFill>
                <a:schemeClr val="dk1"/>
              </a:solidFill>
              <a:latin typeface="Nanum Myeongjo"/>
              <a:ea typeface="Nanum Myeongjo"/>
              <a:cs typeface="Nanum Myeongjo"/>
              <a:sym typeface="Nanum Myeongjo"/>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83FBA3"/>
        </a:solidFill>
        <a:effectLst/>
      </p:bgPr>
    </p:bg>
    <p:spTree>
      <p:nvGrpSpPr>
        <p:cNvPr id="1" name="Shape 401"/>
        <p:cNvGrpSpPr/>
        <p:nvPr/>
      </p:nvGrpSpPr>
      <p:grpSpPr>
        <a:xfrm>
          <a:off x="0" y="0"/>
          <a:ext cx="0" cy="0"/>
          <a:chOff x="0" y="0"/>
          <a:chExt cx="0" cy="0"/>
        </a:xfrm>
      </p:grpSpPr>
      <p:cxnSp>
        <p:nvCxnSpPr>
          <p:cNvPr id="402" name="Google Shape;402;p25"/>
          <p:cNvCxnSpPr/>
          <p:nvPr/>
        </p:nvCxnSpPr>
        <p:spPr>
          <a:xfrm>
            <a:off x="3115350" y="300"/>
            <a:ext cx="0" cy="5141400"/>
          </a:xfrm>
          <a:prstGeom prst="straightConnector1">
            <a:avLst/>
          </a:prstGeom>
          <a:noFill/>
          <a:ln w="9525" cap="flat" cmpd="sng">
            <a:solidFill>
              <a:schemeClr val="dk2"/>
            </a:solidFill>
            <a:prstDash val="solid"/>
            <a:round/>
            <a:headEnd type="none" w="sm" len="sm"/>
            <a:tailEnd type="none" w="sm" len="sm"/>
          </a:ln>
        </p:spPr>
      </p:cxnSp>
      <p:sp>
        <p:nvSpPr>
          <p:cNvPr id="403" name="Google Shape;403;p25"/>
          <p:cNvSpPr txBox="1"/>
          <p:nvPr/>
        </p:nvSpPr>
        <p:spPr>
          <a:xfrm>
            <a:off x="3419850" y="303450"/>
            <a:ext cx="4318200" cy="15759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5200"/>
              <a:buFont typeface="Arial"/>
              <a:buNone/>
            </a:pPr>
            <a:r>
              <a:rPr lang="en-GB" sz="5200" b="0" i="0" u="none" strike="noStrike" cap="none">
                <a:solidFill>
                  <a:schemeClr val="dk1"/>
                </a:solidFill>
                <a:latin typeface="Nanum Myeongjo"/>
                <a:ea typeface="Nanum Myeongjo"/>
                <a:cs typeface="Nanum Myeongjo"/>
                <a:sym typeface="Nanum Myeongjo"/>
              </a:rPr>
              <a:t>Task 1: Student Work</a:t>
            </a:r>
            <a:endParaRPr sz="5200" b="0" i="0" u="none" strike="noStrike" cap="none">
              <a:solidFill>
                <a:schemeClr val="dk1"/>
              </a:solidFill>
              <a:latin typeface="Nanum Myeongjo"/>
              <a:ea typeface="Nanum Myeongjo"/>
              <a:cs typeface="Nanum Myeongjo"/>
              <a:sym typeface="Nanum Myeongjo"/>
            </a:endParaRPr>
          </a:p>
        </p:txBody>
      </p:sp>
      <p:sp>
        <p:nvSpPr>
          <p:cNvPr id="404" name="Google Shape;404;p25"/>
          <p:cNvSpPr txBox="1"/>
          <p:nvPr/>
        </p:nvSpPr>
        <p:spPr>
          <a:xfrm>
            <a:off x="615900" y="303450"/>
            <a:ext cx="1441500" cy="13785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5200"/>
              <a:buFont typeface="Arial"/>
              <a:buNone/>
            </a:pPr>
            <a:r>
              <a:rPr lang="en-GB" sz="5200" b="0" i="0" u="none" strike="noStrike" cap="none">
                <a:solidFill>
                  <a:schemeClr val="dk1"/>
                </a:solidFill>
                <a:latin typeface="Nanum Myeongjo"/>
                <a:ea typeface="Nanum Myeongjo"/>
                <a:cs typeface="Nanum Myeongjo"/>
                <a:sym typeface="Nanum Myeongjo"/>
              </a:rPr>
              <a:t>03</a:t>
            </a:r>
            <a:endParaRPr sz="5200" b="0" i="0" u="none" strike="noStrike" cap="none">
              <a:solidFill>
                <a:schemeClr val="dk1"/>
              </a:solidFill>
              <a:latin typeface="Nanum Myeongjo"/>
              <a:ea typeface="Nanum Myeongjo"/>
              <a:cs typeface="Nanum Myeongjo"/>
              <a:sym typeface="Nanum Myeongjo"/>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408"/>
        <p:cNvGrpSpPr/>
        <p:nvPr/>
      </p:nvGrpSpPr>
      <p:grpSpPr>
        <a:xfrm>
          <a:off x="0" y="0"/>
          <a:ext cx="0" cy="0"/>
          <a:chOff x="0" y="0"/>
          <a:chExt cx="0" cy="0"/>
        </a:xfrm>
      </p:grpSpPr>
      <p:cxnSp>
        <p:nvCxnSpPr>
          <p:cNvPr id="409" name="Google Shape;409;g35e44e34818_0_79"/>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410" name="Google Shape;410;g35e44e34818_0_79"/>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411" name="Google Shape;411;g35e44e34818_0_79"/>
          <p:cNvSpPr txBox="1"/>
          <p:nvPr/>
        </p:nvSpPr>
        <p:spPr>
          <a:xfrm>
            <a:off x="664600" y="1027825"/>
            <a:ext cx="7924800" cy="37710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chemeClr val="dk1"/>
              </a:buClr>
              <a:buSzPts val="1100"/>
              <a:buFont typeface="Arial"/>
              <a:buNone/>
            </a:pPr>
            <a:r>
              <a:rPr lang="en-GB" sz="1800" b="0" i="0" u="none" strike="noStrike" cap="none">
                <a:solidFill>
                  <a:schemeClr val="lt1"/>
                </a:solidFill>
                <a:latin typeface="DM Sans"/>
                <a:ea typeface="DM Sans"/>
                <a:cs typeface="DM Sans"/>
                <a:sym typeface="DM Sans"/>
              </a:rPr>
              <a:t>“The history of classifying people by intelligence and ability is inextricably intertwined with the eugenics movement and anti-egalitarian ideas, structures, and practices (Oakes et al., 1997). Given these roots, it should not be surprising that ability labels continue to be applied in ways that reflect and reproduce social hierarchies based on race, gender, dis/ability, language, and class (Martin 2009). …</a:t>
            </a:r>
            <a:endParaRPr sz="1800" b="0" i="0" u="none" strike="noStrike" cap="none">
              <a:solidFill>
                <a:schemeClr val="lt1"/>
              </a:solidFill>
              <a:latin typeface="DM Sans"/>
              <a:ea typeface="DM Sans"/>
              <a:cs typeface="DM Sans"/>
              <a:sym typeface="DM Sans"/>
            </a:endParaRPr>
          </a:p>
          <a:p>
            <a:pPr marL="0" marR="0" lvl="0" indent="0" algn="l" rtl="0">
              <a:lnSpc>
                <a:spcPct val="115000"/>
              </a:lnSpc>
              <a:spcBef>
                <a:spcPts val="1200"/>
              </a:spcBef>
              <a:spcAft>
                <a:spcPts val="0"/>
              </a:spcAft>
              <a:buClr>
                <a:schemeClr val="dk1"/>
              </a:buClr>
              <a:buSzPts val="1100"/>
              <a:buFont typeface="Arial"/>
              <a:buNone/>
            </a:pPr>
            <a:r>
              <a:rPr lang="en-GB" sz="1800" b="0" i="0" u="none" strike="noStrike" cap="none">
                <a:solidFill>
                  <a:schemeClr val="lt1"/>
                </a:solidFill>
                <a:latin typeface="DM Sans"/>
                <a:ea typeface="DM Sans"/>
                <a:cs typeface="DM Sans"/>
                <a:sym typeface="DM Sans"/>
              </a:rPr>
              <a:t>This matters at the level of broad social organization (e.g., representation in STEM fields) and at the scale of individual students and their access to opportunities, resources, and identities as learners and doers of mathematics as valuable and valued members of our society.”  </a:t>
            </a:r>
            <a:endParaRPr sz="1800" b="0" i="0" u="none" strike="noStrike" cap="none">
              <a:solidFill>
                <a:schemeClr val="lt1"/>
              </a:solidFill>
              <a:latin typeface="DM Sans"/>
              <a:ea typeface="DM Sans"/>
              <a:cs typeface="DM Sans"/>
              <a:sym typeface="DM Sans"/>
            </a:endParaRPr>
          </a:p>
          <a:p>
            <a:pPr marL="0" marR="0" lvl="0" indent="0" algn="r" rtl="0">
              <a:lnSpc>
                <a:spcPct val="115000"/>
              </a:lnSpc>
              <a:spcBef>
                <a:spcPts val="1200"/>
              </a:spcBef>
              <a:spcAft>
                <a:spcPts val="1200"/>
              </a:spcAft>
              <a:buClr>
                <a:schemeClr val="dk1"/>
              </a:buClr>
              <a:buSzPts val="1100"/>
              <a:buFont typeface="Arial"/>
              <a:buNone/>
            </a:pPr>
            <a:r>
              <a:rPr lang="en-GB" sz="1800" b="0" i="0" u="none" strike="noStrike" cap="none">
                <a:solidFill>
                  <a:schemeClr val="lt1"/>
                </a:solidFill>
                <a:latin typeface="DM Sans"/>
                <a:ea typeface="DM Sans"/>
                <a:cs typeface="DM Sans"/>
                <a:sym typeface="DM Sans"/>
              </a:rPr>
              <a:t>-National Council of Teachers of Mathematics </a:t>
            </a:r>
            <a:endParaRPr sz="1500" b="0" i="0" u="none" strike="noStrike" cap="none">
              <a:solidFill>
                <a:schemeClr val="lt1"/>
              </a:solidFill>
              <a:latin typeface="DM Sans"/>
              <a:ea typeface="DM Sans"/>
              <a:cs typeface="DM Sans"/>
              <a:sym typeface="DM Sans"/>
            </a:endParaRPr>
          </a:p>
        </p:txBody>
      </p:sp>
      <p:sp>
        <p:nvSpPr>
          <p:cNvPr id="412" name="Google Shape;412;g35e44e34818_0_79"/>
          <p:cNvSpPr txBox="1"/>
          <p:nvPr/>
        </p:nvSpPr>
        <p:spPr>
          <a:xfrm>
            <a:off x="615900" y="368375"/>
            <a:ext cx="7681200" cy="538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1000"/>
              </a:spcAft>
              <a:buClr>
                <a:srgbClr val="000000"/>
              </a:buClr>
              <a:buSzPts val="3500"/>
              <a:buFont typeface="Arial"/>
              <a:buNone/>
            </a:pPr>
            <a:r>
              <a:rPr lang="en-GB" sz="3500" b="0" i="0" u="none" strike="noStrike" cap="none">
                <a:solidFill>
                  <a:srgbClr val="83FBA3"/>
                </a:solidFill>
                <a:latin typeface="Nanum Myeongjo"/>
                <a:ea typeface="Nanum Myeongjo"/>
                <a:cs typeface="Nanum Myeongjo"/>
                <a:sym typeface="Nanum Myeongjo"/>
              </a:rPr>
              <a:t>What is the impact of our labels?</a:t>
            </a:r>
            <a:endParaRPr sz="3500" b="0" i="0" u="none" strike="noStrike" cap="none">
              <a:solidFill>
                <a:srgbClr val="83FBA3"/>
              </a:solidFill>
              <a:latin typeface="Nanum Myeongjo"/>
              <a:ea typeface="Nanum Myeongjo"/>
              <a:cs typeface="Nanum Myeongjo"/>
              <a:sym typeface="Nanum Myeongjo"/>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C9FC8D"/>
        </a:solidFill>
        <a:effectLst/>
      </p:bgPr>
    </p:bg>
    <p:spTree>
      <p:nvGrpSpPr>
        <p:cNvPr id="1" name="Shape 416"/>
        <p:cNvGrpSpPr/>
        <p:nvPr/>
      </p:nvGrpSpPr>
      <p:grpSpPr>
        <a:xfrm>
          <a:off x="0" y="0"/>
          <a:ext cx="0" cy="0"/>
          <a:chOff x="0" y="0"/>
          <a:chExt cx="0" cy="0"/>
        </a:xfrm>
      </p:grpSpPr>
      <p:sp>
        <p:nvSpPr>
          <p:cNvPr id="417" name="Google Shape;417;p26"/>
          <p:cNvSpPr txBox="1"/>
          <p:nvPr/>
        </p:nvSpPr>
        <p:spPr>
          <a:xfrm>
            <a:off x="615900" y="1848775"/>
            <a:ext cx="2617200" cy="715800"/>
          </a:xfrm>
          <a:prstGeom prst="rect">
            <a:avLst/>
          </a:prstGeom>
          <a:noFill/>
          <a:ln>
            <a:noFill/>
          </a:ln>
        </p:spPr>
        <p:txBody>
          <a:bodyPr spcFirstLastPara="1" wrap="square" lIns="91425" tIns="0" rIns="0" bIns="0" anchor="t" anchorCtr="0">
            <a:spAutoFit/>
          </a:bodyPr>
          <a:lstStyle/>
          <a:p>
            <a:pPr marL="457200" marR="0" lvl="0" indent="-323850" algn="l" rtl="0">
              <a:lnSpc>
                <a:spcPct val="105000"/>
              </a:lnSpc>
              <a:spcBef>
                <a:spcPts val="1200"/>
              </a:spcBef>
              <a:spcAft>
                <a:spcPts val="0"/>
              </a:spcAft>
              <a:buClr>
                <a:schemeClr val="dk1"/>
              </a:buClr>
              <a:buSzPts val="1500"/>
              <a:buFont typeface="DM Sans"/>
              <a:buChar char="●"/>
            </a:pPr>
            <a:r>
              <a:rPr lang="en-GB" sz="1500" b="0" i="0" u="none" strike="noStrike" cap="none">
                <a:solidFill>
                  <a:schemeClr val="dk1"/>
                </a:solidFill>
                <a:latin typeface="DM Sans"/>
                <a:ea typeface="DM Sans"/>
                <a:cs typeface="DM Sans"/>
                <a:sym typeface="DM Sans"/>
              </a:rPr>
              <a:t>Jot down one thing you notice about each piece of student work.</a:t>
            </a:r>
            <a:endParaRPr sz="1500" b="0" i="0" u="none" strike="noStrike" cap="none">
              <a:solidFill>
                <a:schemeClr val="dk1"/>
              </a:solidFill>
              <a:latin typeface="DM Sans"/>
              <a:ea typeface="DM Sans"/>
              <a:cs typeface="DM Sans"/>
              <a:sym typeface="DM Sans"/>
            </a:endParaRPr>
          </a:p>
        </p:txBody>
      </p:sp>
      <p:cxnSp>
        <p:nvCxnSpPr>
          <p:cNvPr id="418" name="Google Shape;418;p26"/>
          <p:cNvCxnSpPr/>
          <p:nvPr/>
        </p:nvCxnSpPr>
        <p:spPr>
          <a:xfrm>
            <a:off x="-2700" y="1482784"/>
            <a:ext cx="9149400" cy="0"/>
          </a:xfrm>
          <a:prstGeom prst="straightConnector1">
            <a:avLst/>
          </a:prstGeom>
          <a:noFill/>
          <a:ln w="9525" cap="flat" cmpd="sng">
            <a:solidFill>
              <a:schemeClr val="dk1"/>
            </a:solidFill>
            <a:prstDash val="solid"/>
            <a:round/>
            <a:headEnd type="none" w="sm" len="sm"/>
            <a:tailEnd type="none" w="sm" len="sm"/>
          </a:ln>
        </p:spPr>
      </p:cxnSp>
      <p:cxnSp>
        <p:nvCxnSpPr>
          <p:cNvPr id="419" name="Google Shape;419;p26"/>
          <p:cNvCxnSpPr/>
          <p:nvPr/>
        </p:nvCxnSpPr>
        <p:spPr>
          <a:xfrm>
            <a:off x="7081850" y="300"/>
            <a:ext cx="0" cy="5141400"/>
          </a:xfrm>
          <a:prstGeom prst="straightConnector1">
            <a:avLst/>
          </a:prstGeom>
          <a:noFill/>
          <a:ln w="9525" cap="flat" cmpd="sng">
            <a:solidFill>
              <a:schemeClr val="dk2"/>
            </a:solidFill>
            <a:prstDash val="solid"/>
            <a:round/>
            <a:headEnd type="none" w="sm" len="sm"/>
            <a:tailEnd type="none" w="sm" len="sm"/>
          </a:ln>
        </p:spPr>
      </p:cxnSp>
      <p:sp>
        <p:nvSpPr>
          <p:cNvPr id="420" name="Google Shape;420;p26"/>
          <p:cNvSpPr txBox="1"/>
          <p:nvPr/>
        </p:nvSpPr>
        <p:spPr>
          <a:xfrm>
            <a:off x="615900" y="303450"/>
            <a:ext cx="5453700" cy="9144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Round 1:What </a:t>
            </a:r>
            <a:br>
              <a:rPr lang="en-GB" sz="3300" b="0" i="0" u="none" strike="noStrike" cap="none">
                <a:solidFill>
                  <a:schemeClr val="dk1"/>
                </a:solidFill>
                <a:latin typeface="Nanum Myeongjo"/>
                <a:ea typeface="Nanum Myeongjo"/>
                <a:cs typeface="Nanum Myeongjo"/>
                <a:sym typeface="Nanum Myeongjo"/>
              </a:rPr>
            </a:br>
            <a:r>
              <a:rPr lang="en-GB" sz="3300" b="0" i="0" u="none" strike="noStrike" cap="none">
                <a:solidFill>
                  <a:schemeClr val="dk1"/>
                </a:solidFill>
                <a:latin typeface="Nanum Myeongjo"/>
                <a:ea typeface="Nanum Myeongjo"/>
                <a:cs typeface="Nanum Myeongjo"/>
                <a:sym typeface="Nanum Myeongjo"/>
              </a:rPr>
              <a:t>do you notice?</a:t>
            </a:r>
            <a:endParaRPr sz="3300" b="0" i="0" u="none" strike="noStrike" cap="none">
              <a:solidFill>
                <a:schemeClr val="dk1"/>
              </a:solidFill>
              <a:latin typeface="Nanum Myeongjo"/>
              <a:ea typeface="Nanum Myeongjo"/>
              <a:cs typeface="Nanum Myeongjo"/>
              <a:sym typeface="Nanum Myeongjo"/>
            </a:endParaRPr>
          </a:p>
        </p:txBody>
      </p:sp>
      <p:pic>
        <p:nvPicPr>
          <p:cNvPr id="421" name="Google Shape;421;p26"/>
          <p:cNvPicPr preferRelativeResize="0"/>
          <p:nvPr/>
        </p:nvPicPr>
        <p:blipFill rotWithShape="1">
          <a:blip r:embed="rId3">
            <a:alphaModFix/>
          </a:blip>
          <a:srcRect/>
          <a:stretch/>
        </p:blipFill>
        <p:spPr>
          <a:xfrm>
            <a:off x="3505200" y="689550"/>
            <a:ext cx="3315173" cy="4177875"/>
          </a:xfrm>
          <a:prstGeom prst="rect">
            <a:avLst/>
          </a:prstGeom>
          <a:noFill/>
          <a:ln>
            <a:noFill/>
          </a:ln>
        </p:spPr>
      </p:pic>
      <p:pic>
        <p:nvPicPr>
          <p:cNvPr id="422" name="Google Shape;422;p26"/>
          <p:cNvPicPr preferRelativeResize="0"/>
          <p:nvPr/>
        </p:nvPicPr>
        <p:blipFill rotWithShape="1">
          <a:blip r:embed="rId4">
            <a:alphaModFix/>
          </a:blip>
          <a:srcRect/>
          <a:stretch/>
        </p:blipFill>
        <p:spPr>
          <a:xfrm>
            <a:off x="5638895" y="689550"/>
            <a:ext cx="3320005" cy="417787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C9FC8D"/>
        </a:solidFill>
        <a:effectLst/>
      </p:bgPr>
    </p:bg>
    <p:spTree>
      <p:nvGrpSpPr>
        <p:cNvPr id="1" name="Shape 426"/>
        <p:cNvGrpSpPr/>
        <p:nvPr/>
      </p:nvGrpSpPr>
      <p:grpSpPr>
        <a:xfrm>
          <a:off x="0" y="0"/>
          <a:ext cx="0" cy="0"/>
          <a:chOff x="0" y="0"/>
          <a:chExt cx="0" cy="0"/>
        </a:xfrm>
      </p:grpSpPr>
      <p:sp>
        <p:nvSpPr>
          <p:cNvPr id="427" name="Google Shape;427;p27"/>
          <p:cNvSpPr txBox="1"/>
          <p:nvPr/>
        </p:nvSpPr>
        <p:spPr>
          <a:xfrm>
            <a:off x="615900" y="1848775"/>
            <a:ext cx="2617200" cy="715800"/>
          </a:xfrm>
          <a:prstGeom prst="rect">
            <a:avLst/>
          </a:prstGeom>
          <a:noFill/>
          <a:ln>
            <a:noFill/>
          </a:ln>
        </p:spPr>
        <p:txBody>
          <a:bodyPr spcFirstLastPara="1" wrap="square" lIns="91425" tIns="0" rIns="0" bIns="0" anchor="t" anchorCtr="0">
            <a:spAutoFit/>
          </a:bodyPr>
          <a:lstStyle/>
          <a:p>
            <a:pPr marL="457200" marR="0" lvl="0" indent="-323850" algn="l" rtl="0">
              <a:lnSpc>
                <a:spcPct val="105000"/>
              </a:lnSpc>
              <a:spcBef>
                <a:spcPts val="1200"/>
              </a:spcBef>
              <a:spcAft>
                <a:spcPts val="0"/>
              </a:spcAft>
              <a:buClr>
                <a:schemeClr val="dk1"/>
              </a:buClr>
              <a:buSzPts val="1500"/>
              <a:buFont typeface="DM Sans"/>
              <a:buChar char="●"/>
            </a:pPr>
            <a:r>
              <a:rPr lang="en-GB" sz="1500" b="0" i="0" u="none" strike="noStrike" cap="none">
                <a:solidFill>
                  <a:schemeClr val="dk1"/>
                </a:solidFill>
                <a:latin typeface="DM Sans"/>
                <a:ea typeface="DM Sans"/>
                <a:cs typeface="DM Sans"/>
                <a:sym typeface="DM Sans"/>
              </a:rPr>
              <a:t>Jot down one thing you notice about each piece of student work.</a:t>
            </a:r>
            <a:endParaRPr sz="1500" b="0" i="0" u="none" strike="noStrike" cap="none">
              <a:solidFill>
                <a:schemeClr val="dk1"/>
              </a:solidFill>
              <a:latin typeface="DM Sans"/>
              <a:ea typeface="DM Sans"/>
              <a:cs typeface="DM Sans"/>
              <a:sym typeface="DM Sans"/>
            </a:endParaRPr>
          </a:p>
        </p:txBody>
      </p:sp>
      <p:cxnSp>
        <p:nvCxnSpPr>
          <p:cNvPr id="428" name="Google Shape;428;p27"/>
          <p:cNvCxnSpPr/>
          <p:nvPr/>
        </p:nvCxnSpPr>
        <p:spPr>
          <a:xfrm>
            <a:off x="-2700" y="1482784"/>
            <a:ext cx="9149400" cy="0"/>
          </a:xfrm>
          <a:prstGeom prst="straightConnector1">
            <a:avLst/>
          </a:prstGeom>
          <a:noFill/>
          <a:ln w="9525" cap="flat" cmpd="sng">
            <a:solidFill>
              <a:schemeClr val="dk1"/>
            </a:solidFill>
            <a:prstDash val="solid"/>
            <a:round/>
            <a:headEnd type="none" w="sm" len="sm"/>
            <a:tailEnd type="none" w="sm" len="sm"/>
          </a:ln>
        </p:spPr>
      </p:cxnSp>
      <p:cxnSp>
        <p:nvCxnSpPr>
          <p:cNvPr id="429" name="Google Shape;429;p27"/>
          <p:cNvCxnSpPr/>
          <p:nvPr/>
        </p:nvCxnSpPr>
        <p:spPr>
          <a:xfrm>
            <a:off x="7081850" y="300"/>
            <a:ext cx="0" cy="5141400"/>
          </a:xfrm>
          <a:prstGeom prst="straightConnector1">
            <a:avLst/>
          </a:prstGeom>
          <a:noFill/>
          <a:ln w="9525" cap="flat" cmpd="sng">
            <a:solidFill>
              <a:schemeClr val="dk2"/>
            </a:solidFill>
            <a:prstDash val="solid"/>
            <a:round/>
            <a:headEnd type="none" w="sm" len="sm"/>
            <a:tailEnd type="none" w="sm" len="sm"/>
          </a:ln>
        </p:spPr>
      </p:cxnSp>
      <p:sp>
        <p:nvSpPr>
          <p:cNvPr id="430" name="Google Shape;430;p27"/>
          <p:cNvSpPr txBox="1"/>
          <p:nvPr/>
        </p:nvSpPr>
        <p:spPr>
          <a:xfrm>
            <a:off x="615900" y="303450"/>
            <a:ext cx="5453700" cy="9144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Round 1:What </a:t>
            </a:r>
            <a:br>
              <a:rPr lang="en-GB" sz="3300" b="0" i="0" u="none" strike="noStrike" cap="none">
                <a:solidFill>
                  <a:schemeClr val="dk1"/>
                </a:solidFill>
                <a:latin typeface="Nanum Myeongjo"/>
                <a:ea typeface="Nanum Myeongjo"/>
                <a:cs typeface="Nanum Myeongjo"/>
                <a:sym typeface="Nanum Myeongjo"/>
              </a:rPr>
            </a:br>
            <a:r>
              <a:rPr lang="en-GB" sz="3300" b="0" i="0" u="none" strike="noStrike" cap="none">
                <a:solidFill>
                  <a:schemeClr val="dk1"/>
                </a:solidFill>
                <a:latin typeface="Nanum Myeongjo"/>
                <a:ea typeface="Nanum Myeongjo"/>
                <a:cs typeface="Nanum Myeongjo"/>
                <a:sym typeface="Nanum Myeongjo"/>
              </a:rPr>
              <a:t>do you notice?</a:t>
            </a:r>
            <a:endParaRPr sz="3300" b="0" i="0" u="none" strike="noStrike" cap="none">
              <a:solidFill>
                <a:schemeClr val="dk1"/>
              </a:solidFill>
              <a:latin typeface="Nanum Myeongjo"/>
              <a:ea typeface="Nanum Myeongjo"/>
              <a:cs typeface="Nanum Myeongjo"/>
              <a:sym typeface="Nanum Myeongjo"/>
            </a:endParaRPr>
          </a:p>
        </p:txBody>
      </p:sp>
      <p:sp>
        <p:nvSpPr>
          <p:cNvPr id="431" name="Google Shape;431;p27"/>
          <p:cNvSpPr/>
          <p:nvPr/>
        </p:nvSpPr>
        <p:spPr>
          <a:xfrm>
            <a:off x="637325" y="2921325"/>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2" name="Google Shape;432;p27"/>
          <p:cNvSpPr txBox="1"/>
          <p:nvPr/>
        </p:nvSpPr>
        <p:spPr>
          <a:xfrm>
            <a:off x="917375" y="3571125"/>
            <a:ext cx="1386000" cy="6465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BDFCD7"/>
                </a:solidFill>
                <a:latin typeface="DM Sans"/>
                <a:ea typeface="DM Sans"/>
                <a:cs typeface="DM Sans"/>
                <a:sym typeface="DM Sans"/>
              </a:rPr>
              <a:t>Come off mute and share what you saw!</a:t>
            </a:r>
            <a:endParaRPr sz="1400" b="1" i="0" u="none" strike="noStrike" cap="none">
              <a:solidFill>
                <a:srgbClr val="BDFCD7"/>
              </a:solidFill>
              <a:latin typeface="DM Sans"/>
              <a:ea typeface="DM Sans"/>
              <a:cs typeface="DM Sans"/>
              <a:sym typeface="DM Sans"/>
            </a:endParaRPr>
          </a:p>
        </p:txBody>
      </p:sp>
      <p:pic>
        <p:nvPicPr>
          <p:cNvPr id="433" name="Google Shape;433;p27"/>
          <p:cNvPicPr preferRelativeResize="0"/>
          <p:nvPr/>
        </p:nvPicPr>
        <p:blipFill rotWithShape="1">
          <a:blip r:embed="rId3">
            <a:alphaModFix/>
          </a:blip>
          <a:srcRect/>
          <a:stretch/>
        </p:blipFill>
        <p:spPr>
          <a:xfrm>
            <a:off x="3505200" y="689550"/>
            <a:ext cx="3315173" cy="4177875"/>
          </a:xfrm>
          <a:prstGeom prst="rect">
            <a:avLst/>
          </a:prstGeom>
          <a:noFill/>
          <a:ln>
            <a:noFill/>
          </a:ln>
        </p:spPr>
      </p:pic>
      <p:pic>
        <p:nvPicPr>
          <p:cNvPr id="434" name="Google Shape;434;p27"/>
          <p:cNvPicPr preferRelativeResize="0"/>
          <p:nvPr/>
        </p:nvPicPr>
        <p:blipFill rotWithShape="1">
          <a:blip r:embed="rId4">
            <a:alphaModFix/>
          </a:blip>
          <a:srcRect/>
          <a:stretch/>
        </p:blipFill>
        <p:spPr>
          <a:xfrm>
            <a:off x="5638895" y="689550"/>
            <a:ext cx="3320005" cy="417787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438"/>
        <p:cNvGrpSpPr/>
        <p:nvPr/>
      </p:nvGrpSpPr>
      <p:grpSpPr>
        <a:xfrm>
          <a:off x="0" y="0"/>
          <a:ext cx="0" cy="0"/>
          <a:chOff x="0" y="0"/>
          <a:chExt cx="0" cy="0"/>
        </a:xfrm>
      </p:grpSpPr>
      <p:cxnSp>
        <p:nvCxnSpPr>
          <p:cNvPr id="439" name="Google Shape;439;p28"/>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440" name="Google Shape;440;p28"/>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441" name="Google Shape;441;p28"/>
          <p:cNvSpPr txBox="1"/>
          <p:nvPr/>
        </p:nvSpPr>
        <p:spPr>
          <a:xfrm>
            <a:off x="1613100" y="376226"/>
            <a:ext cx="5917800" cy="5388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1000"/>
              </a:spcAft>
              <a:buClr>
                <a:schemeClr val="dk1"/>
              </a:buClr>
              <a:buSzPts val="1100"/>
              <a:buFont typeface="Arial"/>
              <a:buNone/>
            </a:pPr>
            <a:r>
              <a:rPr lang="en-GB" sz="3500" b="0" i="0" u="none" strike="noStrike" cap="none">
                <a:solidFill>
                  <a:srgbClr val="83FBA3"/>
                </a:solidFill>
                <a:latin typeface="Nanum Myeongjo"/>
                <a:ea typeface="Nanum Myeongjo"/>
                <a:cs typeface="Nanum Myeongjo"/>
                <a:sym typeface="Nanum Myeongjo"/>
              </a:rPr>
              <a:t>Criteria for Success</a:t>
            </a:r>
            <a:endParaRPr sz="3500" b="0" i="0" u="none" strike="noStrike" cap="none">
              <a:solidFill>
                <a:schemeClr val="lt1"/>
              </a:solidFill>
              <a:latin typeface="Nanum Myeongjo"/>
              <a:ea typeface="Nanum Myeongjo"/>
              <a:cs typeface="Nanum Myeongjo"/>
              <a:sym typeface="Nanum Myeongjo"/>
            </a:endParaRPr>
          </a:p>
        </p:txBody>
      </p:sp>
      <p:graphicFrame>
        <p:nvGraphicFramePr>
          <p:cNvPr id="442" name="Google Shape;442;p28"/>
          <p:cNvGraphicFramePr/>
          <p:nvPr/>
        </p:nvGraphicFramePr>
        <p:xfrm>
          <a:off x="1037388" y="1308850"/>
          <a:ext cx="3000000" cy="3000000"/>
        </p:xfrm>
        <a:graphic>
          <a:graphicData uri="http://schemas.openxmlformats.org/drawingml/2006/table">
            <a:tbl>
              <a:tblPr>
                <a:noFill/>
                <a:tableStyleId>{25CCFE4C-FCB7-4A41-891D-6D530A424494}</a:tableStyleId>
              </a:tblPr>
              <a:tblGrid>
                <a:gridCol w="2677225">
                  <a:extLst>
                    <a:ext uri="{9D8B030D-6E8A-4147-A177-3AD203B41FA5}">
                      <a16:colId xmlns:a16="http://schemas.microsoft.com/office/drawing/2014/main" val="20000"/>
                    </a:ext>
                  </a:extLst>
                </a:gridCol>
                <a:gridCol w="2807825">
                  <a:extLst>
                    <a:ext uri="{9D8B030D-6E8A-4147-A177-3AD203B41FA5}">
                      <a16:colId xmlns:a16="http://schemas.microsoft.com/office/drawing/2014/main" val="20001"/>
                    </a:ext>
                  </a:extLst>
                </a:gridCol>
                <a:gridCol w="1839225">
                  <a:extLst>
                    <a:ext uri="{9D8B030D-6E8A-4147-A177-3AD203B41FA5}">
                      <a16:colId xmlns:a16="http://schemas.microsoft.com/office/drawing/2014/main" val="20002"/>
                    </a:ext>
                  </a:extLst>
                </a:gridCol>
              </a:tblGrid>
              <a:tr h="500025">
                <a:tc>
                  <a:txBody>
                    <a:bodyPr/>
                    <a:lstStyle/>
                    <a:p>
                      <a:pPr marL="0" marR="0" lvl="0" indent="0" algn="ctr" rtl="0">
                        <a:lnSpc>
                          <a:spcPct val="100000"/>
                        </a:lnSpc>
                        <a:spcBef>
                          <a:spcPts val="0"/>
                        </a:spcBef>
                        <a:spcAft>
                          <a:spcPts val="0"/>
                        </a:spcAft>
                        <a:buClr>
                          <a:srgbClr val="000000"/>
                        </a:buClr>
                        <a:buSzPts val="1200"/>
                        <a:buFont typeface="Arial"/>
                        <a:buNone/>
                      </a:pPr>
                      <a:r>
                        <a:rPr lang="en-GB" sz="1200" b="1" u="none" strike="noStrike" cap="none">
                          <a:latin typeface="DM Sans"/>
                          <a:ea typeface="DM Sans"/>
                          <a:cs typeface="DM Sans"/>
                          <a:sym typeface="DM Sans"/>
                        </a:rPr>
                        <a:t>Conference and Provide Revision Support</a:t>
                      </a:r>
                      <a:endParaRPr sz="1200" b="1" u="none" strike="noStrike" cap="none">
                        <a:latin typeface="DM Sans"/>
                        <a:ea typeface="DM Sans"/>
                        <a:cs typeface="DM Sans"/>
                        <a:sym typeface="DM Sans"/>
                      </a:endParaRPr>
                    </a:p>
                  </a:txBody>
                  <a:tcPr marL="63500" marR="63500" marT="63500" marB="63500" anchor="ctr">
                    <a:lnB w="12700" cap="flat" cmpd="sng">
                      <a:solidFill>
                        <a:srgbClr val="000000"/>
                      </a:solidFill>
                      <a:prstDash val="solid"/>
                      <a:round/>
                      <a:headEnd type="none" w="sm" len="sm"/>
                      <a:tailEnd type="none" w="sm" len="sm"/>
                    </a:lnB>
                    <a:solidFill>
                      <a:srgbClr val="83FBA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GB" sz="1200" b="1" u="none" strike="noStrike" cap="none">
                          <a:latin typeface="DM Sans"/>
                          <a:ea typeface="DM Sans"/>
                          <a:cs typeface="DM Sans"/>
                          <a:sym typeface="DM Sans"/>
                        </a:rPr>
                        <a:t>Accept with Revision</a:t>
                      </a:r>
                      <a:endParaRPr sz="1200" b="1" u="none" strike="noStrike" cap="none">
                        <a:latin typeface="DM Sans"/>
                        <a:ea typeface="DM Sans"/>
                        <a:cs typeface="DM Sans"/>
                        <a:sym typeface="DM Sans"/>
                      </a:endParaRPr>
                    </a:p>
                  </a:txBody>
                  <a:tcPr marL="63500" marR="63500" marT="63500" marB="63500" anchor="ctr">
                    <a:lnB w="12700" cap="flat" cmpd="sng">
                      <a:solidFill>
                        <a:srgbClr val="1F1F1F"/>
                      </a:solidFill>
                      <a:prstDash val="solid"/>
                      <a:round/>
                      <a:headEnd type="none" w="sm" len="sm"/>
                      <a:tailEnd type="none" w="sm" len="sm"/>
                    </a:lnB>
                    <a:solidFill>
                      <a:srgbClr val="83FBA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GB" sz="1200" b="1" u="none" strike="noStrike" cap="none">
                          <a:latin typeface="DM Sans"/>
                          <a:ea typeface="DM Sans"/>
                          <a:cs typeface="DM Sans"/>
                          <a:sym typeface="DM Sans"/>
                        </a:rPr>
                        <a:t>Accept</a:t>
                      </a:r>
                      <a:endParaRPr sz="1200" b="1" u="none" strike="noStrike" cap="none">
                        <a:latin typeface="DM Sans"/>
                        <a:ea typeface="DM Sans"/>
                        <a:cs typeface="DM Sans"/>
                        <a:sym typeface="DM Sans"/>
                      </a:endParaRPr>
                    </a:p>
                  </a:txBody>
                  <a:tcPr marL="63500" marR="63500" marT="63500" marB="63500" anchor="ctr">
                    <a:lnB w="12700" cap="flat" cmpd="sng">
                      <a:solidFill>
                        <a:srgbClr val="000000"/>
                      </a:solidFill>
                      <a:prstDash val="solid"/>
                      <a:round/>
                      <a:headEnd type="none" w="sm" len="sm"/>
                      <a:tailEnd type="none" w="sm" len="sm"/>
                    </a:lnB>
                    <a:solidFill>
                      <a:srgbClr val="83FBA3"/>
                    </a:solidFill>
                  </a:tcPr>
                </a:tc>
                <a:extLst>
                  <a:ext uri="{0D108BD9-81ED-4DB2-BD59-A6C34878D82A}">
                    <a16:rowId xmlns:a16="http://schemas.microsoft.com/office/drawing/2014/main" val="10000"/>
                  </a:ext>
                </a:extLst>
              </a:tr>
              <a:tr h="1634625">
                <a:tc>
                  <a:txBody>
                    <a:bodyPr/>
                    <a:lstStyle/>
                    <a:p>
                      <a:pPr marL="0" marR="0" lvl="0" indent="0" algn="l" rtl="0">
                        <a:lnSpc>
                          <a:spcPct val="100000"/>
                        </a:lnSpc>
                        <a:spcBef>
                          <a:spcPts val="0"/>
                        </a:spcBef>
                        <a:spcAft>
                          <a:spcPts val="0"/>
                        </a:spcAft>
                        <a:buClr>
                          <a:srgbClr val="000000"/>
                        </a:buClr>
                        <a:buSzPts val="1300"/>
                        <a:buFont typeface="Arial"/>
                        <a:buNone/>
                      </a:pPr>
                      <a:r>
                        <a:rPr lang="en-GB" sz="1300" u="none" strike="noStrike" cap="none">
                          <a:solidFill>
                            <a:srgbClr val="FFFFFF"/>
                          </a:solidFill>
                          <a:latin typeface="DM Sans"/>
                          <a:ea typeface="DM Sans"/>
                          <a:cs typeface="DM Sans"/>
                          <a:sym typeface="DM Sans"/>
                        </a:rPr>
                        <a:t>The student’s artifact shows evidence of an emerging understanding of the targeted expectation(s). After conferencing and additional instruction/learning, the student may provide a revised or different artifact as evidence of their learning.</a:t>
                      </a:r>
                      <a:endParaRPr sz="1300" u="none" strike="noStrike" cap="none">
                        <a:solidFill>
                          <a:srgbClr val="FFFFFF"/>
                        </a:solidFill>
                        <a:latin typeface="DM Sans"/>
                        <a:ea typeface="DM Sans"/>
                        <a:cs typeface="DM Sans"/>
                        <a:sym typeface="DM Sans"/>
                      </a:endParaRPr>
                    </a:p>
                  </a:txBody>
                  <a:tcPr marL="63500" marR="63500" marT="63500" marB="63500">
                    <a:lnL w="12700" cap="flat" cmpd="sng">
                      <a:solidFill>
                        <a:srgbClr val="000000"/>
                      </a:solidFill>
                      <a:prstDash val="solid"/>
                      <a:round/>
                      <a:headEnd type="none" w="sm" len="sm"/>
                      <a:tailEnd type="none" w="sm" len="sm"/>
                    </a:lnL>
                    <a:lnR w="12700" cap="flat" cmpd="sng">
                      <a:solidFill>
                        <a:srgbClr val="1F1F1F"/>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78909C"/>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GB" sz="1300" u="none" strike="noStrike" cap="none">
                          <a:solidFill>
                            <a:srgbClr val="FFFFFF"/>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sz="1300" u="none" strike="noStrike" cap="none">
                        <a:solidFill>
                          <a:srgbClr val="FFFFFF"/>
                        </a:solidFill>
                        <a:latin typeface="DM Sans"/>
                        <a:ea typeface="DM Sans"/>
                        <a:cs typeface="DM Sans"/>
                        <a:sym typeface="DM Sans"/>
                      </a:endParaRPr>
                    </a:p>
                  </a:txBody>
                  <a:tcPr marL="63500" marR="63500" marT="63500" marB="63500">
                    <a:lnL w="12700" cap="flat" cmpd="sng">
                      <a:solidFill>
                        <a:srgbClr val="1F1F1F"/>
                      </a:solidFill>
                      <a:prstDash val="solid"/>
                      <a:round/>
                      <a:headEnd type="none" w="sm" len="sm"/>
                      <a:tailEnd type="none" w="sm" len="sm"/>
                    </a:lnL>
                    <a:lnR w="12700" cap="flat" cmpd="sng">
                      <a:solidFill>
                        <a:srgbClr val="1F1F1F"/>
                      </a:solidFill>
                      <a:prstDash val="solid"/>
                      <a:round/>
                      <a:headEnd type="none" w="sm" len="sm"/>
                      <a:tailEnd type="none" w="sm" len="sm"/>
                    </a:lnR>
                    <a:lnT w="12700" cap="flat" cmpd="sng">
                      <a:solidFill>
                        <a:srgbClr val="1F1F1F"/>
                      </a:solidFill>
                      <a:prstDash val="solid"/>
                      <a:round/>
                      <a:headEnd type="none" w="sm" len="sm"/>
                      <a:tailEnd type="none" w="sm" len="sm"/>
                    </a:lnT>
                    <a:lnB w="12700" cap="flat" cmpd="sng">
                      <a:solidFill>
                        <a:srgbClr val="1F1F1F"/>
                      </a:solidFill>
                      <a:prstDash val="solid"/>
                      <a:round/>
                      <a:headEnd type="none" w="sm" len="sm"/>
                      <a:tailEnd type="none" w="sm" len="sm"/>
                    </a:lnB>
                    <a:solidFill>
                      <a:srgbClr val="78909C"/>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GB" sz="1300" u="none" strike="noStrike" cap="none">
                          <a:solidFill>
                            <a:srgbClr val="FFFFFF"/>
                          </a:solidFill>
                          <a:latin typeface="DM Sans"/>
                          <a:ea typeface="DM Sans"/>
                          <a:cs typeface="DM Sans"/>
                          <a:sym typeface="DM Sans"/>
                        </a:rPr>
                        <a:t>The student’s artifact demonstrates evidence that they have met the targeted expectation(s).</a:t>
                      </a:r>
                      <a:endParaRPr sz="1300" u="none" strike="noStrike" cap="none">
                        <a:solidFill>
                          <a:srgbClr val="FFFFFF"/>
                        </a:solidFill>
                        <a:latin typeface="DM Sans"/>
                        <a:ea typeface="DM Sans"/>
                        <a:cs typeface="DM Sans"/>
                        <a:sym typeface="DM Sans"/>
                      </a:endParaRPr>
                    </a:p>
                  </a:txBody>
                  <a:tcPr marL="63500" marR="63500" marT="63500" marB="63500">
                    <a:lnL w="12700" cap="flat" cmpd="sng">
                      <a:solidFill>
                        <a:srgbClr val="1F1F1F"/>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78909C"/>
                    </a:solidFill>
                  </a:tcPr>
                </a:tc>
                <a:extLst>
                  <a:ext uri="{0D108BD9-81ED-4DB2-BD59-A6C34878D82A}">
                    <a16:rowId xmlns:a16="http://schemas.microsoft.com/office/drawing/2014/main" val="10001"/>
                  </a:ext>
                </a:extLst>
              </a:tr>
            </a:tbl>
          </a:graphicData>
        </a:graphic>
      </p:graphicFrame>
      <p:sp>
        <p:nvSpPr>
          <p:cNvPr id="443" name="Google Shape;443;p28"/>
          <p:cNvSpPr/>
          <p:nvPr/>
        </p:nvSpPr>
        <p:spPr>
          <a:xfrm>
            <a:off x="6956600" y="3044050"/>
            <a:ext cx="1946100" cy="1946100"/>
          </a:xfrm>
          <a:prstGeom prst="teardrop">
            <a:avLst>
              <a:gd name="adj" fmla="val 100000"/>
            </a:avLst>
          </a:prstGeom>
          <a:solidFill>
            <a:srgbClr val="83FBA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4" name="Google Shape;444;p28"/>
          <p:cNvSpPr txBox="1"/>
          <p:nvPr/>
        </p:nvSpPr>
        <p:spPr>
          <a:xfrm>
            <a:off x="7148900" y="3555400"/>
            <a:ext cx="1561500" cy="9234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GB" sz="1500" b="1" i="0" u="none" strike="noStrike" cap="none">
                <a:solidFill>
                  <a:srgbClr val="145758"/>
                </a:solidFill>
                <a:latin typeface="Proxima Nova"/>
                <a:ea typeface="Proxima Nova"/>
                <a:cs typeface="Proxima Nova"/>
                <a:sym typeface="Proxima Nova"/>
              </a:rPr>
              <a:t>What resonates with you? What questions surface for you?</a:t>
            </a:r>
            <a:endParaRPr sz="1500" b="1" i="0" u="none" strike="noStrike" cap="none">
              <a:solidFill>
                <a:srgbClr val="145758"/>
              </a:solidFill>
              <a:latin typeface="DM Sans"/>
              <a:ea typeface="DM Sans"/>
              <a:cs typeface="DM Sans"/>
              <a:sym typeface="DM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448"/>
        <p:cNvGrpSpPr/>
        <p:nvPr/>
      </p:nvGrpSpPr>
      <p:grpSpPr>
        <a:xfrm>
          <a:off x="0" y="0"/>
          <a:ext cx="0" cy="0"/>
          <a:chOff x="0" y="0"/>
          <a:chExt cx="0" cy="0"/>
        </a:xfrm>
      </p:grpSpPr>
      <p:cxnSp>
        <p:nvCxnSpPr>
          <p:cNvPr id="449" name="Google Shape;449;p29"/>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450" name="Google Shape;450;p29"/>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451" name="Google Shape;451;p29"/>
          <p:cNvSpPr txBox="1"/>
          <p:nvPr/>
        </p:nvSpPr>
        <p:spPr>
          <a:xfrm>
            <a:off x="615900" y="1135775"/>
            <a:ext cx="8038500" cy="34233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chemeClr val="dk1"/>
              </a:buClr>
              <a:buSzPts val="1100"/>
              <a:buFont typeface="Arial"/>
              <a:buNone/>
            </a:pPr>
            <a:r>
              <a:rPr lang="en-GB" sz="2000" b="0" i="0" u="none" strike="noStrike" cap="none">
                <a:solidFill>
                  <a:schemeClr val="lt1"/>
                </a:solidFill>
                <a:latin typeface="DM Sans"/>
                <a:ea typeface="DM Sans"/>
                <a:cs typeface="DM Sans"/>
                <a:sym typeface="DM Sans"/>
              </a:rPr>
              <a:t>The criteria for success promote “a culture of revision and redemption that encourages students to attempt challenging work, provides continual opportunities for practice and revision, and supports students in developing the courage and confidence to work continuously to improve in their successive efforts.” (Darling-Hammond, 2002, p.29)</a:t>
            </a:r>
            <a:endParaRPr sz="2000" b="0" i="0" u="none" strike="noStrike" cap="none">
              <a:solidFill>
                <a:schemeClr val="lt1"/>
              </a:solidFill>
              <a:latin typeface="DM Sans"/>
              <a:ea typeface="DM Sans"/>
              <a:cs typeface="DM Sans"/>
              <a:sym typeface="DM Sans"/>
            </a:endParaRPr>
          </a:p>
          <a:p>
            <a:pPr marL="457200" marR="0" lvl="0" indent="0" algn="l" rtl="0">
              <a:lnSpc>
                <a:spcPct val="115000"/>
              </a:lnSpc>
              <a:spcBef>
                <a:spcPts val="0"/>
              </a:spcBef>
              <a:spcAft>
                <a:spcPts val="0"/>
              </a:spcAft>
              <a:buClr>
                <a:schemeClr val="dk1"/>
              </a:buClr>
              <a:buSzPts val="1100"/>
              <a:buFont typeface="Arial"/>
              <a:buNone/>
            </a:pPr>
            <a:endParaRPr sz="2000" b="0" i="0" u="none" strike="noStrike" cap="none">
              <a:solidFill>
                <a:schemeClr val="lt1"/>
              </a:solidFill>
              <a:latin typeface="DM Sans"/>
              <a:ea typeface="DM Sans"/>
              <a:cs typeface="DM Sans"/>
              <a:sym typeface="DM Sans"/>
            </a:endParaRPr>
          </a:p>
          <a:p>
            <a:pPr marL="457200" marR="0" lvl="0" indent="0" algn="l" rtl="0">
              <a:lnSpc>
                <a:spcPct val="115000"/>
              </a:lnSpc>
              <a:spcBef>
                <a:spcPts val="0"/>
              </a:spcBef>
              <a:spcAft>
                <a:spcPts val="0"/>
              </a:spcAft>
              <a:buClr>
                <a:schemeClr val="dk1"/>
              </a:buClr>
              <a:buSzPts val="1100"/>
              <a:buFont typeface="Arial"/>
              <a:buNone/>
            </a:pPr>
            <a:r>
              <a:rPr lang="en-GB" sz="1200" b="0" i="0" u="none" strike="noStrike" cap="none">
                <a:solidFill>
                  <a:schemeClr val="lt1"/>
                </a:solidFill>
                <a:latin typeface="DM Sans"/>
                <a:ea typeface="DM Sans"/>
                <a:cs typeface="DM Sans"/>
                <a:sym typeface="DM Sans"/>
              </a:rPr>
              <a:t>Source: Darling-Hammond, Linda. </a:t>
            </a:r>
            <a:r>
              <a:rPr lang="en-GB" sz="1200" b="0" i="1" u="none" strike="noStrike" cap="none">
                <a:solidFill>
                  <a:schemeClr val="lt1"/>
                </a:solidFill>
                <a:latin typeface="DM Sans"/>
                <a:ea typeface="DM Sans"/>
                <a:cs typeface="DM Sans"/>
                <a:sym typeface="DM Sans"/>
              </a:rPr>
              <a:t>10 features of good small schools: What matters and what works: 10 features of good small schools</a:t>
            </a:r>
            <a:r>
              <a:rPr lang="en-GB" sz="1200" b="0" i="0" u="none" strike="noStrike" cap="none">
                <a:solidFill>
                  <a:schemeClr val="lt1"/>
                </a:solidFill>
                <a:latin typeface="DM Sans"/>
                <a:ea typeface="DM Sans"/>
                <a:cs typeface="DM Sans"/>
                <a:sym typeface="DM Sans"/>
              </a:rPr>
              <a:t>. San Francisco, Stanford University, 2002. </a:t>
            </a:r>
            <a:r>
              <a:rPr lang="en-GB" sz="1200" b="0" i="1" u="none" strike="noStrike" cap="none">
                <a:solidFill>
                  <a:schemeClr val="lt1"/>
                </a:solidFill>
                <a:latin typeface="DM Sans"/>
                <a:ea typeface="DM Sans"/>
                <a:cs typeface="DM Sans"/>
                <a:sym typeface="DM Sans"/>
              </a:rPr>
              <a:t>Stanford Library Searchworks Catalog</a:t>
            </a:r>
            <a:r>
              <a:rPr lang="en-GB" sz="1200" b="0" i="0" u="none" strike="noStrike" cap="none">
                <a:solidFill>
                  <a:schemeClr val="lt1"/>
                </a:solidFill>
                <a:latin typeface="DM Sans"/>
                <a:ea typeface="DM Sans"/>
                <a:cs typeface="DM Sans"/>
                <a:sym typeface="DM Sans"/>
              </a:rPr>
              <a:t>, https://searchworks.stanford.edu/view/11757869.</a:t>
            </a:r>
            <a:endParaRPr sz="1200" b="0" i="0" u="none" strike="noStrike" cap="none">
              <a:solidFill>
                <a:schemeClr val="lt1"/>
              </a:solidFill>
              <a:latin typeface="DM Sans"/>
              <a:ea typeface="DM Sans"/>
              <a:cs typeface="DM Sans"/>
              <a:sym typeface="DM Sans"/>
            </a:endParaRPr>
          </a:p>
          <a:p>
            <a:pPr marL="457200" marR="0" lvl="0" indent="0" algn="l" rtl="0">
              <a:lnSpc>
                <a:spcPct val="115000"/>
              </a:lnSpc>
              <a:spcBef>
                <a:spcPts val="0"/>
              </a:spcBef>
              <a:spcAft>
                <a:spcPts val="0"/>
              </a:spcAft>
              <a:buClr>
                <a:schemeClr val="dk1"/>
              </a:buClr>
              <a:buSzPts val="1100"/>
              <a:buFont typeface="Arial"/>
              <a:buNone/>
            </a:pPr>
            <a:endParaRPr sz="2000" b="0" i="0" u="none" strike="noStrike" cap="none">
              <a:solidFill>
                <a:schemeClr val="lt1"/>
              </a:solidFill>
              <a:latin typeface="DM Sans"/>
              <a:ea typeface="DM Sans"/>
              <a:cs typeface="DM Sans"/>
              <a:sym typeface="DM Sans"/>
            </a:endParaRPr>
          </a:p>
        </p:txBody>
      </p:sp>
      <p:sp>
        <p:nvSpPr>
          <p:cNvPr id="452" name="Google Shape;452;p29"/>
          <p:cNvSpPr txBox="1"/>
          <p:nvPr/>
        </p:nvSpPr>
        <p:spPr>
          <a:xfrm>
            <a:off x="615900" y="444575"/>
            <a:ext cx="7681200" cy="538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1000"/>
              </a:spcAft>
              <a:buClr>
                <a:srgbClr val="000000"/>
              </a:buClr>
              <a:buSzPts val="3500"/>
              <a:buFont typeface="Arial"/>
              <a:buNone/>
            </a:pPr>
            <a:r>
              <a:rPr lang="en-GB" sz="3500" b="0" i="0" u="none" strike="noStrike" cap="none">
                <a:solidFill>
                  <a:srgbClr val="83FBA3"/>
                </a:solidFill>
                <a:latin typeface="Nanum Myeongjo"/>
                <a:ea typeface="Nanum Myeongjo"/>
                <a:cs typeface="Nanum Myeongjo"/>
                <a:sym typeface="Nanum Myeongjo"/>
              </a:rPr>
              <a:t>Humanizing Assessment</a:t>
            </a:r>
            <a:endParaRPr sz="3500" b="0" i="0" u="none" strike="noStrike" cap="none">
              <a:solidFill>
                <a:srgbClr val="83FBA3"/>
              </a:solidFill>
              <a:latin typeface="Nanum Myeongjo"/>
              <a:ea typeface="Nanum Myeongjo"/>
              <a:cs typeface="Nanum Myeongjo"/>
              <a:sym typeface="Nanum Myeongjo"/>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456"/>
        <p:cNvGrpSpPr/>
        <p:nvPr/>
      </p:nvGrpSpPr>
      <p:grpSpPr>
        <a:xfrm>
          <a:off x="0" y="0"/>
          <a:ext cx="0" cy="0"/>
          <a:chOff x="0" y="0"/>
          <a:chExt cx="0" cy="0"/>
        </a:xfrm>
      </p:grpSpPr>
      <p:cxnSp>
        <p:nvCxnSpPr>
          <p:cNvPr id="457" name="Google Shape;457;p30"/>
          <p:cNvCxnSpPr/>
          <p:nvPr/>
        </p:nvCxnSpPr>
        <p:spPr>
          <a:xfrm>
            <a:off x="6900" y="1085975"/>
            <a:ext cx="9152400" cy="0"/>
          </a:xfrm>
          <a:prstGeom prst="straightConnector1">
            <a:avLst/>
          </a:prstGeom>
          <a:noFill/>
          <a:ln w="9525" cap="flat" cmpd="sng">
            <a:solidFill>
              <a:srgbClr val="000000"/>
            </a:solidFill>
            <a:prstDash val="solid"/>
            <a:round/>
            <a:headEnd type="none" w="sm" len="sm"/>
            <a:tailEnd type="none" w="sm" len="sm"/>
          </a:ln>
        </p:spPr>
      </p:cxnSp>
      <p:sp>
        <p:nvSpPr>
          <p:cNvPr id="458" name="Google Shape;458;p30"/>
          <p:cNvSpPr txBox="1"/>
          <p:nvPr/>
        </p:nvSpPr>
        <p:spPr>
          <a:xfrm>
            <a:off x="3120200" y="608950"/>
            <a:ext cx="5396400" cy="2154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chemeClr val="dk1"/>
                </a:solidFill>
                <a:latin typeface="DM Sans"/>
                <a:ea typeface="DM Sans"/>
                <a:cs typeface="DM Sans"/>
                <a:sym typeface="DM Sans"/>
              </a:rPr>
              <a:t>Let’s examine some work together:</a:t>
            </a:r>
            <a:endParaRPr sz="1400" b="1" i="0" u="none" strike="noStrike" cap="none">
              <a:solidFill>
                <a:schemeClr val="dk1"/>
              </a:solidFill>
              <a:latin typeface="DM Sans"/>
              <a:ea typeface="DM Sans"/>
              <a:cs typeface="DM Sans"/>
              <a:sym typeface="DM Sans"/>
            </a:endParaRPr>
          </a:p>
        </p:txBody>
      </p:sp>
      <p:cxnSp>
        <p:nvCxnSpPr>
          <p:cNvPr id="459" name="Google Shape;459;p30"/>
          <p:cNvCxnSpPr/>
          <p:nvPr/>
        </p:nvCxnSpPr>
        <p:spPr>
          <a:xfrm>
            <a:off x="8834775" y="-6900"/>
            <a:ext cx="0" cy="5155800"/>
          </a:xfrm>
          <a:prstGeom prst="straightConnector1">
            <a:avLst/>
          </a:prstGeom>
          <a:noFill/>
          <a:ln w="9525" cap="flat" cmpd="sng">
            <a:solidFill>
              <a:srgbClr val="000000"/>
            </a:solidFill>
            <a:prstDash val="solid"/>
            <a:round/>
            <a:headEnd type="none" w="sm" len="sm"/>
            <a:tailEnd type="none" w="sm" len="sm"/>
          </a:ln>
        </p:spPr>
      </p:cxnSp>
      <p:sp>
        <p:nvSpPr>
          <p:cNvPr id="460" name="Google Shape;460;p30"/>
          <p:cNvSpPr/>
          <p:nvPr/>
        </p:nvSpPr>
        <p:spPr>
          <a:xfrm>
            <a:off x="0" y="0"/>
            <a:ext cx="2796600" cy="5143500"/>
          </a:xfrm>
          <a:prstGeom prst="rect">
            <a:avLst/>
          </a:prstGeom>
          <a:solidFill>
            <a:srgbClr val="BDFC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461" name="Google Shape;461;p30"/>
          <p:cNvCxnSpPr/>
          <p:nvPr/>
        </p:nvCxnSpPr>
        <p:spPr>
          <a:xfrm>
            <a:off x="-13800" y="4831525"/>
            <a:ext cx="9173100" cy="0"/>
          </a:xfrm>
          <a:prstGeom prst="straightConnector1">
            <a:avLst/>
          </a:prstGeom>
          <a:noFill/>
          <a:ln w="9525" cap="flat" cmpd="sng">
            <a:solidFill>
              <a:srgbClr val="000000"/>
            </a:solidFill>
            <a:prstDash val="solid"/>
            <a:round/>
            <a:headEnd type="none" w="sm" len="sm"/>
            <a:tailEnd type="none" w="sm" len="sm"/>
          </a:ln>
        </p:spPr>
      </p:cxnSp>
      <p:cxnSp>
        <p:nvCxnSpPr>
          <p:cNvPr id="462" name="Google Shape;462;p30"/>
          <p:cNvCxnSpPr/>
          <p:nvPr/>
        </p:nvCxnSpPr>
        <p:spPr>
          <a:xfrm>
            <a:off x="2796525" y="-6900"/>
            <a:ext cx="0" cy="5155800"/>
          </a:xfrm>
          <a:prstGeom prst="straightConnector1">
            <a:avLst/>
          </a:prstGeom>
          <a:noFill/>
          <a:ln w="9525" cap="flat" cmpd="sng">
            <a:solidFill>
              <a:schemeClr val="dk1"/>
            </a:solidFill>
            <a:prstDash val="solid"/>
            <a:round/>
            <a:headEnd type="none" w="sm" len="sm"/>
            <a:tailEnd type="none" w="sm" len="sm"/>
          </a:ln>
        </p:spPr>
      </p:cxnSp>
      <p:cxnSp>
        <p:nvCxnSpPr>
          <p:cNvPr id="463" name="Google Shape;463;p30"/>
          <p:cNvCxnSpPr/>
          <p:nvPr/>
        </p:nvCxnSpPr>
        <p:spPr>
          <a:xfrm>
            <a:off x="6900" y="317500"/>
            <a:ext cx="9152400" cy="0"/>
          </a:xfrm>
          <a:prstGeom prst="straightConnector1">
            <a:avLst/>
          </a:prstGeom>
          <a:noFill/>
          <a:ln w="9525" cap="flat" cmpd="sng">
            <a:solidFill>
              <a:srgbClr val="000000"/>
            </a:solidFill>
            <a:prstDash val="solid"/>
            <a:round/>
            <a:headEnd type="none" w="sm" len="sm"/>
            <a:tailEnd type="none" w="sm" len="sm"/>
          </a:ln>
        </p:spPr>
      </p:cxnSp>
      <p:sp>
        <p:nvSpPr>
          <p:cNvPr id="464" name="Google Shape;464;p30"/>
          <p:cNvSpPr txBox="1"/>
          <p:nvPr/>
        </p:nvSpPr>
        <p:spPr>
          <a:xfrm>
            <a:off x="325175" y="647000"/>
            <a:ext cx="2169900" cy="20319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Round 2:</a:t>
            </a:r>
            <a:endParaRPr sz="3300" b="0" i="0" u="none" strike="noStrike" cap="none">
              <a:solidFill>
                <a:schemeClr val="dk1"/>
              </a:solidFill>
              <a:latin typeface="Nanum Myeongjo"/>
              <a:ea typeface="Nanum Myeongjo"/>
              <a:cs typeface="Nanum Myeongjo"/>
              <a:sym typeface="Nanum Myeongjo"/>
            </a:endParaRPr>
          </a:p>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What evidence of learning is there?</a:t>
            </a:r>
            <a:endParaRPr sz="3300" b="0" i="0" u="none" strike="noStrike" cap="none">
              <a:solidFill>
                <a:schemeClr val="dk1"/>
              </a:solidFill>
              <a:latin typeface="Nanum Myeongjo"/>
              <a:ea typeface="Nanum Myeongjo"/>
              <a:cs typeface="Nanum Myeongjo"/>
              <a:sym typeface="Nanum Myeongjo"/>
            </a:endParaRPr>
          </a:p>
        </p:txBody>
      </p:sp>
      <p:sp>
        <p:nvSpPr>
          <p:cNvPr id="465" name="Google Shape;465;p30"/>
          <p:cNvSpPr txBox="1"/>
          <p:nvPr/>
        </p:nvSpPr>
        <p:spPr>
          <a:xfrm>
            <a:off x="325175" y="2843600"/>
            <a:ext cx="2169900" cy="4617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GB" sz="1000" b="1" i="0" u="none" strike="noStrike" cap="none">
                <a:solidFill>
                  <a:schemeClr val="dk1"/>
                </a:solidFill>
                <a:latin typeface="DM Sans"/>
                <a:ea typeface="DM Sans"/>
                <a:cs typeface="DM Sans"/>
                <a:sym typeface="DM Sans"/>
              </a:rPr>
              <a:t>101.a: Reason about and solve one-variable linear equations and inequalities.</a:t>
            </a:r>
            <a:endParaRPr sz="1000" b="1" i="0" u="none" strike="noStrike" cap="none">
              <a:solidFill>
                <a:schemeClr val="dk1"/>
              </a:solidFill>
              <a:latin typeface="DM Sans"/>
              <a:ea typeface="DM Sans"/>
              <a:cs typeface="DM Sans"/>
              <a:sym typeface="DM Sans"/>
            </a:endParaRPr>
          </a:p>
        </p:txBody>
      </p:sp>
      <p:cxnSp>
        <p:nvCxnSpPr>
          <p:cNvPr id="466" name="Google Shape;466;p30"/>
          <p:cNvCxnSpPr/>
          <p:nvPr/>
        </p:nvCxnSpPr>
        <p:spPr>
          <a:xfrm>
            <a:off x="4885475" y="1085975"/>
            <a:ext cx="0" cy="3745500"/>
          </a:xfrm>
          <a:prstGeom prst="straightConnector1">
            <a:avLst/>
          </a:prstGeom>
          <a:noFill/>
          <a:ln w="9525" cap="flat" cmpd="sng">
            <a:solidFill>
              <a:schemeClr val="dk1"/>
            </a:solidFill>
            <a:prstDash val="solid"/>
            <a:round/>
            <a:headEnd type="none" w="sm" len="sm"/>
            <a:tailEnd type="none" w="sm" len="sm"/>
          </a:ln>
        </p:spPr>
      </p:cxnSp>
      <p:cxnSp>
        <p:nvCxnSpPr>
          <p:cNvPr id="467" name="Google Shape;467;p30"/>
          <p:cNvCxnSpPr/>
          <p:nvPr/>
        </p:nvCxnSpPr>
        <p:spPr>
          <a:xfrm>
            <a:off x="6898225" y="1085975"/>
            <a:ext cx="0" cy="3745500"/>
          </a:xfrm>
          <a:prstGeom prst="straightConnector1">
            <a:avLst/>
          </a:prstGeom>
          <a:noFill/>
          <a:ln w="9525" cap="flat" cmpd="sng">
            <a:solidFill>
              <a:schemeClr val="dk1"/>
            </a:solidFill>
            <a:prstDash val="solid"/>
            <a:round/>
            <a:headEnd type="none" w="sm" len="sm"/>
            <a:tailEnd type="none" w="sm" len="sm"/>
          </a:ln>
        </p:spPr>
      </p:cxnSp>
      <p:sp>
        <p:nvSpPr>
          <p:cNvPr id="468" name="Google Shape;468;p30"/>
          <p:cNvSpPr txBox="1"/>
          <p:nvPr/>
        </p:nvSpPr>
        <p:spPr>
          <a:xfrm>
            <a:off x="3008088" y="1262550"/>
            <a:ext cx="1665900" cy="21651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en-GB" sz="1000" b="1" i="0" u="none" strike="noStrike" cap="none">
                <a:solidFill>
                  <a:srgbClr val="000000"/>
                </a:solidFill>
                <a:latin typeface="DM Sans"/>
                <a:ea typeface="DM Sans"/>
                <a:cs typeface="DM Sans"/>
                <a:sym typeface="DM Sans"/>
              </a:rPr>
              <a:t>Conference and Provide Revision Support</a:t>
            </a:r>
            <a:endParaRPr sz="1000" b="1" i="0" u="none" strike="noStrike" cap="none">
              <a:solidFill>
                <a:srgbClr val="000000"/>
              </a:solidFill>
              <a:latin typeface="DM Sans"/>
              <a:ea typeface="DM Sans"/>
              <a:cs typeface="DM Sans"/>
              <a:sym typeface="DM Sans"/>
            </a:endParaRPr>
          </a:p>
          <a:p>
            <a:pPr marL="0" marR="0" lvl="0" indent="0" algn="l" rtl="0">
              <a:lnSpc>
                <a:spcPct val="115000"/>
              </a:lnSpc>
              <a:spcBef>
                <a:spcPts val="500"/>
              </a:spcBef>
              <a:spcAft>
                <a:spcPts val="500"/>
              </a:spcAft>
              <a:buClr>
                <a:srgbClr val="000000"/>
              </a:buClr>
              <a:buSzPts val="1000"/>
              <a:buFont typeface="Arial"/>
              <a:buNone/>
            </a:pPr>
            <a:r>
              <a:rPr lang="en-GB" sz="1000" b="0" i="0" u="none" strike="noStrike" cap="none">
                <a:solidFill>
                  <a:srgbClr val="000000"/>
                </a:solidFill>
                <a:latin typeface="DM Sans"/>
                <a:ea typeface="DM Sans"/>
                <a:cs typeface="DM Sans"/>
                <a:sym typeface="DM Sans"/>
              </a:rPr>
              <a:t>The student’s artifact shows evidence of an emerging understanding of the targeted expectation(s). After conferencing and additional instruction/ learning, the student may provide a revised or different artifact as evidence of their learning.</a:t>
            </a:r>
            <a:endParaRPr sz="1000" b="0" i="0" u="none" strike="noStrike" cap="none">
              <a:solidFill>
                <a:srgbClr val="000000"/>
              </a:solidFill>
              <a:latin typeface="DM Sans"/>
              <a:ea typeface="DM Sans"/>
              <a:cs typeface="DM Sans"/>
              <a:sym typeface="DM Sans"/>
            </a:endParaRPr>
          </a:p>
        </p:txBody>
      </p:sp>
      <p:sp>
        <p:nvSpPr>
          <p:cNvPr id="469" name="Google Shape;469;p30"/>
          <p:cNvSpPr txBox="1"/>
          <p:nvPr/>
        </p:nvSpPr>
        <p:spPr>
          <a:xfrm>
            <a:off x="5058900" y="1262550"/>
            <a:ext cx="1665900" cy="22293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en-GB" sz="1000" b="1" i="0" u="none" strike="noStrike" cap="none">
                <a:solidFill>
                  <a:srgbClr val="000000"/>
                </a:solidFill>
                <a:latin typeface="DM Sans"/>
                <a:ea typeface="DM Sans"/>
                <a:cs typeface="DM Sans"/>
                <a:sym typeface="DM Sans"/>
              </a:rPr>
              <a:t>Accept with Revision</a:t>
            </a:r>
            <a:endParaRPr sz="1000" b="1" i="0" u="none" strike="noStrike" cap="none">
              <a:solidFill>
                <a:srgbClr val="000000"/>
              </a:solidFill>
              <a:latin typeface="DM Sans"/>
              <a:ea typeface="DM Sans"/>
              <a:cs typeface="DM Sans"/>
              <a:sym typeface="DM Sans"/>
            </a:endParaRPr>
          </a:p>
          <a:p>
            <a:pPr marL="0" marR="0" lvl="0" indent="0" algn="l" rtl="0">
              <a:lnSpc>
                <a:spcPct val="115000"/>
              </a:lnSpc>
              <a:spcBef>
                <a:spcPts val="500"/>
              </a:spcBef>
              <a:spcAft>
                <a:spcPts val="0"/>
              </a:spcAft>
              <a:buClr>
                <a:srgbClr val="000000"/>
              </a:buClr>
              <a:buSzPts val="1000"/>
              <a:buFont typeface="Arial"/>
              <a:buNone/>
            </a:pPr>
            <a:r>
              <a:rPr lang="en-GB" sz="1000" b="0" i="0" u="none" strike="noStrike" cap="none">
                <a:solidFill>
                  <a:srgbClr val="000000"/>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sz="1000" b="0" i="0" u="none" strike="noStrike" cap="none">
              <a:solidFill>
                <a:srgbClr val="000000"/>
              </a:solidFill>
              <a:latin typeface="DM Sans"/>
              <a:ea typeface="DM Sans"/>
              <a:cs typeface="DM Sans"/>
              <a:sym typeface="DM Sans"/>
            </a:endParaRPr>
          </a:p>
          <a:p>
            <a:pPr marL="0" marR="0" lvl="0" indent="0" algn="l" rtl="0">
              <a:lnSpc>
                <a:spcPct val="115000"/>
              </a:lnSpc>
              <a:spcBef>
                <a:spcPts val="500"/>
              </a:spcBef>
              <a:spcAft>
                <a:spcPts val="500"/>
              </a:spcAft>
              <a:buClr>
                <a:srgbClr val="000000"/>
              </a:buClr>
              <a:buSzPts val="1000"/>
              <a:buFont typeface="Arial"/>
              <a:buNone/>
            </a:pPr>
            <a:endParaRPr sz="1000" b="0" i="0" u="none" strike="noStrike" cap="none">
              <a:solidFill>
                <a:srgbClr val="000000"/>
              </a:solidFill>
              <a:latin typeface="DM Sans"/>
              <a:ea typeface="DM Sans"/>
              <a:cs typeface="DM Sans"/>
              <a:sym typeface="DM Sans"/>
            </a:endParaRPr>
          </a:p>
        </p:txBody>
      </p:sp>
      <p:sp>
        <p:nvSpPr>
          <p:cNvPr id="470" name="Google Shape;470;p30"/>
          <p:cNvSpPr txBox="1"/>
          <p:nvPr/>
        </p:nvSpPr>
        <p:spPr>
          <a:xfrm>
            <a:off x="7071650" y="1262550"/>
            <a:ext cx="1665900" cy="11673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en-GB" sz="1000" b="1" i="0" u="none" strike="noStrike" cap="none">
                <a:solidFill>
                  <a:srgbClr val="000000"/>
                </a:solidFill>
                <a:latin typeface="DM Sans"/>
                <a:ea typeface="DM Sans"/>
                <a:cs typeface="DM Sans"/>
                <a:sym typeface="DM Sans"/>
              </a:rPr>
              <a:t>Accept </a:t>
            </a:r>
            <a:endParaRPr sz="1000" b="1" i="0" u="none" strike="noStrike" cap="none">
              <a:solidFill>
                <a:srgbClr val="000000"/>
              </a:solidFill>
              <a:latin typeface="DM Sans"/>
              <a:ea typeface="DM Sans"/>
              <a:cs typeface="DM Sans"/>
              <a:sym typeface="DM Sans"/>
            </a:endParaRPr>
          </a:p>
          <a:p>
            <a:pPr marL="0" marR="0" lvl="0" indent="0" algn="l" rtl="0">
              <a:lnSpc>
                <a:spcPct val="115000"/>
              </a:lnSpc>
              <a:spcBef>
                <a:spcPts val="500"/>
              </a:spcBef>
              <a:spcAft>
                <a:spcPts val="0"/>
              </a:spcAft>
              <a:buClr>
                <a:srgbClr val="000000"/>
              </a:buClr>
              <a:buSzPts val="1000"/>
              <a:buFont typeface="Arial"/>
              <a:buNone/>
            </a:pPr>
            <a:r>
              <a:rPr lang="en-GB" sz="1000" b="0" i="0" u="none" strike="noStrike" cap="none">
                <a:solidFill>
                  <a:srgbClr val="000000"/>
                </a:solidFill>
                <a:latin typeface="DM Sans"/>
                <a:ea typeface="DM Sans"/>
                <a:cs typeface="DM Sans"/>
                <a:sym typeface="DM Sans"/>
              </a:rPr>
              <a:t>The student’s artifact demonstrates evidence that they have met the targeted expectation(s).</a:t>
            </a:r>
            <a:endParaRPr sz="1000" b="0" i="0" u="none" strike="noStrike" cap="none">
              <a:solidFill>
                <a:srgbClr val="000000"/>
              </a:solidFill>
              <a:latin typeface="DM Sans"/>
              <a:ea typeface="DM Sans"/>
              <a:cs typeface="DM Sans"/>
              <a:sym typeface="DM Sans"/>
            </a:endParaRPr>
          </a:p>
          <a:p>
            <a:pPr marL="0" marR="0" lvl="0" indent="0" algn="l" rtl="0">
              <a:lnSpc>
                <a:spcPct val="115000"/>
              </a:lnSpc>
              <a:spcBef>
                <a:spcPts val="500"/>
              </a:spcBef>
              <a:spcAft>
                <a:spcPts val="500"/>
              </a:spcAft>
              <a:buClr>
                <a:srgbClr val="000000"/>
              </a:buClr>
              <a:buSzPts val="1000"/>
              <a:buFont typeface="Arial"/>
              <a:buNone/>
            </a:pPr>
            <a:endParaRPr sz="1000" b="0" i="0" u="none" strike="noStrike" cap="none">
              <a:solidFill>
                <a:srgbClr val="000000"/>
              </a:solidFill>
              <a:latin typeface="DM Sans"/>
              <a:ea typeface="DM Sans"/>
              <a:cs typeface="DM Sans"/>
              <a:sym typeface="DM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BDFCD7"/>
        </a:solidFill>
        <a:effectLst/>
      </p:bgPr>
    </p:bg>
    <p:spTree>
      <p:nvGrpSpPr>
        <p:cNvPr id="1" name="Shape 474"/>
        <p:cNvGrpSpPr/>
        <p:nvPr/>
      </p:nvGrpSpPr>
      <p:grpSpPr>
        <a:xfrm>
          <a:off x="0" y="0"/>
          <a:ext cx="0" cy="0"/>
          <a:chOff x="0" y="0"/>
          <a:chExt cx="0" cy="0"/>
        </a:xfrm>
      </p:grpSpPr>
      <p:cxnSp>
        <p:nvCxnSpPr>
          <p:cNvPr id="475" name="Google Shape;475;g34a2dd106f2_0_70"/>
          <p:cNvCxnSpPr/>
          <p:nvPr/>
        </p:nvCxnSpPr>
        <p:spPr>
          <a:xfrm>
            <a:off x="-2700" y="1246575"/>
            <a:ext cx="9149400" cy="0"/>
          </a:xfrm>
          <a:prstGeom prst="straightConnector1">
            <a:avLst/>
          </a:prstGeom>
          <a:noFill/>
          <a:ln w="9525" cap="flat" cmpd="sng">
            <a:solidFill>
              <a:schemeClr val="dk1"/>
            </a:solidFill>
            <a:prstDash val="solid"/>
            <a:round/>
            <a:headEnd type="none" w="sm" len="sm"/>
            <a:tailEnd type="none" w="sm" len="sm"/>
          </a:ln>
        </p:spPr>
      </p:cxnSp>
      <p:sp>
        <p:nvSpPr>
          <p:cNvPr id="476" name="Google Shape;476;g34a2dd106f2_0_70"/>
          <p:cNvSpPr txBox="1"/>
          <p:nvPr/>
        </p:nvSpPr>
        <p:spPr>
          <a:xfrm>
            <a:off x="615900" y="303450"/>
            <a:ext cx="5067900" cy="4572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Examining Student Work</a:t>
            </a:r>
            <a:endParaRPr sz="3300" b="0" i="0" u="none" strike="noStrike" cap="none">
              <a:solidFill>
                <a:schemeClr val="dk1"/>
              </a:solidFill>
              <a:latin typeface="Nanum Myeongjo"/>
              <a:ea typeface="Nanum Myeongjo"/>
              <a:cs typeface="Nanum Myeongjo"/>
              <a:sym typeface="Nanum Myeongjo"/>
            </a:endParaRPr>
          </a:p>
        </p:txBody>
      </p:sp>
      <p:cxnSp>
        <p:nvCxnSpPr>
          <p:cNvPr id="477" name="Google Shape;477;g34a2dd106f2_0_70"/>
          <p:cNvCxnSpPr/>
          <p:nvPr/>
        </p:nvCxnSpPr>
        <p:spPr>
          <a:xfrm>
            <a:off x="5674175" y="300"/>
            <a:ext cx="0" cy="5141400"/>
          </a:xfrm>
          <a:prstGeom prst="straightConnector1">
            <a:avLst/>
          </a:prstGeom>
          <a:noFill/>
          <a:ln w="9525" cap="flat" cmpd="sng">
            <a:solidFill>
              <a:schemeClr val="dk2"/>
            </a:solidFill>
            <a:prstDash val="solid"/>
            <a:round/>
            <a:headEnd type="none" w="sm" len="sm"/>
            <a:tailEnd type="none" w="sm" len="sm"/>
          </a:ln>
        </p:spPr>
      </p:cxnSp>
      <p:graphicFrame>
        <p:nvGraphicFramePr>
          <p:cNvPr id="478" name="Google Shape;478;g34a2dd106f2_0_70"/>
          <p:cNvGraphicFramePr/>
          <p:nvPr/>
        </p:nvGraphicFramePr>
        <p:xfrm>
          <a:off x="1329888" y="1246550"/>
          <a:ext cx="3000000" cy="3000000"/>
        </p:xfrm>
        <a:graphic>
          <a:graphicData uri="http://schemas.openxmlformats.org/drawingml/2006/table">
            <a:tbl>
              <a:tblPr>
                <a:noFill/>
                <a:tableStyleId>{25CCFE4C-FCB7-4A41-891D-6D530A424494}</a:tableStyleId>
              </a:tblPr>
              <a:tblGrid>
                <a:gridCol w="1784375">
                  <a:extLst>
                    <a:ext uri="{9D8B030D-6E8A-4147-A177-3AD203B41FA5}">
                      <a16:colId xmlns:a16="http://schemas.microsoft.com/office/drawing/2014/main" val="20000"/>
                    </a:ext>
                  </a:extLst>
                </a:gridCol>
                <a:gridCol w="1784375">
                  <a:extLst>
                    <a:ext uri="{9D8B030D-6E8A-4147-A177-3AD203B41FA5}">
                      <a16:colId xmlns:a16="http://schemas.microsoft.com/office/drawing/2014/main" val="20001"/>
                    </a:ext>
                  </a:extLst>
                </a:gridCol>
                <a:gridCol w="1784375">
                  <a:extLst>
                    <a:ext uri="{9D8B030D-6E8A-4147-A177-3AD203B41FA5}">
                      <a16:colId xmlns:a16="http://schemas.microsoft.com/office/drawing/2014/main" val="20002"/>
                    </a:ext>
                  </a:extLst>
                </a:gridCol>
              </a:tblGrid>
              <a:tr h="381325">
                <a:tc>
                  <a:txBody>
                    <a:bodyPr/>
                    <a:lstStyle/>
                    <a:p>
                      <a:pPr marL="0" marR="0" lvl="0" indent="0" algn="ctr" rtl="0">
                        <a:lnSpc>
                          <a:spcPct val="100000"/>
                        </a:lnSpc>
                        <a:spcBef>
                          <a:spcPts val="0"/>
                        </a:spcBef>
                        <a:spcAft>
                          <a:spcPts val="0"/>
                        </a:spcAft>
                        <a:buClr>
                          <a:srgbClr val="000000"/>
                        </a:buClr>
                        <a:buSzPts val="1200"/>
                        <a:buFont typeface="Arial"/>
                        <a:buNone/>
                      </a:pPr>
                      <a:r>
                        <a:rPr lang="en-GB" sz="1200" b="1" u="none" strike="noStrike" cap="none">
                          <a:latin typeface="DM Sans"/>
                          <a:ea typeface="DM Sans"/>
                          <a:cs typeface="DM Sans"/>
                          <a:sym typeface="DM Sans"/>
                        </a:rPr>
                        <a:t>Conference and Provide Revision Support</a:t>
                      </a:r>
                      <a:endParaRPr sz="1200" b="1" u="none" strike="noStrike" cap="none">
                        <a:latin typeface="DM Sans"/>
                        <a:ea typeface="DM Sans"/>
                        <a:cs typeface="DM Sans"/>
                        <a:sym typeface="DM Sans"/>
                      </a:endParaRPr>
                    </a:p>
                  </a:txBody>
                  <a:tcPr marL="63500" marR="63500" marT="63500" marB="63500" anchor="ctr">
                    <a:solidFill>
                      <a:srgbClr val="83FBA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GB" sz="1200" b="1" u="none" strike="noStrike" cap="none">
                          <a:latin typeface="DM Sans"/>
                          <a:ea typeface="DM Sans"/>
                          <a:cs typeface="DM Sans"/>
                          <a:sym typeface="DM Sans"/>
                        </a:rPr>
                        <a:t>Accept with Revision</a:t>
                      </a:r>
                      <a:endParaRPr sz="1200" b="1" u="none" strike="noStrike" cap="none">
                        <a:latin typeface="DM Sans"/>
                        <a:ea typeface="DM Sans"/>
                        <a:cs typeface="DM Sans"/>
                        <a:sym typeface="DM Sans"/>
                      </a:endParaRPr>
                    </a:p>
                  </a:txBody>
                  <a:tcPr marL="63500" marR="63500" marT="63500" marB="63500" anchor="ctr">
                    <a:lnB w="12700" cap="flat" cmpd="sng">
                      <a:solidFill>
                        <a:srgbClr val="1F1F1F"/>
                      </a:solidFill>
                      <a:prstDash val="solid"/>
                      <a:round/>
                      <a:headEnd type="none" w="sm" len="sm"/>
                      <a:tailEnd type="none" w="sm" len="sm"/>
                    </a:lnB>
                    <a:solidFill>
                      <a:srgbClr val="83FBA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GB" sz="1200" b="1" u="none" strike="noStrike" cap="none">
                          <a:latin typeface="DM Sans"/>
                          <a:ea typeface="DM Sans"/>
                          <a:cs typeface="DM Sans"/>
                          <a:sym typeface="DM Sans"/>
                        </a:rPr>
                        <a:t>Accept</a:t>
                      </a:r>
                      <a:endParaRPr sz="1200" b="1" u="none" strike="noStrike" cap="none">
                        <a:latin typeface="DM Sans"/>
                        <a:ea typeface="DM Sans"/>
                        <a:cs typeface="DM Sans"/>
                        <a:sym typeface="DM Sans"/>
                      </a:endParaRPr>
                    </a:p>
                  </a:txBody>
                  <a:tcPr marL="63500" marR="63500" marT="63500" marB="63500" anchor="ctr">
                    <a:solidFill>
                      <a:srgbClr val="83FBA3"/>
                    </a:solidFill>
                  </a:tcPr>
                </a:tc>
                <a:extLst>
                  <a:ext uri="{0D108BD9-81ED-4DB2-BD59-A6C34878D82A}">
                    <a16:rowId xmlns:a16="http://schemas.microsoft.com/office/drawing/2014/main" val="10000"/>
                  </a:ext>
                </a:extLst>
              </a:tr>
              <a:tr h="1246575">
                <a:tc>
                  <a:txBody>
                    <a:bodyPr/>
                    <a:lstStyle/>
                    <a:p>
                      <a:pPr marL="0" marR="0" lvl="0" indent="0" algn="l" rtl="0">
                        <a:lnSpc>
                          <a:spcPct val="100000"/>
                        </a:lnSpc>
                        <a:spcBef>
                          <a:spcPts val="0"/>
                        </a:spcBef>
                        <a:spcAft>
                          <a:spcPts val="0"/>
                        </a:spcAft>
                        <a:buClr>
                          <a:srgbClr val="000000"/>
                        </a:buClr>
                        <a:buSzPts val="1300"/>
                        <a:buFont typeface="Arial"/>
                        <a:buNone/>
                      </a:pPr>
                      <a:endParaRPr sz="1300" u="none" strike="noStrike" cap="none">
                        <a:solidFill>
                          <a:srgbClr val="FFFFFF"/>
                        </a:solidFill>
                        <a:latin typeface="DM Sans"/>
                        <a:ea typeface="DM Sans"/>
                        <a:cs typeface="DM Sans"/>
                        <a:sym typeface="DM Sans"/>
                      </a:endParaRPr>
                    </a:p>
                  </a:txBody>
                  <a:tcPr marL="63500" marR="63500" marT="63500" marB="63500">
                    <a:lnR w="12700" cap="flat" cmpd="sng">
                      <a:solidFill>
                        <a:srgbClr val="1F1F1F"/>
                      </a:solidFill>
                      <a:prstDash val="solid"/>
                      <a:round/>
                      <a:headEnd type="none" w="sm" len="sm"/>
                      <a:tailEnd type="none" w="sm" len="sm"/>
                    </a:lnR>
                    <a:solidFill>
                      <a:srgbClr val="FFFFFF"/>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300" u="none" strike="noStrike" cap="none">
                        <a:solidFill>
                          <a:srgbClr val="FFFFFF"/>
                        </a:solidFill>
                        <a:latin typeface="DM Sans"/>
                        <a:ea typeface="DM Sans"/>
                        <a:cs typeface="DM Sans"/>
                        <a:sym typeface="DM Sans"/>
                      </a:endParaRPr>
                    </a:p>
                  </a:txBody>
                  <a:tcPr marL="63500" marR="63500" marT="63500" marB="63500">
                    <a:lnL w="12700" cap="flat" cmpd="sng">
                      <a:solidFill>
                        <a:srgbClr val="1F1F1F"/>
                      </a:solidFill>
                      <a:prstDash val="solid"/>
                      <a:round/>
                      <a:headEnd type="none" w="sm" len="sm"/>
                      <a:tailEnd type="none" w="sm" len="sm"/>
                    </a:lnL>
                    <a:lnR w="12700" cap="flat" cmpd="sng">
                      <a:solidFill>
                        <a:srgbClr val="1F1F1F"/>
                      </a:solidFill>
                      <a:prstDash val="solid"/>
                      <a:round/>
                      <a:headEnd type="none" w="sm" len="sm"/>
                      <a:tailEnd type="none" w="sm" len="sm"/>
                    </a:lnR>
                    <a:lnT w="12700" cap="flat" cmpd="sng">
                      <a:solidFill>
                        <a:srgbClr val="1F1F1F"/>
                      </a:solidFill>
                      <a:prstDash val="solid"/>
                      <a:round/>
                      <a:headEnd type="none" w="sm" len="sm"/>
                      <a:tailEnd type="none" w="sm" len="sm"/>
                    </a:lnT>
                    <a:lnB w="12700" cap="flat" cmpd="sng">
                      <a:solidFill>
                        <a:srgbClr val="1F1F1F"/>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300" u="none" strike="noStrike" cap="none">
                        <a:solidFill>
                          <a:srgbClr val="FFFFFF"/>
                        </a:solidFill>
                        <a:latin typeface="DM Sans"/>
                        <a:ea typeface="DM Sans"/>
                        <a:cs typeface="DM Sans"/>
                        <a:sym typeface="DM Sans"/>
                      </a:endParaRPr>
                    </a:p>
                  </a:txBody>
                  <a:tcPr marL="63500" marR="63500" marT="63500" marB="63500">
                    <a:lnL w="12700" cap="flat" cmpd="sng">
                      <a:solidFill>
                        <a:srgbClr val="1F1F1F"/>
                      </a:solidFill>
                      <a:prstDash val="solid"/>
                      <a:round/>
                      <a:headEnd type="none" w="sm" len="sm"/>
                      <a:tailEnd type="none" w="sm" len="sm"/>
                    </a:lnL>
                    <a:solidFill>
                      <a:srgbClr val="FFFFFF"/>
                    </a:solidFill>
                  </a:tcPr>
                </a:tc>
                <a:extLst>
                  <a:ext uri="{0D108BD9-81ED-4DB2-BD59-A6C34878D82A}">
                    <a16:rowId xmlns:a16="http://schemas.microsoft.com/office/drawing/2014/main" val="10001"/>
                  </a:ext>
                </a:extLst>
              </a:tr>
            </a:tbl>
          </a:graphicData>
        </a:graphic>
      </p:graphicFrame>
      <p:pic>
        <p:nvPicPr>
          <p:cNvPr id="479" name="Google Shape;479;g34a2dd106f2_0_70"/>
          <p:cNvPicPr preferRelativeResize="0"/>
          <p:nvPr/>
        </p:nvPicPr>
        <p:blipFill rotWithShape="1">
          <a:blip r:embed="rId3">
            <a:alphaModFix/>
          </a:blip>
          <a:srcRect/>
          <a:stretch/>
        </p:blipFill>
        <p:spPr>
          <a:xfrm>
            <a:off x="111675" y="1635525"/>
            <a:ext cx="544274" cy="534625"/>
          </a:xfrm>
          <a:prstGeom prst="rect">
            <a:avLst/>
          </a:prstGeom>
          <a:noFill/>
          <a:ln>
            <a:noFill/>
          </a:ln>
        </p:spPr>
      </p:pic>
      <p:pic>
        <p:nvPicPr>
          <p:cNvPr id="480" name="Google Shape;480;g34a2dd106f2_0_70"/>
          <p:cNvPicPr preferRelativeResize="0"/>
          <p:nvPr/>
        </p:nvPicPr>
        <p:blipFill rotWithShape="1">
          <a:blip r:embed="rId3">
            <a:alphaModFix/>
          </a:blip>
          <a:srcRect/>
          <a:stretch/>
        </p:blipFill>
        <p:spPr>
          <a:xfrm>
            <a:off x="264075" y="1787925"/>
            <a:ext cx="544274" cy="534625"/>
          </a:xfrm>
          <a:prstGeom prst="rect">
            <a:avLst/>
          </a:prstGeom>
          <a:noFill/>
          <a:ln>
            <a:noFill/>
          </a:ln>
        </p:spPr>
      </p:pic>
      <p:pic>
        <p:nvPicPr>
          <p:cNvPr id="481" name="Google Shape;481;g34a2dd106f2_0_70"/>
          <p:cNvPicPr preferRelativeResize="0"/>
          <p:nvPr/>
        </p:nvPicPr>
        <p:blipFill rotWithShape="1">
          <a:blip r:embed="rId3">
            <a:alphaModFix/>
          </a:blip>
          <a:srcRect/>
          <a:stretch/>
        </p:blipFill>
        <p:spPr>
          <a:xfrm>
            <a:off x="416475" y="1940325"/>
            <a:ext cx="544274" cy="534625"/>
          </a:xfrm>
          <a:prstGeom prst="rect">
            <a:avLst/>
          </a:prstGeom>
          <a:noFill/>
          <a:ln>
            <a:noFill/>
          </a:ln>
        </p:spPr>
      </p:pic>
      <p:pic>
        <p:nvPicPr>
          <p:cNvPr id="482" name="Google Shape;482;g34a2dd106f2_0_70"/>
          <p:cNvPicPr preferRelativeResize="0"/>
          <p:nvPr/>
        </p:nvPicPr>
        <p:blipFill rotWithShape="1">
          <a:blip r:embed="rId3">
            <a:alphaModFix/>
          </a:blip>
          <a:srcRect/>
          <a:stretch/>
        </p:blipFill>
        <p:spPr>
          <a:xfrm>
            <a:off x="568875" y="2092725"/>
            <a:ext cx="544274" cy="534625"/>
          </a:xfrm>
          <a:prstGeom prst="rect">
            <a:avLst/>
          </a:prstGeom>
          <a:noFill/>
          <a:ln>
            <a:noFill/>
          </a:ln>
        </p:spPr>
      </p:pic>
      <p:pic>
        <p:nvPicPr>
          <p:cNvPr id="483" name="Google Shape;483;g34a2dd106f2_0_70"/>
          <p:cNvPicPr preferRelativeResize="0"/>
          <p:nvPr/>
        </p:nvPicPr>
        <p:blipFill rotWithShape="1">
          <a:blip r:embed="rId3">
            <a:alphaModFix/>
          </a:blip>
          <a:srcRect/>
          <a:stretch/>
        </p:blipFill>
        <p:spPr>
          <a:xfrm>
            <a:off x="721275" y="2245125"/>
            <a:ext cx="544274" cy="534625"/>
          </a:xfrm>
          <a:prstGeom prst="rect">
            <a:avLst/>
          </a:prstGeom>
          <a:noFill/>
          <a:ln>
            <a:noFill/>
          </a:ln>
        </p:spPr>
      </p:pic>
      <p:sp>
        <p:nvSpPr>
          <p:cNvPr id="484" name="Google Shape;484;g34a2dd106f2_0_70"/>
          <p:cNvSpPr/>
          <p:nvPr/>
        </p:nvSpPr>
        <p:spPr>
          <a:xfrm rot="10800000">
            <a:off x="1265624" y="2322550"/>
            <a:ext cx="1432800" cy="304200"/>
          </a:xfrm>
          <a:prstGeom prst="leftArrow">
            <a:avLst>
              <a:gd name="adj1" fmla="val 50000"/>
              <a:gd name="adj2" fmla="val 50000"/>
            </a:avLst>
          </a:prstGeom>
          <a:solidFill>
            <a:srgbClr val="145758"/>
          </a:solidFill>
          <a:ln w="9525" cap="flat" cmpd="sng">
            <a:solidFill>
              <a:srgbClr val="14575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5" name="Google Shape;485;g34a2dd106f2_0_70"/>
          <p:cNvSpPr/>
          <p:nvPr/>
        </p:nvSpPr>
        <p:spPr>
          <a:xfrm>
            <a:off x="615898" y="3288250"/>
            <a:ext cx="1649400" cy="16167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6" name="Google Shape;486;g34a2dd106f2_0_70"/>
          <p:cNvSpPr txBox="1"/>
          <p:nvPr/>
        </p:nvSpPr>
        <p:spPr>
          <a:xfrm>
            <a:off x="754950" y="3496300"/>
            <a:ext cx="1371300" cy="1200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300" b="1" i="0" u="none" strike="noStrike" cap="none">
                <a:solidFill>
                  <a:srgbClr val="83FBA3"/>
                </a:solidFill>
                <a:latin typeface="DM Sans"/>
                <a:ea typeface="DM Sans"/>
                <a:cs typeface="DM Sans"/>
                <a:sym typeface="DM Sans"/>
              </a:rPr>
              <a:t>Drag a checkmark to the Criteria for Success to reflect evidence of learning</a:t>
            </a:r>
            <a:endParaRPr sz="700" b="1" i="0" u="none" strike="noStrike" cap="none">
              <a:solidFill>
                <a:srgbClr val="83FBA3"/>
              </a:solidFill>
              <a:latin typeface="DM Sans"/>
              <a:ea typeface="DM Sans"/>
              <a:cs typeface="DM Sans"/>
              <a:sym typeface="DM Sans"/>
            </a:endParaRPr>
          </a:p>
        </p:txBody>
      </p:sp>
      <p:graphicFrame>
        <p:nvGraphicFramePr>
          <p:cNvPr id="487" name="Google Shape;487;g34a2dd106f2_0_70"/>
          <p:cNvGraphicFramePr/>
          <p:nvPr/>
        </p:nvGraphicFramePr>
        <p:xfrm>
          <a:off x="5926900" y="2474950"/>
          <a:ext cx="3000000" cy="3000000"/>
        </p:xfrm>
        <a:graphic>
          <a:graphicData uri="http://schemas.openxmlformats.org/drawingml/2006/table">
            <a:tbl>
              <a:tblPr>
                <a:noFill/>
                <a:tableStyleId>{6B5A0EF4-F85D-458F-B274-DB5708026556}</a:tableStyleId>
              </a:tblPr>
              <a:tblGrid>
                <a:gridCol w="2913900">
                  <a:extLst>
                    <a:ext uri="{9D8B030D-6E8A-4147-A177-3AD203B41FA5}">
                      <a16:colId xmlns:a16="http://schemas.microsoft.com/office/drawing/2014/main" val="20000"/>
                    </a:ext>
                  </a:extLst>
                </a:gridCol>
              </a:tblGrid>
              <a:tr h="635750">
                <a:tc>
                  <a:txBody>
                    <a:bodyPr/>
                    <a:lstStyle/>
                    <a:p>
                      <a:pPr marL="0" marR="0" lvl="0" indent="0" algn="l" rtl="0">
                        <a:lnSpc>
                          <a:spcPct val="100000"/>
                        </a:lnSpc>
                        <a:spcBef>
                          <a:spcPts val="0"/>
                        </a:spcBef>
                        <a:spcAft>
                          <a:spcPts val="0"/>
                        </a:spcAft>
                        <a:buClr>
                          <a:srgbClr val="000000"/>
                        </a:buClr>
                        <a:buSzPts val="1400"/>
                        <a:buFont typeface="Arial"/>
                        <a:buNone/>
                      </a:pPr>
                      <a:r>
                        <a:rPr lang="en-GB" sz="1400" b="1" u="none" strike="noStrike" cap="none">
                          <a:solidFill>
                            <a:srgbClr val="000000"/>
                          </a:solidFill>
                        </a:rPr>
                        <a:t>Your thoughts about the evidence visible in the work</a:t>
                      </a:r>
                      <a:r>
                        <a:rPr lang="en-GB" sz="1400" u="none" strike="noStrike" cap="none">
                          <a:solidFill>
                            <a:srgbClr val="000000"/>
                          </a:solidFill>
                        </a:rPr>
                        <a:t>.</a:t>
                      </a:r>
                      <a:endParaRPr sz="1400" b="1"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83FBA3"/>
                    </a:solidFill>
                  </a:tcPr>
                </a:tc>
                <a:extLst>
                  <a:ext uri="{0D108BD9-81ED-4DB2-BD59-A6C34878D82A}">
                    <a16:rowId xmlns:a16="http://schemas.microsoft.com/office/drawing/2014/main" val="10000"/>
                  </a:ext>
                </a:extLst>
              </a:tr>
              <a:tr h="39737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39737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39737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39737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39737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bl>
          </a:graphicData>
        </a:graphic>
      </p:graphicFrame>
      <p:sp>
        <p:nvSpPr>
          <p:cNvPr id="488" name="Google Shape;488;g34a2dd106f2_0_70"/>
          <p:cNvSpPr/>
          <p:nvPr/>
        </p:nvSpPr>
        <p:spPr>
          <a:xfrm>
            <a:off x="3334160" y="3288250"/>
            <a:ext cx="1649400" cy="16167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9" name="Google Shape;489;g34a2dd106f2_0_70"/>
          <p:cNvSpPr txBox="1"/>
          <p:nvPr/>
        </p:nvSpPr>
        <p:spPr>
          <a:xfrm>
            <a:off x="3473212" y="3680950"/>
            <a:ext cx="1371300" cy="8313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800" b="1" i="0" u="none" strike="noStrike" cap="none">
                <a:solidFill>
                  <a:srgbClr val="83FBA3"/>
                </a:solidFill>
                <a:latin typeface="DM Sans"/>
                <a:ea typeface="DM Sans"/>
                <a:cs typeface="DM Sans"/>
                <a:sym typeface="DM Sans"/>
              </a:rPr>
              <a:t>Type out your thoughts</a:t>
            </a:r>
            <a:endParaRPr sz="1200" b="1" i="0" u="none" strike="noStrike" cap="none">
              <a:solidFill>
                <a:srgbClr val="83FBA3"/>
              </a:solidFill>
              <a:latin typeface="DM Sans"/>
              <a:ea typeface="DM Sans"/>
              <a:cs typeface="DM Sans"/>
              <a:sym typeface="DM Sans"/>
            </a:endParaRPr>
          </a:p>
        </p:txBody>
      </p:sp>
      <p:sp>
        <p:nvSpPr>
          <p:cNvPr id="490" name="Google Shape;490;g34a2dd106f2_0_70"/>
          <p:cNvSpPr/>
          <p:nvPr/>
        </p:nvSpPr>
        <p:spPr>
          <a:xfrm rot="10800000">
            <a:off x="5051049" y="3944500"/>
            <a:ext cx="1432800" cy="304200"/>
          </a:xfrm>
          <a:prstGeom prst="leftArrow">
            <a:avLst>
              <a:gd name="adj1" fmla="val 50000"/>
              <a:gd name="adj2" fmla="val 50000"/>
            </a:avLst>
          </a:prstGeom>
          <a:solidFill>
            <a:srgbClr val="145758"/>
          </a:solidFill>
          <a:ln w="9525" cap="flat" cmpd="sng">
            <a:solidFill>
              <a:srgbClr val="14575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494"/>
        <p:cNvGrpSpPr/>
        <p:nvPr/>
      </p:nvGrpSpPr>
      <p:grpSpPr>
        <a:xfrm>
          <a:off x="0" y="0"/>
          <a:ext cx="0" cy="0"/>
          <a:chOff x="0" y="0"/>
          <a:chExt cx="0" cy="0"/>
        </a:xfrm>
      </p:grpSpPr>
      <p:cxnSp>
        <p:nvCxnSpPr>
          <p:cNvPr id="495" name="Google Shape;495;p32"/>
          <p:cNvCxnSpPr/>
          <p:nvPr/>
        </p:nvCxnSpPr>
        <p:spPr>
          <a:xfrm>
            <a:off x="-2700" y="1246575"/>
            <a:ext cx="9149400" cy="0"/>
          </a:xfrm>
          <a:prstGeom prst="straightConnector1">
            <a:avLst/>
          </a:prstGeom>
          <a:noFill/>
          <a:ln w="9525" cap="flat" cmpd="sng">
            <a:solidFill>
              <a:schemeClr val="dk1"/>
            </a:solidFill>
            <a:prstDash val="solid"/>
            <a:round/>
            <a:headEnd type="none" w="sm" len="sm"/>
            <a:tailEnd type="none" w="sm" len="sm"/>
          </a:ln>
        </p:spPr>
      </p:cxnSp>
      <p:sp>
        <p:nvSpPr>
          <p:cNvPr id="496" name="Google Shape;496;p32"/>
          <p:cNvSpPr txBox="1"/>
          <p:nvPr/>
        </p:nvSpPr>
        <p:spPr>
          <a:xfrm>
            <a:off x="615900" y="303450"/>
            <a:ext cx="7717200" cy="4572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Example #1 </a:t>
            </a:r>
            <a:endParaRPr sz="3300" b="0" i="0" u="none" strike="noStrike" cap="none">
              <a:solidFill>
                <a:schemeClr val="dk1"/>
              </a:solidFill>
              <a:latin typeface="Nanum Myeongjo"/>
              <a:ea typeface="Nanum Myeongjo"/>
              <a:cs typeface="Nanum Myeongjo"/>
              <a:sym typeface="Nanum Myeongjo"/>
            </a:endParaRPr>
          </a:p>
        </p:txBody>
      </p:sp>
      <p:cxnSp>
        <p:nvCxnSpPr>
          <p:cNvPr id="497" name="Google Shape;497;p32"/>
          <p:cNvCxnSpPr/>
          <p:nvPr/>
        </p:nvCxnSpPr>
        <p:spPr>
          <a:xfrm>
            <a:off x="4226375" y="300"/>
            <a:ext cx="0" cy="5141400"/>
          </a:xfrm>
          <a:prstGeom prst="straightConnector1">
            <a:avLst/>
          </a:prstGeom>
          <a:noFill/>
          <a:ln w="9525" cap="flat" cmpd="sng">
            <a:solidFill>
              <a:schemeClr val="dk2"/>
            </a:solidFill>
            <a:prstDash val="solid"/>
            <a:round/>
            <a:headEnd type="none" w="sm" len="sm"/>
            <a:tailEnd type="none" w="sm" len="sm"/>
          </a:ln>
        </p:spPr>
      </p:cxnSp>
      <p:pic>
        <p:nvPicPr>
          <p:cNvPr id="498" name="Google Shape;498;p32"/>
          <p:cNvPicPr preferRelativeResize="0"/>
          <p:nvPr/>
        </p:nvPicPr>
        <p:blipFill rotWithShape="1">
          <a:blip r:embed="rId3">
            <a:alphaModFix/>
          </a:blip>
          <a:srcRect r="25991" b="62159"/>
          <a:stretch/>
        </p:blipFill>
        <p:spPr>
          <a:xfrm>
            <a:off x="2017853" y="832803"/>
            <a:ext cx="3392628" cy="2255900"/>
          </a:xfrm>
          <a:prstGeom prst="rect">
            <a:avLst/>
          </a:prstGeom>
          <a:noFill/>
          <a:ln>
            <a:noFill/>
          </a:ln>
        </p:spPr>
      </p:pic>
      <p:pic>
        <p:nvPicPr>
          <p:cNvPr id="499" name="Google Shape;499;p32"/>
          <p:cNvPicPr preferRelativeResize="0"/>
          <p:nvPr/>
        </p:nvPicPr>
        <p:blipFill rotWithShape="1">
          <a:blip r:embed="rId4">
            <a:alphaModFix/>
          </a:blip>
          <a:srcRect l="4741" t="2175" r="4423" b="76533"/>
          <a:stretch/>
        </p:blipFill>
        <p:spPr>
          <a:xfrm>
            <a:off x="3956000" y="1520026"/>
            <a:ext cx="4653368" cy="1416274"/>
          </a:xfrm>
          <a:prstGeom prst="rect">
            <a:avLst/>
          </a:prstGeom>
          <a:noFill/>
          <a:ln>
            <a:noFill/>
          </a:ln>
        </p:spPr>
      </p:pic>
      <p:pic>
        <p:nvPicPr>
          <p:cNvPr id="500" name="Google Shape;500;p32"/>
          <p:cNvPicPr preferRelativeResize="0"/>
          <p:nvPr/>
        </p:nvPicPr>
        <p:blipFill rotWithShape="1">
          <a:blip r:embed="rId4">
            <a:alphaModFix/>
          </a:blip>
          <a:srcRect l="5050" t="55653" b="22750"/>
          <a:stretch/>
        </p:blipFill>
        <p:spPr>
          <a:xfrm>
            <a:off x="3956000" y="2936300"/>
            <a:ext cx="4653375" cy="1374398"/>
          </a:xfrm>
          <a:prstGeom prst="rect">
            <a:avLst/>
          </a:prstGeom>
          <a:noFill/>
          <a:ln>
            <a:noFill/>
          </a:ln>
        </p:spPr>
      </p:pic>
      <p:grpSp>
        <p:nvGrpSpPr>
          <p:cNvPr id="501" name="Google Shape;501;p32"/>
          <p:cNvGrpSpPr/>
          <p:nvPr/>
        </p:nvGrpSpPr>
        <p:grpSpPr>
          <a:xfrm>
            <a:off x="615900" y="2936300"/>
            <a:ext cx="1946100" cy="1946100"/>
            <a:chOff x="6086075" y="2502525"/>
            <a:chExt cx="1946100" cy="1946100"/>
          </a:xfrm>
        </p:grpSpPr>
        <p:sp>
          <p:nvSpPr>
            <p:cNvPr id="502" name="Google Shape;502;p32"/>
            <p:cNvSpPr/>
            <p:nvPr/>
          </p:nvSpPr>
          <p:spPr>
            <a:xfrm>
              <a:off x="6086075" y="2502525"/>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3" name="Google Shape;503;p32"/>
            <p:cNvSpPr txBox="1"/>
            <p:nvPr/>
          </p:nvSpPr>
          <p:spPr>
            <a:xfrm>
              <a:off x="6282125" y="3229275"/>
              <a:ext cx="1554000" cy="492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chemeClr val="dk1"/>
                </a:buClr>
                <a:buSzPts val="1100"/>
                <a:buFont typeface="Arial"/>
                <a:buNone/>
              </a:pPr>
              <a:r>
                <a:rPr lang="en-GB" sz="1600" b="1" i="0" u="none" strike="noStrike" cap="none">
                  <a:solidFill>
                    <a:srgbClr val="FFF8EF"/>
                  </a:solidFill>
                  <a:latin typeface="DM Sans"/>
                  <a:ea typeface="DM Sans"/>
                  <a:cs typeface="DM Sans"/>
                  <a:sym typeface="DM Sans"/>
                </a:rPr>
                <a:t>Let’s compare notes.</a:t>
              </a:r>
              <a:endParaRPr sz="1000" b="1" i="0" u="none" strike="noStrike" cap="none">
                <a:solidFill>
                  <a:srgbClr val="83FBA3"/>
                </a:solidFill>
                <a:latin typeface="DM Sans"/>
                <a:ea typeface="DM Sans"/>
                <a:cs typeface="DM Sans"/>
                <a:sym typeface="DM Sans"/>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507"/>
        <p:cNvGrpSpPr/>
        <p:nvPr/>
      </p:nvGrpSpPr>
      <p:grpSpPr>
        <a:xfrm>
          <a:off x="0" y="0"/>
          <a:ext cx="0" cy="0"/>
          <a:chOff x="0" y="0"/>
          <a:chExt cx="0" cy="0"/>
        </a:xfrm>
      </p:grpSpPr>
      <p:cxnSp>
        <p:nvCxnSpPr>
          <p:cNvPr id="508" name="Google Shape;508;p33"/>
          <p:cNvCxnSpPr/>
          <p:nvPr/>
        </p:nvCxnSpPr>
        <p:spPr>
          <a:xfrm>
            <a:off x="-2700" y="1246575"/>
            <a:ext cx="9149400" cy="0"/>
          </a:xfrm>
          <a:prstGeom prst="straightConnector1">
            <a:avLst/>
          </a:prstGeom>
          <a:noFill/>
          <a:ln w="9525" cap="flat" cmpd="sng">
            <a:solidFill>
              <a:schemeClr val="dk1"/>
            </a:solidFill>
            <a:prstDash val="solid"/>
            <a:round/>
            <a:headEnd type="none" w="sm" len="sm"/>
            <a:tailEnd type="none" w="sm" len="sm"/>
          </a:ln>
        </p:spPr>
      </p:cxnSp>
      <p:cxnSp>
        <p:nvCxnSpPr>
          <p:cNvPr id="509" name="Google Shape;509;p33"/>
          <p:cNvCxnSpPr/>
          <p:nvPr/>
        </p:nvCxnSpPr>
        <p:spPr>
          <a:xfrm>
            <a:off x="4226375" y="300"/>
            <a:ext cx="0" cy="5141400"/>
          </a:xfrm>
          <a:prstGeom prst="straightConnector1">
            <a:avLst/>
          </a:prstGeom>
          <a:noFill/>
          <a:ln w="9525" cap="flat" cmpd="sng">
            <a:solidFill>
              <a:schemeClr val="dk2"/>
            </a:solidFill>
            <a:prstDash val="solid"/>
            <a:round/>
            <a:headEnd type="none" w="sm" len="sm"/>
            <a:tailEnd type="none" w="sm" len="sm"/>
          </a:ln>
        </p:spPr>
      </p:cxnSp>
      <p:sp>
        <p:nvSpPr>
          <p:cNvPr id="510" name="Google Shape;510;p33"/>
          <p:cNvSpPr txBox="1"/>
          <p:nvPr/>
        </p:nvSpPr>
        <p:spPr>
          <a:xfrm>
            <a:off x="615900" y="303450"/>
            <a:ext cx="3454800" cy="4572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3300" b="0" i="0" u="none" strike="noStrike" cap="none">
                <a:solidFill>
                  <a:schemeClr val="dk1"/>
                </a:solidFill>
                <a:latin typeface="Nanum Myeongjo"/>
                <a:ea typeface="Nanum Myeongjo"/>
                <a:cs typeface="Nanum Myeongjo"/>
                <a:sym typeface="Nanum Myeongjo"/>
              </a:rPr>
              <a:t>Example #2 </a:t>
            </a:r>
            <a:endParaRPr sz="3300" b="0" i="0" u="none" strike="noStrike" cap="none">
              <a:solidFill>
                <a:schemeClr val="dk1"/>
              </a:solidFill>
              <a:latin typeface="Nanum Myeongjo"/>
              <a:ea typeface="Nanum Myeongjo"/>
              <a:cs typeface="Nanum Myeongjo"/>
              <a:sym typeface="Nanum Myeongjo"/>
            </a:endParaRPr>
          </a:p>
        </p:txBody>
      </p:sp>
      <p:grpSp>
        <p:nvGrpSpPr>
          <p:cNvPr id="511" name="Google Shape;511;p33"/>
          <p:cNvGrpSpPr/>
          <p:nvPr/>
        </p:nvGrpSpPr>
        <p:grpSpPr>
          <a:xfrm>
            <a:off x="587700" y="2600425"/>
            <a:ext cx="1946100" cy="1946100"/>
            <a:chOff x="6086075" y="2502525"/>
            <a:chExt cx="1946100" cy="1946100"/>
          </a:xfrm>
        </p:grpSpPr>
        <p:sp>
          <p:nvSpPr>
            <p:cNvPr id="512" name="Google Shape;512;p33"/>
            <p:cNvSpPr/>
            <p:nvPr/>
          </p:nvSpPr>
          <p:spPr>
            <a:xfrm>
              <a:off x="6086075" y="2502525"/>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3" name="Google Shape;513;p33"/>
            <p:cNvSpPr txBox="1"/>
            <p:nvPr/>
          </p:nvSpPr>
          <p:spPr>
            <a:xfrm>
              <a:off x="6282125" y="3229275"/>
              <a:ext cx="1554000" cy="492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chemeClr val="dk1"/>
                </a:buClr>
                <a:buSzPts val="1100"/>
                <a:buFont typeface="Arial"/>
                <a:buNone/>
              </a:pPr>
              <a:r>
                <a:rPr lang="en-GB" sz="1600" b="1" i="0" u="none" strike="noStrike" cap="none">
                  <a:solidFill>
                    <a:srgbClr val="FFF8EF"/>
                  </a:solidFill>
                  <a:latin typeface="DM Sans"/>
                  <a:ea typeface="DM Sans"/>
                  <a:cs typeface="DM Sans"/>
                  <a:sym typeface="DM Sans"/>
                </a:rPr>
                <a:t>Let’s compare notes.</a:t>
              </a:r>
              <a:endParaRPr sz="1000" b="1" i="0" u="none" strike="noStrike" cap="none">
                <a:solidFill>
                  <a:srgbClr val="83FBA3"/>
                </a:solidFill>
                <a:latin typeface="DM Sans"/>
                <a:ea typeface="DM Sans"/>
                <a:cs typeface="DM Sans"/>
                <a:sym typeface="DM Sans"/>
              </a:endParaRPr>
            </a:p>
          </p:txBody>
        </p:sp>
      </p:grpSp>
      <p:pic>
        <p:nvPicPr>
          <p:cNvPr id="514" name="Google Shape;514;p33"/>
          <p:cNvPicPr preferRelativeResize="0"/>
          <p:nvPr/>
        </p:nvPicPr>
        <p:blipFill rotWithShape="1">
          <a:blip r:embed="rId3">
            <a:alphaModFix/>
          </a:blip>
          <a:srcRect b="5944"/>
          <a:stretch/>
        </p:blipFill>
        <p:spPr>
          <a:xfrm>
            <a:off x="4014950" y="115075"/>
            <a:ext cx="3932825" cy="49617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518"/>
        <p:cNvGrpSpPr/>
        <p:nvPr/>
      </p:nvGrpSpPr>
      <p:grpSpPr>
        <a:xfrm>
          <a:off x="0" y="0"/>
          <a:ext cx="0" cy="0"/>
          <a:chOff x="0" y="0"/>
          <a:chExt cx="0" cy="0"/>
        </a:xfrm>
      </p:grpSpPr>
      <p:cxnSp>
        <p:nvCxnSpPr>
          <p:cNvPr id="519" name="Google Shape;519;p34"/>
          <p:cNvCxnSpPr/>
          <p:nvPr/>
        </p:nvCxnSpPr>
        <p:spPr>
          <a:xfrm>
            <a:off x="-2700" y="1246575"/>
            <a:ext cx="9149400" cy="0"/>
          </a:xfrm>
          <a:prstGeom prst="straightConnector1">
            <a:avLst/>
          </a:prstGeom>
          <a:noFill/>
          <a:ln w="9525" cap="flat" cmpd="sng">
            <a:solidFill>
              <a:schemeClr val="dk1"/>
            </a:solidFill>
            <a:prstDash val="solid"/>
            <a:round/>
            <a:headEnd type="none" w="sm" len="sm"/>
            <a:tailEnd type="none" w="sm" len="sm"/>
          </a:ln>
        </p:spPr>
      </p:cxnSp>
      <p:cxnSp>
        <p:nvCxnSpPr>
          <p:cNvPr id="520" name="Google Shape;520;p34"/>
          <p:cNvCxnSpPr/>
          <p:nvPr/>
        </p:nvCxnSpPr>
        <p:spPr>
          <a:xfrm>
            <a:off x="4226375" y="300"/>
            <a:ext cx="0" cy="5141400"/>
          </a:xfrm>
          <a:prstGeom prst="straightConnector1">
            <a:avLst/>
          </a:prstGeom>
          <a:noFill/>
          <a:ln w="9525" cap="flat" cmpd="sng">
            <a:solidFill>
              <a:schemeClr val="dk2"/>
            </a:solidFill>
            <a:prstDash val="solid"/>
            <a:round/>
            <a:headEnd type="none" w="sm" len="sm"/>
            <a:tailEnd type="none" w="sm" len="sm"/>
          </a:ln>
        </p:spPr>
      </p:cxnSp>
      <p:sp>
        <p:nvSpPr>
          <p:cNvPr id="521" name="Google Shape;521;p34"/>
          <p:cNvSpPr txBox="1"/>
          <p:nvPr/>
        </p:nvSpPr>
        <p:spPr>
          <a:xfrm>
            <a:off x="615900" y="303450"/>
            <a:ext cx="3437100" cy="4572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Example #3 </a:t>
            </a:r>
            <a:endParaRPr sz="3300" b="0" i="0" u="none" strike="noStrike" cap="none">
              <a:solidFill>
                <a:schemeClr val="dk1"/>
              </a:solidFill>
              <a:latin typeface="Nanum Myeongjo"/>
              <a:ea typeface="Nanum Myeongjo"/>
              <a:cs typeface="Nanum Myeongjo"/>
              <a:sym typeface="Nanum Myeongjo"/>
            </a:endParaRPr>
          </a:p>
        </p:txBody>
      </p:sp>
      <p:pic>
        <p:nvPicPr>
          <p:cNvPr id="522" name="Google Shape;522;p34"/>
          <p:cNvPicPr preferRelativeResize="0"/>
          <p:nvPr/>
        </p:nvPicPr>
        <p:blipFill rotWithShape="1">
          <a:blip r:embed="rId3">
            <a:alphaModFix/>
          </a:blip>
          <a:srcRect/>
          <a:stretch/>
        </p:blipFill>
        <p:spPr>
          <a:xfrm>
            <a:off x="4465000" y="139950"/>
            <a:ext cx="3949138" cy="5001748"/>
          </a:xfrm>
          <a:prstGeom prst="rect">
            <a:avLst/>
          </a:prstGeom>
          <a:noFill/>
          <a:ln>
            <a:noFill/>
          </a:ln>
        </p:spPr>
      </p:pic>
      <p:grpSp>
        <p:nvGrpSpPr>
          <p:cNvPr id="523" name="Google Shape;523;p34"/>
          <p:cNvGrpSpPr/>
          <p:nvPr/>
        </p:nvGrpSpPr>
        <p:grpSpPr>
          <a:xfrm>
            <a:off x="587700" y="2600425"/>
            <a:ext cx="1946100" cy="1946100"/>
            <a:chOff x="6086075" y="2502525"/>
            <a:chExt cx="1946100" cy="1946100"/>
          </a:xfrm>
        </p:grpSpPr>
        <p:sp>
          <p:nvSpPr>
            <p:cNvPr id="524" name="Google Shape;524;p34"/>
            <p:cNvSpPr/>
            <p:nvPr/>
          </p:nvSpPr>
          <p:spPr>
            <a:xfrm>
              <a:off x="6086075" y="2502525"/>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5" name="Google Shape;525;p34"/>
            <p:cNvSpPr txBox="1"/>
            <p:nvPr/>
          </p:nvSpPr>
          <p:spPr>
            <a:xfrm>
              <a:off x="6282125" y="3229275"/>
              <a:ext cx="1554000" cy="492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chemeClr val="dk1"/>
                </a:buClr>
                <a:buSzPts val="1100"/>
                <a:buFont typeface="Arial"/>
                <a:buNone/>
              </a:pPr>
              <a:r>
                <a:rPr lang="en-GB" sz="1600" b="1" i="0" u="none" strike="noStrike" cap="none">
                  <a:solidFill>
                    <a:srgbClr val="FFF8EF"/>
                  </a:solidFill>
                  <a:latin typeface="DM Sans"/>
                  <a:ea typeface="DM Sans"/>
                  <a:cs typeface="DM Sans"/>
                  <a:sym typeface="DM Sans"/>
                </a:rPr>
                <a:t>Let’s compare notes.</a:t>
              </a:r>
              <a:endParaRPr sz="1000" b="1" i="0" u="none" strike="noStrike" cap="none">
                <a:solidFill>
                  <a:srgbClr val="83FBA3"/>
                </a:solidFill>
                <a:latin typeface="DM Sans"/>
                <a:ea typeface="DM Sans"/>
                <a:cs typeface="DM Sans"/>
                <a:sym typeface="DM Sans"/>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529"/>
        <p:cNvGrpSpPr/>
        <p:nvPr/>
      </p:nvGrpSpPr>
      <p:grpSpPr>
        <a:xfrm>
          <a:off x="0" y="0"/>
          <a:ext cx="0" cy="0"/>
          <a:chOff x="0" y="0"/>
          <a:chExt cx="0" cy="0"/>
        </a:xfrm>
      </p:grpSpPr>
      <p:cxnSp>
        <p:nvCxnSpPr>
          <p:cNvPr id="530" name="Google Shape;530;p35"/>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531" name="Google Shape;531;p35"/>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532" name="Google Shape;532;p35"/>
          <p:cNvSpPr txBox="1"/>
          <p:nvPr/>
        </p:nvSpPr>
        <p:spPr>
          <a:xfrm>
            <a:off x="615900" y="1598550"/>
            <a:ext cx="6571800" cy="4095300"/>
          </a:xfrm>
          <a:prstGeom prst="rect">
            <a:avLst/>
          </a:prstGeom>
          <a:noFill/>
          <a:ln>
            <a:noFill/>
          </a:ln>
        </p:spPr>
        <p:txBody>
          <a:bodyPr spcFirstLastPara="1" wrap="square" lIns="0" tIns="0" rIns="0" bIns="0" anchor="t" anchorCtr="0">
            <a:spAutoFit/>
          </a:bodyPr>
          <a:lstStyle/>
          <a:p>
            <a:pPr marL="457200" marR="0" lvl="0" indent="-368300" algn="l" rtl="0">
              <a:lnSpc>
                <a:spcPct val="115000"/>
              </a:lnSpc>
              <a:spcBef>
                <a:spcPts val="0"/>
              </a:spcBef>
              <a:spcAft>
                <a:spcPts val="0"/>
              </a:spcAft>
              <a:buClr>
                <a:schemeClr val="lt1"/>
              </a:buClr>
              <a:buSzPts val="2200"/>
              <a:buFont typeface="DM Sans"/>
              <a:buChar char="●"/>
            </a:pPr>
            <a:r>
              <a:rPr lang="en-GB" sz="2200" b="0" i="0" u="none" strike="noStrike" cap="none">
                <a:solidFill>
                  <a:schemeClr val="lt1"/>
                </a:solidFill>
                <a:latin typeface="DM Sans"/>
                <a:ea typeface="DM Sans"/>
                <a:cs typeface="DM Sans"/>
                <a:sym typeface="DM Sans"/>
              </a:rPr>
              <a:t>Content and Practice Expectations</a:t>
            </a:r>
            <a:endParaRPr sz="2200" b="0" i="0" u="none" strike="noStrike" cap="none">
              <a:solidFill>
                <a:schemeClr val="lt1"/>
              </a:solidFill>
              <a:latin typeface="DM Sans"/>
              <a:ea typeface="DM Sans"/>
              <a:cs typeface="DM Sans"/>
              <a:sym typeface="DM Sans"/>
            </a:endParaRPr>
          </a:p>
          <a:p>
            <a:pPr marL="457200" marR="0" lvl="0" indent="-368300" algn="l" rtl="0">
              <a:lnSpc>
                <a:spcPct val="115000"/>
              </a:lnSpc>
              <a:spcBef>
                <a:spcPts val="0"/>
              </a:spcBef>
              <a:spcAft>
                <a:spcPts val="0"/>
              </a:spcAft>
              <a:buClr>
                <a:schemeClr val="lt1"/>
              </a:buClr>
              <a:buSzPts val="2200"/>
              <a:buFont typeface="DM Sans"/>
              <a:buChar char="●"/>
            </a:pPr>
            <a:r>
              <a:rPr lang="en-GB" sz="2200" b="0" i="0" u="none" strike="noStrike" cap="none">
                <a:solidFill>
                  <a:schemeClr val="lt1"/>
                </a:solidFill>
                <a:latin typeface="DM Sans"/>
                <a:ea typeface="DM Sans"/>
                <a:cs typeface="DM Sans"/>
                <a:sym typeface="DM Sans"/>
              </a:rPr>
              <a:t>Learning Principles</a:t>
            </a:r>
            <a:endParaRPr sz="2200" b="0" i="0" u="none" strike="noStrike" cap="none">
              <a:solidFill>
                <a:schemeClr val="lt1"/>
              </a:solidFill>
              <a:latin typeface="DM Sans"/>
              <a:ea typeface="DM Sans"/>
              <a:cs typeface="DM Sans"/>
              <a:sym typeface="DM Sans"/>
            </a:endParaRPr>
          </a:p>
          <a:p>
            <a:pPr marL="457200" marR="0" lvl="0" indent="-368300" algn="l" rtl="0">
              <a:lnSpc>
                <a:spcPct val="115000"/>
              </a:lnSpc>
              <a:spcBef>
                <a:spcPts val="0"/>
              </a:spcBef>
              <a:spcAft>
                <a:spcPts val="0"/>
              </a:spcAft>
              <a:buClr>
                <a:schemeClr val="lt1"/>
              </a:buClr>
              <a:buSzPts val="2200"/>
              <a:buFont typeface="DM Sans"/>
              <a:buChar char="●"/>
            </a:pPr>
            <a:r>
              <a:rPr lang="en-GB" sz="2200" b="0" i="0" u="none" strike="noStrike" cap="none">
                <a:solidFill>
                  <a:schemeClr val="lt1"/>
                </a:solidFill>
                <a:latin typeface="DM Sans"/>
                <a:ea typeface="DM Sans"/>
                <a:cs typeface="DM Sans"/>
                <a:sym typeface="DM Sans"/>
              </a:rPr>
              <a:t>Criteria for Success</a:t>
            </a:r>
            <a:endParaRPr sz="2200" b="0" i="0" u="none" strike="noStrike" cap="none">
              <a:solidFill>
                <a:schemeClr val="lt1"/>
              </a:solidFill>
              <a:latin typeface="DM Sans"/>
              <a:ea typeface="DM Sans"/>
              <a:cs typeface="DM Sans"/>
              <a:sym typeface="DM Sans"/>
            </a:endParaRPr>
          </a:p>
          <a:p>
            <a:pPr marL="0" marR="0" lvl="0" indent="0" algn="l" rtl="0">
              <a:lnSpc>
                <a:spcPct val="115000"/>
              </a:lnSpc>
              <a:spcBef>
                <a:spcPts val="1000"/>
              </a:spcBef>
              <a:spcAft>
                <a:spcPts val="0"/>
              </a:spcAft>
              <a:buClr>
                <a:srgbClr val="000000"/>
              </a:buClr>
              <a:buSzPts val="2200"/>
              <a:buFont typeface="Arial"/>
              <a:buNone/>
            </a:pPr>
            <a:r>
              <a:rPr lang="en-GB" sz="2200" b="0" i="0" u="none" strike="noStrike" cap="none">
                <a:solidFill>
                  <a:schemeClr val="lt1"/>
                </a:solidFill>
                <a:latin typeface="DM Sans"/>
                <a:ea typeface="DM Sans"/>
                <a:cs typeface="DM Sans"/>
                <a:sym typeface="DM Sans"/>
              </a:rPr>
              <a:t>Which one excites you the most? </a:t>
            </a:r>
            <a:endParaRPr sz="2200" b="0" i="0" u="none" strike="noStrike" cap="none">
              <a:solidFill>
                <a:schemeClr val="lt1"/>
              </a:solidFill>
              <a:latin typeface="DM Sans"/>
              <a:ea typeface="DM Sans"/>
              <a:cs typeface="DM Sans"/>
              <a:sym typeface="DM Sans"/>
            </a:endParaRPr>
          </a:p>
          <a:p>
            <a:pPr marL="0" marR="0" lvl="0" indent="0" algn="l" rtl="0">
              <a:lnSpc>
                <a:spcPct val="115000"/>
              </a:lnSpc>
              <a:spcBef>
                <a:spcPts val="1000"/>
              </a:spcBef>
              <a:spcAft>
                <a:spcPts val="0"/>
              </a:spcAft>
              <a:buClr>
                <a:srgbClr val="000000"/>
              </a:buClr>
              <a:buSzPts val="2200"/>
              <a:buFont typeface="Arial"/>
              <a:buNone/>
            </a:pPr>
            <a:r>
              <a:rPr lang="en-GB" sz="2200" b="0" i="0" u="none" strike="noStrike" cap="none">
                <a:solidFill>
                  <a:schemeClr val="lt1"/>
                </a:solidFill>
                <a:latin typeface="DM Sans"/>
                <a:ea typeface="DM Sans"/>
                <a:cs typeface="DM Sans"/>
                <a:sym typeface="DM Sans"/>
              </a:rPr>
              <a:t>What one will have the greatest impact on students? </a:t>
            </a:r>
            <a:endParaRPr sz="2200" b="0" i="0" u="none" strike="noStrike" cap="none">
              <a:solidFill>
                <a:schemeClr val="lt1"/>
              </a:solidFill>
              <a:latin typeface="DM Sans"/>
              <a:ea typeface="DM Sans"/>
              <a:cs typeface="DM Sans"/>
              <a:sym typeface="DM Sans"/>
            </a:endParaRPr>
          </a:p>
          <a:p>
            <a:pPr marL="0" marR="0" lvl="0" indent="0" algn="l" rtl="0">
              <a:lnSpc>
                <a:spcPct val="115000"/>
              </a:lnSpc>
              <a:spcBef>
                <a:spcPts val="1000"/>
              </a:spcBef>
              <a:spcAft>
                <a:spcPts val="0"/>
              </a:spcAft>
              <a:buClr>
                <a:srgbClr val="000000"/>
              </a:buClr>
              <a:buSzPts val="2200"/>
              <a:buFont typeface="Arial"/>
              <a:buNone/>
            </a:pPr>
            <a:r>
              <a:rPr lang="en-GB" sz="2200" b="0" i="0" u="none" strike="noStrike" cap="none">
                <a:solidFill>
                  <a:schemeClr val="lt1"/>
                </a:solidFill>
                <a:latin typeface="DM Sans"/>
                <a:ea typeface="DM Sans"/>
                <a:cs typeface="DM Sans"/>
                <a:sym typeface="DM Sans"/>
              </a:rPr>
              <a:t>What questions surface for you?</a:t>
            </a:r>
            <a:endParaRPr sz="2200" b="0" i="0" u="none" strike="noStrike" cap="none">
              <a:solidFill>
                <a:schemeClr val="lt1"/>
              </a:solidFill>
              <a:latin typeface="DM Sans"/>
              <a:ea typeface="DM Sans"/>
              <a:cs typeface="DM Sans"/>
              <a:sym typeface="DM Sans"/>
            </a:endParaRPr>
          </a:p>
          <a:p>
            <a:pPr marL="0" marR="0" lvl="0" indent="0" algn="l" rtl="0">
              <a:lnSpc>
                <a:spcPct val="115000"/>
              </a:lnSpc>
              <a:spcBef>
                <a:spcPts val="1000"/>
              </a:spcBef>
              <a:spcAft>
                <a:spcPts val="0"/>
              </a:spcAft>
              <a:buClr>
                <a:srgbClr val="000000"/>
              </a:buClr>
              <a:buSzPts val="2200"/>
              <a:buFont typeface="Arial"/>
              <a:buNone/>
            </a:pPr>
            <a:endParaRPr sz="2200" b="0" i="0" u="none" strike="noStrike" cap="none">
              <a:solidFill>
                <a:schemeClr val="lt1"/>
              </a:solidFill>
              <a:latin typeface="DM Sans"/>
              <a:ea typeface="DM Sans"/>
              <a:cs typeface="DM Sans"/>
              <a:sym typeface="DM Sans"/>
            </a:endParaRPr>
          </a:p>
          <a:p>
            <a:pPr marL="0" marR="0" lvl="0" indent="0" algn="l" rtl="0">
              <a:lnSpc>
                <a:spcPct val="115000"/>
              </a:lnSpc>
              <a:spcBef>
                <a:spcPts val="1000"/>
              </a:spcBef>
              <a:spcAft>
                <a:spcPts val="1000"/>
              </a:spcAft>
              <a:buClr>
                <a:srgbClr val="000000"/>
              </a:buClr>
              <a:buSzPts val="2200"/>
              <a:buFont typeface="Arial"/>
              <a:buNone/>
            </a:pPr>
            <a:endParaRPr sz="2200" b="0" i="0" u="none" strike="noStrike" cap="none">
              <a:solidFill>
                <a:schemeClr val="lt1"/>
              </a:solidFill>
              <a:latin typeface="DM Sans"/>
              <a:ea typeface="DM Sans"/>
              <a:cs typeface="DM Sans"/>
              <a:sym typeface="DM Sans"/>
            </a:endParaRPr>
          </a:p>
        </p:txBody>
      </p:sp>
      <p:sp>
        <p:nvSpPr>
          <p:cNvPr id="533" name="Google Shape;533;p35"/>
          <p:cNvSpPr txBox="1"/>
          <p:nvPr/>
        </p:nvSpPr>
        <p:spPr>
          <a:xfrm>
            <a:off x="615900" y="368375"/>
            <a:ext cx="6417600" cy="1077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1000"/>
              </a:spcAft>
              <a:buClr>
                <a:srgbClr val="000000"/>
              </a:buClr>
              <a:buSzPts val="3500"/>
              <a:buFont typeface="Arial"/>
              <a:buNone/>
            </a:pPr>
            <a:r>
              <a:rPr lang="en-GB" sz="3500" b="0" i="0" u="none" strike="noStrike" cap="none">
                <a:solidFill>
                  <a:srgbClr val="83FBA3"/>
                </a:solidFill>
                <a:latin typeface="Nanum Myeongjo"/>
                <a:ea typeface="Nanum Myeongjo"/>
                <a:cs typeface="Nanum Myeongjo"/>
                <a:sym typeface="Nanum Myeongjo"/>
              </a:rPr>
              <a:t>Three Key Components of the Math Badging System</a:t>
            </a:r>
            <a:endParaRPr sz="3500" b="0" i="0" u="none" strike="noStrike" cap="none">
              <a:solidFill>
                <a:srgbClr val="83FBA3"/>
              </a:solidFill>
              <a:latin typeface="Nanum Myeongjo"/>
              <a:ea typeface="Nanum Myeongjo"/>
              <a:cs typeface="Nanum Myeongjo"/>
              <a:sym typeface="Nanum Myeongjo"/>
            </a:endParaRPr>
          </a:p>
        </p:txBody>
      </p:sp>
      <p:sp>
        <p:nvSpPr>
          <p:cNvPr id="534" name="Google Shape;534;p35"/>
          <p:cNvSpPr/>
          <p:nvPr/>
        </p:nvSpPr>
        <p:spPr>
          <a:xfrm>
            <a:off x="6543275" y="2426325"/>
            <a:ext cx="1946100" cy="1946100"/>
          </a:xfrm>
          <a:prstGeom prst="teardrop">
            <a:avLst>
              <a:gd name="adj" fmla="val 100000"/>
            </a:avLst>
          </a:prstGeom>
          <a:solidFill>
            <a:srgbClr val="83FBA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5" name="Google Shape;535;p35"/>
          <p:cNvSpPr txBox="1"/>
          <p:nvPr/>
        </p:nvSpPr>
        <p:spPr>
          <a:xfrm>
            <a:off x="6735575" y="3076125"/>
            <a:ext cx="1561500" cy="6465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145758"/>
                </a:solidFill>
                <a:latin typeface="DM Sans"/>
                <a:ea typeface="DM Sans"/>
                <a:cs typeface="DM Sans"/>
                <a:sym typeface="DM Sans"/>
              </a:rPr>
              <a:t>Come off </a:t>
            </a:r>
            <a:br>
              <a:rPr lang="en-GB" sz="1400" b="1" i="0" u="none" strike="noStrike" cap="none">
                <a:solidFill>
                  <a:srgbClr val="145758"/>
                </a:solidFill>
                <a:latin typeface="DM Sans"/>
                <a:ea typeface="DM Sans"/>
                <a:cs typeface="DM Sans"/>
                <a:sym typeface="DM Sans"/>
              </a:rPr>
            </a:br>
            <a:r>
              <a:rPr lang="en-GB" sz="1400" b="1" i="0" u="none" strike="noStrike" cap="none">
                <a:solidFill>
                  <a:srgbClr val="145758"/>
                </a:solidFill>
                <a:latin typeface="DM Sans"/>
                <a:ea typeface="DM Sans"/>
                <a:cs typeface="DM Sans"/>
                <a:sym typeface="DM Sans"/>
              </a:rPr>
              <a:t>mute or share in the chat!</a:t>
            </a:r>
            <a:endParaRPr sz="1100" b="1" i="0" u="none" strike="noStrike" cap="none">
              <a:solidFill>
                <a:srgbClr val="145758"/>
              </a:solidFill>
              <a:latin typeface="DM Sans"/>
              <a:ea typeface="DM Sans"/>
              <a:cs typeface="DM Sans"/>
              <a:sym typeface="DM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83FBA3"/>
        </a:solidFill>
        <a:effectLst/>
      </p:bgPr>
    </p:bg>
    <p:spTree>
      <p:nvGrpSpPr>
        <p:cNvPr id="1" name="Shape 539"/>
        <p:cNvGrpSpPr/>
        <p:nvPr/>
      </p:nvGrpSpPr>
      <p:grpSpPr>
        <a:xfrm>
          <a:off x="0" y="0"/>
          <a:ext cx="0" cy="0"/>
          <a:chOff x="0" y="0"/>
          <a:chExt cx="0" cy="0"/>
        </a:xfrm>
      </p:grpSpPr>
      <p:cxnSp>
        <p:nvCxnSpPr>
          <p:cNvPr id="540" name="Google Shape;540;p36"/>
          <p:cNvCxnSpPr/>
          <p:nvPr/>
        </p:nvCxnSpPr>
        <p:spPr>
          <a:xfrm>
            <a:off x="3115350" y="300"/>
            <a:ext cx="0" cy="5141400"/>
          </a:xfrm>
          <a:prstGeom prst="straightConnector1">
            <a:avLst/>
          </a:prstGeom>
          <a:noFill/>
          <a:ln w="9525" cap="flat" cmpd="sng">
            <a:solidFill>
              <a:schemeClr val="dk2"/>
            </a:solidFill>
            <a:prstDash val="solid"/>
            <a:round/>
            <a:headEnd type="none" w="sm" len="sm"/>
            <a:tailEnd type="none" w="sm" len="sm"/>
          </a:ln>
        </p:spPr>
      </p:cxnSp>
      <p:sp>
        <p:nvSpPr>
          <p:cNvPr id="541" name="Google Shape;541;p36"/>
          <p:cNvSpPr txBox="1"/>
          <p:nvPr/>
        </p:nvSpPr>
        <p:spPr>
          <a:xfrm>
            <a:off x="3419850" y="303450"/>
            <a:ext cx="4318200" cy="30216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5200"/>
              <a:buFont typeface="Arial"/>
              <a:buNone/>
            </a:pPr>
            <a:r>
              <a:rPr lang="en-GB" sz="5200" b="0" i="0" u="none" strike="noStrike" cap="none">
                <a:solidFill>
                  <a:schemeClr val="dk1"/>
                </a:solidFill>
                <a:latin typeface="Nanum Myeongjo"/>
                <a:ea typeface="Nanum Myeongjo"/>
                <a:cs typeface="Nanum Myeongjo"/>
                <a:sym typeface="Nanum Myeongjo"/>
              </a:rPr>
              <a:t>Task 2: Expectations and Learning Principles</a:t>
            </a:r>
            <a:endParaRPr sz="5200" b="0" i="0" u="none" strike="noStrike" cap="none">
              <a:solidFill>
                <a:schemeClr val="dk1"/>
              </a:solidFill>
              <a:latin typeface="Nanum Myeongjo"/>
              <a:ea typeface="Nanum Myeongjo"/>
              <a:cs typeface="Nanum Myeongjo"/>
              <a:sym typeface="Nanum Myeongjo"/>
            </a:endParaRPr>
          </a:p>
        </p:txBody>
      </p:sp>
      <p:sp>
        <p:nvSpPr>
          <p:cNvPr id="542" name="Google Shape;542;p36"/>
          <p:cNvSpPr txBox="1"/>
          <p:nvPr/>
        </p:nvSpPr>
        <p:spPr>
          <a:xfrm>
            <a:off x="615900" y="303450"/>
            <a:ext cx="1441500" cy="13785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5200"/>
              <a:buFont typeface="Arial"/>
              <a:buNone/>
            </a:pPr>
            <a:r>
              <a:rPr lang="en-GB" sz="5200" b="0" i="0" u="none" strike="noStrike" cap="none">
                <a:solidFill>
                  <a:schemeClr val="dk1"/>
                </a:solidFill>
                <a:latin typeface="Nanum Myeongjo"/>
                <a:ea typeface="Nanum Myeongjo"/>
                <a:cs typeface="Nanum Myeongjo"/>
                <a:sym typeface="Nanum Myeongjo"/>
              </a:rPr>
              <a:t>04</a:t>
            </a:r>
            <a:endParaRPr sz="5200" b="0" i="0" u="none" strike="noStrike" cap="none">
              <a:solidFill>
                <a:schemeClr val="dk1"/>
              </a:solidFill>
              <a:latin typeface="Nanum Myeongjo"/>
              <a:ea typeface="Nanum Myeongjo"/>
              <a:cs typeface="Nanum Myeongjo"/>
              <a:sym typeface="Nanum Myeongjo"/>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C9FC8D"/>
        </a:solidFill>
        <a:effectLst/>
      </p:bgPr>
    </p:bg>
    <p:spTree>
      <p:nvGrpSpPr>
        <p:cNvPr id="1" name="Shape 546"/>
        <p:cNvGrpSpPr/>
        <p:nvPr/>
      </p:nvGrpSpPr>
      <p:grpSpPr>
        <a:xfrm>
          <a:off x="0" y="0"/>
          <a:ext cx="0" cy="0"/>
          <a:chOff x="0" y="0"/>
          <a:chExt cx="0" cy="0"/>
        </a:xfrm>
      </p:grpSpPr>
      <p:cxnSp>
        <p:nvCxnSpPr>
          <p:cNvPr id="547" name="Google Shape;547;p37"/>
          <p:cNvCxnSpPr/>
          <p:nvPr/>
        </p:nvCxnSpPr>
        <p:spPr>
          <a:xfrm>
            <a:off x="-2700" y="1246575"/>
            <a:ext cx="9149400" cy="0"/>
          </a:xfrm>
          <a:prstGeom prst="straightConnector1">
            <a:avLst/>
          </a:prstGeom>
          <a:noFill/>
          <a:ln w="9525" cap="flat" cmpd="sng">
            <a:solidFill>
              <a:schemeClr val="dk1"/>
            </a:solidFill>
            <a:prstDash val="solid"/>
            <a:round/>
            <a:headEnd type="none" w="sm" len="sm"/>
            <a:tailEnd type="none" w="sm" len="sm"/>
          </a:ln>
        </p:spPr>
      </p:cxnSp>
      <p:cxnSp>
        <p:nvCxnSpPr>
          <p:cNvPr id="548" name="Google Shape;548;p37"/>
          <p:cNvCxnSpPr/>
          <p:nvPr/>
        </p:nvCxnSpPr>
        <p:spPr>
          <a:xfrm>
            <a:off x="6396050" y="300"/>
            <a:ext cx="0" cy="5141400"/>
          </a:xfrm>
          <a:prstGeom prst="straightConnector1">
            <a:avLst/>
          </a:prstGeom>
          <a:noFill/>
          <a:ln w="9525" cap="flat" cmpd="sng">
            <a:solidFill>
              <a:schemeClr val="dk2"/>
            </a:solidFill>
            <a:prstDash val="solid"/>
            <a:round/>
            <a:headEnd type="none" w="sm" len="sm"/>
            <a:tailEnd type="none" w="sm" len="sm"/>
          </a:ln>
        </p:spPr>
      </p:cxnSp>
      <p:sp>
        <p:nvSpPr>
          <p:cNvPr id="549" name="Google Shape;549;p37"/>
          <p:cNvSpPr txBox="1"/>
          <p:nvPr/>
        </p:nvSpPr>
        <p:spPr>
          <a:xfrm>
            <a:off x="615900" y="303450"/>
            <a:ext cx="4040700" cy="4572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Let’s Do Some Math!</a:t>
            </a:r>
            <a:endParaRPr sz="3300" b="0" i="0" u="none" strike="noStrike" cap="none">
              <a:solidFill>
                <a:schemeClr val="dk1"/>
              </a:solidFill>
              <a:latin typeface="Nanum Myeongjo"/>
              <a:ea typeface="Nanum Myeongjo"/>
              <a:cs typeface="Nanum Myeongjo"/>
              <a:sym typeface="Nanum Myeongjo"/>
            </a:endParaRPr>
          </a:p>
        </p:txBody>
      </p:sp>
      <p:sp>
        <p:nvSpPr>
          <p:cNvPr id="550" name="Google Shape;550;p37"/>
          <p:cNvSpPr/>
          <p:nvPr/>
        </p:nvSpPr>
        <p:spPr>
          <a:xfrm>
            <a:off x="6780300" y="2091200"/>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1" name="Google Shape;551;p37"/>
          <p:cNvSpPr txBox="1"/>
          <p:nvPr/>
        </p:nvSpPr>
        <p:spPr>
          <a:xfrm>
            <a:off x="6976350" y="2679000"/>
            <a:ext cx="1554000" cy="846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GB" sz="1100" b="1" i="0" u="none" strike="noStrike" cap="none">
                <a:solidFill>
                  <a:srgbClr val="C9FC8D"/>
                </a:solidFill>
                <a:latin typeface="DM Sans"/>
                <a:ea typeface="DM Sans"/>
                <a:cs typeface="DM Sans"/>
                <a:sym typeface="DM Sans"/>
              </a:rPr>
              <a:t>Do the task as a student would. Jot down any reflections that you have as you do the math!</a:t>
            </a:r>
            <a:endParaRPr sz="800" b="1" i="0" u="none" strike="noStrike" cap="none">
              <a:solidFill>
                <a:srgbClr val="C9FC8D"/>
              </a:solidFill>
              <a:latin typeface="DM Sans"/>
              <a:ea typeface="DM Sans"/>
              <a:cs typeface="DM Sans"/>
              <a:sym typeface="DM Sans"/>
            </a:endParaRPr>
          </a:p>
        </p:txBody>
      </p:sp>
      <p:pic>
        <p:nvPicPr>
          <p:cNvPr id="552" name="Google Shape;552;p37"/>
          <p:cNvPicPr preferRelativeResize="0"/>
          <p:nvPr/>
        </p:nvPicPr>
        <p:blipFill rotWithShape="1">
          <a:blip r:embed="rId3">
            <a:alphaModFix/>
          </a:blip>
          <a:srcRect/>
          <a:stretch/>
        </p:blipFill>
        <p:spPr>
          <a:xfrm>
            <a:off x="1152988" y="893900"/>
            <a:ext cx="4704417" cy="407805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C9FC8D"/>
        </a:solidFill>
        <a:effectLst/>
      </p:bgPr>
    </p:bg>
    <p:spTree>
      <p:nvGrpSpPr>
        <p:cNvPr id="1" name="Shape 556"/>
        <p:cNvGrpSpPr/>
        <p:nvPr/>
      </p:nvGrpSpPr>
      <p:grpSpPr>
        <a:xfrm>
          <a:off x="0" y="0"/>
          <a:ext cx="0" cy="0"/>
          <a:chOff x="0" y="0"/>
          <a:chExt cx="0" cy="0"/>
        </a:xfrm>
      </p:grpSpPr>
      <p:cxnSp>
        <p:nvCxnSpPr>
          <p:cNvPr id="557" name="Google Shape;557;p38"/>
          <p:cNvCxnSpPr/>
          <p:nvPr/>
        </p:nvCxnSpPr>
        <p:spPr>
          <a:xfrm>
            <a:off x="-2700" y="1246575"/>
            <a:ext cx="9149400" cy="0"/>
          </a:xfrm>
          <a:prstGeom prst="straightConnector1">
            <a:avLst/>
          </a:prstGeom>
          <a:noFill/>
          <a:ln w="9525" cap="flat" cmpd="sng">
            <a:solidFill>
              <a:schemeClr val="dk1"/>
            </a:solidFill>
            <a:prstDash val="solid"/>
            <a:round/>
            <a:headEnd type="none" w="sm" len="sm"/>
            <a:tailEnd type="none" w="sm" len="sm"/>
          </a:ln>
        </p:spPr>
      </p:cxnSp>
      <p:cxnSp>
        <p:nvCxnSpPr>
          <p:cNvPr id="558" name="Google Shape;558;p38"/>
          <p:cNvCxnSpPr/>
          <p:nvPr/>
        </p:nvCxnSpPr>
        <p:spPr>
          <a:xfrm>
            <a:off x="7843850" y="300"/>
            <a:ext cx="0" cy="5141400"/>
          </a:xfrm>
          <a:prstGeom prst="straightConnector1">
            <a:avLst/>
          </a:prstGeom>
          <a:noFill/>
          <a:ln w="9525" cap="flat" cmpd="sng">
            <a:solidFill>
              <a:schemeClr val="dk2"/>
            </a:solidFill>
            <a:prstDash val="solid"/>
            <a:round/>
            <a:headEnd type="none" w="sm" len="sm"/>
            <a:tailEnd type="none" w="sm" len="sm"/>
          </a:ln>
        </p:spPr>
      </p:cxnSp>
      <p:sp>
        <p:nvSpPr>
          <p:cNvPr id="559" name="Google Shape;559;p38"/>
          <p:cNvSpPr txBox="1"/>
          <p:nvPr/>
        </p:nvSpPr>
        <p:spPr>
          <a:xfrm>
            <a:off x="615900" y="303450"/>
            <a:ext cx="6597300" cy="4572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Content and Practice Expectations</a:t>
            </a:r>
            <a:endParaRPr sz="3300" b="0" i="0" u="none" strike="noStrike" cap="none">
              <a:solidFill>
                <a:schemeClr val="dk1"/>
              </a:solidFill>
              <a:latin typeface="Nanum Myeongjo"/>
              <a:ea typeface="Nanum Myeongjo"/>
              <a:cs typeface="Nanum Myeongjo"/>
              <a:sym typeface="Nanum Myeongjo"/>
            </a:endParaRPr>
          </a:p>
        </p:txBody>
      </p:sp>
      <p:sp>
        <p:nvSpPr>
          <p:cNvPr id="560" name="Google Shape;560;p38"/>
          <p:cNvSpPr/>
          <p:nvPr/>
        </p:nvSpPr>
        <p:spPr>
          <a:xfrm>
            <a:off x="6780300" y="2091200"/>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61" name="Google Shape;561;p38"/>
          <p:cNvPicPr preferRelativeResize="0"/>
          <p:nvPr/>
        </p:nvPicPr>
        <p:blipFill rotWithShape="1">
          <a:blip r:embed="rId3">
            <a:alphaModFix/>
          </a:blip>
          <a:srcRect/>
          <a:stretch/>
        </p:blipFill>
        <p:spPr>
          <a:xfrm>
            <a:off x="1152988" y="893900"/>
            <a:ext cx="4704417" cy="4078050"/>
          </a:xfrm>
          <a:prstGeom prst="rect">
            <a:avLst/>
          </a:prstGeom>
          <a:noFill/>
          <a:ln>
            <a:noFill/>
          </a:ln>
        </p:spPr>
      </p:pic>
      <p:sp>
        <p:nvSpPr>
          <p:cNvPr id="562" name="Google Shape;562;p38"/>
          <p:cNvSpPr txBox="1"/>
          <p:nvPr/>
        </p:nvSpPr>
        <p:spPr>
          <a:xfrm>
            <a:off x="6976350" y="2679000"/>
            <a:ext cx="1554000" cy="846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GB" sz="1100" b="1" i="0" u="none" strike="noStrike" cap="none">
                <a:solidFill>
                  <a:srgbClr val="C9FC8D"/>
                </a:solidFill>
                <a:latin typeface="DM Sans"/>
                <a:ea typeface="DM Sans"/>
                <a:cs typeface="DM Sans"/>
                <a:sym typeface="DM Sans"/>
              </a:rPr>
              <a:t>Choose 1-2 Content and Practice Expectations that student work could give evidence of.</a:t>
            </a:r>
            <a:endParaRPr sz="1100" b="1" i="0" u="none" strike="noStrike" cap="none">
              <a:solidFill>
                <a:srgbClr val="C9FC8D"/>
              </a:solidFill>
              <a:latin typeface="DM Sans"/>
              <a:ea typeface="DM Sans"/>
              <a:cs typeface="DM Sans"/>
              <a:sym typeface="DM San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C9FC8D"/>
        </a:solidFill>
        <a:effectLst/>
      </p:bgPr>
    </p:bg>
    <p:spTree>
      <p:nvGrpSpPr>
        <p:cNvPr id="1" name="Shape 566"/>
        <p:cNvGrpSpPr/>
        <p:nvPr/>
      </p:nvGrpSpPr>
      <p:grpSpPr>
        <a:xfrm>
          <a:off x="0" y="0"/>
          <a:ext cx="0" cy="0"/>
          <a:chOff x="0" y="0"/>
          <a:chExt cx="0" cy="0"/>
        </a:xfrm>
      </p:grpSpPr>
      <p:cxnSp>
        <p:nvCxnSpPr>
          <p:cNvPr id="567" name="Google Shape;567;p39"/>
          <p:cNvCxnSpPr/>
          <p:nvPr/>
        </p:nvCxnSpPr>
        <p:spPr>
          <a:xfrm>
            <a:off x="-2700" y="1246575"/>
            <a:ext cx="9149400" cy="0"/>
          </a:xfrm>
          <a:prstGeom prst="straightConnector1">
            <a:avLst/>
          </a:prstGeom>
          <a:noFill/>
          <a:ln w="9525" cap="flat" cmpd="sng">
            <a:solidFill>
              <a:schemeClr val="dk1"/>
            </a:solidFill>
            <a:prstDash val="solid"/>
            <a:round/>
            <a:headEnd type="none" w="sm" len="sm"/>
            <a:tailEnd type="none" w="sm" len="sm"/>
          </a:ln>
        </p:spPr>
      </p:cxnSp>
      <p:cxnSp>
        <p:nvCxnSpPr>
          <p:cNvPr id="568" name="Google Shape;568;p39"/>
          <p:cNvCxnSpPr/>
          <p:nvPr/>
        </p:nvCxnSpPr>
        <p:spPr>
          <a:xfrm>
            <a:off x="7843850" y="300"/>
            <a:ext cx="0" cy="5141400"/>
          </a:xfrm>
          <a:prstGeom prst="straightConnector1">
            <a:avLst/>
          </a:prstGeom>
          <a:noFill/>
          <a:ln w="9525" cap="flat" cmpd="sng">
            <a:solidFill>
              <a:schemeClr val="dk2"/>
            </a:solidFill>
            <a:prstDash val="solid"/>
            <a:round/>
            <a:headEnd type="none" w="sm" len="sm"/>
            <a:tailEnd type="none" w="sm" len="sm"/>
          </a:ln>
        </p:spPr>
      </p:cxnSp>
      <p:sp>
        <p:nvSpPr>
          <p:cNvPr id="569" name="Google Shape;569;p39"/>
          <p:cNvSpPr txBox="1"/>
          <p:nvPr/>
        </p:nvSpPr>
        <p:spPr>
          <a:xfrm>
            <a:off x="615900" y="303450"/>
            <a:ext cx="6597300" cy="4572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Content and Practice Expectations</a:t>
            </a:r>
            <a:endParaRPr sz="3300" b="0" i="0" u="none" strike="noStrike" cap="none">
              <a:solidFill>
                <a:schemeClr val="dk1"/>
              </a:solidFill>
              <a:latin typeface="Nanum Myeongjo"/>
              <a:ea typeface="Nanum Myeongjo"/>
              <a:cs typeface="Nanum Myeongjo"/>
              <a:sym typeface="Nanum Myeongjo"/>
            </a:endParaRPr>
          </a:p>
        </p:txBody>
      </p:sp>
      <p:pic>
        <p:nvPicPr>
          <p:cNvPr id="570" name="Google Shape;570;p39"/>
          <p:cNvPicPr preferRelativeResize="0"/>
          <p:nvPr/>
        </p:nvPicPr>
        <p:blipFill rotWithShape="1">
          <a:blip r:embed="rId3">
            <a:alphaModFix/>
          </a:blip>
          <a:srcRect/>
          <a:stretch/>
        </p:blipFill>
        <p:spPr>
          <a:xfrm>
            <a:off x="1152988" y="893900"/>
            <a:ext cx="4704417" cy="4078050"/>
          </a:xfrm>
          <a:prstGeom prst="rect">
            <a:avLst/>
          </a:prstGeom>
          <a:noFill/>
          <a:ln>
            <a:noFill/>
          </a:ln>
        </p:spPr>
      </p:pic>
      <p:sp>
        <p:nvSpPr>
          <p:cNvPr id="571" name="Google Shape;571;p39"/>
          <p:cNvSpPr/>
          <p:nvPr/>
        </p:nvSpPr>
        <p:spPr>
          <a:xfrm>
            <a:off x="6780300" y="2091200"/>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2" name="Google Shape;572;p39"/>
          <p:cNvSpPr txBox="1"/>
          <p:nvPr/>
        </p:nvSpPr>
        <p:spPr>
          <a:xfrm>
            <a:off x="6976350" y="2679000"/>
            <a:ext cx="1554000" cy="6774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GB" sz="1100" b="1" i="0" u="none" strike="noStrike" cap="none">
                <a:solidFill>
                  <a:srgbClr val="C9FC8D"/>
                </a:solidFill>
                <a:latin typeface="DM Sans"/>
                <a:ea typeface="DM Sans"/>
                <a:cs typeface="DM Sans"/>
                <a:sym typeface="DM Sans"/>
              </a:rPr>
              <a:t>101.b: Solve real-life mathematical problems using linear expressions</a:t>
            </a:r>
            <a:endParaRPr sz="1100" b="1" i="0" u="none" strike="noStrike" cap="none">
              <a:solidFill>
                <a:srgbClr val="C9FC8D"/>
              </a:solidFill>
              <a:latin typeface="DM Sans"/>
              <a:ea typeface="DM Sans"/>
              <a:cs typeface="DM Sans"/>
              <a:sym typeface="DM San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576"/>
        <p:cNvGrpSpPr/>
        <p:nvPr/>
      </p:nvGrpSpPr>
      <p:grpSpPr>
        <a:xfrm>
          <a:off x="0" y="0"/>
          <a:ext cx="0" cy="0"/>
          <a:chOff x="0" y="0"/>
          <a:chExt cx="0" cy="0"/>
        </a:xfrm>
      </p:grpSpPr>
      <p:sp>
        <p:nvSpPr>
          <p:cNvPr id="577" name="Google Shape;577;p40"/>
          <p:cNvSpPr txBox="1"/>
          <p:nvPr/>
        </p:nvSpPr>
        <p:spPr>
          <a:xfrm>
            <a:off x="3105100" y="690325"/>
            <a:ext cx="3636300" cy="646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chemeClr val="dk1"/>
                </a:solidFill>
                <a:latin typeface="DM Sans"/>
                <a:ea typeface="DM Sans"/>
                <a:cs typeface="DM Sans"/>
                <a:sym typeface="DM Sans"/>
              </a:rPr>
              <a:t>In M101 Linear Equations: Concepts and Skills, students will employ the following learning principles: </a:t>
            </a:r>
            <a:endParaRPr sz="1400" b="1" i="0" u="none" strike="noStrike" cap="none">
              <a:solidFill>
                <a:schemeClr val="dk1"/>
              </a:solidFill>
              <a:latin typeface="DM Sans"/>
              <a:ea typeface="DM Sans"/>
              <a:cs typeface="DM Sans"/>
              <a:sym typeface="DM Sans"/>
            </a:endParaRPr>
          </a:p>
        </p:txBody>
      </p:sp>
      <p:sp>
        <p:nvSpPr>
          <p:cNvPr id="578" name="Google Shape;578;p40"/>
          <p:cNvSpPr txBox="1"/>
          <p:nvPr/>
        </p:nvSpPr>
        <p:spPr>
          <a:xfrm>
            <a:off x="3105100" y="1506075"/>
            <a:ext cx="4830900" cy="2268900"/>
          </a:xfrm>
          <a:prstGeom prst="rect">
            <a:avLst/>
          </a:prstGeom>
          <a:noFill/>
          <a:ln>
            <a:noFill/>
          </a:ln>
        </p:spPr>
        <p:txBody>
          <a:bodyPr spcFirstLastPara="1" wrap="square" lIns="0" tIns="0" rIns="0" bIns="0" anchor="t" anchorCtr="0">
            <a:spAutoFit/>
          </a:bodyPr>
          <a:lstStyle/>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Engage with cognitively demanding tasks in heterogeneous settings (LP 1).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Engage in social activities (LP 2).</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Build conceptual understanding through reasoning (LP 3).</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Have agency in their learning (LP 4).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View mathematics as a human endeavor across centuries (LP 5).</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See mathematics as relevant (LP 6).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Employ technology as a tool for problem-solving and understanding (LP 7).</a:t>
            </a:r>
            <a:endParaRPr sz="1200" b="0" i="0" u="none" strike="noStrike" cap="none">
              <a:solidFill>
                <a:schemeClr val="dk1"/>
              </a:solidFill>
              <a:latin typeface="DM Sans"/>
              <a:ea typeface="DM Sans"/>
              <a:cs typeface="DM Sans"/>
              <a:sym typeface="DM Sans"/>
            </a:endParaRPr>
          </a:p>
        </p:txBody>
      </p:sp>
      <p:cxnSp>
        <p:nvCxnSpPr>
          <p:cNvPr id="579" name="Google Shape;579;p40"/>
          <p:cNvCxnSpPr/>
          <p:nvPr/>
        </p:nvCxnSpPr>
        <p:spPr>
          <a:xfrm>
            <a:off x="8834775" y="-6900"/>
            <a:ext cx="0" cy="5155800"/>
          </a:xfrm>
          <a:prstGeom prst="straightConnector1">
            <a:avLst/>
          </a:prstGeom>
          <a:noFill/>
          <a:ln w="9525" cap="flat" cmpd="sng">
            <a:solidFill>
              <a:srgbClr val="000000"/>
            </a:solidFill>
            <a:prstDash val="solid"/>
            <a:round/>
            <a:headEnd type="none" w="sm" len="sm"/>
            <a:tailEnd type="none" w="sm" len="sm"/>
          </a:ln>
        </p:spPr>
      </p:cxnSp>
      <p:sp>
        <p:nvSpPr>
          <p:cNvPr id="580" name="Google Shape;580;p40"/>
          <p:cNvSpPr/>
          <p:nvPr/>
        </p:nvSpPr>
        <p:spPr>
          <a:xfrm>
            <a:off x="0" y="0"/>
            <a:ext cx="2723400" cy="5143500"/>
          </a:xfrm>
          <a:prstGeom prst="rect">
            <a:avLst/>
          </a:prstGeom>
          <a:solidFill>
            <a:srgbClr val="BDFC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581" name="Google Shape;581;p40"/>
          <p:cNvCxnSpPr/>
          <p:nvPr/>
        </p:nvCxnSpPr>
        <p:spPr>
          <a:xfrm>
            <a:off x="-13800" y="4831525"/>
            <a:ext cx="9173100" cy="0"/>
          </a:xfrm>
          <a:prstGeom prst="straightConnector1">
            <a:avLst/>
          </a:prstGeom>
          <a:noFill/>
          <a:ln w="9525" cap="flat" cmpd="sng">
            <a:solidFill>
              <a:srgbClr val="000000"/>
            </a:solidFill>
            <a:prstDash val="solid"/>
            <a:round/>
            <a:headEnd type="none" w="sm" len="sm"/>
            <a:tailEnd type="none" w="sm" len="sm"/>
          </a:ln>
        </p:spPr>
      </p:cxnSp>
      <p:cxnSp>
        <p:nvCxnSpPr>
          <p:cNvPr id="582" name="Google Shape;582;p40"/>
          <p:cNvCxnSpPr/>
          <p:nvPr/>
        </p:nvCxnSpPr>
        <p:spPr>
          <a:xfrm>
            <a:off x="2720450" y="-6900"/>
            <a:ext cx="0" cy="5155800"/>
          </a:xfrm>
          <a:prstGeom prst="straightConnector1">
            <a:avLst/>
          </a:prstGeom>
          <a:noFill/>
          <a:ln w="9525" cap="flat" cmpd="sng">
            <a:solidFill>
              <a:schemeClr val="dk1"/>
            </a:solidFill>
            <a:prstDash val="solid"/>
            <a:round/>
            <a:headEnd type="none" w="sm" len="sm"/>
            <a:tailEnd type="none" w="sm" len="sm"/>
          </a:ln>
        </p:spPr>
      </p:cxnSp>
      <p:cxnSp>
        <p:nvCxnSpPr>
          <p:cNvPr id="583" name="Google Shape;583;p40"/>
          <p:cNvCxnSpPr/>
          <p:nvPr/>
        </p:nvCxnSpPr>
        <p:spPr>
          <a:xfrm>
            <a:off x="6900" y="317500"/>
            <a:ext cx="9152400" cy="0"/>
          </a:xfrm>
          <a:prstGeom prst="straightConnector1">
            <a:avLst/>
          </a:prstGeom>
          <a:noFill/>
          <a:ln w="9525" cap="flat" cmpd="sng">
            <a:solidFill>
              <a:srgbClr val="000000"/>
            </a:solidFill>
            <a:prstDash val="solid"/>
            <a:round/>
            <a:headEnd type="none" w="sm" len="sm"/>
            <a:tailEnd type="none" w="sm" len="sm"/>
          </a:ln>
        </p:spPr>
      </p:cxnSp>
      <p:sp>
        <p:nvSpPr>
          <p:cNvPr id="584" name="Google Shape;584;p40"/>
          <p:cNvSpPr txBox="1"/>
          <p:nvPr/>
        </p:nvSpPr>
        <p:spPr>
          <a:xfrm>
            <a:off x="325175" y="647000"/>
            <a:ext cx="2169900" cy="8127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Learning</a:t>
            </a:r>
            <a:endParaRPr sz="3300" b="0" i="0" u="none" strike="noStrike" cap="none">
              <a:solidFill>
                <a:schemeClr val="dk1"/>
              </a:solidFill>
              <a:latin typeface="Nanum Myeongjo"/>
              <a:ea typeface="Nanum Myeongjo"/>
              <a:cs typeface="Nanum Myeongjo"/>
              <a:sym typeface="Nanum Myeongjo"/>
            </a:endParaRPr>
          </a:p>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Principles</a:t>
            </a:r>
            <a:endParaRPr sz="3300" b="0" i="0" u="none" strike="noStrike" cap="none">
              <a:solidFill>
                <a:schemeClr val="dk1"/>
              </a:solidFill>
              <a:latin typeface="Nanum Myeongjo"/>
              <a:ea typeface="Nanum Myeongjo"/>
              <a:cs typeface="Nanum Myeongjo"/>
              <a:sym typeface="Nanum Myeongjo"/>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588"/>
        <p:cNvGrpSpPr/>
        <p:nvPr/>
      </p:nvGrpSpPr>
      <p:grpSpPr>
        <a:xfrm>
          <a:off x="0" y="0"/>
          <a:ext cx="0" cy="0"/>
          <a:chOff x="0" y="0"/>
          <a:chExt cx="0" cy="0"/>
        </a:xfrm>
      </p:grpSpPr>
      <p:sp>
        <p:nvSpPr>
          <p:cNvPr id="589" name="Google Shape;589;p41"/>
          <p:cNvSpPr txBox="1"/>
          <p:nvPr/>
        </p:nvSpPr>
        <p:spPr>
          <a:xfrm>
            <a:off x="3105100" y="690325"/>
            <a:ext cx="3636300" cy="646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chemeClr val="dk1"/>
                </a:solidFill>
                <a:latin typeface="DM Sans"/>
                <a:ea typeface="DM Sans"/>
                <a:cs typeface="DM Sans"/>
                <a:sym typeface="DM Sans"/>
              </a:rPr>
              <a:t>In M101 Linear Equations: Concepts and Skills, students will employ the following learning principles: </a:t>
            </a:r>
            <a:endParaRPr sz="1400" b="1" i="0" u="none" strike="noStrike" cap="none">
              <a:solidFill>
                <a:schemeClr val="dk1"/>
              </a:solidFill>
              <a:latin typeface="DM Sans"/>
              <a:ea typeface="DM Sans"/>
              <a:cs typeface="DM Sans"/>
              <a:sym typeface="DM Sans"/>
            </a:endParaRPr>
          </a:p>
        </p:txBody>
      </p:sp>
      <p:sp>
        <p:nvSpPr>
          <p:cNvPr id="590" name="Google Shape;590;p41"/>
          <p:cNvSpPr txBox="1"/>
          <p:nvPr/>
        </p:nvSpPr>
        <p:spPr>
          <a:xfrm>
            <a:off x="3105100" y="1506075"/>
            <a:ext cx="4830900" cy="2268900"/>
          </a:xfrm>
          <a:prstGeom prst="rect">
            <a:avLst/>
          </a:prstGeom>
          <a:noFill/>
          <a:ln>
            <a:noFill/>
          </a:ln>
        </p:spPr>
        <p:txBody>
          <a:bodyPr spcFirstLastPara="1" wrap="square" lIns="0" tIns="0" rIns="0" bIns="0" anchor="t" anchorCtr="0">
            <a:spAutoFit/>
          </a:bodyPr>
          <a:lstStyle/>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Engage with cognitively demanding tasks in heterogeneous settings (LP 1).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Engage in social activities (LP 2).</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Build conceptual understanding through reasoning (LP 3).</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Have agency in their learning (LP 4).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View mathematics as a human endeavor across centuries (LP 5).</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See mathematics as relevant (LP 6).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Employ technology as a tool for problem-solving and understanding (LP 7).</a:t>
            </a:r>
            <a:endParaRPr sz="1200" b="0" i="0" u="none" strike="noStrike" cap="none">
              <a:solidFill>
                <a:schemeClr val="dk1"/>
              </a:solidFill>
              <a:latin typeface="DM Sans"/>
              <a:ea typeface="DM Sans"/>
              <a:cs typeface="DM Sans"/>
              <a:sym typeface="DM Sans"/>
            </a:endParaRPr>
          </a:p>
        </p:txBody>
      </p:sp>
      <p:cxnSp>
        <p:nvCxnSpPr>
          <p:cNvPr id="591" name="Google Shape;591;p41"/>
          <p:cNvCxnSpPr/>
          <p:nvPr/>
        </p:nvCxnSpPr>
        <p:spPr>
          <a:xfrm>
            <a:off x="8834775" y="-6900"/>
            <a:ext cx="0" cy="5155800"/>
          </a:xfrm>
          <a:prstGeom prst="straightConnector1">
            <a:avLst/>
          </a:prstGeom>
          <a:noFill/>
          <a:ln w="9525" cap="flat" cmpd="sng">
            <a:solidFill>
              <a:srgbClr val="000000"/>
            </a:solidFill>
            <a:prstDash val="solid"/>
            <a:round/>
            <a:headEnd type="none" w="sm" len="sm"/>
            <a:tailEnd type="none" w="sm" len="sm"/>
          </a:ln>
        </p:spPr>
      </p:cxnSp>
      <p:sp>
        <p:nvSpPr>
          <p:cNvPr id="592" name="Google Shape;592;p41"/>
          <p:cNvSpPr/>
          <p:nvPr/>
        </p:nvSpPr>
        <p:spPr>
          <a:xfrm>
            <a:off x="0" y="0"/>
            <a:ext cx="2723400" cy="5143500"/>
          </a:xfrm>
          <a:prstGeom prst="rect">
            <a:avLst/>
          </a:prstGeom>
          <a:solidFill>
            <a:srgbClr val="BDFC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593" name="Google Shape;593;p41"/>
          <p:cNvCxnSpPr/>
          <p:nvPr/>
        </p:nvCxnSpPr>
        <p:spPr>
          <a:xfrm>
            <a:off x="-13800" y="4831525"/>
            <a:ext cx="9173100" cy="0"/>
          </a:xfrm>
          <a:prstGeom prst="straightConnector1">
            <a:avLst/>
          </a:prstGeom>
          <a:noFill/>
          <a:ln w="9525" cap="flat" cmpd="sng">
            <a:solidFill>
              <a:srgbClr val="000000"/>
            </a:solidFill>
            <a:prstDash val="solid"/>
            <a:round/>
            <a:headEnd type="none" w="sm" len="sm"/>
            <a:tailEnd type="none" w="sm" len="sm"/>
          </a:ln>
        </p:spPr>
      </p:cxnSp>
      <p:cxnSp>
        <p:nvCxnSpPr>
          <p:cNvPr id="594" name="Google Shape;594;p41"/>
          <p:cNvCxnSpPr/>
          <p:nvPr/>
        </p:nvCxnSpPr>
        <p:spPr>
          <a:xfrm>
            <a:off x="2720450" y="-6900"/>
            <a:ext cx="0" cy="5155800"/>
          </a:xfrm>
          <a:prstGeom prst="straightConnector1">
            <a:avLst/>
          </a:prstGeom>
          <a:noFill/>
          <a:ln w="9525" cap="flat" cmpd="sng">
            <a:solidFill>
              <a:schemeClr val="dk1"/>
            </a:solidFill>
            <a:prstDash val="solid"/>
            <a:round/>
            <a:headEnd type="none" w="sm" len="sm"/>
            <a:tailEnd type="none" w="sm" len="sm"/>
          </a:ln>
        </p:spPr>
      </p:cxnSp>
      <p:cxnSp>
        <p:nvCxnSpPr>
          <p:cNvPr id="595" name="Google Shape;595;p41"/>
          <p:cNvCxnSpPr/>
          <p:nvPr/>
        </p:nvCxnSpPr>
        <p:spPr>
          <a:xfrm>
            <a:off x="6900" y="317500"/>
            <a:ext cx="9152400" cy="0"/>
          </a:xfrm>
          <a:prstGeom prst="straightConnector1">
            <a:avLst/>
          </a:prstGeom>
          <a:noFill/>
          <a:ln w="9525" cap="flat" cmpd="sng">
            <a:solidFill>
              <a:srgbClr val="000000"/>
            </a:solidFill>
            <a:prstDash val="solid"/>
            <a:round/>
            <a:headEnd type="none" w="sm" len="sm"/>
            <a:tailEnd type="none" w="sm" len="sm"/>
          </a:ln>
        </p:spPr>
      </p:cxnSp>
      <p:sp>
        <p:nvSpPr>
          <p:cNvPr id="596" name="Google Shape;596;p41"/>
          <p:cNvSpPr txBox="1"/>
          <p:nvPr/>
        </p:nvSpPr>
        <p:spPr>
          <a:xfrm>
            <a:off x="325175" y="647000"/>
            <a:ext cx="2169900" cy="8127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Learning</a:t>
            </a:r>
            <a:endParaRPr sz="3300" b="0" i="0" u="none" strike="noStrike" cap="none">
              <a:solidFill>
                <a:schemeClr val="dk1"/>
              </a:solidFill>
              <a:latin typeface="Nanum Myeongjo"/>
              <a:ea typeface="Nanum Myeongjo"/>
              <a:cs typeface="Nanum Myeongjo"/>
              <a:sym typeface="Nanum Myeongjo"/>
            </a:endParaRPr>
          </a:p>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Principles</a:t>
            </a:r>
            <a:endParaRPr sz="3300" b="0" i="0" u="none" strike="noStrike" cap="none">
              <a:solidFill>
                <a:schemeClr val="dk1"/>
              </a:solidFill>
              <a:latin typeface="Nanum Myeongjo"/>
              <a:ea typeface="Nanum Myeongjo"/>
              <a:cs typeface="Nanum Myeongjo"/>
              <a:sym typeface="Nanum Myeongjo"/>
            </a:endParaRPr>
          </a:p>
        </p:txBody>
      </p:sp>
      <p:sp>
        <p:nvSpPr>
          <p:cNvPr id="597" name="Google Shape;597;p41"/>
          <p:cNvSpPr/>
          <p:nvPr/>
        </p:nvSpPr>
        <p:spPr>
          <a:xfrm>
            <a:off x="437075" y="2454400"/>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8" name="Google Shape;598;p41"/>
          <p:cNvSpPr txBox="1"/>
          <p:nvPr/>
        </p:nvSpPr>
        <p:spPr>
          <a:xfrm>
            <a:off x="633125" y="2919550"/>
            <a:ext cx="1554000" cy="10158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GB" sz="1100" b="1" i="0" u="none" strike="noStrike" cap="none">
                <a:solidFill>
                  <a:srgbClr val="BDFCD7"/>
                </a:solidFill>
                <a:latin typeface="DM Sans"/>
                <a:ea typeface="DM Sans"/>
                <a:cs typeface="DM Sans"/>
                <a:sym typeface="DM Sans"/>
              </a:rPr>
              <a:t>Which of these principles does this task lend itself to? </a:t>
            </a:r>
            <a:endParaRPr sz="1100" b="1" i="0" u="none" strike="noStrike" cap="none">
              <a:solidFill>
                <a:srgbClr val="BDFCD7"/>
              </a:solidFill>
              <a:latin typeface="DM Sans"/>
              <a:ea typeface="DM Sans"/>
              <a:cs typeface="DM Sans"/>
              <a:sym typeface="DM Sans"/>
            </a:endParaRPr>
          </a:p>
          <a:p>
            <a:pPr marL="0" marR="0" lvl="0" indent="0" algn="ctr" rtl="0">
              <a:lnSpc>
                <a:spcPct val="100000"/>
              </a:lnSpc>
              <a:spcBef>
                <a:spcPts val="0"/>
              </a:spcBef>
              <a:spcAft>
                <a:spcPts val="0"/>
              </a:spcAft>
              <a:buClr>
                <a:srgbClr val="000000"/>
              </a:buClr>
              <a:buSzPts val="1100"/>
              <a:buFont typeface="Arial"/>
              <a:buNone/>
            </a:pPr>
            <a:r>
              <a:rPr lang="en-GB" sz="1100" b="1" i="0" u="none" strike="noStrike" cap="none">
                <a:solidFill>
                  <a:srgbClr val="BDFCD7"/>
                </a:solidFill>
                <a:latin typeface="DM Sans"/>
                <a:ea typeface="DM Sans"/>
                <a:cs typeface="DM Sans"/>
                <a:sym typeface="DM Sans"/>
              </a:rPr>
              <a:t>Which ones can the task be easily adapted to accommodate? </a:t>
            </a:r>
            <a:endParaRPr sz="1100" b="1" i="0" u="none" strike="noStrike" cap="none">
              <a:solidFill>
                <a:srgbClr val="BDFCD7"/>
              </a:solidFill>
              <a:latin typeface="DM Sans"/>
              <a:ea typeface="DM Sans"/>
              <a:cs typeface="DM Sans"/>
              <a:sym typeface="DM Sans"/>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602"/>
        <p:cNvGrpSpPr/>
        <p:nvPr/>
      </p:nvGrpSpPr>
      <p:grpSpPr>
        <a:xfrm>
          <a:off x="0" y="0"/>
          <a:ext cx="0" cy="0"/>
          <a:chOff x="0" y="0"/>
          <a:chExt cx="0" cy="0"/>
        </a:xfrm>
      </p:grpSpPr>
      <p:sp>
        <p:nvSpPr>
          <p:cNvPr id="603" name="Google Shape;603;p42"/>
          <p:cNvSpPr txBox="1"/>
          <p:nvPr/>
        </p:nvSpPr>
        <p:spPr>
          <a:xfrm>
            <a:off x="3105100" y="690325"/>
            <a:ext cx="3636300" cy="646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chemeClr val="dk1"/>
                </a:solidFill>
                <a:latin typeface="DM Sans"/>
                <a:ea typeface="DM Sans"/>
                <a:cs typeface="DM Sans"/>
                <a:sym typeface="DM Sans"/>
              </a:rPr>
              <a:t>In M101 Linear Equations: Concepts and Skills, students will employ the following learning principles: </a:t>
            </a:r>
            <a:endParaRPr sz="1400" b="1" i="0" u="none" strike="noStrike" cap="none">
              <a:solidFill>
                <a:schemeClr val="dk1"/>
              </a:solidFill>
              <a:latin typeface="DM Sans"/>
              <a:ea typeface="DM Sans"/>
              <a:cs typeface="DM Sans"/>
              <a:sym typeface="DM Sans"/>
            </a:endParaRPr>
          </a:p>
        </p:txBody>
      </p:sp>
      <p:sp>
        <p:nvSpPr>
          <p:cNvPr id="604" name="Google Shape;604;p42"/>
          <p:cNvSpPr txBox="1"/>
          <p:nvPr/>
        </p:nvSpPr>
        <p:spPr>
          <a:xfrm>
            <a:off x="3105100" y="1506075"/>
            <a:ext cx="4830900" cy="2268900"/>
          </a:xfrm>
          <a:prstGeom prst="rect">
            <a:avLst/>
          </a:prstGeom>
          <a:noFill/>
          <a:ln>
            <a:noFill/>
          </a:ln>
        </p:spPr>
        <p:txBody>
          <a:bodyPr spcFirstLastPara="1" wrap="square" lIns="0" tIns="0" rIns="0" bIns="0" anchor="t" anchorCtr="0">
            <a:spAutoFit/>
          </a:bodyPr>
          <a:lstStyle/>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Engage with cognitively demanding tasks in heterogeneous settings (LP 1).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Engage in social activities (LP 2).</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Build conceptual understanding through reasoning (LP 3).</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Have agency in their learning (LP 4).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View mathematics as a human endeavor across centuries (LP 5).</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See mathematics as relevant (LP 6).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Employ technology as a tool for problem-solving and understanding (LP 7).</a:t>
            </a:r>
            <a:endParaRPr sz="1200" b="0" i="0" u="none" strike="noStrike" cap="none">
              <a:solidFill>
                <a:schemeClr val="dk1"/>
              </a:solidFill>
              <a:latin typeface="DM Sans"/>
              <a:ea typeface="DM Sans"/>
              <a:cs typeface="DM Sans"/>
              <a:sym typeface="DM Sans"/>
            </a:endParaRPr>
          </a:p>
        </p:txBody>
      </p:sp>
      <p:cxnSp>
        <p:nvCxnSpPr>
          <p:cNvPr id="605" name="Google Shape;605;p42"/>
          <p:cNvCxnSpPr/>
          <p:nvPr/>
        </p:nvCxnSpPr>
        <p:spPr>
          <a:xfrm>
            <a:off x="8834775" y="-6900"/>
            <a:ext cx="0" cy="5155800"/>
          </a:xfrm>
          <a:prstGeom prst="straightConnector1">
            <a:avLst/>
          </a:prstGeom>
          <a:noFill/>
          <a:ln w="9525" cap="flat" cmpd="sng">
            <a:solidFill>
              <a:srgbClr val="000000"/>
            </a:solidFill>
            <a:prstDash val="solid"/>
            <a:round/>
            <a:headEnd type="none" w="sm" len="sm"/>
            <a:tailEnd type="none" w="sm" len="sm"/>
          </a:ln>
        </p:spPr>
      </p:cxnSp>
      <p:sp>
        <p:nvSpPr>
          <p:cNvPr id="606" name="Google Shape;606;p42"/>
          <p:cNvSpPr/>
          <p:nvPr/>
        </p:nvSpPr>
        <p:spPr>
          <a:xfrm>
            <a:off x="0" y="0"/>
            <a:ext cx="2723400" cy="5143500"/>
          </a:xfrm>
          <a:prstGeom prst="rect">
            <a:avLst/>
          </a:prstGeom>
          <a:solidFill>
            <a:srgbClr val="BDFC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607" name="Google Shape;607;p42"/>
          <p:cNvCxnSpPr/>
          <p:nvPr/>
        </p:nvCxnSpPr>
        <p:spPr>
          <a:xfrm>
            <a:off x="-13800" y="4831525"/>
            <a:ext cx="9173100" cy="0"/>
          </a:xfrm>
          <a:prstGeom prst="straightConnector1">
            <a:avLst/>
          </a:prstGeom>
          <a:noFill/>
          <a:ln w="9525" cap="flat" cmpd="sng">
            <a:solidFill>
              <a:srgbClr val="000000"/>
            </a:solidFill>
            <a:prstDash val="solid"/>
            <a:round/>
            <a:headEnd type="none" w="sm" len="sm"/>
            <a:tailEnd type="none" w="sm" len="sm"/>
          </a:ln>
        </p:spPr>
      </p:cxnSp>
      <p:cxnSp>
        <p:nvCxnSpPr>
          <p:cNvPr id="608" name="Google Shape;608;p42"/>
          <p:cNvCxnSpPr/>
          <p:nvPr/>
        </p:nvCxnSpPr>
        <p:spPr>
          <a:xfrm>
            <a:off x="2720450" y="-6900"/>
            <a:ext cx="0" cy="5155800"/>
          </a:xfrm>
          <a:prstGeom prst="straightConnector1">
            <a:avLst/>
          </a:prstGeom>
          <a:noFill/>
          <a:ln w="9525" cap="flat" cmpd="sng">
            <a:solidFill>
              <a:schemeClr val="dk1"/>
            </a:solidFill>
            <a:prstDash val="solid"/>
            <a:round/>
            <a:headEnd type="none" w="sm" len="sm"/>
            <a:tailEnd type="none" w="sm" len="sm"/>
          </a:ln>
        </p:spPr>
      </p:cxnSp>
      <p:cxnSp>
        <p:nvCxnSpPr>
          <p:cNvPr id="609" name="Google Shape;609;p42"/>
          <p:cNvCxnSpPr/>
          <p:nvPr/>
        </p:nvCxnSpPr>
        <p:spPr>
          <a:xfrm>
            <a:off x="6900" y="317500"/>
            <a:ext cx="9152400" cy="0"/>
          </a:xfrm>
          <a:prstGeom prst="straightConnector1">
            <a:avLst/>
          </a:prstGeom>
          <a:noFill/>
          <a:ln w="9525" cap="flat" cmpd="sng">
            <a:solidFill>
              <a:srgbClr val="000000"/>
            </a:solidFill>
            <a:prstDash val="solid"/>
            <a:round/>
            <a:headEnd type="none" w="sm" len="sm"/>
            <a:tailEnd type="none" w="sm" len="sm"/>
          </a:ln>
        </p:spPr>
      </p:cxnSp>
      <p:sp>
        <p:nvSpPr>
          <p:cNvPr id="610" name="Google Shape;610;p42"/>
          <p:cNvSpPr txBox="1"/>
          <p:nvPr/>
        </p:nvSpPr>
        <p:spPr>
          <a:xfrm>
            <a:off x="325175" y="647000"/>
            <a:ext cx="2169900" cy="8127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Learning</a:t>
            </a:r>
            <a:endParaRPr sz="3300" b="0" i="0" u="none" strike="noStrike" cap="none">
              <a:solidFill>
                <a:schemeClr val="dk1"/>
              </a:solidFill>
              <a:latin typeface="Nanum Myeongjo"/>
              <a:ea typeface="Nanum Myeongjo"/>
              <a:cs typeface="Nanum Myeongjo"/>
              <a:sym typeface="Nanum Myeongjo"/>
            </a:endParaRPr>
          </a:p>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Principles</a:t>
            </a:r>
            <a:endParaRPr sz="3300" b="0" i="0" u="none" strike="noStrike" cap="none">
              <a:solidFill>
                <a:schemeClr val="dk1"/>
              </a:solidFill>
              <a:latin typeface="Nanum Myeongjo"/>
              <a:ea typeface="Nanum Myeongjo"/>
              <a:cs typeface="Nanum Myeongjo"/>
              <a:sym typeface="Nanum Myeongjo"/>
            </a:endParaRPr>
          </a:p>
        </p:txBody>
      </p:sp>
      <p:sp>
        <p:nvSpPr>
          <p:cNvPr id="611" name="Google Shape;611;p42"/>
          <p:cNvSpPr/>
          <p:nvPr/>
        </p:nvSpPr>
        <p:spPr>
          <a:xfrm>
            <a:off x="437075" y="2454400"/>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2" name="Google Shape;612;p42"/>
          <p:cNvSpPr txBox="1"/>
          <p:nvPr/>
        </p:nvSpPr>
        <p:spPr>
          <a:xfrm>
            <a:off x="652325" y="3049400"/>
            <a:ext cx="1554000" cy="7389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a:solidFill>
                  <a:srgbClr val="BDFCD7"/>
                </a:solidFill>
                <a:latin typeface="DM Sans"/>
                <a:ea typeface="DM Sans"/>
                <a:cs typeface="DM Sans"/>
                <a:sym typeface="DM Sans"/>
              </a:rPr>
              <a:t>Share what </a:t>
            </a:r>
            <a:br>
              <a:rPr lang="en-GB" sz="1600" b="1" i="0" u="none" strike="noStrike" cap="none">
                <a:solidFill>
                  <a:srgbClr val="BDFCD7"/>
                </a:solidFill>
                <a:latin typeface="DM Sans"/>
                <a:ea typeface="DM Sans"/>
                <a:cs typeface="DM Sans"/>
                <a:sym typeface="DM Sans"/>
              </a:rPr>
            </a:br>
            <a:r>
              <a:rPr lang="en-GB" sz="1600" b="1" i="0" u="none" strike="noStrike" cap="none">
                <a:solidFill>
                  <a:srgbClr val="BDFCD7"/>
                </a:solidFill>
                <a:latin typeface="DM Sans"/>
                <a:ea typeface="DM Sans"/>
                <a:cs typeface="DM Sans"/>
                <a:sym typeface="DM Sans"/>
              </a:rPr>
              <a:t>you came up with!</a:t>
            </a:r>
            <a:endParaRPr sz="1100" b="1" i="0" u="none" strike="noStrike" cap="none">
              <a:solidFill>
                <a:srgbClr val="BDFCD7"/>
              </a:solidFill>
              <a:latin typeface="DM Sans"/>
              <a:ea typeface="DM Sans"/>
              <a:cs typeface="DM Sans"/>
              <a:sym typeface="DM San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83FBA3"/>
        </a:solidFill>
        <a:effectLst/>
      </p:bgPr>
    </p:bg>
    <p:spTree>
      <p:nvGrpSpPr>
        <p:cNvPr id="1" name="Shape 616"/>
        <p:cNvGrpSpPr/>
        <p:nvPr/>
      </p:nvGrpSpPr>
      <p:grpSpPr>
        <a:xfrm>
          <a:off x="0" y="0"/>
          <a:ext cx="0" cy="0"/>
          <a:chOff x="0" y="0"/>
          <a:chExt cx="0" cy="0"/>
        </a:xfrm>
      </p:grpSpPr>
      <p:cxnSp>
        <p:nvCxnSpPr>
          <p:cNvPr id="617" name="Google Shape;617;p43"/>
          <p:cNvCxnSpPr/>
          <p:nvPr/>
        </p:nvCxnSpPr>
        <p:spPr>
          <a:xfrm>
            <a:off x="3115350" y="300"/>
            <a:ext cx="0" cy="5141400"/>
          </a:xfrm>
          <a:prstGeom prst="straightConnector1">
            <a:avLst/>
          </a:prstGeom>
          <a:noFill/>
          <a:ln w="9525" cap="flat" cmpd="sng">
            <a:solidFill>
              <a:schemeClr val="dk2"/>
            </a:solidFill>
            <a:prstDash val="solid"/>
            <a:round/>
            <a:headEnd type="none" w="sm" len="sm"/>
            <a:tailEnd type="none" w="sm" len="sm"/>
          </a:ln>
        </p:spPr>
      </p:cxnSp>
      <p:sp>
        <p:nvSpPr>
          <p:cNvPr id="618" name="Google Shape;618;p43"/>
          <p:cNvSpPr txBox="1"/>
          <p:nvPr/>
        </p:nvSpPr>
        <p:spPr>
          <a:xfrm>
            <a:off x="3419850" y="303450"/>
            <a:ext cx="4318200" cy="18195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5200"/>
              <a:buFont typeface="Arial"/>
              <a:buNone/>
            </a:pPr>
            <a:r>
              <a:rPr lang="en-GB" sz="5200" b="0" i="0" u="none" strike="noStrike" cap="none">
                <a:solidFill>
                  <a:schemeClr val="dk1"/>
                </a:solidFill>
                <a:latin typeface="Nanum Myeongjo"/>
                <a:ea typeface="Nanum Myeongjo"/>
                <a:cs typeface="Nanum Myeongjo"/>
                <a:sym typeface="Nanum Myeongjo"/>
              </a:rPr>
              <a:t>Task 2: Student Work</a:t>
            </a:r>
            <a:endParaRPr sz="5200" b="0" i="0" u="none" strike="noStrike" cap="none">
              <a:solidFill>
                <a:schemeClr val="dk1"/>
              </a:solidFill>
              <a:latin typeface="Nanum Myeongjo"/>
              <a:ea typeface="Nanum Myeongjo"/>
              <a:cs typeface="Nanum Myeongjo"/>
              <a:sym typeface="Nanum Myeongjo"/>
            </a:endParaRPr>
          </a:p>
        </p:txBody>
      </p:sp>
      <p:sp>
        <p:nvSpPr>
          <p:cNvPr id="619" name="Google Shape;619;p43"/>
          <p:cNvSpPr txBox="1"/>
          <p:nvPr/>
        </p:nvSpPr>
        <p:spPr>
          <a:xfrm>
            <a:off x="615900" y="303450"/>
            <a:ext cx="1441500" cy="13785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5200"/>
              <a:buFont typeface="Arial"/>
              <a:buNone/>
            </a:pPr>
            <a:r>
              <a:rPr lang="en-GB" sz="5200" b="0" i="0" u="none" strike="noStrike" cap="none">
                <a:solidFill>
                  <a:schemeClr val="dk1"/>
                </a:solidFill>
                <a:latin typeface="Nanum Myeongjo"/>
                <a:ea typeface="Nanum Myeongjo"/>
                <a:cs typeface="Nanum Myeongjo"/>
                <a:sym typeface="Nanum Myeongjo"/>
              </a:rPr>
              <a:t>05</a:t>
            </a:r>
            <a:endParaRPr sz="5200" b="0" i="0" u="none" strike="noStrike" cap="none">
              <a:solidFill>
                <a:schemeClr val="dk1"/>
              </a:solidFill>
              <a:latin typeface="Nanum Myeongjo"/>
              <a:ea typeface="Nanum Myeongjo"/>
              <a:cs typeface="Nanum Myeongjo"/>
              <a:sym typeface="Nanum Myeongjo"/>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C9FC8D"/>
        </a:solidFill>
        <a:effectLst/>
      </p:bgPr>
    </p:bg>
    <p:spTree>
      <p:nvGrpSpPr>
        <p:cNvPr id="1" name="Shape 623"/>
        <p:cNvGrpSpPr/>
        <p:nvPr/>
      </p:nvGrpSpPr>
      <p:grpSpPr>
        <a:xfrm>
          <a:off x="0" y="0"/>
          <a:ext cx="0" cy="0"/>
          <a:chOff x="0" y="0"/>
          <a:chExt cx="0" cy="0"/>
        </a:xfrm>
      </p:grpSpPr>
      <p:cxnSp>
        <p:nvCxnSpPr>
          <p:cNvPr id="624" name="Google Shape;624;p44"/>
          <p:cNvCxnSpPr/>
          <p:nvPr/>
        </p:nvCxnSpPr>
        <p:spPr>
          <a:xfrm>
            <a:off x="-2700" y="1482784"/>
            <a:ext cx="9149400" cy="0"/>
          </a:xfrm>
          <a:prstGeom prst="straightConnector1">
            <a:avLst/>
          </a:prstGeom>
          <a:noFill/>
          <a:ln w="9525" cap="flat" cmpd="sng">
            <a:solidFill>
              <a:schemeClr val="dk1"/>
            </a:solidFill>
            <a:prstDash val="solid"/>
            <a:round/>
            <a:headEnd type="none" w="sm" len="sm"/>
            <a:tailEnd type="none" w="sm" len="sm"/>
          </a:ln>
        </p:spPr>
      </p:cxnSp>
      <p:cxnSp>
        <p:nvCxnSpPr>
          <p:cNvPr id="625" name="Google Shape;625;p44"/>
          <p:cNvCxnSpPr/>
          <p:nvPr/>
        </p:nvCxnSpPr>
        <p:spPr>
          <a:xfrm>
            <a:off x="7081850" y="300"/>
            <a:ext cx="0" cy="5141400"/>
          </a:xfrm>
          <a:prstGeom prst="straightConnector1">
            <a:avLst/>
          </a:prstGeom>
          <a:noFill/>
          <a:ln w="9525" cap="flat" cmpd="sng">
            <a:solidFill>
              <a:schemeClr val="dk2"/>
            </a:solidFill>
            <a:prstDash val="solid"/>
            <a:round/>
            <a:headEnd type="none" w="sm" len="sm"/>
            <a:tailEnd type="none" w="sm" len="sm"/>
          </a:ln>
        </p:spPr>
      </p:cxnSp>
      <p:sp>
        <p:nvSpPr>
          <p:cNvPr id="626" name="Google Shape;626;p44"/>
          <p:cNvSpPr txBox="1"/>
          <p:nvPr/>
        </p:nvSpPr>
        <p:spPr>
          <a:xfrm>
            <a:off x="615900" y="303450"/>
            <a:ext cx="5453700" cy="9144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Round 1:What </a:t>
            </a:r>
            <a:br>
              <a:rPr lang="en-GB" sz="3300" b="0" i="0" u="none" strike="noStrike" cap="none">
                <a:solidFill>
                  <a:schemeClr val="dk1"/>
                </a:solidFill>
                <a:latin typeface="Nanum Myeongjo"/>
                <a:ea typeface="Nanum Myeongjo"/>
                <a:cs typeface="Nanum Myeongjo"/>
                <a:sym typeface="Nanum Myeongjo"/>
              </a:rPr>
            </a:br>
            <a:r>
              <a:rPr lang="en-GB" sz="3300" b="0" i="0" u="none" strike="noStrike" cap="none">
                <a:solidFill>
                  <a:schemeClr val="dk1"/>
                </a:solidFill>
                <a:latin typeface="Nanum Myeongjo"/>
                <a:ea typeface="Nanum Myeongjo"/>
                <a:cs typeface="Nanum Myeongjo"/>
                <a:sym typeface="Nanum Myeongjo"/>
              </a:rPr>
              <a:t>do you notice?</a:t>
            </a:r>
            <a:endParaRPr sz="3300" b="0" i="0" u="none" strike="noStrike" cap="none">
              <a:solidFill>
                <a:schemeClr val="dk1"/>
              </a:solidFill>
              <a:latin typeface="Nanum Myeongjo"/>
              <a:ea typeface="Nanum Myeongjo"/>
              <a:cs typeface="Nanum Myeongjo"/>
              <a:sym typeface="Nanum Myeongjo"/>
            </a:endParaRPr>
          </a:p>
        </p:txBody>
      </p:sp>
      <p:sp>
        <p:nvSpPr>
          <p:cNvPr id="627" name="Google Shape;627;p44"/>
          <p:cNvSpPr txBox="1"/>
          <p:nvPr/>
        </p:nvSpPr>
        <p:spPr>
          <a:xfrm>
            <a:off x="615900" y="1848775"/>
            <a:ext cx="2617200" cy="715800"/>
          </a:xfrm>
          <a:prstGeom prst="rect">
            <a:avLst/>
          </a:prstGeom>
          <a:noFill/>
          <a:ln>
            <a:noFill/>
          </a:ln>
        </p:spPr>
        <p:txBody>
          <a:bodyPr spcFirstLastPara="1" wrap="square" lIns="91425" tIns="0" rIns="0" bIns="0" anchor="t" anchorCtr="0">
            <a:spAutoFit/>
          </a:bodyPr>
          <a:lstStyle/>
          <a:p>
            <a:pPr marL="457200" marR="0" lvl="0" indent="-323850" algn="l" rtl="0">
              <a:lnSpc>
                <a:spcPct val="105000"/>
              </a:lnSpc>
              <a:spcBef>
                <a:spcPts val="1200"/>
              </a:spcBef>
              <a:spcAft>
                <a:spcPts val="0"/>
              </a:spcAft>
              <a:buClr>
                <a:schemeClr val="dk1"/>
              </a:buClr>
              <a:buSzPts val="1500"/>
              <a:buFont typeface="DM Sans"/>
              <a:buChar char="●"/>
            </a:pPr>
            <a:r>
              <a:rPr lang="en-GB" sz="1500" b="0" i="0" u="none" strike="noStrike" cap="none">
                <a:solidFill>
                  <a:schemeClr val="dk1"/>
                </a:solidFill>
                <a:latin typeface="DM Sans"/>
                <a:ea typeface="DM Sans"/>
                <a:cs typeface="DM Sans"/>
                <a:sym typeface="DM Sans"/>
              </a:rPr>
              <a:t>Jot down one thing you notice about each piece of student work.</a:t>
            </a:r>
            <a:endParaRPr sz="1500" b="0" i="0" u="none" strike="noStrike" cap="none">
              <a:solidFill>
                <a:schemeClr val="dk1"/>
              </a:solidFill>
              <a:latin typeface="DM Sans"/>
              <a:ea typeface="DM Sans"/>
              <a:cs typeface="DM Sans"/>
              <a:sym typeface="DM Sans"/>
            </a:endParaRPr>
          </a:p>
        </p:txBody>
      </p:sp>
      <p:pic>
        <p:nvPicPr>
          <p:cNvPr id="628" name="Google Shape;628;p44"/>
          <p:cNvPicPr preferRelativeResize="0"/>
          <p:nvPr/>
        </p:nvPicPr>
        <p:blipFill rotWithShape="1">
          <a:blip r:embed="rId3">
            <a:alphaModFix/>
          </a:blip>
          <a:srcRect b="5240"/>
          <a:stretch/>
        </p:blipFill>
        <p:spPr>
          <a:xfrm>
            <a:off x="3537900" y="71450"/>
            <a:ext cx="5246577" cy="4828352"/>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C9FC8D"/>
        </a:solidFill>
        <a:effectLst/>
      </p:bgPr>
    </p:bg>
    <p:spTree>
      <p:nvGrpSpPr>
        <p:cNvPr id="1" name="Shape 632"/>
        <p:cNvGrpSpPr/>
        <p:nvPr/>
      </p:nvGrpSpPr>
      <p:grpSpPr>
        <a:xfrm>
          <a:off x="0" y="0"/>
          <a:ext cx="0" cy="0"/>
          <a:chOff x="0" y="0"/>
          <a:chExt cx="0" cy="0"/>
        </a:xfrm>
      </p:grpSpPr>
      <p:cxnSp>
        <p:nvCxnSpPr>
          <p:cNvPr id="633" name="Google Shape;633;p45"/>
          <p:cNvCxnSpPr/>
          <p:nvPr/>
        </p:nvCxnSpPr>
        <p:spPr>
          <a:xfrm>
            <a:off x="-2700" y="1482784"/>
            <a:ext cx="9149400" cy="0"/>
          </a:xfrm>
          <a:prstGeom prst="straightConnector1">
            <a:avLst/>
          </a:prstGeom>
          <a:noFill/>
          <a:ln w="9525" cap="flat" cmpd="sng">
            <a:solidFill>
              <a:schemeClr val="dk1"/>
            </a:solidFill>
            <a:prstDash val="solid"/>
            <a:round/>
            <a:headEnd type="none" w="sm" len="sm"/>
            <a:tailEnd type="none" w="sm" len="sm"/>
          </a:ln>
        </p:spPr>
      </p:cxnSp>
      <p:cxnSp>
        <p:nvCxnSpPr>
          <p:cNvPr id="634" name="Google Shape;634;p45"/>
          <p:cNvCxnSpPr/>
          <p:nvPr/>
        </p:nvCxnSpPr>
        <p:spPr>
          <a:xfrm>
            <a:off x="7081850" y="300"/>
            <a:ext cx="0" cy="5141400"/>
          </a:xfrm>
          <a:prstGeom prst="straightConnector1">
            <a:avLst/>
          </a:prstGeom>
          <a:noFill/>
          <a:ln w="9525" cap="flat" cmpd="sng">
            <a:solidFill>
              <a:schemeClr val="dk2"/>
            </a:solidFill>
            <a:prstDash val="solid"/>
            <a:round/>
            <a:headEnd type="none" w="sm" len="sm"/>
            <a:tailEnd type="none" w="sm" len="sm"/>
          </a:ln>
        </p:spPr>
      </p:cxnSp>
      <p:sp>
        <p:nvSpPr>
          <p:cNvPr id="635" name="Google Shape;635;p45"/>
          <p:cNvSpPr txBox="1"/>
          <p:nvPr/>
        </p:nvSpPr>
        <p:spPr>
          <a:xfrm>
            <a:off x="615900" y="303450"/>
            <a:ext cx="5453700" cy="9144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Round 1:What </a:t>
            </a:r>
            <a:br>
              <a:rPr lang="en-GB" sz="3300" b="0" i="0" u="none" strike="noStrike" cap="none">
                <a:solidFill>
                  <a:schemeClr val="dk1"/>
                </a:solidFill>
                <a:latin typeface="Nanum Myeongjo"/>
                <a:ea typeface="Nanum Myeongjo"/>
                <a:cs typeface="Nanum Myeongjo"/>
                <a:sym typeface="Nanum Myeongjo"/>
              </a:rPr>
            </a:br>
            <a:r>
              <a:rPr lang="en-GB" sz="3300" b="0" i="0" u="none" strike="noStrike" cap="none">
                <a:solidFill>
                  <a:schemeClr val="dk1"/>
                </a:solidFill>
                <a:latin typeface="Nanum Myeongjo"/>
                <a:ea typeface="Nanum Myeongjo"/>
                <a:cs typeface="Nanum Myeongjo"/>
                <a:sym typeface="Nanum Myeongjo"/>
              </a:rPr>
              <a:t>do you notice?</a:t>
            </a:r>
            <a:endParaRPr sz="3300" b="0" i="0" u="none" strike="noStrike" cap="none">
              <a:solidFill>
                <a:schemeClr val="dk1"/>
              </a:solidFill>
              <a:latin typeface="Nanum Myeongjo"/>
              <a:ea typeface="Nanum Myeongjo"/>
              <a:cs typeface="Nanum Myeongjo"/>
              <a:sym typeface="Nanum Myeongjo"/>
            </a:endParaRPr>
          </a:p>
        </p:txBody>
      </p:sp>
      <p:sp>
        <p:nvSpPr>
          <p:cNvPr id="636" name="Google Shape;636;p45"/>
          <p:cNvSpPr/>
          <p:nvPr/>
        </p:nvSpPr>
        <p:spPr>
          <a:xfrm>
            <a:off x="843875" y="3117150"/>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BDFCD7"/>
                </a:solidFill>
                <a:latin typeface="DM Sans"/>
                <a:ea typeface="DM Sans"/>
                <a:cs typeface="DM Sans"/>
                <a:sym typeface="DM Sans"/>
              </a:rPr>
              <a:t>Come off mute or share in the chat.</a:t>
            </a:r>
            <a:endParaRPr sz="1400" b="1" i="0" u="none" strike="noStrike" cap="none">
              <a:solidFill>
                <a:srgbClr val="BDFCD7"/>
              </a:solidFill>
              <a:latin typeface="DM Sans"/>
              <a:ea typeface="DM Sans"/>
              <a:cs typeface="DM Sans"/>
              <a:sym typeface="DM Sans"/>
            </a:endParaRPr>
          </a:p>
        </p:txBody>
      </p:sp>
      <p:sp>
        <p:nvSpPr>
          <p:cNvPr id="637" name="Google Shape;637;p45"/>
          <p:cNvSpPr txBox="1"/>
          <p:nvPr/>
        </p:nvSpPr>
        <p:spPr>
          <a:xfrm>
            <a:off x="615900" y="1848775"/>
            <a:ext cx="2617200" cy="715800"/>
          </a:xfrm>
          <a:prstGeom prst="rect">
            <a:avLst/>
          </a:prstGeom>
          <a:noFill/>
          <a:ln>
            <a:noFill/>
          </a:ln>
        </p:spPr>
        <p:txBody>
          <a:bodyPr spcFirstLastPara="1" wrap="square" lIns="91425" tIns="0" rIns="0" bIns="0" anchor="t" anchorCtr="0">
            <a:spAutoFit/>
          </a:bodyPr>
          <a:lstStyle/>
          <a:p>
            <a:pPr marL="457200" marR="0" lvl="0" indent="-323850" algn="l" rtl="0">
              <a:lnSpc>
                <a:spcPct val="105000"/>
              </a:lnSpc>
              <a:spcBef>
                <a:spcPts val="1200"/>
              </a:spcBef>
              <a:spcAft>
                <a:spcPts val="0"/>
              </a:spcAft>
              <a:buClr>
                <a:schemeClr val="dk1"/>
              </a:buClr>
              <a:buSzPts val="1500"/>
              <a:buFont typeface="DM Sans"/>
              <a:buChar char="●"/>
            </a:pPr>
            <a:r>
              <a:rPr lang="en-GB" sz="1500" b="0" i="0" u="none" strike="noStrike" cap="none">
                <a:solidFill>
                  <a:schemeClr val="dk1"/>
                </a:solidFill>
                <a:latin typeface="DM Sans"/>
                <a:ea typeface="DM Sans"/>
                <a:cs typeface="DM Sans"/>
                <a:sym typeface="DM Sans"/>
              </a:rPr>
              <a:t>Jot down one thing you notice about each piece of student work.</a:t>
            </a:r>
            <a:endParaRPr sz="1500" b="0" i="0" u="none" strike="noStrike" cap="none">
              <a:solidFill>
                <a:schemeClr val="dk1"/>
              </a:solidFill>
              <a:latin typeface="DM Sans"/>
              <a:ea typeface="DM Sans"/>
              <a:cs typeface="DM Sans"/>
              <a:sym typeface="DM Sans"/>
            </a:endParaRPr>
          </a:p>
        </p:txBody>
      </p:sp>
      <p:pic>
        <p:nvPicPr>
          <p:cNvPr id="638" name="Google Shape;638;p45"/>
          <p:cNvPicPr preferRelativeResize="0"/>
          <p:nvPr/>
        </p:nvPicPr>
        <p:blipFill rotWithShape="1">
          <a:blip r:embed="rId3">
            <a:alphaModFix/>
          </a:blip>
          <a:srcRect b="5240"/>
          <a:stretch/>
        </p:blipFill>
        <p:spPr>
          <a:xfrm>
            <a:off x="3537900" y="71450"/>
            <a:ext cx="5246577" cy="4828352"/>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642"/>
        <p:cNvGrpSpPr/>
        <p:nvPr/>
      </p:nvGrpSpPr>
      <p:grpSpPr>
        <a:xfrm>
          <a:off x="0" y="0"/>
          <a:ext cx="0" cy="0"/>
          <a:chOff x="0" y="0"/>
          <a:chExt cx="0" cy="0"/>
        </a:xfrm>
      </p:grpSpPr>
      <p:cxnSp>
        <p:nvCxnSpPr>
          <p:cNvPr id="643" name="Google Shape;643;p46"/>
          <p:cNvCxnSpPr/>
          <p:nvPr/>
        </p:nvCxnSpPr>
        <p:spPr>
          <a:xfrm>
            <a:off x="6900" y="1085975"/>
            <a:ext cx="9152400" cy="0"/>
          </a:xfrm>
          <a:prstGeom prst="straightConnector1">
            <a:avLst/>
          </a:prstGeom>
          <a:noFill/>
          <a:ln w="9525" cap="flat" cmpd="sng">
            <a:solidFill>
              <a:srgbClr val="000000"/>
            </a:solidFill>
            <a:prstDash val="solid"/>
            <a:round/>
            <a:headEnd type="none" w="sm" len="sm"/>
            <a:tailEnd type="none" w="sm" len="sm"/>
          </a:ln>
        </p:spPr>
      </p:cxnSp>
      <p:sp>
        <p:nvSpPr>
          <p:cNvPr id="644" name="Google Shape;644;p46"/>
          <p:cNvSpPr txBox="1"/>
          <p:nvPr/>
        </p:nvSpPr>
        <p:spPr>
          <a:xfrm>
            <a:off x="3120200" y="608950"/>
            <a:ext cx="5396400" cy="2154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chemeClr val="dk1"/>
                </a:solidFill>
                <a:latin typeface="DM Sans"/>
                <a:ea typeface="DM Sans"/>
                <a:cs typeface="DM Sans"/>
                <a:sym typeface="DM Sans"/>
              </a:rPr>
              <a:t>Let’s examine some work together:</a:t>
            </a:r>
            <a:endParaRPr sz="1400" b="1" i="0" u="none" strike="noStrike" cap="none">
              <a:solidFill>
                <a:schemeClr val="dk1"/>
              </a:solidFill>
              <a:latin typeface="DM Sans"/>
              <a:ea typeface="DM Sans"/>
              <a:cs typeface="DM Sans"/>
              <a:sym typeface="DM Sans"/>
            </a:endParaRPr>
          </a:p>
        </p:txBody>
      </p:sp>
      <p:cxnSp>
        <p:nvCxnSpPr>
          <p:cNvPr id="645" name="Google Shape;645;p46"/>
          <p:cNvCxnSpPr/>
          <p:nvPr/>
        </p:nvCxnSpPr>
        <p:spPr>
          <a:xfrm>
            <a:off x="8834775" y="-6900"/>
            <a:ext cx="0" cy="5155800"/>
          </a:xfrm>
          <a:prstGeom prst="straightConnector1">
            <a:avLst/>
          </a:prstGeom>
          <a:noFill/>
          <a:ln w="9525" cap="flat" cmpd="sng">
            <a:solidFill>
              <a:srgbClr val="000000"/>
            </a:solidFill>
            <a:prstDash val="solid"/>
            <a:round/>
            <a:headEnd type="none" w="sm" len="sm"/>
            <a:tailEnd type="none" w="sm" len="sm"/>
          </a:ln>
        </p:spPr>
      </p:cxnSp>
      <p:sp>
        <p:nvSpPr>
          <p:cNvPr id="646" name="Google Shape;646;p46"/>
          <p:cNvSpPr/>
          <p:nvPr/>
        </p:nvSpPr>
        <p:spPr>
          <a:xfrm>
            <a:off x="0" y="0"/>
            <a:ext cx="2796600" cy="5143500"/>
          </a:xfrm>
          <a:prstGeom prst="rect">
            <a:avLst/>
          </a:prstGeom>
          <a:solidFill>
            <a:srgbClr val="BDFC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647" name="Google Shape;647;p46"/>
          <p:cNvCxnSpPr/>
          <p:nvPr/>
        </p:nvCxnSpPr>
        <p:spPr>
          <a:xfrm>
            <a:off x="-13800" y="4831525"/>
            <a:ext cx="9173100" cy="0"/>
          </a:xfrm>
          <a:prstGeom prst="straightConnector1">
            <a:avLst/>
          </a:prstGeom>
          <a:noFill/>
          <a:ln w="9525" cap="flat" cmpd="sng">
            <a:solidFill>
              <a:srgbClr val="000000"/>
            </a:solidFill>
            <a:prstDash val="solid"/>
            <a:round/>
            <a:headEnd type="none" w="sm" len="sm"/>
            <a:tailEnd type="none" w="sm" len="sm"/>
          </a:ln>
        </p:spPr>
      </p:cxnSp>
      <p:cxnSp>
        <p:nvCxnSpPr>
          <p:cNvPr id="648" name="Google Shape;648;p46"/>
          <p:cNvCxnSpPr/>
          <p:nvPr/>
        </p:nvCxnSpPr>
        <p:spPr>
          <a:xfrm>
            <a:off x="2796525" y="-6900"/>
            <a:ext cx="0" cy="5155800"/>
          </a:xfrm>
          <a:prstGeom prst="straightConnector1">
            <a:avLst/>
          </a:prstGeom>
          <a:noFill/>
          <a:ln w="9525" cap="flat" cmpd="sng">
            <a:solidFill>
              <a:schemeClr val="dk1"/>
            </a:solidFill>
            <a:prstDash val="solid"/>
            <a:round/>
            <a:headEnd type="none" w="sm" len="sm"/>
            <a:tailEnd type="none" w="sm" len="sm"/>
          </a:ln>
        </p:spPr>
      </p:cxnSp>
      <p:cxnSp>
        <p:nvCxnSpPr>
          <p:cNvPr id="649" name="Google Shape;649;p46"/>
          <p:cNvCxnSpPr/>
          <p:nvPr/>
        </p:nvCxnSpPr>
        <p:spPr>
          <a:xfrm>
            <a:off x="6900" y="317500"/>
            <a:ext cx="9152400" cy="0"/>
          </a:xfrm>
          <a:prstGeom prst="straightConnector1">
            <a:avLst/>
          </a:prstGeom>
          <a:noFill/>
          <a:ln w="9525" cap="flat" cmpd="sng">
            <a:solidFill>
              <a:srgbClr val="000000"/>
            </a:solidFill>
            <a:prstDash val="solid"/>
            <a:round/>
            <a:headEnd type="none" w="sm" len="sm"/>
            <a:tailEnd type="none" w="sm" len="sm"/>
          </a:ln>
        </p:spPr>
      </p:cxnSp>
      <p:sp>
        <p:nvSpPr>
          <p:cNvPr id="650" name="Google Shape;650;p46"/>
          <p:cNvSpPr txBox="1"/>
          <p:nvPr/>
        </p:nvSpPr>
        <p:spPr>
          <a:xfrm>
            <a:off x="325175" y="647000"/>
            <a:ext cx="2169900" cy="20319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Round 2:</a:t>
            </a:r>
            <a:endParaRPr sz="3300" b="0" i="0" u="none" strike="noStrike" cap="none">
              <a:solidFill>
                <a:schemeClr val="dk1"/>
              </a:solidFill>
              <a:latin typeface="Nanum Myeongjo"/>
              <a:ea typeface="Nanum Myeongjo"/>
              <a:cs typeface="Nanum Myeongjo"/>
              <a:sym typeface="Nanum Myeongjo"/>
            </a:endParaRPr>
          </a:p>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What evidence of learning is there?</a:t>
            </a:r>
            <a:endParaRPr sz="3300" b="0" i="0" u="none" strike="noStrike" cap="none">
              <a:solidFill>
                <a:schemeClr val="dk1"/>
              </a:solidFill>
              <a:latin typeface="Nanum Myeongjo"/>
              <a:ea typeface="Nanum Myeongjo"/>
              <a:cs typeface="Nanum Myeongjo"/>
              <a:sym typeface="Nanum Myeongjo"/>
            </a:endParaRPr>
          </a:p>
        </p:txBody>
      </p:sp>
      <p:sp>
        <p:nvSpPr>
          <p:cNvPr id="651" name="Google Shape;651;p46"/>
          <p:cNvSpPr txBox="1"/>
          <p:nvPr/>
        </p:nvSpPr>
        <p:spPr>
          <a:xfrm>
            <a:off x="325175" y="2843600"/>
            <a:ext cx="2169900" cy="4617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GB" sz="1000" b="1" i="0" u="none" strike="noStrike" cap="none">
                <a:solidFill>
                  <a:schemeClr val="dk1"/>
                </a:solidFill>
                <a:latin typeface="DM Sans"/>
                <a:ea typeface="DM Sans"/>
                <a:cs typeface="DM Sans"/>
                <a:sym typeface="DM Sans"/>
              </a:rPr>
              <a:t>101.b: Solve real-life mathematical problems using linear expressions, equations, and inequalities.</a:t>
            </a:r>
            <a:endParaRPr sz="1000" b="1" i="0" u="none" strike="noStrike" cap="none">
              <a:solidFill>
                <a:schemeClr val="dk1"/>
              </a:solidFill>
              <a:latin typeface="DM Sans"/>
              <a:ea typeface="DM Sans"/>
              <a:cs typeface="DM Sans"/>
              <a:sym typeface="DM Sans"/>
            </a:endParaRPr>
          </a:p>
        </p:txBody>
      </p:sp>
      <p:cxnSp>
        <p:nvCxnSpPr>
          <p:cNvPr id="652" name="Google Shape;652;p46"/>
          <p:cNvCxnSpPr/>
          <p:nvPr/>
        </p:nvCxnSpPr>
        <p:spPr>
          <a:xfrm>
            <a:off x="4885475" y="1085975"/>
            <a:ext cx="0" cy="3745500"/>
          </a:xfrm>
          <a:prstGeom prst="straightConnector1">
            <a:avLst/>
          </a:prstGeom>
          <a:noFill/>
          <a:ln w="9525" cap="flat" cmpd="sng">
            <a:solidFill>
              <a:schemeClr val="dk1"/>
            </a:solidFill>
            <a:prstDash val="solid"/>
            <a:round/>
            <a:headEnd type="none" w="sm" len="sm"/>
            <a:tailEnd type="none" w="sm" len="sm"/>
          </a:ln>
        </p:spPr>
      </p:cxnSp>
      <p:cxnSp>
        <p:nvCxnSpPr>
          <p:cNvPr id="653" name="Google Shape;653;p46"/>
          <p:cNvCxnSpPr/>
          <p:nvPr/>
        </p:nvCxnSpPr>
        <p:spPr>
          <a:xfrm>
            <a:off x="6898225" y="1085975"/>
            <a:ext cx="0" cy="3745500"/>
          </a:xfrm>
          <a:prstGeom prst="straightConnector1">
            <a:avLst/>
          </a:prstGeom>
          <a:noFill/>
          <a:ln w="9525" cap="flat" cmpd="sng">
            <a:solidFill>
              <a:schemeClr val="dk1"/>
            </a:solidFill>
            <a:prstDash val="solid"/>
            <a:round/>
            <a:headEnd type="none" w="sm" len="sm"/>
            <a:tailEnd type="none" w="sm" len="sm"/>
          </a:ln>
        </p:spPr>
      </p:cxnSp>
      <p:sp>
        <p:nvSpPr>
          <p:cNvPr id="654" name="Google Shape;654;p46"/>
          <p:cNvSpPr txBox="1"/>
          <p:nvPr/>
        </p:nvSpPr>
        <p:spPr>
          <a:xfrm>
            <a:off x="3008088" y="1262550"/>
            <a:ext cx="1665900" cy="21651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en-GB" sz="1000" b="1" i="0" u="none" strike="noStrike" cap="none">
                <a:solidFill>
                  <a:srgbClr val="000000"/>
                </a:solidFill>
                <a:latin typeface="DM Sans"/>
                <a:ea typeface="DM Sans"/>
                <a:cs typeface="DM Sans"/>
                <a:sym typeface="DM Sans"/>
              </a:rPr>
              <a:t>Conference and Provide Revision Support</a:t>
            </a:r>
            <a:endParaRPr sz="1000" b="1" i="0" u="none" strike="noStrike" cap="none">
              <a:solidFill>
                <a:srgbClr val="000000"/>
              </a:solidFill>
              <a:latin typeface="DM Sans"/>
              <a:ea typeface="DM Sans"/>
              <a:cs typeface="DM Sans"/>
              <a:sym typeface="DM Sans"/>
            </a:endParaRPr>
          </a:p>
          <a:p>
            <a:pPr marL="0" marR="0" lvl="0" indent="0" algn="l" rtl="0">
              <a:lnSpc>
                <a:spcPct val="115000"/>
              </a:lnSpc>
              <a:spcBef>
                <a:spcPts val="500"/>
              </a:spcBef>
              <a:spcAft>
                <a:spcPts val="500"/>
              </a:spcAft>
              <a:buClr>
                <a:srgbClr val="000000"/>
              </a:buClr>
              <a:buSzPts val="1000"/>
              <a:buFont typeface="Arial"/>
              <a:buNone/>
            </a:pPr>
            <a:r>
              <a:rPr lang="en-GB" sz="1000" b="0" i="0" u="none" strike="noStrike" cap="none">
                <a:solidFill>
                  <a:srgbClr val="000000"/>
                </a:solidFill>
                <a:latin typeface="DM Sans"/>
                <a:ea typeface="DM Sans"/>
                <a:cs typeface="DM Sans"/>
                <a:sym typeface="DM Sans"/>
              </a:rPr>
              <a:t>The student’s artifact shows evidence of an emerging understanding of the targeted expectation(s). After conferencing and additional instruction/ learning, the student may provide a revised or different artifact as evidence of their learning.</a:t>
            </a:r>
            <a:endParaRPr sz="1000" b="0" i="0" u="none" strike="noStrike" cap="none">
              <a:solidFill>
                <a:srgbClr val="000000"/>
              </a:solidFill>
              <a:latin typeface="DM Sans"/>
              <a:ea typeface="DM Sans"/>
              <a:cs typeface="DM Sans"/>
              <a:sym typeface="DM Sans"/>
            </a:endParaRPr>
          </a:p>
        </p:txBody>
      </p:sp>
      <p:sp>
        <p:nvSpPr>
          <p:cNvPr id="655" name="Google Shape;655;p46"/>
          <p:cNvSpPr txBox="1"/>
          <p:nvPr/>
        </p:nvSpPr>
        <p:spPr>
          <a:xfrm>
            <a:off x="5058900" y="1262550"/>
            <a:ext cx="1665900" cy="22293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en-GB" sz="1000" b="1" i="0" u="none" strike="noStrike" cap="none">
                <a:solidFill>
                  <a:srgbClr val="000000"/>
                </a:solidFill>
                <a:latin typeface="DM Sans"/>
                <a:ea typeface="DM Sans"/>
                <a:cs typeface="DM Sans"/>
                <a:sym typeface="DM Sans"/>
              </a:rPr>
              <a:t>Accept with Revision</a:t>
            </a:r>
            <a:endParaRPr sz="1000" b="1" i="0" u="none" strike="noStrike" cap="none">
              <a:solidFill>
                <a:srgbClr val="000000"/>
              </a:solidFill>
              <a:latin typeface="DM Sans"/>
              <a:ea typeface="DM Sans"/>
              <a:cs typeface="DM Sans"/>
              <a:sym typeface="DM Sans"/>
            </a:endParaRPr>
          </a:p>
          <a:p>
            <a:pPr marL="0" marR="0" lvl="0" indent="0" algn="l" rtl="0">
              <a:lnSpc>
                <a:spcPct val="115000"/>
              </a:lnSpc>
              <a:spcBef>
                <a:spcPts val="500"/>
              </a:spcBef>
              <a:spcAft>
                <a:spcPts val="0"/>
              </a:spcAft>
              <a:buClr>
                <a:srgbClr val="000000"/>
              </a:buClr>
              <a:buSzPts val="1000"/>
              <a:buFont typeface="Arial"/>
              <a:buNone/>
            </a:pPr>
            <a:r>
              <a:rPr lang="en-GB" sz="1000" b="0" i="0" u="none" strike="noStrike" cap="none">
                <a:solidFill>
                  <a:srgbClr val="000000"/>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sz="1000" b="0" i="0" u="none" strike="noStrike" cap="none">
              <a:solidFill>
                <a:srgbClr val="000000"/>
              </a:solidFill>
              <a:latin typeface="DM Sans"/>
              <a:ea typeface="DM Sans"/>
              <a:cs typeface="DM Sans"/>
              <a:sym typeface="DM Sans"/>
            </a:endParaRPr>
          </a:p>
          <a:p>
            <a:pPr marL="0" marR="0" lvl="0" indent="0" algn="l" rtl="0">
              <a:lnSpc>
                <a:spcPct val="115000"/>
              </a:lnSpc>
              <a:spcBef>
                <a:spcPts val="500"/>
              </a:spcBef>
              <a:spcAft>
                <a:spcPts val="500"/>
              </a:spcAft>
              <a:buClr>
                <a:srgbClr val="000000"/>
              </a:buClr>
              <a:buSzPts val="1000"/>
              <a:buFont typeface="Arial"/>
              <a:buNone/>
            </a:pPr>
            <a:endParaRPr sz="1000" b="0" i="0" u="none" strike="noStrike" cap="none">
              <a:solidFill>
                <a:srgbClr val="000000"/>
              </a:solidFill>
              <a:latin typeface="DM Sans"/>
              <a:ea typeface="DM Sans"/>
              <a:cs typeface="DM Sans"/>
              <a:sym typeface="DM Sans"/>
            </a:endParaRPr>
          </a:p>
        </p:txBody>
      </p:sp>
      <p:sp>
        <p:nvSpPr>
          <p:cNvPr id="656" name="Google Shape;656;p46"/>
          <p:cNvSpPr txBox="1"/>
          <p:nvPr/>
        </p:nvSpPr>
        <p:spPr>
          <a:xfrm>
            <a:off x="7071650" y="1262550"/>
            <a:ext cx="1665900" cy="11673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en-GB" sz="1000" b="1" i="0" u="none" strike="noStrike" cap="none">
                <a:solidFill>
                  <a:srgbClr val="000000"/>
                </a:solidFill>
                <a:latin typeface="DM Sans"/>
                <a:ea typeface="DM Sans"/>
                <a:cs typeface="DM Sans"/>
                <a:sym typeface="DM Sans"/>
              </a:rPr>
              <a:t>Accept </a:t>
            </a:r>
            <a:endParaRPr sz="1000" b="1" i="0" u="none" strike="noStrike" cap="none">
              <a:solidFill>
                <a:srgbClr val="000000"/>
              </a:solidFill>
              <a:latin typeface="DM Sans"/>
              <a:ea typeface="DM Sans"/>
              <a:cs typeface="DM Sans"/>
              <a:sym typeface="DM Sans"/>
            </a:endParaRPr>
          </a:p>
          <a:p>
            <a:pPr marL="0" marR="0" lvl="0" indent="0" algn="l" rtl="0">
              <a:lnSpc>
                <a:spcPct val="115000"/>
              </a:lnSpc>
              <a:spcBef>
                <a:spcPts val="500"/>
              </a:spcBef>
              <a:spcAft>
                <a:spcPts val="0"/>
              </a:spcAft>
              <a:buClr>
                <a:srgbClr val="000000"/>
              </a:buClr>
              <a:buSzPts val="1000"/>
              <a:buFont typeface="Arial"/>
              <a:buNone/>
            </a:pPr>
            <a:r>
              <a:rPr lang="en-GB" sz="1000" b="0" i="0" u="none" strike="noStrike" cap="none">
                <a:solidFill>
                  <a:srgbClr val="000000"/>
                </a:solidFill>
                <a:latin typeface="DM Sans"/>
                <a:ea typeface="DM Sans"/>
                <a:cs typeface="DM Sans"/>
                <a:sym typeface="DM Sans"/>
              </a:rPr>
              <a:t>The student’s artifact demonstrates evidence that they have met the targeted expectation(s).</a:t>
            </a:r>
            <a:endParaRPr sz="1000" b="0" i="0" u="none" strike="noStrike" cap="none">
              <a:solidFill>
                <a:srgbClr val="000000"/>
              </a:solidFill>
              <a:latin typeface="DM Sans"/>
              <a:ea typeface="DM Sans"/>
              <a:cs typeface="DM Sans"/>
              <a:sym typeface="DM Sans"/>
            </a:endParaRPr>
          </a:p>
          <a:p>
            <a:pPr marL="0" marR="0" lvl="0" indent="0" algn="l" rtl="0">
              <a:lnSpc>
                <a:spcPct val="115000"/>
              </a:lnSpc>
              <a:spcBef>
                <a:spcPts val="500"/>
              </a:spcBef>
              <a:spcAft>
                <a:spcPts val="500"/>
              </a:spcAft>
              <a:buClr>
                <a:srgbClr val="000000"/>
              </a:buClr>
              <a:buSzPts val="1000"/>
              <a:buFont typeface="Arial"/>
              <a:buNone/>
            </a:pPr>
            <a:endParaRPr sz="1000" b="0" i="0" u="none" strike="noStrike" cap="none">
              <a:solidFill>
                <a:srgbClr val="000000"/>
              </a:solidFill>
              <a:latin typeface="DM Sans"/>
              <a:ea typeface="DM Sans"/>
              <a:cs typeface="DM Sans"/>
              <a:sym typeface="DM San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BDFCD7"/>
        </a:solidFill>
        <a:effectLst/>
      </p:bgPr>
    </p:bg>
    <p:spTree>
      <p:nvGrpSpPr>
        <p:cNvPr id="1" name="Shape 660"/>
        <p:cNvGrpSpPr/>
        <p:nvPr/>
      </p:nvGrpSpPr>
      <p:grpSpPr>
        <a:xfrm>
          <a:off x="0" y="0"/>
          <a:ext cx="0" cy="0"/>
          <a:chOff x="0" y="0"/>
          <a:chExt cx="0" cy="0"/>
        </a:xfrm>
      </p:grpSpPr>
      <p:cxnSp>
        <p:nvCxnSpPr>
          <p:cNvPr id="661" name="Google Shape;661;g34a2dd106f2_0_164"/>
          <p:cNvCxnSpPr/>
          <p:nvPr/>
        </p:nvCxnSpPr>
        <p:spPr>
          <a:xfrm>
            <a:off x="-2700" y="1246575"/>
            <a:ext cx="9149400" cy="0"/>
          </a:xfrm>
          <a:prstGeom prst="straightConnector1">
            <a:avLst/>
          </a:prstGeom>
          <a:noFill/>
          <a:ln w="9525" cap="flat" cmpd="sng">
            <a:solidFill>
              <a:schemeClr val="dk1"/>
            </a:solidFill>
            <a:prstDash val="solid"/>
            <a:round/>
            <a:headEnd type="none" w="sm" len="sm"/>
            <a:tailEnd type="none" w="sm" len="sm"/>
          </a:ln>
        </p:spPr>
      </p:cxnSp>
      <p:sp>
        <p:nvSpPr>
          <p:cNvPr id="662" name="Google Shape;662;g34a2dd106f2_0_164"/>
          <p:cNvSpPr txBox="1"/>
          <p:nvPr/>
        </p:nvSpPr>
        <p:spPr>
          <a:xfrm>
            <a:off x="615900" y="303450"/>
            <a:ext cx="5067900" cy="4572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Examining Student Work</a:t>
            </a:r>
            <a:endParaRPr sz="3300" b="0" i="0" u="none" strike="noStrike" cap="none">
              <a:solidFill>
                <a:schemeClr val="dk1"/>
              </a:solidFill>
              <a:latin typeface="Nanum Myeongjo"/>
              <a:ea typeface="Nanum Myeongjo"/>
              <a:cs typeface="Nanum Myeongjo"/>
              <a:sym typeface="Nanum Myeongjo"/>
            </a:endParaRPr>
          </a:p>
        </p:txBody>
      </p:sp>
      <p:cxnSp>
        <p:nvCxnSpPr>
          <p:cNvPr id="663" name="Google Shape;663;g34a2dd106f2_0_164"/>
          <p:cNvCxnSpPr/>
          <p:nvPr/>
        </p:nvCxnSpPr>
        <p:spPr>
          <a:xfrm>
            <a:off x="5674175" y="300"/>
            <a:ext cx="0" cy="5141400"/>
          </a:xfrm>
          <a:prstGeom prst="straightConnector1">
            <a:avLst/>
          </a:prstGeom>
          <a:noFill/>
          <a:ln w="9525" cap="flat" cmpd="sng">
            <a:solidFill>
              <a:schemeClr val="dk2"/>
            </a:solidFill>
            <a:prstDash val="solid"/>
            <a:round/>
            <a:headEnd type="none" w="sm" len="sm"/>
            <a:tailEnd type="none" w="sm" len="sm"/>
          </a:ln>
        </p:spPr>
      </p:cxnSp>
      <p:graphicFrame>
        <p:nvGraphicFramePr>
          <p:cNvPr id="664" name="Google Shape;664;g34a2dd106f2_0_164"/>
          <p:cNvGraphicFramePr/>
          <p:nvPr/>
        </p:nvGraphicFramePr>
        <p:xfrm>
          <a:off x="1329888" y="1246550"/>
          <a:ext cx="3000000" cy="3000000"/>
        </p:xfrm>
        <a:graphic>
          <a:graphicData uri="http://schemas.openxmlformats.org/drawingml/2006/table">
            <a:tbl>
              <a:tblPr>
                <a:noFill/>
                <a:tableStyleId>{25CCFE4C-FCB7-4A41-891D-6D530A424494}</a:tableStyleId>
              </a:tblPr>
              <a:tblGrid>
                <a:gridCol w="1784375">
                  <a:extLst>
                    <a:ext uri="{9D8B030D-6E8A-4147-A177-3AD203B41FA5}">
                      <a16:colId xmlns:a16="http://schemas.microsoft.com/office/drawing/2014/main" val="20000"/>
                    </a:ext>
                  </a:extLst>
                </a:gridCol>
                <a:gridCol w="1784375">
                  <a:extLst>
                    <a:ext uri="{9D8B030D-6E8A-4147-A177-3AD203B41FA5}">
                      <a16:colId xmlns:a16="http://schemas.microsoft.com/office/drawing/2014/main" val="20001"/>
                    </a:ext>
                  </a:extLst>
                </a:gridCol>
                <a:gridCol w="1784375">
                  <a:extLst>
                    <a:ext uri="{9D8B030D-6E8A-4147-A177-3AD203B41FA5}">
                      <a16:colId xmlns:a16="http://schemas.microsoft.com/office/drawing/2014/main" val="20002"/>
                    </a:ext>
                  </a:extLst>
                </a:gridCol>
              </a:tblGrid>
              <a:tr h="381325">
                <a:tc>
                  <a:txBody>
                    <a:bodyPr/>
                    <a:lstStyle/>
                    <a:p>
                      <a:pPr marL="0" marR="0" lvl="0" indent="0" algn="ctr" rtl="0">
                        <a:lnSpc>
                          <a:spcPct val="100000"/>
                        </a:lnSpc>
                        <a:spcBef>
                          <a:spcPts val="0"/>
                        </a:spcBef>
                        <a:spcAft>
                          <a:spcPts val="0"/>
                        </a:spcAft>
                        <a:buClr>
                          <a:srgbClr val="000000"/>
                        </a:buClr>
                        <a:buSzPts val="1200"/>
                        <a:buFont typeface="Arial"/>
                        <a:buNone/>
                      </a:pPr>
                      <a:r>
                        <a:rPr lang="en-GB" sz="1200" b="1" u="none" strike="noStrike" cap="none">
                          <a:latin typeface="DM Sans"/>
                          <a:ea typeface="DM Sans"/>
                          <a:cs typeface="DM Sans"/>
                          <a:sym typeface="DM Sans"/>
                        </a:rPr>
                        <a:t>Conference and Provide Revision Support</a:t>
                      </a:r>
                      <a:endParaRPr sz="1200" b="1" u="none" strike="noStrike" cap="none">
                        <a:latin typeface="DM Sans"/>
                        <a:ea typeface="DM Sans"/>
                        <a:cs typeface="DM Sans"/>
                        <a:sym typeface="DM Sans"/>
                      </a:endParaRPr>
                    </a:p>
                  </a:txBody>
                  <a:tcPr marL="63500" marR="63500" marT="63500" marB="63500" anchor="ctr">
                    <a:solidFill>
                      <a:srgbClr val="83FBA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GB" sz="1200" b="1" u="none" strike="noStrike" cap="none">
                          <a:latin typeface="DM Sans"/>
                          <a:ea typeface="DM Sans"/>
                          <a:cs typeface="DM Sans"/>
                          <a:sym typeface="DM Sans"/>
                        </a:rPr>
                        <a:t>Accept with Revision</a:t>
                      </a:r>
                      <a:endParaRPr sz="1200" b="1" u="none" strike="noStrike" cap="none">
                        <a:latin typeface="DM Sans"/>
                        <a:ea typeface="DM Sans"/>
                        <a:cs typeface="DM Sans"/>
                        <a:sym typeface="DM Sans"/>
                      </a:endParaRPr>
                    </a:p>
                  </a:txBody>
                  <a:tcPr marL="63500" marR="63500" marT="63500" marB="63500" anchor="ctr">
                    <a:lnB w="12700" cap="flat" cmpd="sng">
                      <a:solidFill>
                        <a:srgbClr val="1F1F1F"/>
                      </a:solidFill>
                      <a:prstDash val="solid"/>
                      <a:round/>
                      <a:headEnd type="none" w="sm" len="sm"/>
                      <a:tailEnd type="none" w="sm" len="sm"/>
                    </a:lnB>
                    <a:solidFill>
                      <a:srgbClr val="83FBA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GB" sz="1200" b="1" u="none" strike="noStrike" cap="none">
                          <a:latin typeface="DM Sans"/>
                          <a:ea typeface="DM Sans"/>
                          <a:cs typeface="DM Sans"/>
                          <a:sym typeface="DM Sans"/>
                        </a:rPr>
                        <a:t>Accept</a:t>
                      </a:r>
                      <a:endParaRPr sz="1200" b="1" u="none" strike="noStrike" cap="none">
                        <a:latin typeface="DM Sans"/>
                        <a:ea typeface="DM Sans"/>
                        <a:cs typeface="DM Sans"/>
                        <a:sym typeface="DM Sans"/>
                      </a:endParaRPr>
                    </a:p>
                  </a:txBody>
                  <a:tcPr marL="63500" marR="63500" marT="63500" marB="63500" anchor="ctr">
                    <a:solidFill>
                      <a:srgbClr val="83FBA3"/>
                    </a:solidFill>
                  </a:tcPr>
                </a:tc>
                <a:extLst>
                  <a:ext uri="{0D108BD9-81ED-4DB2-BD59-A6C34878D82A}">
                    <a16:rowId xmlns:a16="http://schemas.microsoft.com/office/drawing/2014/main" val="10000"/>
                  </a:ext>
                </a:extLst>
              </a:tr>
              <a:tr h="1246575">
                <a:tc>
                  <a:txBody>
                    <a:bodyPr/>
                    <a:lstStyle/>
                    <a:p>
                      <a:pPr marL="0" marR="0" lvl="0" indent="0" algn="l" rtl="0">
                        <a:lnSpc>
                          <a:spcPct val="100000"/>
                        </a:lnSpc>
                        <a:spcBef>
                          <a:spcPts val="0"/>
                        </a:spcBef>
                        <a:spcAft>
                          <a:spcPts val="0"/>
                        </a:spcAft>
                        <a:buClr>
                          <a:srgbClr val="000000"/>
                        </a:buClr>
                        <a:buSzPts val="1300"/>
                        <a:buFont typeface="Arial"/>
                        <a:buNone/>
                      </a:pPr>
                      <a:endParaRPr sz="1300" u="none" strike="noStrike" cap="none">
                        <a:solidFill>
                          <a:srgbClr val="FFFFFF"/>
                        </a:solidFill>
                        <a:latin typeface="DM Sans"/>
                        <a:ea typeface="DM Sans"/>
                        <a:cs typeface="DM Sans"/>
                        <a:sym typeface="DM Sans"/>
                      </a:endParaRPr>
                    </a:p>
                  </a:txBody>
                  <a:tcPr marL="63500" marR="63500" marT="63500" marB="63500">
                    <a:lnR w="12700" cap="flat" cmpd="sng">
                      <a:solidFill>
                        <a:srgbClr val="1F1F1F"/>
                      </a:solidFill>
                      <a:prstDash val="solid"/>
                      <a:round/>
                      <a:headEnd type="none" w="sm" len="sm"/>
                      <a:tailEnd type="none" w="sm" len="sm"/>
                    </a:lnR>
                    <a:solidFill>
                      <a:srgbClr val="FFFFFF"/>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300" u="none" strike="noStrike" cap="none">
                        <a:solidFill>
                          <a:srgbClr val="FFFFFF"/>
                        </a:solidFill>
                        <a:latin typeface="DM Sans"/>
                        <a:ea typeface="DM Sans"/>
                        <a:cs typeface="DM Sans"/>
                        <a:sym typeface="DM Sans"/>
                      </a:endParaRPr>
                    </a:p>
                  </a:txBody>
                  <a:tcPr marL="63500" marR="63500" marT="63500" marB="63500">
                    <a:lnL w="12700" cap="flat" cmpd="sng">
                      <a:solidFill>
                        <a:srgbClr val="1F1F1F"/>
                      </a:solidFill>
                      <a:prstDash val="solid"/>
                      <a:round/>
                      <a:headEnd type="none" w="sm" len="sm"/>
                      <a:tailEnd type="none" w="sm" len="sm"/>
                    </a:lnL>
                    <a:lnR w="12700" cap="flat" cmpd="sng">
                      <a:solidFill>
                        <a:srgbClr val="1F1F1F"/>
                      </a:solidFill>
                      <a:prstDash val="solid"/>
                      <a:round/>
                      <a:headEnd type="none" w="sm" len="sm"/>
                      <a:tailEnd type="none" w="sm" len="sm"/>
                    </a:lnR>
                    <a:lnT w="12700" cap="flat" cmpd="sng">
                      <a:solidFill>
                        <a:srgbClr val="1F1F1F"/>
                      </a:solidFill>
                      <a:prstDash val="solid"/>
                      <a:round/>
                      <a:headEnd type="none" w="sm" len="sm"/>
                      <a:tailEnd type="none" w="sm" len="sm"/>
                    </a:lnT>
                    <a:lnB w="12700" cap="flat" cmpd="sng">
                      <a:solidFill>
                        <a:srgbClr val="1F1F1F"/>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300" u="none" strike="noStrike" cap="none">
                        <a:solidFill>
                          <a:srgbClr val="FFFFFF"/>
                        </a:solidFill>
                        <a:latin typeface="DM Sans"/>
                        <a:ea typeface="DM Sans"/>
                        <a:cs typeface="DM Sans"/>
                        <a:sym typeface="DM Sans"/>
                      </a:endParaRPr>
                    </a:p>
                  </a:txBody>
                  <a:tcPr marL="63500" marR="63500" marT="63500" marB="63500">
                    <a:lnL w="12700" cap="flat" cmpd="sng">
                      <a:solidFill>
                        <a:srgbClr val="1F1F1F"/>
                      </a:solidFill>
                      <a:prstDash val="solid"/>
                      <a:round/>
                      <a:headEnd type="none" w="sm" len="sm"/>
                      <a:tailEnd type="none" w="sm" len="sm"/>
                    </a:lnL>
                    <a:solidFill>
                      <a:srgbClr val="FFFFFF"/>
                    </a:solidFill>
                  </a:tcPr>
                </a:tc>
                <a:extLst>
                  <a:ext uri="{0D108BD9-81ED-4DB2-BD59-A6C34878D82A}">
                    <a16:rowId xmlns:a16="http://schemas.microsoft.com/office/drawing/2014/main" val="10001"/>
                  </a:ext>
                </a:extLst>
              </a:tr>
            </a:tbl>
          </a:graphicData>
        </a:graphic>
      </p:graphicFrame>
      <p:pic>
        <p:nvPicPr>
          <p:cNvPr id="665" name="Google Shape;665;g34a2dd106f2_0_164"/>
          <p:cNvPicPr preferRelativeResize="0"/>
          <p:nvPr/>
        </p:nvPicPr>
        <p:blipFill rotWithShape="1">
          <a:blip r:embed="rId3">
            <a:alphaModFix/>
          </a:blip>
          <a:srcRect/>
          <a:stretch/>
        </p:blipFill>
        <p:spPr>
          <a:xfrm>
            <a:off x="111675" y="1635525"/>
            <a:ext cx="544274" cy="534625"/>
          </a:xfrm>
          <a:prstGeom prst="rect">
            <a:avLst/>
          </a:prstGeom>
          <a:noFill/>
          <a:ln>
            <a:noFill/>
          </a:ln>
        </p:spPr>
      </p:pic>
      <p:pic>
        <p:nvPicPr>
          <p:cNvPr id="666" name="Google Shape;666;g34a2dd106f2_0_164"/>
          <p:cNvPicPr preferRelativeResize="0"/>
          <p:nvPr/>
        </p:nvPicPr>
        <p:blipFill rotWithShape="1">
          <a:blip r:embed="rId3">
            <a:alphaModFix/>
          </a:blip>
          <a:srcRect/>
          <a:stretch/>
        </p:blipFill>
        <p:spPr>
          <a:xfrm>
            <a:off x="264075" y="1787925"/>
            <a:ext cx="544274" cy="534625"/>
          </a:xfrm>
          <a:prstGeom prst="rect">
            <a:avLst/>
          </a:prstGeom>
          <a:noFill/>
          <a:ln>
            <a:noFill/>
          </a:ln>
        </p:spPr>
      </p:pic>
      <p:pic>
        <p:nvPicPr>
          <p:cNvPr id="667" name="Google Shape;667;g34a2dd106f2_0_164"/>
          <p:cNvPicPr preferRelativeResize="0"/>
          <p:nvPr/>
        </p:nvPicPr>
        <p:blipFill rotWithShape="1">
          <a:blip r:embed="rId3">
            <a:alphaModFix/>
          </a:blip>
          <a:srcRect/>
          <a:stretch/>
        </p:blipFill>
        <p:spPr>
          <a:xfrm>
            <a:off x="416475" y="1940325"/>
            <a:ext cx="544274" cy="534625"/>
          </a:xfrm>
          <a:prstGeom prst="rect">
            <a:avLst/>
          </a:prstGeom>
          <a:noFill/>
          <a:ln>
            <a:noFill/>
          </a:ln>
        </p:spPr>
      </p:pic>
      <p:pic>
        <p:nvPicPr>
          <p:cNvPr id="668" name="Google Shape;668;g34a2dd106f2_0_164"/>
          <p:cNvPicPr preferRelativeResize="0"/>
          <p:nvPr/>
        </p:nvPicPr>
        <p:blipFill rotWithShape="1">
          <a:blip r:embed="rId3">
            <a:alphaModFix/>
          </a:blip>
          <a:srcRect/>
          <a:stretch/>
        </p:blipFill>
        <p:spPr>
          <a:xfrm>
            <a:off x="568875" y="2092725"/>
            <a:ext cx="544274" cy="534625"/>
          </a:xfrm>
          <a:prstGeom prst="rect">
            <a:avLst/>
          </a:prstGeom>
          <a:noFill/>
          <a:ln>
            <a:noFill/>
          </a:ln>
        </p:spPr>
      </p:pic>
      <p:pic>
        <p:nvPicPr>
          <p:cNvPr id="669" name="Google Shape;669;g34a2dd106f2_0_164"/>
          <p:cNvPicPr preferRelativeResize="0"/>
          <p:nvPr/>
        </p:nvPicPr>
        <p:blipFill rotWithShape="1">
          <a:blip r:embed="rId3">
            <a:alphaModFix/>
          </a:blip>
          <a:srcRect/>
          <a:stretch/>
        </p:blipFill>
        <p:spPr>
          <a:xfrm>
            <a:off x="721275" y="2245125"/>
            <a:ext cx="544274" cy="534625"/>
          </a:xfrm>
          <a:prstGeom prst="rect">
            <a:avLst/>
          </a:prstGeom>
          <a:noFill/>
          <a:ln>
            <a:noFill/>
          </a:ln>
        </p:spPr>
      </p:pic>
      <p:sp>
        <p:nvSpPr>
          <p:cNvPr id="670" name="Google Shape;670;g34a2dd106f2_0_164"/>
          <p:cNvSpPr/>
          <p:nvPr/>
        </p:nvSpPr>
        <p:spPr>
          <a:xfrm rot="10800000">
            <a:off x="1265624" y="2322550"/>
            <a:ext cx="1432800" cy="304200"/>
          </a:xfrm>
          <a:prstGeom prst="leftArrow">
            <a:avLst>
              <a:gd name="adj1" fmla="val 50000"/>
              <a:gd name="adj2" fmla="val 50000"/>
            </a:avLst>
          </a:prstGeom>
          <a:solidFill>
            <a:srgbClr val="145758"/>
          </a:solidFill>
          <a:ln w="9525" cap="flat" cmpd="sng">
            <a:solidFill>
              <a:srgbClr val="14575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1" name="Google Shape;671;g34a2dd106f2_0_164"/>
          <p:cNvSpPr/>
          <p:nvPr/>
        </p:nvSpPr>
        <p:spPr>
          <a:xfrm>
            <a:off x="615898" y="3288250"/>
            <a:ext cx="1649400" cy="16167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2" name="Google Shape;672;g34a2dd106f2_0_164"/>
          <p:cNvSpPr txBox="1"/>
          <p:nvPr/>
        </p:nvSpPr>
        <p:spPr>
          <a:xfrm>
            <a:off x="754950" y="3496300"/>
            <a:ext cx="1371300" cy="1200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300" b="1" i="0" u="none" strike="noStrike" cap="none">
                <a:solidFill>
                  <a:srgbClr val="83FBA3"/>
                </a:solidFill>
                <a:latin typeface="DM Sans"/>
                <a:ea typeface="DM Sans"/>
                <a:cs typeface="DM Sans"/>
                <a:sym typeface="DM Sans"/>
              </a:rPr>
              <a:t>Drag a checkmark to the Criteria for Success to reflect evidence of learning</a:t>
            </a:r>
            <a:endParaRPr sz="700" b="1" i="0" u="none" strike="noStrike" cap="none">
              <a:solidFill>
                <a:srgbClr val="83FBA3"/>
              </a:solidFill>
              <a:latin typeface="DM Sans"/>
              <a:ea typeface="DM Sans"/>
              <a:cs typeface="DM Sans"/>
              <a:sym typeface="DM Sans"/>
            </a:endParaRPr>
          </a:p>
        </p:txBody>
      </p:sp>
      <p:graphicFrame>
        <p:nvGraphicFramePr>
          <p:cNvPr id="673" name="Google Shape;673;g34a2dd106f2_0_164"/>
          <p:cNvGraphicFramePr/>
          <p:nvPr/>
        </p:nvGraphicFramePr>
        <p:xfrm>
          <a:off x="5926900" y="2474950"/>
          <a:ext cx="3000000" cy="3000000"/>
        </p:xfrm>
        <a:graphic>
          <a:graphicData uri="http://schemas.openxmlformats.org/drawingml/2006/table">
            <a:tbl>
              <a:tblPr>
                <a:noFill/>
                <a:tableStyleId>{6B5A0EF4-F85D-458F-B274-DB5708026556}</a:tableStyleId>
              </a:tblPr>
              <a:tblGrid>
                <a:gridCol w="2913900">
                  <a:extLst>
                    <a:ext uri="{9D8B030D-6E8A-4147-A177-3AD203B41FA5}">
                      <a16:colId xmlns:a16="http://schemas.microsoft.com/office/drawing/2014/main" val="20000"/>
                    </a:ext>
                  </a:extLst>
                </a:gridCol>
              </a:tblGrid>
              <a:tr h="635750">
                <a:tc>
                  <a:txBody>
                    <a:bodyPr/>
                    <a:lstStyle/>
                    <a:p>
                      <a:pPr marL="0" marR="0" lvl="0" indent="0" algn="l" rtl="0">
                        <a:lnSpc>
                          <a:spcPct val="100000"/>
                        </a:lnSpc>
                        <a:spcBef>
                          <a:spcPts val="0"/>
                        </a:spcBef>
                        <a:spcAft>
                          <a:spcPts val="0"/>
                        </a:spcAft>
                        <a:buClr>
                          <a:srgbClr val="000000"/>
                        </a:buClr>
                        <a:buSzPts val="1400"/>
                        <a:buFont typeface="Arial"/>
                        <a:buNone/>
                      </a:pPr>
                      <a:r>
                        <a:rPr lang="en-GB" sz="1400" b="1" u="none" strike="noStrike" cap="none">
                          <a:solidFill>
                            <a:srgbClr val="000000"/>
                          </a:solidFill>
                        </a:rPr>
                        <a:t>Your thoughts about the evidence visible in the work</a:t>
                      </a:r>
                      <a:r>
                        <a:rPr lang="en-GB" sz="1400" u="none" strike="noStrike" cap="none">
                          <a:solidFill>
                            <a:srgbClr val="000000"/>
                          </a:solidFill>
                        </a:rPr>
                        <a:t>.</a:t>
                      </a:r>
                      <a:endParaRPr sz="1400" b="1"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83FBA3"/>
                    </a:solidFill>
                  </a:tcPr>
                </a:tc>
                <a:extLst>
                  <a:ext uri="{0D108BD9-81ED-4DB2-BD59-A6C34878D82A}">
                    <a16:rowId xmlns:a16="http://schemas.microsoft.com/office/drawing/2014/main" val="10000"/>
                  </a:ext>
                </a:extLst>
              </a:tr>
              <a:tr h="39737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39737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39737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39737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39737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bl>
          </a:graphicData>
        </a:graphic>
      </p:graphicFrame>
      <p:sp>
        <p:nvSpPr>
          <p:cNvPr id="674" name="Google Shape;674;g34a2dd106f2_0_164"/>
          <p:cNvSpPr/>
          <p:nvPr/>
        </p:nvSpPr>
        <p:spPr>
          <a:xfrm>
            <a:off x="3334160" y="3288250"/>
            <a:ext cx="1649400" cy="16167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5" name="Google Shape;675;g34a2dd106f2_0_164"/>
          <p:cNvSpPr txBox="1"/>
          <p:nvPr/>
        </p:nvSpPr>
        <p:spPr>
          <a:xfrm>
            <a:off x="3473212" y="3680950"/>
            <a:ext cx="1371300" cy="8313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800" b="1" i="0" u="none" strike="noStrike" cap="none">
                <a:solidFill>
                  <a:srgbClr val="83FBA3"/>
                </a:solidFill>
                <a:latin typeface="DM Sans"/>
                <a:ea typeface="DM Sans"/>
                <a:cs typeface="DM Sans"/>
                <a:sym typeface="DM Sans"/>
              </a:rPr>
              <a:t>Type out your thoughts</a:t>
            </a:r>
            <a:endParaRPr sz="1200" b="1" i="0" u="none" strike="noStrike" cap="none">
              <a:solidFill>
                <a:srgbClr val="83FBA3"/>
              </a:solidFill>
              <a:latin typeface="DM Sans"/>
              <a:ea typeface="DM Sans"/>
              <a:cs typeface="DM Sans"/>
              <a:sym typeface="DM Sans"/>
            </a:endParaRPr>
          </a:p>
        </p:txBody>
      </p:sp>
      <p:sp>
        <p:nvSpPr>
          <p:cNvPr id="676" name="Google Shape;676;g34a2dd106f2_0_164"/>
          <p:cNvSpPr/>
          <p:nvPr/>
        </p:nvSpPr>
        <p:spPr>
          <a:xfrm rot="10800000">
            <a:off x="5051049" y="3944500"/>
            <a:ext cx="1432800" cy="304200"/>
          </a:xfrm>
          <a:prstGeom prst="leftArrow">
            <a:avLst>
              <a:gd name="adj1" fmla="val 50000"/>
              <a:gd name="adj2" fmla="val 50000"/>
            </a:avLst>
          </a:prstGeom>
          <a:solidFill>
            <a:srgbClr val="145758"/>
          </a:solidFill>
          <a:ln w="9525" cap="flat" cmpd="sng">
            <a:solidFill>
              <a:srgbClr val="14575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680"/>
        <p:cNvGrpSpPr/>
        <p:nvPr/>
      </p:nvGrpSpPr>
      <p:grpSpPr>
        <a:xfrm>
          <a:off x="0" y="0"/>
          <a:ext cx="0" cy="0"/>
          <a:chOff x="0" y="0"/>
          <a:chExt cx="0" cy="0"/>
        </a:xfrm>
      </p:grpSpPr>
      <p:cxnSp>
        <p:nvCxnSpPr>
          <p:cNvPr id="681" name="Google Shape;681;p48"/>
          <p:cNvCxnSpPr/>
          <p:nvPr/>
        </p:nvCxnSpPr>
        <p:spPr>
          <a:xfrm>
            <a:off x="-2700" y="1246575"/>
            <a:ext cx="9149400" cy="0"/>
          </a:xfrm>
          <a:prstGeom prst="straightConnector1">
            <a:avLst/>
          </a:prstGeom>
          <a:noFill/>
          <a:ln w="9525" cap="flat" cmpd="sng">
            <a:solidFill>
              <a:schemeClr val="dk1"/>
            </a:solidFill>
            <a:prstDash val="solid"/>
            <a:round/>
            <a:headEnd type="none" w="sm" len="sm"/>
            <a:tailEnd type="none" w="sm" len="sm"/>
          </a:ln>
        </p:spPr>
      </p:cxnSp>
      <p:sp>
        <p:nvSpPr>
          <p:cNvPr id="682" name="Google Shape;682;p48"/>
          <p:cNvSpPr txBox="1"/>
          <p:nvPr/>
        </p:nvSpPr>
        <p:spPr>
          <a:xfrm>
            <a:off x="615900" y="303450"/>
            <a:ext cx="2922300" cy="4572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Example #1</a:t>
            </a:r>
            <a:endParaRPr sz="3300" b="0" i="0" u="none" strike="noStrike" cap="none">
              <a:solidFill>
                <a:schemeClr val="dk1"/>
              </a:solidFill>
              <a:latin typeface="Nanum Myeongjo"/>
              <a:ea typeface="Nanum Myeongjo"/>
              <a:cs typeface="Nanum Myeongjo"/>
              <a:sym typeface="Nanum Myeongjo"/>
            </a:endParaRPr>
          </a:p>
        </p:txBody>
      </p:sp>
      <p:cxnSp>
        <p:nvCxnSpPr>
          <p:cNvPr id="683" name="Google Shape;683;p48"/>
          <p:cNvCxnSpPr/>
          <p:nvPr/>
        </p:nvCxnSpPr>
        <p:spPr>
          <a:xfrm>
            <a:off x="4226375" y="300"/>
            <a:ext cx="0" cy="5141400"/>
          </a:xfrm>
          <a:prstGeom prst="straightConnector1">
            <a:avLst/>
          </a:prstGeom>
          <a:noFill/>
          <a:ln w="9525" cap="flat" cmpd="sng">
            <a:solidFill>
              <a:schemeClr val="dk2"/>
            </a:solidFill>
            <a:prstDash val="solid"/>
            <a:round/>
            <a:headEnd type="none" w="sm" len="sm"/>
            <a:tailEnd type="none" w="sm" len="sm"/>
          </a:ln>
        </p:spPr>
      </p:cxnSp>
      <p:sp>
        <p:nvSpPr>
          <p:cNvPr id="684" name="Google Shape;684;p48"/>
          <p:cNvSpPr/>
          <p:nvPr/>
        </p:nvSpPr>
        <p:spPr>
          <a:xfrm>
            <a:off x="447275" y="2178675"/>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5" name="Google Shape;685;p48"/>
          <p:cNvSpPr txBox="1"/>
          <p:nvPr/>
        </p:nvSpPr>
        <p:spPr>
          <a:xfrm>
            <a:off x="643325" y="2905425"/>
            <a:ext cx="1554000" cy="492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chemeClr val="dk1"/>
              </a:buClr>
              <a:buSzPts val="1600"/>
              <a:buFont typeface="Arial"/>
              <a:buNone/>
            </a:pPr>
            <a:r>
              <a:rPr lang="en-GB" sz="1600" b="1" i="0" u="none" strike="noStrike" cap="none">
                <a:solidFill>
                  <a:srgbClr val="FFF8EF"/>
                </a:solidFill>
                <a:latin typeface="DM Sans"/>
                <a:ea typeface="DM Sans"/>
                <a:cs typeface="DM Sans"/>
                <a:sym typeface="DM Sans"/>
              </a:rPr>
              <a:t>Let’s compare notes.</a:t>
            </a:r>
            <a:endParaRPr sz="1600" b="1" i="0" u="none" strike="noStrike" cap="none">
              <a:solidFill>
                <a:srgbClr val="FFF8EF"/>
              </a:solidFill>
              <a:latin typeface="DM Sans"/>
              <a:ea typeface="DM Sans"/>
              <a:cs typeface="DM Sans"/>
              <a:sym typeface="DM Sans"/>
            </a:endParaRPr>
          </a:p>
        </p:txBody>
      </p:sp>
      <p:pic>
        <p:nvPicPr>
          <p:cNvPr id="686" name="Google Shape;686;p48"/>
          <p:cNvPicPr preferRelativeResize="0"/>
          <p:nvPr/>
        </p:nvPicPr>
        <p:blipFill rotWithShape="1">
          <a:blip r:embed="rId3">
            <a:alphaModFix/>
          </a:blip>
          <a:srcRect b="486"/>
          <a:stretch/>
        </p:blipFill>
        <p:spPr>
          <a:xfrm>
            <a:off x="3233100" y="71450"/>
            <a:ext cx="5246566" cy="5070249"/>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690"/>
        <p:cNvGrpSpPr/>
        <p:nvPr/>
      </p:nvGrpSpPr>
      <p:grpSpPr>
        <a:xfrm>
          <a:off x="0" y="0"/>
          <a:ext cx="0" cy="0"/>
          <a:chOff x="0" y="0"/>
          <a:chExt cx="0" cy="0"/>
        </a:xfrm>
      </p:grpSpPr>
      <p:cxnSp>
        <p:nvCxnSpPr>
          <p:cNvPr id="691" name="Google Shape;691;p49"/>
          <p:cNvCxnSpPr/>
          <p:nvPr/>
        </p:nvCxnSpPr>
        <p:spPr>
          <a:xfrm>
            <a:off x="-2700" y="1246575"/>
            <a:ext cx="9149400" cy="0"/>
          </a:xfrm>
          <a:prstGeom prst="straightConnector1">
            <a:avLst/>
          </a:prstGeom>
          <a:noFill/>
          <a:ln w="9525" cap="flat" cmpd="sng">
            <a:solidFill>
              <a:schemeClr val="dk1"/>
            </a:solidFill>
            <a:prstDash val="solid"/>
            <a:round/>
            <a:headEnd type="none" w="sm" len="sm"/>
            <a:tailEnd type="none" w="sm" len="sm"/>
          </a:ln>
        </p:spPr>
      </p:cxnSp>
      <p:sp>
        <p:nvSpPr>
          <p:cNvPr id="692" name="Google Shape;692;p49"/>
          <p:cNvSpPr txBox="1"/>
          <p:nvPr/>
        </p:nvSpPr>
        <p:spPr>
          <a:xfrm>
            <a:off x="615900" y="303450"/>
            <a:ext cx="2922300" cy="4572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Example #2</a:t>
            </a:r>
            <a:endParaRPr sz="3300" b="0" i="0" u="none" strike="noStrike" cap="none">
              <a:solidFill>
                <a:schemeClr val="dk1"/>
              </a:solidFill>
              <a:latin typeface="Nanum Myeongjo"/>
              <a:ea typeface="Nanum Myeongjo"/>
              <a:cs typeface="Nanum Myeongjo"/>
              <a:sym typeface="Nanum Myeongjo"/>
            </a:endParaRPr>
          </a:p>
        </p:txBody>
      </p:sp>
      <p:cxnSp>
        <p:nvCxnSpPr>
          <p:cNvPr id="693" name="Google Shape;693;p49"/>
          <p:cNvCxnSpPr/>
          <p:nvPr/>
        </p:nvCxnSpPr>
        <p:spPr>
          <a:xfrm>
            <a:off x="4226375" y="300"/>
            <a:ext cx="0" cy="5141400"/>
          </a:xfrm>
          <a:prstGeom prst="straightConnector1">
            <a:avLst/>
          </a:prstGeom>
          <a:noFill/>
          <a:ln w="9525" cap="flat" cmpd="sng">
            <a:solidFill>
              <a:schemeClr val="dk2"/>
            </a:solidFill>
            <a:prstDash val="solid"/>
            <a:round/>
            <a:headEnd type="none" w="sm" len="sm"/>
            <a:tailEnd type="none" w="sm" len="sm"/>
          </a:ln>
        </p:spPr>
      </p:cxnSp>
      <p:sp>
        <p:nvSpPr>
          <p:cNvPr id="694" name="Google Shape;694;p49"/>
          <p:cNvSpPr/>
          <p:nvPr/>
        </p:nvSpPr>
        <p:spPr>
          <a:xfrm>
            <a:off x="516925" y="2550950"/>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5" name="Google Shape;695;p49"/>
          <p:cNvSpPr txBox="1"/>
          <p:nvPr/>
        </p:nvSpPr>
        <p:spPr>
          <a:xfrm>
            <a:off x="712975" y="3277700"/>
            <a:ext cx="1554000" cy="492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chemeClr val="dk1"/>
              </a:buClr>
              <a:buSzPts val="1600"/>
              <a:buFont typeface="Arial"/>
              <a:buNone/>
            </a:pPr>
            <a:r>
              <a:rPr lang="en-GB" sz="1600" b="1" i="0" u="none" strike="noStrike" cap="none">
                <a:solidFill>
                  <a:srgbClr val="FFF8EF"/>
                </a:solidFill>
                <a:latin typeface="DM Sans"/>
                <a:ea typeface="DM Sans"/>
                <a:cs typeface="DM Sans"/>
                <a:sym typeface="DM Sans"/>
              </a:rPr>
              <a:t>Let’s compare notes.</a:t>
            </a:r>
            <a:endParaRPr sz="1600" b="1" i="0" u="none" strike="noStrike" cap="none">
              <a:solidFill>
                <a:srgbClr val="FFF8EF"/>
              </a:solidFill>
              <a:latin typeface="DM Sans"/>
              <a:ea typeface="DM Sans"/>
              <a:cs typeface="DM Sans"/>
              <a:sym typeface="DM Sans"/>
            </a:endParaRPr>
          </a:p>
        </p:txBody>
      </p:sp>
      <p:pic>
        <p:nvPicPr>
          <p:cNvPr id="696" name="Google Shape;696;p49"/>
          <p:cNvPicPr preferRelativeResize="0"/>
          <p:nvPr/>
        </p:nvPicPr>
        <p:blipFill rotWithShape="1">
          <a:blip r:embed="rId3">
            <a:alphaModFix/>
          </a:blip>
          <a:srcRect r="-1541" b="-1368"/>
          <a:stretch/>
        </p:blipFill>
        <p:spPr>
          <a:xfrm>
            <a:off x="2909900" y="289150"/>
            <a:ext cx="3905800" cy="4810426"/>
          </a:xfrm>
          <a:prstGeom prst="rect">
            <a:avLst/>
          </a:prstGeom>
          <a:noFill/>
          <a:ln>
            <a:noFill/>
          </a:ln>
        </p:spPr>
      </p:pic>
      <p:pic>
        <p:nvPicPr>
          <p:cNvPr id="697" name="Google Shape;697;p49"/>
          <p:cNvPicPr preferRelativeResize="0"/>
          <p:nvPr/>
        </p:nvPicPr>
        <p:blipFill rotWithShape="1">
          <a:blip r:embed="rId4">
            <a:alphaModFix/>
          </a:blip>
          <a:srcRect/>
          <a:stretch/>
        </p:blipFill>
        <p:spPr>
          <a:xfrm>
            <a:off x="6505525" y="1042199"/>
            <a:ext cx="3045826" cy="2886725"/>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701"/>
        <p:cNvGrpSpPr/>
        <p:nvPr/>
      </p:nvGrpSpPr>
      <p:grpSpPr>
        <a:xfrm>
          <a:off x="0" y="0"/>
          <a:ext cx="0" cy="0"/>
          <a:chOff x="0" y="0"/>
          <a:chExt cx="0" cy="0"/>
        </a:xfrm>
      </p:grpSpPr>
      <p:cxnSp>
        <p:nvCxnSpPr>
          <p:cNvPr id="702" name="Google Shape;702;p50"/>
          <p:cNvCxnSpPr/>
          <p:nvPr/>
        </p:nvCxnSpPr>
        <p:spPr>
          <a:xfrm>
            <a:off x="-2700" y="1246575"/>
            <a:ext cx="9149400" cy="0"/>
          </a:xfrm>
          <a:prstGeom prst="straightConnector1">
            <a:avLst/>
          </a:prstGeom>
          <a:noFill/>
          <a:ln w="9525" cap="flat" cmpd="sng">
            <a:solidFill>
              <a:schemeClr val="dk1"/>
            </a:solidFill>
            <a:prstDash val="solid"/>
            <a:round/>
            <a:headEnd type="none" w="sm" len="sm"/>
            <a:tailEnd type="none" w="sm" len="sm"/>
          </a:ln>
        </p:spPr>
      </p:cxnSp>
      <p:sp>
        <p:nvSpPr>
          <p:cNvPr id="703" name="Google Shape;703;p50"/>
          <p:cNvSpPr txBox="1"/>
          <p:nvPr/>
        </p:nvSpPr>
        <p:spPr>
          <a:xfrm>
            <a:off x="615900" y="303450"/>
            <a:ext cx="2922300" cy="4572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Example #3</a:t>
            </a:r>
            <a:endParaRPr sz="3300" b="0" i="0" u="none" strike="noStrike" cap="none">
              <a:solidFill>
                <a:schemeClr val="dk1"/>
              </a:solidFill>
              <a:latin typeface="Nanum Myeongjo"/>
              <a:ea typeface="Nanum Myeongjo"/>
              <a:cs typeface="Nanum Myeongjo"/>
              <a:sym typeface="Nanum Myeongjo"/>
            </a:endParaRPr>
          </a:p>
        </p:txBody>
      </p:sp>
      <p:cxnSp>
        <p:nvCxnSpPr>
          <p:cNvPr id="704" name="Google Shape;704;p50"/>
          <p:cNvCxnSpPr/>
          <p:nvPr/>
        </p:nvCxnSpPr>
        <p:spPr>
          <a:xfrm>
            <a:off x="4226375" y="300"/>
            <a:ext cx="0" cy="5141400"/>
          </a:xfrm>
          <a:prstGeom prst="straightConnector1">
            <a:avLst/>
          </a:prstGeom>
          <a:noFill/>
          <a:ln w="9525" cap="flat" cmpd="sng">
            <a:solidFill>
              <a:schemeClr val="dk2"/>
            </a:solidFill>
            <a:prstDash val="solid"/>
            <a:round/>
            <a:headEnd type="none" w="sm" len="sm"/>
            <a:tailEnd type="none" w="sm" len="sm"/>
          </a:ln>
        </p:spPr>
      </p:cxnSp>
      <p:sp>
        <p:nvSpPr>
          <p:cNvPr id="705" name="Google Shape;705;p50"/>
          <p:cNvSpPr/>
          <p:nvPr/>
        </p:nvSpPr>
        <p:spPr>
          <a:xfrm>
            <a:off x="516925" y="2550950"/>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6" name="Google Shape;706;p50"/>
          <p:cNvSpPr txBox="1"/>
          <p:nvPr/>
        </p:nvSpPr>
        <p:spPr>
          <a:xfrm>
            <a:off x="712975" y="3277700"/>
            <a:ext cx="1554000" cy="492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chemeClr val="dk1"/>
              </a:buClr>
              <a:buSzPts val="1600"/>
              <a:buFont typeface="Arial"/>
              <a:buNone/>
            </a:pPr>
            <a:r>
              <a:rPr lang="en-GB" sz="1600" b="1" i="0" u="none" strike="noStrike" cap="none">
                <a:solidFill>
                  <a:srgbClr val="FFF8EF"/>
                </a:solidFill>
                <a:latin typeface="DM Sans"/>
                <a:ea typeface="DM Sans"/>
                <a:cs typeface="DM Sans"/>
                <a:sym typeface="DM Sans"/>
              </a:rPr>
              <a:t>Let’s compare notes.</a:t>
            </a:r>
            <a:endParaRPr sz="1600" b="1" i="0" u="none" strike="noStrike" cap="none">
              <a:solidFill>
                <a:srgbClr val="FFF8EF"/>
              </a:solidFill>
              <a:latin typeface="DM Sans"/>
              <a:ea typeface="DM Sans"/>
              <a:cs typeface="DM Sans"/>
              <a:sym typeface="DM Sans"/>
            </a:endParaRPr>
          </a:p>
        </p:txBody>
      </p:sp>
      <p:pic>
        <p:nvPicPr>
          <p:cNvPr id="707" name="Google Shape;707;p50"/>
          <p:cNvPicPr preferRelativeResize="0"/>
          <p:nvPr/>
        </p:nvPicPr>
        <p:blipFill rotWithShape="1">
          <a:blip r:embed="rId3">
            <a:alphaModFix/>
          </a:blip>
          <a:srcRect/>
          <a:stretch/>
        </p:blipFill>
        <p:spPr>
          <a:xfrm>
            <a:off x="3364075" y="100500"/>
            <a:ext cx="5142326" cy="494100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711"/>
        <p:cNvGrpSpPr/>
        <p:nvPr/>
      </p:nvGrpSpPr>
      <p:grpSpPr>
        <a:xfrm>
          <a:off x="0" y="0"/>
          <a:ext cx="0" cy="0"/>
          <a:chOff x="0" y="0"/>
          <a:chExt cx="0" cy="0"/>
        </a:xfrm>
      </p:grpSpPr>
      <p:cxnSp>
        <p:nvCxnSpPr>
          <p:cNvPr id="712" name="Google Shape;712;p51"/>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713" name="Google Shape;713;p51"/>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714" name="Google Shape;714;p51"/>
          <p:cNvSpPr txBox="1"/>
          <p:nvPr/>
        </p:nvSpPr>
        <p:spPr>
          <a:xfrm>
            <a:off x="615900" y="368375"/>
            <a:ext cx="4900500" cy="1077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1000"/>
              </a:spcAft>
              <a:buClr>
                <a:srgbClr val="000000"/>
              </a:buClr>
              <a:buSzPts val="3500"/>
              <a:buFont typeface="Arial"/>
              <a:buNone/>
            </a:pPr>
            <a:r>
              <a:rPr lang="en-GB" sz="3500" b="0" i="0" u="none" strike="noStrike" cap="none">
                <a:solidFill>
                  <a:srgbClr val="83FBA3"/>
                </a:solidFill>
                <a:latin typeface="Nanum Myeongjo"/>
                <a:ea typeface="Nanum Myeongjo"/>
                <a:cs typeface="Nanum Myeongjo"/>
                <a:sym typeface="Nanum Myeongjo"/>
              </a:rPr>
              <a:t>Let’s Hear Some Reflections</a:t>
            </a:r>
            <a:endParaRPr sz="3500" b="0" i="0" u="none" strike="noStrike" cap="none">
              <a:solidFill>
                <a:srgbClr val="83FBA3"/>
              </a:solidFill>
              <a:latin typeface="Nanum Myeongjo"/>
              <a:ea typeface="Nanum Myeongjo"/>
              <a:cs typeface="Nanum Myeongjo"/>
              <a:sym typeface="Nanum Myeongjo"/>
            </a:endParaRPr>
          </a:p>
        </p:txBody>
      </p:sp>
      <p:sp>
        <p:nvSpPr>
          <p:cNvPr id="715" name="Google Shape;715;p51"/>
          <p:cNvSpPr txBox="1"/>
          <p:nvPr/>
        </p:nvSpPr>
        <p:spPr>
          <a:xfrm>
            <a:off x="615900" y="1598550"/>
            <a:ext cx="5421300" cy="16353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rgbClr val="000000"/>
              </a:buClr>
              <a:buSzPts val="2200"/>
              <a:buFont typeface="Arial"/>
              <a:buNone/>
            </a:pPr>
            <a:r>
              <a:rPr lang="en-GB" sz="2200" b="0" i="0" u="none" strike="noStrike" cap="none">
                <a:solidFill>
                  <a:schemeClr val="lt1"/>
                </a:solidFill>
                <a:latin typeface="DM Sans"/>
                <a:ea typeface="DM Sans"/>
                <a:cs typeface="DM Sans"/>
                <a:sym typeface="DM Sans"/>
              </a:rPr>
              <a:t>What kinds of support will students need to demonstrate evidence of learning? </a:t>
            </a:r>
            <a:endParaRPr sz="2200" b="0" i="0" u="none" strike="noStrike" cap="none">
              <a:solidFill>
                <a:schemeClr val="lt1"/>
              </a:solidFill>
              <a:latin typeface="DM Sans"/>
              <a:ea typeface="DM Sans"/>
              <a:cs typeface="DM Sans"/>
              <a:sym typeface="DM Sans"/>
            </a:endParaRPr>
          </a:p>
          <a:p>
            <a:pPr marL="0" marR="0" lvl="0" indent="0" algn="l" rtl="0">
              <a:lnSpc>
                <a:spcPct val="115000"/>
              </a:lnSpc>
              <a:spcBef>
                <a:spcPts val="1000"/>
              </a:spcBef>
              <a:spcAft>
                <a:spcPts val="1000"/>
              </a:spcAft>
              <a:buClr>
                <a:srgbClr val="000000"/>
              </a:buClr>
              <a:buSzPts val="2200"/>
              <a:buFont typeface="Arial"/>
              <a:buNone/>
            </a:pPr>
            <a:r>
              <a:rPr lang="en-GB" sz="2200" b="0" i="0" u="none" strike="noStrike" cap="none">
                <a:solidFill>
                  <a:schemeClr val="lt1"/>
                </a:solidFill>
                <a:latin typeface="DM Sans"/>
                <a:ea typeface="DM Sans"/>
                <a:cs typeface="DM Sans"/>
                <a:sym typeface="DM Sans"/>
              </a:rPr>
              <a:t>Has your thinking changed at all on how to implement this task? If so, how? </a:t>
            </a:r>
            <a:endParaRPr sz="2700" b="0" i="0" u="none" strike="noStrike" cap="none">
              <a:solidFill>
                <a:schemeClr val="lt1"/>
              </a:solidFill>
              <a:latin typeface="DM Sans"/>
              <a:ea typeface="DM Sans"/>
              <a:cs typeface="DM Sans"/>
              <a:sym typeface="DM Sans"/>
            </a:endParaRPr>
          </a:p>
        </p:txBody>
      </p:sp>
      <p:sp>
        <p:nvSpPr>
          <p:cNvPr id="716" name="Google Shape;716;p51"/>
          <p:cNvSpPr/>
          <p:nvPr/>
        </p:nvSpPr>
        <p:spPr>
          <a:xfrm>
            <a:off x="6543275" y="2426325"/>
            <a:ext cx="1946100" cy="1946100"/>
          </a:xfrm>
          <a:prstGeom prst="teardrop">
            <a:avLst>
              <a:gd name="adj" fmla="val 100000"/>
            </a:avLst>
          </a:prstGeom>
          <a:solidFill>
            <a:srgbClr val="83FBA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7" name="Google Shape;717;p51"/>
          <p:cNvSpPr txBox="1"/>
          <p:nvPr/>
        </p:nvSpPr>
        <p:spPr>
          <a:xfrm>
            <a:off x="6735575" y="3076125"/>
            <a:ext cx="1561500" cy="6465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145758"/>
                </a:solidFill>
                <a:latin typeface="DM Sans"/>
                <a:ea typeface="DM Sans"/>
                <a:cs typeface="DM Sans"/>
                <a:sym typeface="DM Sans"/>
              </a:rPr>
              <a:t>Come off </a:t>
            </a:r>
            <a:br>
              <a:rPr lang="en-GB" sz="1400" b="1" i="0" u="none" strike="noStrike" cap="none">
                <a:solidFill>
                  <a:srgbClr val="145758"/>
                </a:solidFill>
                <a:latin typeface="DM Sans"/>
                <a:ea typeface="DM Sans"/>
                <a:cs typeface="DM Sans"/>
                <a:sym typeface="DM Sans"/>
              </a:rPr>
            </a:br>
            <a:r>
              <a:rPr lang="en-GB" sz="1400" b="1" i="0" u="none" strike="noStrike" cap="none">
                <a:solidFill>
                  <a:srgbClr val="145758"/>
                </a:solidFill>
                <a:latin typeface="DM Sans"/>
                <a:ea typeface="DM Sans"/>
                <a:cs typeface="DM Sans"/>
                <a:sym typeface="DM Sans"/>
              </a:rPr>
              <a:t>mute or share in the chat!</a:t>
            </a:r>
            <a:endParaRPr sz="1100" b="1" i="0" u="none" strike="noStrike" cap="none">
              <a:solidFill>
                <a:srgbClr val="145758"/>
              </a:solidFill>
              <a:latin typeface="DM Sans"/>
              <a:ea typeface="DM Sans"/>
              <a:cs typeface="DM Sans"/>
              <a:sym typeface="DM San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83FBA3"/>
        </a:solidFill>
        <a:effectLst/>
      </p:bgPr>
    </p:bg>
    <p:spTree>
      <p:nvGrpSpPr>
        <p:cNvPr id="1" name="Shape 721"/>
        <p:cNvGrpSpPr/>
        <p:nvPr/>
      </p:nvGrpSpPr>
      <p:grpSpPr>
        <a:xfrm>
          <a:off x="0" y="0"/>
          <a:ext cx="0" cy="0"/>
          <a:chOff x="0" y="0"/>
          <a:chExt cx="0" cy="0"/>
        </a:xfrm>
      </p:grpSpPr>
      <p:cxnSp>
        <p:nvCxnSpPr>
          <p:cNvPr id="722" name="Google Shape;722;p52"/>
          <p:cNvCxnSpPr/>
          <p:nvPr/>
        </p:nvCxnSpPr>
        <p:spPr>
          <a:xfrm>
            <a:off x="3115350" y="300"/>
            <a:ext cx="0" cy="5141400"/>
          </a:xfrm>
          <a:prstGeom prst="straightConnector1">
            <a:avLst/>
          </a:prstGeom>
          <a:noFill/>
          <a:ln w="9525" cap="flat" cmpd="sng">
            <a:solidFill>
              <a:schemeClr val="dk2"/>
            </a:solidFill>
            <a:prstDash val="solid"/>
            <a:round/>
            <a:headEnd type="none" w="sm" len="sm"/>
            <a:tailEnd type="none" w="sm" len="sm"/>
          </a:ln>
        </p:spPr>
      </p:cxnSp>
      <p:sp>
        <p:nvSpPr>
          <p:cNvPr id="723" name="Google Shape;723;p52"/>
          <p:cNvSpPr txBox="1"/>
          <p:nvPr/>
        </p:nvSpPr>
        <p:spPr>
          <a:xfrm>
            <a:off x="3419850" y="303450"/>
            <a:ext cx="4318200" cy="18195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5200"/>
              <a:buFont typeface="Arial"/>
              <a:buNone/>
            </a:pPr>
            <a:r>
              <a:rPr lang="en-GB" sz="5200" b="0" i="0" u="none" strike="noStrike" cap="none">
                <a:solidFill>
                  <a:schemeClr val="dk1"/>
                </a:solidFill>
                <a:latin typeface="Nanum Myeongjo"/>
                <a:ea typeface="Nanum Myeongjo"/>
                <a:cs typeface="Nanum Myeongjo"/>
                <a:sym typeface="Nanum Myeongjo"/>
              </a:rPr>
              <a:t>Closing</a:t>
            </a:r>
            <a:endParaRPr sz="5200" b="0" i="0" u="none" strike="noStrike" cap="none">
              <a:solidFill>
                <a:schemeClr val="dk1"/>
              </a:solidFill>
              <a:latin typeface="Nanum Myeongjo"/>
              <a:ea typeface="Nanum Myeongjo"/>
              <a:cs typeface="Nanum Myeongjo"/>
              <a:sym typeface="Nanum Myeongjo"/>
            </a:endParaRPr>
          </a:p>
        </p:txBody>
      </p:sp>
      <p:sp>
        <p:nvSpPr>
          <p:cNvPr id="724" name="Google Shape;724;p52"/>
          <p:cNvSpPr txBox="1"/>
          <p:nvPr/>
        </p:nvSpPr>
        <p:spPr>
          <a:xfrm>
            <a:off x="615900" y="303450"/>
            <a:ext cx="1441500" cy="13785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5200"/>
              <a:buFont typeface="Arial"/>
              <a:buNone/>
            </a:pPr>
            <a:r>
              <a:rPr lang="en-GB" sz="5200" b="0" i="0" u="none" strike="noStrike" cap="none">
                <a:solidFill>
                  <a:schemeClr val="dk1"/>
                </a:solidFill>
                <a:latin typeface="Nanum Myeongjo"/>
                <a:ea typeface="Nanum Myeongjo"/>
                <a:cs typeface="Nanum Myeongjo"/>
                <a:sym typeface="Nanum Myeongjo"/>
              </a:rPr>
              <a:t>06</a:t>
            </a:r>
            <a:endParaRPr sz="5200" b="0" i="0" u="none" strike="noStrike" cap="none">
              <a:solidFill>
                <a:schemeClr val="dk1"/>
              </a:solidFill>
              <a:latin typeface="Nanum Myeongjo"/>
              <a:ea typeface="Nanum Myeongjo"/>
              <a:cs typeface="Nanum Myeongjo"/>
              <a:sym typeface="Nanum Myeongjo"/>
            </a:endParaRPr>
          </a:p>
          <a:p>
            <a:pPr marL="0" marR="0" lvl="0" indent="0" algn="l" rtl="0">
              <a:lnSpc>
                <a:spcPct val="90000"/>
              </a:lnSpc>
              <a:spcBef>
                <a:spcPts val="0"/>
              </a:spcBef>
              <a:spcAft>
                <a:spcPts val="0"/>
              </a:spcAft>
              <a:buClr>
                <a:srgbClr val="000000"/>
              </a:buClr>
              <a:buSzPts val="5200"/>
              <a:buFont typeface="Arial"/>
              <a:buNone/>
            </a:pPr>
            <a:endParaRPr sz="5200" b="0" i="0" u="none" strike="noStrike" cap="none">
              <a:solidFill>
                <a:schemeClr val="dk1"/>
              </a:solidFill>
              <a:latin typeface="Nanum Myeongjo"/>
              <a:ea typeface="Nanum Myeongjo"/>
              <a:cs typeface="Nanum Myeongjo"/>
              <a:sym typeface="Nanum Myeongjo"/>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728"/>
        <p:cNvGrpSpPr/>
        <p:nvPr/>
      </p:nvGrpSpPr>
      <p:grpSpPr>
        <a:xfrm>
          <a:off x="0" y="0"/>
          <a:ext cx="0" cy="0"/>
          <a:chOff x="0" y="0"/>
          <a:chExt cx="0" cy="0"/>
        </a:xfrm>
      </p:grpSpPr>
      <p:cxnSp>
        <p:nvCxnSpPr>
          <p:cNvPr id="729" name="Google Shape;729;p53"/>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730" name="Google Shape;730;p53"/>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731" name="Google Shape;731;p53"/>
          <p:cNvSpPr txBox="1"/>
          <p:nvPr/>
        </p:nvSpPr>
        <p:spPr>
          <a:xfrm>
            <a:off x="615900" y="1598550"/>
            <a:ext cx="6996600" cy="32991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chemeClr val="dk1"/>
              </a:buClr>
              <a:buSzPts val="1100"/>
              <a:buFont typeface="Arial"/>
              <a:buNone/>
            </a:pPr>
            <a:r>
              <a:rPr lang="en-GB" sz="2000" b="0" i="0" u="none" strike="noStrike" cap="none">
                <a:solidFill>
                  <a:schemeClr val="lt1"/>
                </a:solidFill>
                <a:latin typeface="DM Sans"/>
                <a:ea typeface="DM Sans"/>
                <a:cs typeface="DM Sans"/>
                <a:sym typeface="DM Sans"/>
              </a:rPr>
              <a:t>Choose one question to respond to: </a:t>
            </a:r>
            <a:endParaRPr sz="2000" b="0" i="0" u="none" strike="noStrike" cap="none">
              <a:solidFill>
                <a:schemeClr val="lt1"/>
              </a:solidFill>
              <a:latin typeface="DM Sans"/>
              <a:ea typeface="DM Sans"/>
              <a:cs typeface="DM Sans"/>
              <a:sym typeface="DM Sans"/>
            </a:endParaRPr>
          </a:p>
          <a:p>
            <a:pPr marL="457200" marR="0" lvl="0" indent="-355600" algn="l" rtl="0">
              <a:lnSpc>
                <a:spcPct val="115000"/>
              </a:lnSpc>
              <a:spcBef>
                <a:spcPts val="1000"/>
              </a:spcBef>
              <a:spcAft>
                <a:spcPts val="0"/>
              </a:spcAft>
              <a:buClr>
                <a:schemeClr val="lt1"/>
              </a:buClr>
              <a:buSzPts val="2000"/>
              <a:buFont typeface="DM Sans"/>
              <a:buAutoNum type="arabicPeriod"/>
            </a:pPr>
            <a:r>
              <a:rPr lang="en-GB" sz="2000" b="0" i="0" u="none" strike="noStrike" cap="none">
                <a:solidFill>
                  <a:schemeClr val="lt1"/>
                </a:solidFill>
                <a:latin typeface="DM Sans"/>
                <a:ea typeface="DM Sans"/>
                <a:cs typeface="DM Sans"/>
                <a:sym typeface="DM Sans"/>
              </a:rPr>
              <a:t>Which content and practice expectation are you most excited about? Why? </a:t>
            </a:r>
            <a:endParaRPr sz="2000" b="0" i="0" u="none" strike="noStrike" cap="none">
              <a:solidFill>
                <a:schemeClr val="lt1"/>
              </a:solidFill>
              <a:latin typeface="DM Sans"/>
              <a:ea typeface="DM Sans"/>
              <a:cs typeface="DM Sans"/>
              <a:sym typeface="DM Sans"/>
            </a:endParaRPr>
          </a:p>
          <a:p>
            <a:pPr marL="457200" marR="0" lvl="0" indent="-355600" algn="l" rtl="0">
              <a:lnSpc>
                <a:spcPct val="115000"/>
              </a:lnSpc>
              <a:spcBef>
                <a:spcPts val="1000"/>
              </a:spcBef>
              <a:spcAft>
                <a:spcPts val="0"/>
              </a:spcAft>
              <a:buClr>
                <a:schemeClr val="lt1"/>
              </a:buClr>
              <a:buSzPts val="2000"/>
              <a:buFont typeface="DM Sans"/>
              <a:buAutoNum type="arabicPeriod"/>
            </a:pPr>
            <a:r>
              <a:rPr lang="en-GB" sz="2000" b="0" i="0" u="none" strike="noStrike" cap="none">
                <a:solidFill>
                  <a:schemeClr val="lt1"/>
                </a:solidFill>
                <a:latin typeface="DM Sans"/>
                <a:ea typeface="DM Sans"/>
                <a:cs typeface="DM Sans"/>
                <a:sym typeface="DM Sans"/>
              </a:rPr>
              <a:t>Which learning principle are you most excited about connecting to M101 content? Why?</a:t>
            </a:r>
            <a:endParaRPr sz="2000" b="0" i="0" u="none" strike="noStrike" cap="none">
              <a:solidFill>
                <a:schemeClr val="lt1"/>
              </a:solidFill>
              <a:latin typeface="DM Sans"/>
              <a:ea typeface="DM Sans"/>
              <a:cs typeface="DM Sans"/>
              <a:sym typeface="DM Sans"/>
            </a:endParaRPr>
          </a:p>
          <a:p>
            <a:pPr marL="457200" marR="0" lvl="0" indent="-355600" algn="l" rtl="0">
              <a:lnSpc>
                <a:spcPct val="115000"/>
              </a:lnSpc>
              <a:spcBef>
                <a:spcPts val="1000"/>
              </a:spcBef>
              <a:spcAft>
                <a:spcPts val="0"/>
              </a:spcAft>
              <a:buClr>
                <a:schemeClr val="lt1"/>
              </a:buClr>
              <a:buSzPts val="2000"/>
              <a:buFont typeface="DM Sans"/>
              <a:buAutoNum type="arabicPeriod"/>
            </a:pPr>
            <a:r>
              <a:rPr lang="en-GB" sz="2000" b="0" i="0" u="none" strike="noStrike" cap="none">
                <a:solidFill>
                  <a:schemeClr val="lt1"/>
                </a:solidFill>
                <a:latin typeface="DM Sans"/>
                <a:ea typeface="DM Sans"/>
                <a:cs typeface="DM Sans"/>
                <a:sym typeface="DM Sans"/>
              </a:rPr>
              <a:t>What impact do you think using a portfolio system will have on your students? Why?</a:t>
            </a:r>
            <a:endParaRPr sz="2000" b="0" i="0" u="none" strike="noStrike" cap="none">
              <a:solidFill>
                <a:schemeClr val="lt1"/>
              </a:solidFill>
              <a:latin typeface="DM Sans"/>
              <a:ea typeface="DM Sans"/>
              <a:cs typeface="DM Sans"/>
              <a:sym typeface="DM Sans"/>
            </a:endParaRPr>
          </a:p>
          <a:p>
            <a:pPr marL="0" marR="0" lvl="0" indent="0" algn="l" rtl="0">
              <a:lnSpc>
                <a:spcPct val="115000"/>
              </a:lnSpc>
              <a:spcBef>
                <a:spcPts val="1000"/>
              </a:spcBef>
              <a:spcAft>
                <a:spcPts val="1000"/>
              </a:spcAft>
              <a:buClr>
                <a:srgbClr val="000000"/>
              </a:buClr>
              <a:buSzPts val="2000"/>
              <a:buFont typeface="Arial"/>
              <a:buNone/>
            </a:pPr>
            <a:endParaRPr sz="2000" b="0" i="0" u="none" strike="noStrike" cap="none">
              <a:solidFill>
                <a:schemeClr val="lt1"/>
              </a:solidFill>
              <a:latin typeface="DM Sans"/>
              <a:ea typeface="DM Sans"/>
              <a:cs typeface="DM Sans"/>
              <a:sym typeface="DM Sans"/>
            </a:endParaRPr>
          </a:p>
        </p:txBody>
      </p:sp>
      <p:sp>
        <p:nvSpPr>
          <p:cNvPr id="732" name="Google Shape;732;p53"/>
          <p:cNvSpPr txBox="1"/>
          <p:nvPr/>
        </p:nvSpPr>
        <p:spPr>
          <a:xfrm>
            <a:off x="615900" y="368375"/>
            <a:ext cx="4900500" cy="1077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1000"/>
              </a:spcAft>
              <a:buClr>
                <a:srgbClr val="000000"/>
              </a:buClr>
              <a:buSzPts val="3500"/>
              <a:buFont typeface="Arial"/>
              <a:buNone/>
            </a:pPr>
            <a:r>
              <a:rPr lang="en-GB" sz="3500" b="0" i="0" u="none" strike="noStrike" cap="none">
                <a:solidFill>
                  <a:srgbClr val="83FBA3"/>
                </a:solidFill>
                <a:latin typeface="Nanum Myeongjo"/>
                <a:ea typeface="Nanum Myeongjo"/>
                <a:cs typeface="Nanum Myeongjo"/>
                <a:sym typeface="Nanum Myeongjo"/>
              </a:rPr>
              <a:t>What Are Your Takeaways?</a:t>
            </a:r>
            <a:endParaRPr sz="3500" b="0" i="0" u="none" strike="noStrike" cap="none">
              <a:solidFill>
                <a:srgbClr val="83FBA3"/>
              </a:solidFill>
              <a:latin typeface="Nanum Myeongjo"/>
              <a:ea typeface="Nanum Myeongjo"/>
              <a:cs typeface="Nanum Myeongjo"/>
              <a:sym typeface="Nanum Myeongjo"/>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5526</Words>
  <Application>Microsoft Macintosh PowerPoint</Application>
  <PresentationFormat>On-screen Show (16:9)</PresentationFormat>
  <Paragraphs>534</Paragraphs>
  <Slides>53</Slides>
  <Notes>53</Notes>
  <HiddenSlides>1</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53</vt:i4>
      </vt:variant>
    </vt:vector>
  </HeadingPairs>
  <TitlesOfParts>
    <vt:vector size="62" baseType="lpstr">
      <vt:lpstr>Arial</vt:lpstr>
      <vt:lpstr>Nanum Myeongjo</vt:lpstr>
      <vt:lpstr>Proxima Nova</vt:lpstr>
      <vt:lpstr>DM Sans</vt:lpstr>
      <vt:lpstr>DM Sans Medium</vt:lpstr>
      <vt:lpstr>Alfa Slab One</vt:lpstr>
      <vt:lpstr>Roboto</vt:lpstr>
      <vt:lpstr>Simple Light</vt:lpstr>
      <vt:lpstr>Gameday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Cassidy Moore</cp:lastModifiedBy>
  <cp:revision>1</cp:revision>
  <dcterms:modified xsi:type="dcterms:W3CDTF">2026-03-25T22:59:11Z</dcterms:modified>
</cp:coreProperties>
</file>