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 id="2147483679" r:id="rId3"/>
  </p:sldMasterIdLst>
  <p:notesMasterIdLst>
    <p:notesMasterId r:id="rId5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Lst>
  <p:sldSz cx="9144000" cy="5143500" type="screen16x9"/>
  <p:notesSz cx="6858000" cy="9144000"/>
  <p:embeddedFontLst>
    <p:embeddedFont>
      <p:font typeface="Alfa Slab One" pitchFamily="2" charset="77"/>
      <p:regular r:id="rId58"/>
    </p:embeddedFont>
    <p:embeddedFont>
      <p:font typeface="DM Sans" pitchFamily="2" charset="77"/>
      <p:regular r:id="rId59"/>
      <p:bold r:id="rId60"/>
      <p:italic r:id="rId61"/>
      <p:boldItalic r:id="rId62"/>
    </p:embeddedFont>
    <p:embeddedFont>
      <p:font typeface="DM Sans Medium"/>
      <p:regular r:id="rId63"/>
      <p:bold r:id="rId64"/>
      <p:italic r:id="rId65"/>
      <p:boldItalic r:id="rId66"/>
    </p:embeddedFont>
    <p:embeddedFont>
      <p:font typeface="Nanum Myeongjo"/>
      <p:regular r:id="rId67"/>
      <p:bold r:id="rId68"/>
    </p:embeddedFont>
    <p:embeddedFont>
      <p:font typeface="Proxima Nova" panose="02000506030000020004" pitchFamily="2" charset="0"/>
      <p:regular r:id="rId69"/>
      <p:bold r:id="rId70"/>
      <p:italic r:id="rId71"/>
      <p:boldItalic r:id="rId72"/>
    </p:embeddedFont>
    <p:embeddedFont>
      <p:font typeface="Roboto" panose="02000000000000000000"/>
      <p:regular r:id="rId73"/>
      <p:bold r:id="rId74"/>
      <p:italic r:id="rId75"/>
      <p:boldItalic r:id="rId7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jApqKL5Wy3JmEXuEYLdK/wbHOte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E6D610B-A46A-4D1B-8D9A-39D45D96FD87}">
  <a:tblStyle styleId="{FE6D610B-A46A-4D1B-8D9A-39D45D96FD8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29CB0F4-459A-40EC-A3E1-E3D68BEADF45}" styleName="Table_1">
    <a:wholeTbl>
      <a:tcTxStyle b="off" i="off">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6"/>
  </p:normalViewPr>
  <p:slideViewPr>
    <p:cSldViewPr snapToGrid="0">
      <p:cViewPr varScale="1">
        <p:scale>
          <a:sx n="149" d="100"/>
          <a:sy n="149" d="100"/>
        </p:scale>
        <p:origin x="5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6.fntdata"/><Relationship Id="rId68" Type="http://schemas.openxmlformats.org/officeDocument/2006/relationships/font" Target="fonts/font11.fntdata"/><Relationship Id="rId84" Type="http://schemas.openxmlformats.org/officeDocument/2006/relationships/tableStyles" Target="tableStyles.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font" Target="fonts/font1.fntdata"/><Relationship Id="rId74" Type="http://schemas.openxmlformats.org/officeDocument/2006/relationships/font" Target="fonts/font17.fntdata"/><Relationship Id="rId5" Type="http://schemas.openxmlformats.org/officeDocument/2006/relationships/slide" Target="slides/slide2.xml"/><Relationship Id="rId61" Type="http://schemas.openxmlformats.org/officeDocument/2006/relationships/font" Target="fonts/font4.fntdata"/><Relationship Id="rId82"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7.fntdata"/><Relationship Id="rId69"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5.fntdata"/><Relationship Id="rId80"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font" Target="fonts/font18.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8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9.fntdata"/><Relationship Id="rId7" Type="http://schemas.openxmlformats.org/officeDocument/2006/relationships/slide" Target="slides/slide4.xml"/><Relationship Id="rId71" Type="http://schemas.openxmlformats.org/officeDocument/2006/relationships/font" Target="fonts/font14.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nctm.org/Standards-and-Positions/Position-Statements/Ability-Labels_-Disrupting-%E2%80%9CHigh,%E2%80%9D-%E2%80%9CMedium,%E2%80%9D-and-%E2%80%9CLow%E2%80%9D-in-Mathematics-Educatio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docs.google.com/presentation/d/1ubTI7PiDBvjbxPARKc2ByoYRdd10k--ZslmTeGMwgoE/edit?usp=sharin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docs.google.com/presentation/d/1ubTI7PiDBvjbxPARKc2ByoYRdd10k--ZslmTeGMwgoE/edit?usp=sharing"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3-5 minutes for folks to complete activity, and up to 10 for share out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9" name="Google Shape;22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slide serves to remind participants about the learning principles that undergird the bading system.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our process began by grounding in the standards and identifying the story of the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Frame this by asking participants to consider how they would synthesize these set of standards.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pages 2-5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read and consider: </a:t>
            </a:r>
            <a:r>
              <a:rPr lang="en-GB" i="1">
                <a:solidFill>
                  <a:schemeClr val="dk1"/>
                </a:solidFill>
              </a:rPr>
              <a:t>what in our list of Content and Practice Expectations resonates with you? What surprises you?</a:t>
            </a:r>
            <a:endParaRPr i="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 5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Please see pages 6 and 7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2" name="Google Shape;33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Highlight responses where participants have identified one or more CPEs. </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2" name="Google Shape;34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some time to consider their responses to these questions then invite volunteers to share with whole group. </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2" name="Google Shape;35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these quotes with group as a way to give insight into the </a:t>
            </a:r>
            <a:r>
              <a:rPr lang="en-GB" i="1">
                <a:solidFill>
                  <a:schemeClr val="dk1"/>
                </a:solidFill>
              </a:rPr>
              <a:t>why</a:t>
            </a:r>
            <a:r>
              <a:rPr lang="en-GB">
                <a:solidFill>
                  <a:schemeClr val="dk1"/>
                </a:solidFill>
              </a:rPr>
              <a:t> of this badging project.</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on the HS Badging System, the quote and this list.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consider </a:t>
            </a:r>
            <a:r>
              <a:rPr lang="en-GB" i="1">
                <a:solidFill>
                  <a:schemeClr val="dk1"/>
                </a:solidFill>
              </a:rPr>
              <a:t>how can this approach give students space for what math can be?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 (Note that there are two parts to this task; the slide captures only part 1. Make sure to refer participants to their handout for the full text of the task.)</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Please see pages 8-10 in your handout.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9" name="Google Shape;39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9" name="Google Shape;409;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chemeClr val="dk1"/>
                </a:solidFill>
              </a:rPr>
              <a:t>103.a: Engage in the modeling cycle.</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4" name="Google Shape;44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8" name="Google Shape;45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3695ec5df7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33695ec5df7_0_1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Let participants know that since we will be looking at student work, it is important to maintain an asset orientation and avoid deficit labels.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a participant to read the quote out loud.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the group to reflect on (a) the types of labels they have heard used in math contexts; (b) the potential impact of these labels.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a:p>
            <a:pPr marL="0" lvl="0" indent="0" algn="l" rtl="0">
              <a:lnSpc>
                <a:spcPct val="100000"/>
              </a:lnSpc>
              <a:spcBef>
                <a:spcPts val="0"/>
              </a:spcBef>
              <a:spcAft>
                <a:spcPts val="0"/>
              </a:spcAft>
              <a:buSzPts val="1100"/>
              <a:buNone/>
            </a:pPr>
            <a:r>
              <a:rPr lang="en-GB">
                <a:solidFill>
                  <a:schemeClr val="dk1"/>
                </a:solidFill>
              </a:rPr>
              <a:t>From: NCTM position paper (November 2023): </a:t>
            </a:r>
            <a:r>
              <a:rPr lang="en-GB" u="sng">
                <a:solidFill>
                  <a:schemeClr val="hlink"/>
                </a:solidFill>
                <a:hlinkClick r:id="rId3"/>
              </a:rPr>
              <a:t>https://www.nctm.org/Standards-and-Positions/Position-Statements/Ability-Labels_-Disrupting-%E2%80%9CHigh,%E2%80%9D-%E2%80%9CMedium,%E2%80%9D-and-%E2%80%9CLow%E2%80%9D-in-Mathematics-Education/</a:t>
            </a:r>
            <a:r>
              <a:rPr lang="en-GB">
                <a:solidFill>
                  <a:schemeClr val="dk1"/>
                </a:solidFill>
              </a:rPr>
              <a:t> </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3" name="Google Shape;473;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12-14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3695ec5df7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3" name="Google Shape;483;g33695ec5df7_0_2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103.a: Engage in the modeling cycle.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5" name="Google Shape;49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groups.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19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4" name="Google Shape;51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103.a</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33695ec5df7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2" name="Google Shape;532;g33695ec5df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2" name="Google Shape;55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2" name="Google Shape;562;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2" name="Google Shape;572;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2" name="Google Shape;582;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2" name="Google Shape;592;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9" name="Google Shape;599;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15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45720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9" name="Google Shape;609;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r>
              <a:rPr lang="en-GB">
                <a:solidFill>
                  <a:schemeClr val="dk1"/>
                </a:solidFill>
              </a:rPr>
              <a: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9" name="Google Shape;619;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Encourage participants to use the content and practice expectations (CPE) to support their thinking.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A good CPE to focus on for this task is </a:t>
            </a:r>
            <a:r>
              <a:rPr lang="en-GB" b="1">
                <a:solidFill>
                  <a:srgbClr val="434343"/>
                </a:solidFill>
                <a:latin typeface="DM Sans"/>
                <a:ea typeface="DM Sans"/>
                <a:cs typeface="DM Sans"/>
                <a:sym typeface="DM Sans"/>
              </a:rPr>
              <a:t>103.d: Build quadratic functions that model relationships between two quantities.</a:t>
            </a:r>
            <a:endParaRPr b="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9" name="Google Shape;629;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we will now be reflecting on the learning principles in relation to this task.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read and access the copy.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 11 in your handout.</a:t>
            </a:r>
            <a:endParaRPr>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1" name="Google Shape;641;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time for participants to consider these questions, reflecting on the student experience associated with this task and consider how the 7 learning principles are evident.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5" name="Google Shape;655;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6" name="Google Shape;676;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Please see pages 16-18 in your handout</a:t>
            </a:r>
            <a:endParaRPr>
              <a:solidFill>
                <a:schemeClr val="dk1"/>
              </a:solidFill>
            </a:endParaRPr>
          </a:p>
          <a:p>
            <a:pPr marL="457200" lvl="0" indent="0" algn="l" rtl="0">
              <a:lnSpc>
                <a:spcPct val="100000"/>
              </a:lnSpc>
              <a:spcBef>
                <a:spcPts val="0"/>
              </a:spcBef>
              <a:spcAft>
                <a:spcPts val="0"/>
              </a:spcAft>
              <a:buSzPts val="1100"/>
              <a:buNone/>
            </a:pPr>
            <a:r>
              <a:rPr lang="en-GB">
                <a:solidFill>
                  <a:schemeClr val="dk1"/>
                </a:solidFill>
              </a:rPr>
              <a:t>—</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7" name="Google Shape;687;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Look for trends in responses, especially as connected to </a:t>
            </a:r>
            <a:r>
              <a:rPr lang="en-GB" b="1">
                <a:solidFill>
                  <a:schemeClr val="dk1"/>
                </a:solidFill>
              </a:rPr>
              <a:t>103.d: Build quadratic functions that model relationships between two quantities.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33695ec5df7_0_2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0" name="Google Shape;700;g33695ec5df7_0_2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They will examine the student work. </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Determine where that </a:t>
            </a:r>
            <a:r>
              <a:rPr lang="en-GB" b="1" u="sng">
                <a:solidFill>
                  <a:schemeClr val="dk1"/>
                </a:solidFill>
              </a:rPr>
              <a:t>work</a:t>
            </a:r>
            <a:r>
              <a:rPr lang="en-GB">
                <a:solidFill>
                  <a:schemeClr val="dk1"/>
                </a:solidFill>
              </a:rPr>
              <a:t> falls along the criteria for success spectrum.</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And add a post it sharing what evidence of success is present.</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103.d</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3695ec5df7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8" name="Google Shape;718;g33695ec5df7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Facilitator will need to make a copy of the </a:t>
            </a:r>
            <a:r>
              <a:rPr lang="en-GB" u="sng">
                <a:solidFill>
                  <a:schemeClr val="hlink"/>
                </a:solidFill>
                <a:hlinkClick r:id="rId3"/>
              </a:rPr>
              <a:t>editable Google Slide Deck</a:t>
            </a:r>
            <a:r>
              <a:rPr lang="en-GB">
                <a:solidFill>
                  <a:schemeClr val="dk1"/>
                </a:solidFill>
              </a:rPr>
              <a:t> and share that link with participants.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marL="914400" lvl="1" indent="-298450" algn="l" rtl="0">
              <a:lnSpc>
                <a:spcPct val="100000"/>
              </a:lnSpc>
              <a:spcBef>
                <a:spcPts val="0"/>
              </a:spcBef>
              <a:spcAft>
                <a:spcPts val="0"/>
              </a:spcAft>
              <a:buClr>
                <a:schemeClr val="dk1"/>
              </a:buClr>
              <a:buSzPts val="1100"/>
              <a:buChar char="○"/>
            </a:pPr>
            <a:r>
              <a:rPr lang="en-GB">
                <a:solidFill>
                  <a:schemeClr val="dk1"/>
                </a:solidFill>
              </a:rPr>
              <a:t>Remind participants to focus on the CPEs to help guide decision making.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If they find the student </a:t>
            </a:r>
            <a:r>
              <a:rPr lang="en-GB" b="1" u="sng">
                <a:solidFill>
                  <a:schemeClr val="dk1"/>
                </a:solidFill>
              </a:rPr>
              <a:t>work</a:t>
            </a:r>
            <a:r>
              <a:rPr lang="en-GB" b="1">
                <a:solidFill>
                  <a:schemeClr val="dk1"/>
                </a:solidFill>
              </a:rPr>
              <a:t> </a:t>
            </a:r>
            <a:r>
              <a:rPr lang="en-GB">
                <a:solidFill>
                  <a:schemeClr val="dk1"/>
                </a:solidFill>
              </a:rPr>
              <a:t>falls within the first two categories, consider inviting folks to consider and share what “conferring and additional instruction/learning” might look like for that student, as time permits.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8" name="Google Shape;738;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8" name="Google Shape;748;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p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8" name="Google Shape;758;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Use this slide to discuss how folks thought about the student work, in terms of the Criteria for Success chart.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meant to give time for group to build shared understanding of how to use the CPEs alongside the rubric to share ways of partnering with students to support all students reaching. </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8" name="Google Shape;768;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marL="0" lvl="0" indent="0" algn="l" rtl="0">
              <a:lnSpc>
                <a:spcPct val="100000"/>
              </a:lnSpc>
              <a:spcBef>
                <a:spcPts val="0"/>
              </a:spcBef>
              <a:spcAft>
                <a:spcPts val="0"/>
              </a:spcAft>
              <a:buSzPts val="1100"/>
              <a:buNone/>
            </a:pP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8" name="Google Shape;778;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p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5" name="Google Shape;785;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chemeClr val="dk1"/>
                </a:solidFill>
              </a:rPr>
              <a:t>Facilitation Note</a:t>
            </a:r>
            <a:endParaRPr b="1">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marL="457200" lvl="0" indent="-298450" algn="l" rtl="0">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9"/>
        <p:cNvGrpSpPr/>
        <p:nvPr/>
      </p:nvGrpSpPr>
      <p:grpSpPr>
        <a:xfrm>
          <a:off x="0" y="0"/>
          <a:ext cx="0" cy="0"/>
          <a:chOff x="0" y="0"/>
          <a:chExt cx="0" cy="0"/>
        </a:xfrm>
      </p:grpSpPr>
      <p:cxnSp>
        <p:nvCxnSpPr>
          <p:cNvPr id="10" name="Google Shape;10;p55"/>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1" name="Google Shape;11;p55"/>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cxnSp>
        <p:nvCxnSpPr>
          <p:cNvPr id="13" name="Google Shape;13;p73"/>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4" name="Google Shape;14;p73"/>
          <p:cNvSpPr txBox="1">
            <a:spLocks noGrp="1"/>
          </p:cNvSpPr>
          <p:nvPr>
            <p:ph type="ctrTitle"/>
          </p:nvPr>
        </p:nvSpPr>
        <p:spPr>
          <a:xfrm>
            <a:off x="311700" y="595975"/>
            <a:ext cx="8520600" cy="1957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15" name="Google Shape;15;p73"/>
          <p:cNvSpPr txBox="1">
            <a:spLocks noGrp="1"/>
          </p:cNvSpPr>
          <p:nvPr>
            <p:ph type="subTitle" idx="1"/>
          </p:nvPr>
        </p:nvSpPr>
        <p:spPr>
          <a:xfrm>
            <a:off x="311700" y="3165823"/>
            <a:ext cx="8520600" cy="733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6" name="Google Shape;16;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
        <p:cNvGrpSpPr/>
        <p:nvPr/>
      </p:nvGrpSpPr>
      <p:grpSpPr>
        <a:xfrm>
          <a:off x="0" y="0"/>
          <a:ext cx="0" cy="0"/>
          <a:chOff x="0" y="0"/>
          <a:chExt cx="0" cy="0"/>
        </a:xfrm>
      </p:grpSpPr>
      <p:sp>
        <p:nvSpPr>
          <p:cNvPr id="18" name="Google Shape;18;p74"/>
          <p:cNvSpPr txBox="1">
            <a:spLocks noGrp="1"/>
          </p:cNvSpPr>
          <p:nvPr>
            <p:ph type="title"/>
          </p:nvPr>
        </p:nvSpPr>
        <p:spPr>
          <a:xfrm>
            <a:off x="311700" y="2480550"/>
            <a:ext cx="8114400" cy="24459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a:endParaRPr/>
          </a:p>
        </p:txBody>
      </p:sp>
      <p:sp>
        <p:nvSpPr>
          <p:cNvPr id="19" name="Google Shape;19;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7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2" name="Google Shape;22;p7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3" name="Google Shape;23;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7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6" name="Google Shape;26;p7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7" name="Google Shape;27;p7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 name="Google Shape;31;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8"/>
          <p:cNvSpPr txBox="1">
            <a:spLocks noGrp="1"/>
          </p:cNvSpPr>
          <p:nvPr>
            <p:ph type="title"/>
          </p:nvPr>
        </p:nvSpPr>
        <p:spPr>
          <a:xfrm>
            <a:off x="311700" y="6318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4" name="Google Shape;34;p78"/>
          <p:cNvSpPr txBox="1">
            <a:spLocks noGrp="1"/>
          </p:cNvSpPr>
          <p:nvPr>
            <p:ph type="body" idx="1"/>
          </p:nvPr>
        </p:nvSpPr>
        <p:spPr>
          <a:xfrm>
            <a:off x="311700" y="1490875"/>
            <a:ext cx="2808000" cy="30780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6"/>
        <p:cNvGrpSpPr/>
        <p:nvPr/>
      </p:nvGrpSpPr>
      <p:grpSpPr>
        <a:xfrm>
          <a:off x="0" y="0"/>
          <a:ext cx="0" cy="0"/>
          <a:chOff x="0" y="0"/>
          <a:chExt cx="0" cy="0"/>
        </a:xfrm>
      </p:grpSpPr>
      <p:sp>
        <p:nvSpPr>
          <p:cNvPr id="37" name="Google Shape;37;p79"/>
          <p:cNvSpPr txBox="1">
            <a:spLocks noGrp="1"/>
          </p:cNvSpPr>
          <p:nvPr>
            <p:ph type="title"/>
          </p:nvPr>
        </p:nvSpPr>
        <p:spPr>
          <a:xfrm>
            <a:off x="490250" y="526350"/>
            <a:ext cx="5683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8" name="Google Shape;38;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80"/>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 name="Google Shape;41;p80"/>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80"/>
          <p:cNvSpPr txBox="1">
            <a:spLocks noGrp="1"/>
          </p:cNvSpPr>
          <p:nvPr>
            <p:ph type="title"/>
          </p:nvPr>
        </p:nvSpPr>
        <p:spPr>
          <a:xfrm>
            <a:off x="265500" y="1375599"/>
            <a:ext cx="4045200" cy="1551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43" name="Google Shape;43;p80"/>
          <p:cNvSpPr txBox="1">
            <a:spLocks noGrp="1"/>
          </p:cNvSpPr>
          <p:nvPr>
            <p:ph type="subTitle" idx="1"/>
          </p:nvPr>
        </p:nvSpPr>
        <p:spPr>
          <a:xfrm>
            <a:off x="265500" y="2981125"/>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4" name="Google Shape;44;p80"/>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45" name="Google Shape;45;p8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81"/>
          <p:cNvSpPr txBox="1">
            <a:spLocks noGrp="1"/>
          </p:cNvSpPr>
          <p:nvPr>
            <p:ph type="body" idx="1"/>
          </p:nvPr>
        </p:nvSpPr>
        <p:spPr>
          <a:xfrm>
            <a:off x="319500" y="423372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8" name="Google Shape;48;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82"/>
          <p:cNvSpPr txBox="1">
            <a:spLocks noGrp="1"/>
          </p:cNvSpPr>
          <p:nvPr>
            <p:ph type="title" hasCustomPrompt="1"/>
          </p:nvPr>
        </p:nvSpPr>
        <p:spPr>
          <a:xfrm>
            <a:off x="311700" y="1167925"/>
            <a:ext cx="8520600" cy="19800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2"/>
          <p:cNvSpPr txBox="1">
            <a:spLocks noGrp="1"/>
          </p:cNvSpPr>
          <p:nvPr>
            <p:ph type="body" idx="1"/>
          </p:nvPr>
        </p:nvSpPr>
        <p:spPr>
          <a:xfrm>
            <a:off x="311700" y="3224250"/>
            <a:ext cx="8520600" cy="10716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2" name="Google Shape;52;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8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3a Section Header">
  <p:cSld name="3a Section Header">
    <p:bg>
      <p:bgPr>
        <a:solidFill>
          <a:schemeClr val="accent1"/>
        </a:solidFill>
        <a:effectLst/>
      </p:bgPr>
    </p:bg>
    <p:spTree>
      <p:nvGrpSpPr>
        <p:cNvPr id="1" name="Shape 55"/>
        <p:cNvGrpSpPr/>
        <p:nvPr/>
      </p:nvGrpSpPr>
      <p:grpSpPr>
        <a:xfrm>
          <a:off x="0" y="0"/>
          <a:ext cx="0" cy="0"/>
          <a:chOff x="0" y="0"/>
          <a:chExt cx="0" cy="0"/>
        </a:xfrm>
      </p:grpSpPr>
      <p:sp>
        <p:nvSpPr>
          <p:cNvPr id="56" name="Google Shape;56;p84"/>
          <p:cNvSpPr txBox="1">
            <a:spLocks noGrp="1"/>
          </p:cNvSpPr>
          <p:nvPr>
            <p:ph type="title"/>
          </p:nvPr>
        </p:nvSpPr>
        <p:spPr>
          <a:xfrm>
            <a:off x="571481" y="1085851"/>
            <a:ext cx="7543800" cy="14859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57" name="Google Shape;57;p84"/>
          <p:cNvSpPr txBox="1">
            <a:spLocks noGrp="1"/>
          </p:cNvSpPr>
          <p:nvPr>
            <p:ph type="subTitle" idx="1"/>
          </p:nvPr>
        </p:nvSpPr>
        <p:spPr>
          <a:xfrm>
            <a:off x="571481" y="2702638"/>
            <a:ext cx="7543800" cy="1241700"/>
          </a:xfrm>
          <a:prstGeom prst="rect">
            <a:avLst/>
          </a:prstGeom>
          <a:noFill/>
          <a:ln>
            <a:noFill/>
          </a:ln>
        </p:spPr>
        <p:txBody>
          <a:bodyPr spcFirstLastPara="1" wrap="square" lIns="68575" tIns="34275" rIns="68575" bIns="34275" anchor="t" anchorCtr="0">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a:endParaRPr/>
          </a:p>
        </p:txBody>
      </p:sp>
      <p:pic>
        <p:nvPicPr>
          <p:cNvPr id="58" name="Google Shape;58;p84"/>
          <p:cNvPicPr preferRelativeResize="0"/>
          <p:nvPr/>
        </p:nvPicPr>
        <p:blipFill rotWithShape="1">
          <a:blip r:embed="rId2">
            <a:alphaModFix/>
          </a:blip>
          <a:srcRect/>
          <a:stretch/>
        </p:blipFill>
        <p:spPr>
          <a:xfrm>
            <a:off x="7743825" y="4800600"/>
            <a:ext cx="1285875" cy="321469"/>
          </a:xfrm>
          <a:prstGeom prst="rect">
            <a:avLst/>
          </a:prstGeom>
          <a:noFill/>
          <a:ln>
            <a:noFill/>
          </a:ln>
        </p:spPr>
      </p:pic>
      <p:pic>
        <p:nvPicPr>
          <p:cNvPr id="59" name="Google Shape;59;p84"/>
          <p:cNvPicPr preferRelativeResize="0"/>
          <p:nvPr/>
        </p:nvPicPr>
        <p:blipFill rotWithShape="1">
          <a:blip r:embed="rId3">
            <a:alphaModFix/>
          </a:blip>
          <a:srcRect/>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
        <p:cNvGrpSpPr/>
        <p:nvPr/>
      </p:nvGrpSpPr>
      <p:grpSpPr>
        <a:xfrm>
          <a:off x="0" y="0"/>
          <a:ext cx="0" cy="0"/>
          <a:chOff x="0" y="0"/>
          <a:chExt cx="0" cy="0"/>
        </a:xfrm>
      </p:grpSpPr>
      <p:sp>
        <p:nvSpPr>
          <p:cNvPr id="65" name="Google Shape;65;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6" name="Google Shape;66;p5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7" name="Google Shape;67;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68"/>
        <p:cNvGrpSpPr/>
        <p:nvPr/>
      </p:nvGrpSpPr>
      <p:grpSpPr>
        <a:xfrm>
          <a:off x="0" y="0"/>
          <a:ext cx="0" cy="0"/>
          <a:chOff x="0" y="0"/>
          <a:chExt cx="0" cy="0"/>
        </a:xfrm>
      </p:grpSpPr>
      <p:cxnSp>
        <p:nvCxnSpPr>
          <p:cNvPr id="69" name="Google Shape;69;p58"/>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70" name="Google Shape;70;p58"/>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 Column">
  <p:cSld name="TITLE_1_1">
    <p:spTree>
      <p:nvGrpSpPr>
        <p:cNvPr id="1" name="Shape 71"/>
        <p:cNvGrpSpPr/>
        <p:nvPr/>
      </p:nvGrpSpPr>
      <p:grpSpPr>
        <a:xfrm>
          <a:off x="0" y="0"/>
          <a:ext cx="0" cy="0"/>
          <a:chOff x="0" y="0"/>
          <a:chExt cx="0" cy="0"/>
        </a:xfrm>
      </p:grpSpPr>
      <p:cxnSp>
        <p:nvCxnSpPr>
          <p:cNvPr id="72" name="Google Shape;72;p59"/>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73" name="Google Shape;73;p59"/>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74" name="Google Shape;74;p59"/>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75" name="Google Shape;75;p59"/>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76" name="Google Shape;76;p59"/>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7"/>
        <p:cNvGrpSpPr/>
        <p:nvPr/>
      </p:nvGrpSpPr>
      <p:grpSpPr>
        <a:xfrm>
          <a:off x="0" y="0"/>
          <a:ext cx="0" cy="0"/>
          <a:chOff x="0" y="0"/>
          <a:chExt cx="0" cy="0"/>
        </a:xfrm>
      </p:grpSpPr>
      <p:sp>
        <p:nvSpPr>
          <p:cNvPr id="78" name="Google Shape;78;p6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79" name="Google Shape;79;p6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80" name="Google Shape;80;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Column">
  <p:cSld name="TITLE_2">
    <p:spTree>
      <p:nvGrpSpPr>
        <p:cNvPr id="1" name="Shape 81"/>
        <p:cNvGrpSpPr/>
        <p:nvPr/>
      </p:nvGrpSpPr>
      <p:grpSpPr>
        <a:xfrm>
          <a:off x="0" y="0"/>
          <a:ext cx="0" cy="0"/>
          <a:chOff x="0" y="0"/>
          <a:chExt cx="0" cy="0"/>
        </a:xfrm>
      </p:grpSpPr>
      <p:cxnSp>
        <p:nvCxnSpPr>
          <p:cNvPr id="82" name="Google Shape;82;p61"/>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83" name="Google Shape;83;p61"/>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84" name="Google Shape;84;p61"/>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85" name="Google Shape;85;p61"/>
          <p:cNvSpPr txBox="1"/>
          <p:nvPr/>
        </p:nvSpPr>
        <p:spPr>
          <a:xfrm>
            <a:off x="33873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86" name="Google Shape;86;p61"/>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6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89" name="Google Shape;89;p6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0"/>
        <p:cNvGrpSpPr/>
        <p:nvPr/>
      </p:nvGrpSpPr>
      <p:grpSpPr>
        <a:xfrm>
          <a:off x="0" y="0"/>
          <a:ext cx="0" cy="0"/>
          <a:chOff x="0" y="0"/>
          <a:chExt cx="0" cy="0"/>
        </a:xfrm>
      </p:grpSpPr>
      <p:sp>
        <p:nvSpPr>
          <p:cNvPr id="91" name="Google Shape;91;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2" name="Google Shape;92;p6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3" name="Google Shape;93;p6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94" name="Google Shape;94;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6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7" name="Google Shape;97;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8"/>
        <p:cNvGrpSpPr/>
        <p:nvPr/>
      </p:nvGrpSpPr>
      <p:grpSpPr>
        <a:xfrm>
          <a:off x="0" y="0"/>
          <a:ext cx="0" cy="0"/>
          <a:chOff x="0" y="0"/>
          <a:chExt cx="0" cy="0"/>
        </a:xfrm>
      </p:grpSpPr>
      <p:sp>
        <p:nvSpPr>
          <p:cNvPr id="99" name="Google Shape;99;p65"/>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00" name="Google Shape;100;p65"/>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01" name="Google Shape;101;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2"/>
        <p:cNvGrpSpPr/>
        <p:nvPr/>
      </p:nvGrpSpPr>
      <p:grpSpPr>
        <a:xfrm>
          <a:off x="0" y="0"/>
          <a:ext cx="0" cy="0"/>
          <a:chOff x="0" y="0"/>
          <a:chExt cx="0" cy="0"/>
        </a:xfrm>
      </p:grpSpPr>
      <p:sp>
        <p:nvSpPr>
          <p:cNvPr id="103" name="Google Shape;103;p66"/>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04" name="Google Shape;104;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05"/>
        <p:cNvGrpSpPr/>
        <p:nvPr/>
      </p:nvGrpSpPr>
      <p:grpSpPr>
        <a:xfrm>
          <a:off x="0" y="0"/>
          <a:ext cx="0" cy="0"/>
          <a:chOff x="0" y="0"/>
          <a:chExt cx="0" cy="0"/>
        </a:xfrm>
      </p:grpSpPr>
      <p:sp>
        <p:nvSpPr>
          <p:cNvPr id="106" name="Google Shape;106;p6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67"/>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8" name="Google Shape;108;p67"/>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9" name="Google Shape;109;p67"/>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10" name="Google Shape;110;p6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1"/>
        <p:cNvGrpSpPr/>
        <p:nvPr/>
      </p:nvGrpSpPr>
      <p:grpSpPr>
        <a:xfrm>
          <a:off x="0" y="0"/>
          <a:ext cx="0" cy="0"/>
          <a:chOff x="0" y="0"/>
          <a:chExt cx="0" cy="0"/>
        </a:xfrm>
      </p:grpSpPr>
      <p:sp>
        <p:nvSpPr>
          <p:cNvPr id="112" name="Google Shape;112;p68"/>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13" name="Google Shape;113;p6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4"/>
        <p:cNvGrpSpPr/>
        <p:nvPr/>
      </p:nvGrpSpPr>
      <p:grpSpPr>
        <a:xfrm>
          <a:off x="0" y="0"/>
          <a:ext cx="0" cy="0"/>
          <a:chOff x="0" y="0"/>
          <a:chExt cx="0" cy="0"/>
        </a:xfrm>
      </p:grpSpPr>
      <p:sp>
        <p:nvSpPr>
          <p:cNvPr id="115" name="Google Shape;115;p69"/>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69"/>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17" name="Google Shape;117;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 Column_quote">
  <p:cSld name="TITLE_1_1_1">
    <p:spTree>
      <p:nvGrpSpPr>
        <p:cNvPr id="1" name="Shape 120"/>
        <p:cNvGrpSpPr/>
        <p:nvPr/>
      </p:nvGrpSpPr>
      <p:grpSpPr>
        <a:xfrm>
          <a:off x="0" y="0"/>
          <a:ext cx="0" cy="0"/>
          <a:chOff x="0" y="0"/>
          <a:chExt cx="0" cy="0"/>
        </a:xfrm>
      </p:grpSpPr>
      <p:sp>
        <p:nvSpPr>
          <p:cNvPr id="121" name="Google Shape;121;p71"/>
          <p:cNvSpPr/>
          <p:nvPr/>
        </p:nvSpPr>
        <p:spPr>
          <a:xfrm>
            <a:off x="5844900" y="375"/>
            <a:ext cx="3299100" cy="5153400"/>
          </a:xfrm>
          <a:prstGeom prst="rect">
            <a:avLst/>
          </a:prstGeom>
          <a:solidFill>
            <a:srgbClr val="83FF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2" name="Google Shape;122;p71"/>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23" name="Google Shape;123;p71"/>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124" name="Google Shape;124;p71"/>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endParaRPr sz="500" b="0" i="0" u="none" strike="noStrike" cap="none">
              <a:solidFill>
                <a:srgbClr val="000000"/>
              </a:solidFill>
              <a:latin typeface="DM Sans"/>
              <a:ea typeface="DM Sans"/>
              <a:cs typeface="DM Sans"/>
              <a:sym typeface="DM Sans"/>
            </a:endParaRPr>
          </a:p>
        </p:txBody>
      </p:sp>
      <p:sp>
        <p:nvSpPr>
          <p:cNvPr id="125" name="Google Shape;125;p71"/>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cxnSp>
        <p:nvCxnSpPr>
          <p:cNvPr id="126" name="Google Shape;126;p71"/>
          <p:cNvCxnSpPr/>
          <p:nvPr/>
        </p:nvCxnSpPr>
        <p:spPr>
          <a:xfrm>
            <a:off x="5844900" y="1350"/>
            <a:ext cx="0" cy="5141400"/>
          </a:xfrm>
          <a:prstGeom prst="straightConnector1">
            <a:avLst/>
          </a:prstGeom>
          <a:noFill/>
          <a:ln w="9525" cap="flat" cmpd="sng">
            <a:solidFill>
              <a:schemeClr val="dk2"/>
            </a:solidFill>
            <a:prstDash val="solid"/>
            <a:round/>
            <a:headEnd type="none" w="sm" len="sm"/>
            <a:tailEnd type="none" w="sm" len="sm"/>
          </a:ln>
        </p:spPr>
      </p:cxnSp>
      <p:cxnSp>
        <p:nvCxnSpPr>
          <p:cNvPr id="127" name="Google Shape;127;p71"/>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128"/>
        <p:cNvGrpSpPr/>
        <p:nvPr/>
      </p:nvGrpSpPr>
      <p:grpSpPr>
        <a:xfrm>
          <a:off x="0" y="0"/>
          <a:ext cx="0" cy="0"/>
          <a:chOff x="0" y="0"/>
          <a:chExt cx="0" cy="0"/>
        </a:xfrm>
      </p:grpSpPr>
      <p:sp>
        <p:nvSpPr>
          <p:cNvPr id="129" name="Google Shape;129;p7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0" name="Google Shape;130;p7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1" name="Google Shape;131;p7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_No Footer">
  <p:cSld name="TITLE_1">
    <p:spTree>
      <p:nvGrpSpPr>
        <p:cNvPr id="1" name="Shape 136"/>
        <p:cNvGrpSpPr/>
        <p:nvPr/>
      </p:nvGrpSpPr>
      <p:grpSpPr>
        <a:xfrm>
          <a:off x="0" y="0"/>
          <a:ext cx="0" cy="0"/>
          <a:chOff x="0" y="0"/>
          <a:chExt cx="0" cy="0"/>
        </a:xfrm>
      </p:grpSpPr>
      <p:cxnSp>
        <p:nvCxnSpPr>
          <p:cNvPr id="137" name="Google Shape;137;g33695ec5df7_0_200"/>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38" name="Google Shape;138;g33695ec5df7_0_200"/>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9"/>
        <p:cNvGrpSpPr/>
        <p:nvPr/>
      </p:nvGrpSpPr>
      <p:grpSpPr>
        <a:xfrm>
          <a:off x="0" y="0"/>
          <a:ext cx="0" cy="0"/>
          <a:chOff x="0" y="0"/>
          <a:chExt cx="0" cy="0"/>
        </a:xfrm>
      </p:grpSpPr>
      <p:sp>
        <p:nvSpPr>
          <p:cNvPr id="140" name="Google Shape;140;g33695ec5df7_0_20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1" name="Google Shape;141;g33695ec5df7_0_20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2" name="Google Shape;142;g33695ec5df7_0_20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 Column">
  <p:cSld name="TITLE_1_1">
    <p:spTree>
      <p:nvGrpSpPr>
        <p:cNvPr id="1" name="Shape 143"/>
        <p:cNvGrpSpPr/>
        <p:nvPr/>
      </p:nvGrpSpPr>
      <p:grpSpPr>
        <a:xfrm>
          <a:off x="0" y="0"/>
          <a:ext cx="0" cy="0"/>
          <a:chOff x="0" y="0"/>
          <a:chExt cx="0" cy="0"/>
        </a:xfrm>
      </p:grpSpPr>
      <p:cxnSp>
        <p:nvCxnSpPr>
          <p:cNvPr id="144" name="Google Shape;144;g33695ec5df7_0_207"/>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45" name="Google Shape;145;g33695ec5df7_0_207"/>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46" name="Google Shape;146;g33695ec5df7_0_207"/>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147" name="Google Shape;147;g33695ec5df7_0_207"/>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chemeClr val="dk1"/>
                </a:solidFill>
                <a:latin typeface="DM Sans"/>
                <a:ea typeface="DM Sans"/>
                <a:cs typeface="DM Sans"/>
                <a:sym typeface="DM Sans"/>
              </a:rPr>
              <a:t>Title of Presentation</a:t>
            </a:r>
            <a:endParaRPr sz="500" b="0" i="0" u="none" strike="noStrike" cap="none">
              <a:solidFill>
                <a:srgbClr val="000000"/>
              </a:solidFill>
              <a:latin typeface="DM Sans"/>
              <a:ea typeface="DM Sans"/>
              <a:cs typeface="DM Sans"/>
              <a:sym typeface="DM Sans"/>
            </a:endParaRPr>
          </a:p>
        </p:txBody>
      </p:sp>
      <p:sp>
        <p:nvSpPr>
          <p:cNvPr id="148" name="Google Shape;148;g33695ec5df7_0_207"/>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9"/>
        <p:cNvGrpSpPr/>
        <p:nvPr/>
      </p:nvGrpSpPr>
      <p:grpSpPr>
        <a:xfrm>
          <a:off x="0" y="0"/>
          <a:ext cx="0" cy="0"/>
          <a:chOff x="0" y="0"/>
          <a:chExt cx="0" cy="0"/>
        </a:xfrm>
      </p:grpSpPr>
      <p:sp>
        <p:nvSpPr>
          <p:cNvPr id="150" name="Google Shape;150;g33695ec5df7_0_21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51" name="Google Shape;151;g33695ec5df7_0_21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52" name="Google Shape;152;g33695ec5df7_0_2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 Column">
  <p:cSld name="TITLE_2">
    <p:spTree>
      <p:nvGrpSpPr>
        <p:cNvPr id="1" name="Shape 153"/>
        <p:cNvGrpSpPr/>
        <p:nvPr/>
      </p:nvGrpSpPr>
      <p:grpSpPr>
        <a:xfrm>
          <a:off x="0" y="0"/>
          <a:ext cx="0" cy="0"/>
          <a:chOff x="0" y="0"/>
          <a:chExt cx="0" cy="0"/>
        </a:xfrm>
      </p:grpSpPr>
      <p:cxnSp>
        <p:nvCxnSpPr>
          <p:cNvPr id="154" name="Google Shape;154;g33695ec5df7_0_217"/>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cxnSp>
        <p:nvCxnSpPr>
          <p:cNvPr id="155" name="Google Shape;155;g33695ec5df7_0_217"/>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56" name="Google Shape;156;g33695ec5df7_0_217"/>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157" name="Google Shape;157;g33695ec5df7_0_217"/>
          <p:cNvSpPr txBox="1"/>
          <p:nvPr/>
        </p:nvSpPr>
        <p:spPr>
          <a:xfrm>
            <a:off x="33873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chemeClr val="dk1"/>
                </a:solidFill>
                <a:latin typeface="DM Sans"/>
                <a:ea typeface="DM Sans"/>
                <a:cs typeface="DM Sans"/>
                <a:sym typeface="DM Sans"/>
              </a:rPr>
              <a:t>Title of Presentation</a:t>
            </a:r>
            <a:endParaRPr sz="500" b="0" i="0" u="none" strike="noStrike" cap="none">
              <a:solidFill>
                <a:srgbClr val="000000"/>
              </a:solidFill>
              <a:latin typeface="DM Sans"/>
              <a:ea typeface="DM Sans"/>
              <a:cs typeface="DM Sans"/>
              <a:sym typeface="DM Sans"/>
            </a:endParaRPr>
          </a:p>
        </p:txBody>
      </p:sp>
      <p:sp>
        <p:nvSpPr>
          <p:cNvPr id="158" name="Google Shape;158;g33695ec5df7_0_217"/>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9"/>
        <p:cNvGrpSpPr/>
        <p:nvPr/>
      </p:nvGrpSpPr>
      <p:grpSpPr>
        <a:xfrm>
          <a:off x="0" y="0"/>
          <a:ext cx="0" cy="0"/>
          <a:chOff x="0" y="0"/>
          <a:chExt cx="0" cy="0"/>
        </a:xfrm>
      </p:grpSpPr>
      <p:sp>
        <p:nvSpPr>
          <p:cNvPr id="160" name="Google Shape;160;g33695ec5df7_0_22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61" name="Google Shape;161;g33695ec5df7_0_2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62"/>
        <p:cNvGrpSpPr/>
        <p:nvPr/>
      </p:nvGrpSpPr>
      <p:grpSpPr>
        <a:xfrm>
          <a:off x="0" y="0"/>
          <a:ext cx="0" cy="0"/>
          <a:chOff x="0" y="0"/>
          <a:chExt cx="0" cy="0"/>
        </a:xfrm>
      </p:grpSpPr>
      <p:sp>
        <p:nvSpPr>
          <p:cNvPr id="163" name="Google Shape;163;g33695ec5df7_0_2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4" name="Google Shape;164;g33695ec5df7_0_22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5" name="Google Shape;165;g33695ec5df7_0_22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6" name="Google Shape;166;g33695ec5df7_0_2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7"/>
        <p:cNvGrpSpPr/>
        <p:nvPr/>
      </p:nvGrpSpPr>
      <p:grpSpPr>
        <a:xfrm>
          <a:off x="0" y="0"/>
          <a:ext cx="0" cy="0"/>
          <a:chOff x="0" y="0"/>
          <a:chExt cx="0" cy="0"/>
        </a:xfrm>
      </p:grpSpPr>
      <p:sp>
        <p:nvSpPr>
          <p:cNvPr id="168" name="Google Shape;168;g33695ec5df7_0_2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9" name="Google Shape;169;g33695ec5df7_0_2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70"/>
        <p:cNvGrpSpPr/>
        <p:nvPr/>
      </p:nvGrpSpPr>
      <p:grpSpPr>
        <a:xfrm>
          <a:off x="0" y="0"/>
          <a:ext cx="0" cy="0"/>
          <a:chOff x="0" y="0"/>
          <a:chExt cx="0" cy="0"/>
        </a:xfrm>
      </p:grpSpPr>
      <p:sp>
        <p:nvSpPr>
          <p:cNvPr id="171" name="Google Shape;171;g33695ec5df7_0_23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72" name="Google Shape;172;g33695ec5df7_0_23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3" name="Google Shape;173;g33695ec5df7_0_2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74"/>
        <p:cNvGrpSpPr/>
        <p:nvPr/>
      </p:nvGrpSpPr>
      <p:grpSpPr>
        <a:xfrm>
          <a:off x="0" y="0"/>
          <a:ext cx="0" cy="0"/>
          <a:chOff x="0" y="0"/>
          <a:chExt cx="0" cy="0"/>
        </a:xfrm>
      </p:grpSpPr>
      <p:sp>
        <p:nvSpPr>
          <p:cNvPr id="175" name="Google Shape;175;g33695ec5df7_0_23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76" name="Google Shape;176;g33695ec5df7_0_2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7"/>
        <p:cNvGrpSpPr/>
        <p:nvPr/>
      </p:nvGrpSpPr>
      <p:grpSpPr>
        <a:xfrm>
          <a:off x="0" y="0"/>
          <a:ext cx="0" cy="0"/>
          <a:chOff x="0" y="0"/>
          <a:chExt cx="0" cy="0"/>
        </a:xfrm>
      </p:grpSpPr>
      <p:sp>
        <p:nvSpPr>
          <p:cNvPr id="178" name="Google Shape;178;g33695ec5df7_0_24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g33695ec5df7_0_24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80" name="Google Shape;180;g33695ec5df7_0_24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81" name="Google Shape;181;g33695ec5df7_0_24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82" name="Google Shape;182;g33695ec5df7_0_2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3"/>
        <p:cNvGrpSpPr/>
        <p:nvPr/>
      </p:nvGrpSpPr>
      <p:grpSpPr>
        <a:xfrm>
          <a:off x="0" y="0"/>
          <a:ext cx="0" cy="0"/>
          <a:chOff x="0" y="0"/>
          <a:chExt cx="0" cy="0"/>
        </a:xfrm>
      </p:grpSpPr>
      <p:sp>
        <p:nvSpPr>
          <p:cNvPr id="184" name="Google Shape;184;g33695ec5df7_0_247"/>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185" name="Google Shape;185;g33695ec5df7_0_2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6"/>
        <p:cNvGrpSpPr/>
        <p:nvPr/>
      </p:nvGrpSpPr>
      <p:grpSpPr>
        <a:xfrm>
          <a:off x="0" y="0"/>
          <a:ext cx="0" cy="0"/>
          <a:chOff x="0" y="0"/>
          <a:chExt cx="0" cy="0"/>
        </a:xfrm>
      </p:grpSpPr>
      <p:sp>
        <p:nvSpPr>
          <p:cNvPr id="187" name="Google Shape;187;g33695ec5df7_0_25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88" name="Google Shape;188;g33695ec5df7_0_25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89" name="Google Shape;189;g33695ec5df7_0_2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0"/>
        <p:cNvGrpSpPr/>
        <p:nvPr/>
      </p:nvGrpSpPr>
      <p:grpSpPr>
        <a:xfrm>
          <a:off x="0" y="0"/>
          <a:ext cx="0" cy="0"/>
          <a:chOff x="0" y="0"/>
          <a:chExt cx="0" cy="0"/>
        </a:xfrm>
      </p:grpSpPr>
      <p:sp>
        <p:nvSpPr>
          <p:cNvPr id="191" name="Google Shape;191;g33695ec5df7_0_2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 Column_quote">
  <p:cSld name="TITLE_1_1_1">
    <p:spTree>
      <p:nvGrpSpPr>
        <p:cNvPr id="1" name="Shape 192"/>
        <p:cNvGrpSpPr/>
        <p:nvPr/>
      </p:nvGrpSpPr>
      <p:grpSpPr>
        <a:xfrm>
          <a:off x="0" y="0"/>
          <a:ext cx="0" cy="0"/>
          <a:chOff x="0" y="0"/>
          <a:chExt cx="0" cy="0"/>
        </a:xfrm>
      </p:grpSpPr>
      <p:sp>
        <p:nvSpPr>
          <p:cNvPr id="193" name="Google Shape;193;g33695ec5df7_0_256"/>
          <p:cNvSpPr/>
          <p:nvPr/>
        </p:nvSpPr>
        <p:spPr>
          <a:xfrm>
            <a:off x="5844900" y="375"/>
            <a:ext cx="3299100" cy="5153400"/>
          </a:xfrm>
          <a:prstGeom prst="rect">
            <a:avLst/>
          </a:prstGeom>
          <a:solidFill>
            <a:srgbClr val="83FF3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4" name="Google Shape;194;g33695ec5df7_0_256"/>
          <p:cNvCxnSpPr/>
          <p:nvPr/>
        </p:nvCxnSpPr>
        <p:spPr>
          <a:xfrm rot="10800000">
            <a:off x="305625" y="-4950"/>
            <a:ext cx="0" cy="5153400"/>
          </a:xfrm>
          <a:prstGeom prst="straightConnector1">
            <a:avLst/>
          </a:prstGeom>
          <a:noFill/>
          <a:ln w="9525" cap="flat" cmpd="sng">
            <a:solidFill>
              <a:schemeClr val="dk2"/>
            </a:solidFill>
            <a:prstDash val="solid"/>
            <a:round/>
            <a:headEnd type="none" w="sm" len="sm"/>
            <a:tailEnd type="none" w="sm" len="sm"/>
          </a:ln>
        </p:spPr>
      </p:cxnSp>
      <p:sp>
        <p:nvSpPr>
          <p:cNvPr id="195" name="Google Shape;195;g33695ec5df7_0_256"/>
          <p:cNvSpPr txBox="1"/>
          <p:nvPr/>
        </p:nvSpPr>
        <p:spPr>
          <a:xfrm>
            <a:off x="6158700" y="4835200"/>
            <a:ext cx="2682300" cy="308400"/>
          </a:xfrm>
          <a:prstGeom prst="rect">
            <a:avLst/>
          </a:prstGeom>
          <a:noFill/>
          <a:ln>
            <a:noFill/>
          </a:ln>
        </p:spPr>
        <p:txBody>
          <a:bodyPr spcFirstLastPara="1" wrap="square" lIns="0" tIns="0" rIns="0" bIns="0" anchor="ctr" anchorCtr="0">
            <a:normAutofit/>
          </a:bodyPr>
          <a:lstStyle/>
          <a:p>
            <a:pPr marL="0" marR="0" lvl="0" indent="0" algn="r" rtl="0">
              <a:lnSpc>
                <a:spcPct val="100000"/>
              </a:lnSpc>
              <a:spcBef>
                <a:spcPts val="0"/>
              </a:spcBef>
              <a:spcAft>
                <a:spcPts val="0"/>
              </a:spcAft>
              <a:buClr>
                <a:srgbClr val="000000"/>
              </a:buClr>
              <a:buSzPts val="500"/>
              <a:buFont typeface="Arial"/>
              <a:buNone/>
            </a:pPr>
            <a:fld id="{00000000-1234-1234-1234-123412341234}" type="slidenum">
              <a:rPr lang="en-GB" sz="500" b="0" i="0" u="none" strike="noStrike" cap="none">
                <a:solidFill>
                  <a:srgbClr val="000000"/>
                </a:solidFill>
                <a:latin typeface="DM Sans"/>
                <a:ea typeface="DM Sans"/>
                <a:cs typeface="DM Sans"/>
                <a:sym typeface="DM Sans"/>
              </a:rPr>
              <a:t>‹#›</a:t>
            </a:fld>
            <a:endParaRPr sz="500" b="0" i="0" u="none" strike="noStrike" cap="none">
              <a:solidFill>
                <a:srgbClr val="000000"/>
              </a:solidFill>
              <a:latin typeface="DM Sans"/>
              <a:ea typeface="DM Sans"/>
              <a:cs typeface="DM Sans"/>
              <a:sym typeface="DM Sans"/>
            </a:endParaRPr>
          </a:p>
        </p:txBody>
      </p:sp>
      <p:sp>
        <p:nvSpPr>
          <p:cNvPr id="196" name="Google Shape;196;g33695ec5df7_0_256"/>
          <p:cNvSpPr txBox="1"/>
          <p:nvPr/>
        </p:nvSpPr>
        <p:spPr>
          <a:xfrm>
            <a:off x="3419850" y="4836225"/>
            <a:ext cx="26496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chemeClr val="dk1"/>
                </a:solidFill>
                <a:latin typeface="DM Sans"/>
                <a:ea typeface="DM Sans"/>
                <a:cs typeface="DM Sans"/>
                <a:sym typeface="DM Sans"/>
              </a:rPr>
              <a:t>Title of Presentation</a:t>
            </a:r>
            <a:endParaRPr sz="500" b="0" i="0" u="none" strike="noStrike" cap="none">
              <a:solidFill>
                <a:srgbClr val="000000"/>
              </a:solidFill>
              <a:latin typeface="DM Sans"/>
              <a:ea typeface="DM Sans"/>
              <a:cs typeface="DM Sans"/>
              <a:sym typeface="DM Sans"/>
            </a:endParaRPr>
          </a:p>
        </p:txBody>
      </p:sp>
      <p:sp>
        <p:nvSpPr>
          <p:cNvPr id="197" name="Google Shape;197;g33695ec5df7_0_256"/>
          <p:cNvSpPr txBox="1"/>
          <p:nvPr/>
        </p:nvSpPr>
        <p:spPr>
          <a:xfrm>
            <a:off x="615900" y="4836225"/>
            <a:ext cx="2682300" cy="3084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500"/>
              <a:buFont typeface="Arial"/>
              <a:buNone/>
            </a:pPr>
            <a:r>
              <a:rPr lang="en-GB" sz="500" b="0" i="0" u="none" strike="noStrike" cap="none">
                <a:solidFill>
                  <a:srgbClr val="000000"/>
                </a:solidFill>
                <a:latin typeface="DM Sans"/>
                <a:ea typeface="DM Sans"/>
                <a:cs typeface="DM Sans"/>
                <a:sym typeface="DM Sans"/>
              </a:rPr>
              <a:t>XQ</a:t>
            </a:r>
            <a:endParaRPr sz="500" b="0" i="0" u="none" strike="noStrike" cap="none">
              <a:solidFill>
                <a:srgbClr val="000000"/>
              </a:solidFill>
              <a:latin typeface="DM Sans"/>
              <a:ea typeface="DM Sans"/>
              <a:cs typeface="DM Sans"/>
              <a:sym typeface="DM Sans"/>
            </a:endParaRPr>
          </a:p>
        </p:txBody>
      </p:sp>
      <p:cxnSp>
        <p:nvCxnSpPr>
          <p:cNvPr id="198" name="Google Shape;198;g33695ec5df7_0_256"/>
          <p:cNvCxnSpPr/>
          <p:nvPr/>
        </p:nvCxnSpPr>
        <p:spPr>
          <a:xfrm>
            <a:off x="5844900" y="1350"/>
            <a:ext cx="0" cy="5141400"/>
          </a:xfrm>
          <a:prstGeom prst="straightConnector1">
            <a:avLst/>
          </a:prstGeom>
          <a:noFill/>
          <a:ln w="9525" cap="flat" cmpd="sng">
            <a:solidFill>
              <a:schemeClr val="dk2"/>
            </a:solidFill>
            <a:prstDash val="solid"/>
            <a:round/>
            <a:headEnd type="none" w="sm" len="sm"/>
            <a:tailEnd type="none" w="sm" len="sm"/>
          </a:ln>
        </p:spPr>
      </p:cxnSp>
      <p:cxnSp>
        <p:nvCxnSpPr>
          <p:cNvPr id="199" name="Google Shape;199;g33695ec5df7_0_256"/>
          <p:cNvCxnSpPr/>
          <p:nvPr/>
        </p:nvCxnSpPr>
        <p:spPr>
          <a:xfrm>
            <a:off x="-2700" y="4836225"/>
            <a:ext cx="9149400" cy="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extLst>
    <p:ext uri="{DCECCB84-F9BA-43D5-87BE-67443E8EF086}">
      <p15:sldGuideLst xmlns:p15="http://schemas.microsoft.com/office/powerpoint/2012/main">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200"/>
        <p:cNvGrpSpPr/>
        <p:nvPr/>
      </p:nvGrpSpPr>
      <p:grpSpPr>
        <a:xfrm>
          <a:off x="0" y="0"/>
          <a:ext cx="0" cy="0"/>
          <a:chOff x="0" y="0"/>
          <a:chExt cx="0" cy="0"/>
        </a:xfrm>
      </p:grpSpPr>
      <p:sp>
        <p:nvSpPr>
          <p:cNvPr id="201" name="Google Shape;201;g33695ec5df7_0_26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02" name="Google Shape;202;g33695ec5df7_0_26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3" name="Google Shape;203;g33695ec5df7_0_2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5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1pPr>
            <a:lvl2pPr marR="0" lvl="1"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2pPr>
            <a:lvl3pPr marR="0" lvl="2"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3pPr>
            <a:lvl4pPr marR="0" lvl="3"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4pPr>
            <a:lvl5pPr marR="0" lvl="4"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5pPr>
            <a:lvl6pPr marR="0" lvl="5"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6pPr>
            <a:lvl7pPr marR="0" lvl="6"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7pPr>
            <a:lvl8pPr marR="0" lvl="7"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8pPr>
            <a:lvl9pPr marR="0" lvl="8"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9pPr>
          </a:lstStyle>
          <a:p>
            <a:endParaRPr/>
          </a:p>
        </p:txBody>
      </p:sp>
      <p:sp>
        <p:nvSpPr>
          <p:cNvPr id="7" name="Google Shape;7;p5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roxima Nova"/>
              <a:buChar char="●"/>
              <a:defRPr sz="1800" b="0" i="0" u="none" strike="noStrike" cap="none">
                <a:solidFill>
                  <a:schemeClr val="dk2"/>
                </a:solidFill>
                <a:latin typeface="Proxima Nova"/>
                <a:ea typeface="Proxima Nova"/>
                <a:cs typeface="Proxima Nova"/>
                <a:sym typeface="Proxima Nova"/>
              </a:defRPr>
            </a:lvl1pPr>
            <a:lvl2pPr marL="914400" marR="0" lvl="1"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2pPr>
            <a:lvl3pPr marL="1371600" marR="0" lvl="2"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3pPr>
            <a:lvl4pPr marL="1828800" marR="0" lvl="3"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4pPr>
            <a:lvl5pPr marL="2286000" marR="0" lvl="4"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5pPr>
            <a:lvl6pPr marL="2743200" marR="0" lvl="5"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6pPr>
            <a:lvl7pPr marL="3200400" marR="0" lvl="6"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7pPr>
            <a:lvl8pPr marL="3657600" marR="0" lvl="7"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8pPr>
            <a:lvl9pPr marL="4114800" marR="0" lvl="8" indent="-317500" algn="l" rtl="0">
              <a:lnSpc>
                <a:spcPct val="115000"/>
              </a:lnSpc>
              <a:spcBef>
                <a:spcPts val="0"/>
              </a:spcBef>
              <a:spcAft>
                <a:spcPts val="0"/>
              </a:spcAft>
              <a:buClr>
                <a:schemeClr val="dk2"/>
              </a:buClr>
              <a:buSzPts val="1400"/>
              <a:buFont typeface="Proxima Nova"/>
              <a:buChar char="■"/>
              <a:defRPr sz="1400" b="0" i="0" u="none" strike="noStrike" cap="none">
                <a:solidFill>
                  <a:schemeClr val="dk2"/>
                </a:solidFill>
                <a:latin typeface="Proxima Nova"/>
                <a:ea typeface="Proxima Nova"/>
                <a:cs typeface="Proxima Nova"/>
                <a:sym typeface="Proxima Nova"/>
              </a:defRPr>
            </a:lvl9pPr>
          </a:lstStyle>
          <a:p>
            <a:endParaRPr/>
          </a:p>
        </p:txBody>
      </p:sp>
      <p:sp>
        <p:nvSpPr>
          <p:cNvPr id="8" name="Google Shape;8;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0"/>
        <p:cNvGrpSpPr/>
        <p:nvPr/>
      </p:nvGrpSpPr>
      <p:grpSpPr>
        <a:xfrm>
          <a:off x="0" y="0"/>
          <a:ext cx="0" cy="0"/>
          <a:chOff x="0" y="0"/>
          <a:chExt cx="0" cy="0"/>
        </a:xfrm>
      </p:grpSpPr>
      <p:sp>
        <p:nvSpPr>
          <p:cNvPr id="61" name="Google Shape;61;p5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62" name="Google Shape;62;p5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63" name="Google Shape;63;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32"/>
        <p:cNvGrpSpPr/>
        <p:nvPr/>
      </p:nvGrpSpPr>
      <p:grpSpPr>
        <a:xfrm>
          <a:off x="0" y="0"/>
          <a:ext cx="0" cy="0"/>
          <a:chOff x="0" y="0"/>
          <a:chExt cx="0" cy="0"/>
        </a:xfrm>
      </p:grpSpPr>
      <p:sp>
        <p:nvSpPr>
          <p:cNvPr id="133" name="Google Shape;133;g33695ec5df7_0_19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34" name="Google Shape;134;g33695ec5df7_0_19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35" name="Google Shape;135;g33695ec5df7_0_19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cs.google.com/presentation/d/1ubTI7PiDBvjbxPARKc2ByoYRdd10k--ZslmTeGMwgoE/edit?usp=shari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9ZDkItO-0a4&amp;t=4s"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hyperlink" Target="https://www.vox.com/2015/1/5/7494279/spacex-rocket-landin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9ZDkItO-0a4&amp;t=4s"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hyperlink" Target="https://www.vox.com/2015/1/5/7494279/spacex-rocket-landin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9ZDkItO-0a4&amp;t=4s" TargetMode="External"/><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hyperlink" Target="https://www.vox.com/2015/1/5/7494279/spacex-rocket-landing"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5.xml"/><Relationship Id="rId1" Type="http://schemas.openxmlformats.org/officeDocument/2006/relationships/slideLayout" Target="../slideLayouts/slideLayout16.xml"/><Relationship Id="rId5" Type="http://schemas.openxmlformats.org/officeDocument/2006/relationships/image" Target="../media/image13.png"/><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rgbClr val="145758"/>
        </a:solidFill>
        <a:effectLst/>
      </p:bgPr>
    </p:bg>
    <p:spTree>
      <p:nvGrpSpPr>
        <p:cNvPr id="1" name="Shape 207"/>
        <p:cNvGrpSpPr/>
        <p:nvPr/>
      </p:nvGrpSpPr>
      <p:grpSpPr>
        <a:xfrm>
          <a:off x="0" y="0"/>
          <a:ext cx="0" cy="0"/>
          <a:chOff x="0" y="0"/>
          <a:chExt cx="0" cy="0"/>
        </a:xfrm>
      </p:grpSpPr>
      <p:cxnSp>
        <p:nvCxnSpPr>
          <p:cNvPr id="208" name="Google Shape;208;p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09" name="Google Shape;209;p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10" name="Google Shape;210;p1"/>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Preparation Notes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211" name="Google Shape;211;p1"/>
          <p:cNvSpPr txBox="1"/>
          <p:nvPr/>
        </p:nvSpPr>
        <p:spPr>
          <a:xfrm>
            <a:off x="312775" y="1071275"/>
            <a:ext cx="8733900" cy="34458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500"/>
              </a:spcBef>
              <a:spcAft>
                <a:spcPts val="0"/>
              </a:spcAft>
              <a:buClr>
                <a:srgbClr val="000000"/>
              </a:buClr>
              <a:buSzPts val="1400"/>
              <a:buFont typeface="Arial"/>
              <a:buNone/>
            </a:pPr>
            <a:r>
              <a:rPr lang="en-GB" sz="1400" b="0" i="0" u="none" strike="noStrike" cap="none">
                <a:solidFill>
                  <a:schemeClr val="lt1"/>
                </a:solidFill>
                <a:latin typeface="Nanum Myeongjo"/>
                <a:ea typeface="Nanum Myeongjo"/>
                <a:cs typeface="Nanum Myeongjo"/>
                <a:sym typeface="Nanum Myeongjo"/>
              </a:rPr>
              <a:t>Please review and customize this deck to prepare it for use. Some notes:</a:t>
            </a: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50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professional learning (PL) materials (slide deck and accompanying handout) are being offered in editable forms so that you may make adjustments to better support the specific work happening in your school or district. </a:t>
            </a:r>
            <a:endParaRPr sz="1400" b="0" i="0" u="none" strike="noStrike" cap="none">
              <a:solidFill>
                <a:schemeClr val="lt1"/>
              </a:solidFill>
              <a:latin typeface="Nanum Myeongjo"/>
              <a:ea typeface="Nanum Myeongjo"/>
              <a:cs typeface="Nanum Myeongjo"/>
              <a:sym typeface="Nanum Myeongjo"/>
            </a:endParaRPr>
          </a:p>
          <a:p>
            <a:pPr marL="457200" marR="0" lvl="0" indent="0" algn="l" rtl="0">
              <a:lnSpc>
                <a:spcPct val="115000"/>
              </a:lnSpc>
              <a:spcBef>
                <a:spcPts val="50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a:p>
            <a:pPr marL="457200" marR="0" lvl="0" indent="-317500" algn="l" rtl="0">
              <a:lnSpc>
                <a:spcPct val="115000"/>
              </a:lnSpc>
              <a:spcBef>
                <a:spcPts val="50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These PL materials are designed to easily accommodate remote delivery: </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An </a:t>
            </a:r>
            <a:r>
              <a:rPr lang="en-GB" sz="1400" b="0" i="0" u="sng" strike="noStrike" cap="none">
                <a:solidFill>
                  <a:srgbClr val="83FBA3"/>
                </a:solidFill>
                <a:latin typeface="Nanum Myeongjo"/>
                <a:ea typeface="Nanum Myeongjo"/>
                <a:cs typeface="Nanum Myeongjo"/>
                <a:sym typeface="Nanum Myeongjo"/>
                <a:hlinkClick r:id="rId3">
                  <a:extLst>
                    <a:ext uri="{A12FA001-AC4F-418D-AE19-62706E023703}">
                      <ahyp:hlinkClr xmlns:ahyp="http://schemas.microsoft.com/office/drawing/2018/hyperlinkcolor" val="tx"/>
                    </a:ext>
                  </a:extLst>
                </a:hlinkClick>
              </a:rPr>
              <a:t>editable Google Slide Deck</a:t>
            </a:r>
            <a:r>
              <a:rPr lang="en-GB" sz="1400" b="0" i="0" u="none" strike="noStrike" cap="none">
                <a:solidFill>
                  <a:srgbClr val="83FF36"/>
                </a:solidFill>
                <a:latin typeface="Nanum Myeongjo"/>
                <a:ea typeface="Nanum Myeongjo"/>
                <a:cs typeface="Nanum Myeongjo"/>
                <a:sym typeface="Nanum Myeongjo"/>
              </a:rPr>
              <a:t> </a:t>
            </a:r>
            <a:r>
              <a:rPr lang="en-GB" sz="1400" b="0" i="0" u="none" strike="noStrike" cap="none">
                <a:solidFill>
                  <a:schemeClr val="lt1"/>
                </a:solidFill>
                <a:latin typeface="Nanum Myeongjo"/>
                <a:ea typeface="Nanum Myeongjo"/>
                <a:cs typeface="Nanum Myeongjo"/>
                <a:sym typeface="Nanum Myeongjo"/>
              </a:rPr>
              <a:t>is provided to facilitate discussion of student work; the facilitator will need to make a copy of this and be ready to share the link with participants as noted in the deck. </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sz="1400" b="0" i="0" u="none" strike="noStrike" cap="none">
              <a:solidFill>
                <a:schemeClr val="lt1"/>
              </a:solidFill>
              <a:latin typeface="Nanum Myeongjo"/>
              <a:ea typeface="Nanum Myeongjo"/>
              <a:cs typeface="Nanum Myeongjo"/>
              <a:sym typeface="Nanum Myeongjo"/>
            </a:endParaRPr>
          </a:p>
          <a:p>
            <a:pPr marL="914400" marR="0" lvl="1" indent="-317500" algn="l" rtl="0">
              <a:lnSpc>
                <a:spcPct val="115000"/>
              </a:lnSpc>
              <a:spcBef>
                <a:spcPts val="0"/>
              </a:spcBef>
              <a:spcAft>
                <a:spcPts val="0"/>
              </a:spcAft>
              <a:buClr>
                <a:schemeClr val="lt1"/>
              </a:buClr>
              <a:buSzPts val="1400"/>
              <a:buFont typeface="Nanum Myeongjo"/>
              <a:buChar char="○"/>
            </a:pPr>
            <a:r>
              <a:rPr lang="en-GB" sz="1400" b="0" i="0" u="none" strike="noStrike" cap="non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sz="1400" b="0" i="0" u="none" strike="noStrike" cap="none">
              <a:solidFill>
                <a:schemeClr val="lt1"/>
              </a:solidFill>
              <a:latin typeface="Nanum Myeongjo"/>
              <a:ea typeface="Nanum Myeongjo"/>
              <a:cs typeface="Nanum Myeongjo"/>
              <a:sym typeface="Nanum Myeongjo"/>
            </a:endParaRPr>
          </a:p>
          <a:p>
            <a:pPr marL="0" marR="0" lvl="0" indent="0" algn="l" rtl="0">
              <a:lnSpc>
                <a:spcPct val="115000"/>
              </a:lnSpc>
              <a:spcBef>
                <a:spcPts val="500"/>
              </a:spcBef>
              <a:spcAft>
                <a:spcPts val="0"/>
              </a:spcAft>
              <a:buClr>
                <a:srgbClr val="000000"/>
              </a:buClr>
              <a:buSzPts val="1400"/>
              <a:buFont typeface="Arial"/>
              <a:buNone/>
            </a:pPr>
            <a:endParaRPr sz="1400" b="0" i="0" u="none" strike="noStrike" cap="non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215"/>
        <p:cNvGrpSpPr/>
        <p:nvPr/>
      </p:nvGrpSpPr>
      <p:grpSpPr>
        <a:xfrm>
          <a:off x="0" y="0"/>
          <a:ext cx="0" cy="0"/>
          <a:chOff x="0" y="0"/>
          <a:chExt cx="0" cy="0"/>
        </a:xfrm>
      </p:grpSpPr>
      <p:sp>
        <p:nvSpPr>
          <p:cNvPr id="216" name="Google Shape;216;p2"/>
          <p:cNvSpPr txBox="1"/>
          <p:nvPr/>
        </p:nvSpPr>
        <p:spPr>
          <a:xfrm>
            <a:off x="615900" y="1031000"/>
            <a:ext cx="7620600" cy="1944600"/>
          </a:xfrm>
          <a:prstGeom prst="rect">
            <a:avLst/>
          </a:prstGeom>
          <a:noFill/>
          <a:ln>
            <a:noFill/>
          </a:ln>
        </p:spPr>
        <p:txBody>
          <a:bodyPr spcFirstLastPara="1" wrap="square" lIns="0" tIns="0" rIns="0" bIns="0" anchor="t" anchorCtr="0">
            <a:noAutofit/>
          </a:bodyPr>
          <a:lstStyle/>
          <a:p>
            <a:pPr marL="0" marR="0" lvl="0" indent="0" algn="l" rtl="0">
              <a:lnSpc>
                <a:spcPct val="80000"/>
              </a:lnSpc>
              <a:spcBef>
                <a:spcPts val="0"/>
              </a:spcBef>
              <a:spcAft>
                <a:spcPts val="0"/>
              </a:spcAft>
              <a:buClr>
                <a:srgbClr val="000000"/>
              </a:buClr>
              <a:buSzPts val="6400"/>
              <a:buFont typeface="Arial"/>
              <a:buNone/>
            </a:pPr>
            <a:r>
              <a:rPr lang="en-GB" sz="6400" b="0" i="0" u="none" strike="noStrike" cap="none">
                <a:solidFill>
                  <a:srgbClr val="000000"/>
                </a:solidFill>
                <a:latin typeface="Nanum Myeongjo"/>
                <a:ea typeface="Nanum Myeongjo"/>
                <a:cs typeface="Nanum Myeongjo"/>
                <a:sym typeface="Nanum Myeongjo"/>
              </a:rPr>
              <a:t>M103 Overview </a:t>
            </a:r>
            <a:endParaRPr sz="6400" b="0" i="0" u="none" strike="noStrike" cap="none">
              <a:solidFill>
                <a:srgbClr val="000000"/>
              </a:solidFill>
              <a:latin typeface="Nanum Myeongjo"/>
              <a:ea typeface="Nanum Myeongjo"/>
              <a:cs typeface="Nanum Myeongjo"/>
              <a:sym typeface="Nanum Myeongjo"/>
            </a:endParaRPr>
          </a:p>
        </p:txBody>
      </p:sp>
      <p:sp>
        <p:nvSpPr>
          <p:cNvPr id="217" name="Google Shape;217;p2"/>
          <p:cNvSpPr txBox="1"/>
          <p:nvPr/>
        </p:nvSpPr>
        <p:spPr>
          <a:xfrm>
            <a:off x="615900" y="4436800"/>
            <a:ext cx="26823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DM Sans Medium"/>
                <a:ea typeface="DM Sans Medium"/>
                <a:cs typeface="DM Sans Medium"/>
                <a:sym typeface="DM Sans Medium"/>
              </a:rPr>
              <a:t>Month XX, XXXX</a:t>
            </a:r>
            <a:endParaRPr sz="1600" b="0" i="0" u="none" strike="noStrike" cap="none">
              <a:solidFill>
                <a:srgbClr val="000000"/>
              </a:solidFill>
              <a:latin typeface="DM Sans Medium"/>
              <a:ea typeface="DM Sans Medium"/>
              <a:cs typeface="DM Sans Medium"/>
              <a:sym typeface="DM Sans Medium"/>
            </a:endParaRPr>
          </a:p>
        </p:txBody>
      </p:sp>
      <p:pic>
        <p:nvPicPr>
          <p:cNvPr id="218" name="Google Shape;218;p2"/>
          <p:cNvPicPr preferRelativeResize="0"/>
          <p:nvPr/>
        </p:nvPicPr>
        <p:blipFill rotWithShape="1">
          <a:blip r:embed="rId3">
            <a:alphaModFix/>
          </a:blip>
          <a:srcRect/>
          <a:stretch/>
        </p:blipFill>
        <p:spPr>
          <a:xfrm>
            <a:off x="8162438" y="4343025"/>
            <a:ext cx="678562" cy="340075"/>
          </a:xfrm>
          <a:prstGeom prst="rect">
            <a:avLst/>
          </a:prstGeom>
          <a:noFill/>
          <a:ln>
            <a:noFill/>
          </a:ln>
        </p:spPr>
      </p:pic>
      <p:sp>
        <p:nvSpPr>
          <p:cNvPr id="219" name="Google Shape;219;p2"/>
          <p:cNvSpPr txBox="1"/>
          <p:nvPr/>
        </p:nvSpPr>
        <p:spPr>
          <a:xfrm>
            <a:off x="615900" y="1880150"/>
            <a:ext cx="4340700" cy="49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DM Sans"/>
                <a:ea typeface="DM Sans"/>
                <a:cs typeface="DM Sans"/>
                <a:sym typeface="DM Sans"/>
              </a:rPr>
              <a:t>XQ Badge Project PL Series Baseline Session</a:t>
            </a:r>
            <a:endParaRPr sz="1600" b="1" i="0" u="none" strike="noStrike" cap="non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23"/>
        <p:cNvGrpSpPr/>
        <p:nvPr/>
      </p:nvGrpSpPr>
      <p:grpSpPr>
        <a:xfrm>
          <a:off x="0" y="0"/>
          <a:ext cx="0" cy="0"/>
          <a:chOff x="0" y="0"/>
          <a:chExt cx="0" cy="0"/>
        </a:xfrm>
      </p:grpSpPr>
      <p:cxnSp>
        <p:nvCxnSpPr>
          <p:cNvPr id="224" name="Google Shape;224;p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25" name="Google Shape;225;p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26" name="Google Shape;226;p3"/>
          <p:cNvSpPr txBox="1"/>
          <p:nvPr/>
        </p:nvSpPr>
        <p:spPr>
          <a:xfrm>
            <a:off x="768300" y="379350"/>
            <a:ext cx="7656600" cy="3096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Community Building </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rgbClr val="000000"/>
              </a:buClr>
              <a:buSzPts val="3500"/>
              <a:buFont typeface="Arial"/>
              <a:buNone/>
            </a:pPr>
            <a:r>
              <a:rPr lang="en-GB" sz="3500" b="0" i="0" u="none" strike="noStrike" cap="none">
                <a:solidFill>
                  <a:schemeClr val="lt1"/>
                </a:solidFill>
                <a:latin typeface="Nanum Myeongjo"/>
                <a:ea typeface="Nanum Myeongjo"/>
                <a:cs typeface="Nanum Myeongjo"/>
                <a:sym typeface="Nanum Myeongjo"/>
              </a:rPr>
              <a:t> </a:t>
            </a:r>
            <a:endParaRPr sz="3500" b="0" i="0" u="none" strike="noStrike" cap="none">
              <a:solidFill>
                <a:schemeClr val="lt1"/>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rgbClr val="000000"/>
              </a:buClr>
              <a:buSzPts val="3500"/>
              <a:buFont typeface="Arial"/>
              <a:buNone/>
            </a:pPr>
            <a:r>
              <a:rPr lang="en-GB" sz="3500" b="0" i="0" u="none" strike="noStrike" cap="none">
                <a:solidFill>
                  <a:schemeClr val="lt1"/>
                </a:solidFill>
                <a:latin typeface="Nanum Myeongjo"/>
                <a:ea typeface="Nanum Myeongjo"/>
                <a:cs typeface="Nanum Myeongjo"/>
                <a:sym typeface="Nanum Myeongjo"/>
              </a:rPr>
              <a:t>What is your “six word math story?”</a:t>
            </a:r>
            <a:endParaRPr sz="3500" b="0" i="0" u="none" strike="noStrike" cap="none">
              <a:solidFill>
                <a:schemeClr val="lt1"/>
              </a:solidFill>
              <a:latin typeface="Nanum Myeongjo"/>
              <a:ea typeface="Nanum Myeongjo"/>
              <a:cs typeface="Nanum Myeongjo"/>
              <a:sym typeface="Nanum Myeongjo"/>
            </a:endParaRPr>
          </a:p>
          <a:p>
            <a:pPr marL="0" marR="0" lvl="0" indent="0" algn="ctr" rtl="0">
              <a:lnSpc>
                <a:spcPct val="115000"/>
              </a:lnSpc>
              <a:spcBef>
                <a:spcPts val="1000"/>
              </a:spcBef>
              <a:spcAft>
                <a:spcPts val="0"/>
              </a:spcAft>
              <a:buClr>
                <a:srgbClr val="000000"/>
              </a:buClr>
              <a:buSzPts val="1600"/>
              <a:buFont typeface="Arial"/>
              <a:buNone/>
            </a:pPr>
            <a:endParaRPr sz="1600" b="0" i="1" u="none" strike="noStrike" cap="none">
              <a:solidFill>
                <a:schemeClr val="lt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en-GB" sz="1600" b="0" i="1" u="none" strike="noStrike" cap="none">
                <a:solidFill>
                  <a:schemeClr val="lt1"/>
                </a:solidFill>
                <a:latin typeface="Arial"/>
                <a:ea typeface="Arial"/>
                <a:cs typeface="Arial"/>
                <a:sym typeface="Arial"/>
              </a:rPr>
              <a:t>Your story can be written as a continuous thought, </a:t>
            </a:r>
            <a:endParaRPr sz="1600" b="0" i="1" u="none" strike="noStrike" cap="none">
              <a:solidFill>
                <a:schemeClr val="lt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r>
              <a:rPr lang="en-GB" sz="1600" b="0" i="1" u="none" strike="noStrike" cap="none">
                <a:solidFill>
                  <a:schemeClr val="lt1"/>
                </a:solidFill>
                <a:latin typeface="Arial"/>
                <a:ea typeface="Arial"/>
                <a:cs typeface="Arial"/>
                <a:sym typeface="Arial"/>
              </a:rPr>
              <a:t>a string of words, or a combination of the two!</a:t>
            </a:r>
            <a:endParaRPr sz="1600" b="0" i="1" u="none" strike="noStrike" cap="none">
              <a:solidFill>
                <a:schemeClr val="lt1"/>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1600"/>
              <a:buFont typeface="Arial"/>
              <a:buNone/>
            </a:pPr>
            <a:endParaRPr sz="1600" b="0" i="1" u="none" strike="noStrike" cap="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30"/>
        <p:cNvGrpSpPr/>
        <p:nvPr/>
      </p:nvGrpSpPr>
      <p:grpSpPr>
        <a:xfrm>
          <a:off x="0" y="0"/>
          <a:ext cx="0" cy="0"/>
          <a:chOff x="0" y="0"/>
          <a:chExt cx="0" cy="0"/>
        </a:xfrm>
      </p:grpSpPr>
      <p:sp>
        <p:nvSpPr>
          <p:cNvPr id="231" name="Google Shape;231;p4"/>
          <p:cNvSpPr txBox="1"/>
          <p:nvPr/>
        </p:nvSpPr>
        <p:spPr>
          <a:xfrm>
            <a:off x="2876500" y="1757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Participants will be able to:</a:t>
            </a:r>
            <a:endParaRPr sz="1400" b="0" i="0" u="none" strike="noStrike" cap="none">
              <a:solidFill>
                <a:schemeClr val="dk1"/>
              </a:solidFill>
              <a:latin typeface="Nanum Myeongjo"/>
              <a:ea typeface="Nanum Myeongjo"/>
              <a:cs typeface="Nanum Myeongjo"/>
              <a:sym typeface="Nanum Myeongjo"/>
            </a:endParaRPr>
          </a:p>
        </p:txBody>
      </p:sp>
      <p:sp>
        <p:nvSpPr>
          <p:cNvPr id="232" name="Google Shape;232;p4"/>
          <p:cNvSpPr txBox="1"/>
          <p:nvPr/>
        </p:nvSpPr>
        <p:spPr>
          <a:xfrm>
            <a:off x="2876500" y="2088175"/>
            <a:ext cx="2134800" cy="15213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Explain the content and practice expectations for the M103 badge</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Analyze tasks through the lenses of (1) content and practice expectations and (2)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Analyze student work for evidence of learning</a:t>
            </a:r>
            <a:endParaRPr sz="1000" b="0" i="0" u="none" strike="noStrike" cap="none">
              <a:solidFill>
                <a:schemeClr val="dk1"/>
              </a:solidFill>
              <a:latin typeface="DM Sans"/>
              <a:ea typeface="DM Sans"/>
              <a:cs typeface="DM Sans"/>
              <a:sym typeface="DM Sans"/>
            </a:endParaRPr>
          </a:p>
        </p:txBody>
      </p:sp>
      <p:cxnSp>
        <p:nvCxnSpPr>
          <p:cNvPr id="233" name="Google Shape;233;p4"/>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234" name="Google Shape;234;p4"/>
          <p:cNvSpPr/>
          <p:nvPr/>
        </p:nvSpPr>
        <p:spPr>
          <a:xfrm>
            <a:off x="2876500"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4"/>
          <p:cNvSpPr txBox="1"/>
          <p:nvPr/>
        </p:nvSpPr>
        <p:spPr>
          <a:xfrm>
            <a:off x="6085125" y="1757125"/>
            <a:ext cx="922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Agenda:</a:t>
            </a:r>
            <a:endParaRPr sz="1400" b="0" i="0" u="none" strike="noStrike" cap="none">
              <a:solidFill>
                <a:schemeClr val="dk1"/>
              </a:solidFill>
              <a:latin typeface="Nanum Myeongjo"/>
              <a:ea typeface="Nanum Myeongjo"/>
              <a:cs typeface="Nanum Myeongjo"/>
              <a:sym typeface="Nanum Myeongjo"/>
            </a:endParaRPr>
          </a:p>
        </p:txBody>
      </p:sp>
      <p:sp>
        <p:nvSpPr>
          <p:cNvPr id="236" name="Google Shape;236;p4"/>
          <p:cNvSpPr txBox="1"/>
          <p:nvPr/>
        </p:nvSpPr>
        <p:spPr>
          <a:xfrm>
            <a:off x="6085125" y="2088175"/>
            <a:ext cx="1915200" cy="1713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Exploring the Content</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1: Expectations and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1: Student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2: Expectations and Learning Principles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Task 2: Student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Closing</a:t>
            </a:r>
            <a:endParaRPr sz="1000" b="0" i="0" u="none" strike="noStrike" cap="none">
              <a:solidFill>
                <a:schemeClr val="dk1"/>
              </a:solidFill>
              <a:latin typeface="DM Sans"/>
              <a:ea typeface="DM Sans"/>
              <a:cs typeface="DM Sans"/>
              <a:sym typeface="DM Sans"/>
            </a:endParaRPr>
          </a:p>
        </p:txBody>
      </p:sp>
      <p:sp>
        <p:nvSpPr>
          <p:cNvPr id="237" name="Google Shape;237;p4"/>
          <p:cNvSpPr/>
          <p:nvPr/>
        </p:nvSpPr>
        <p:spPr>
          <a:xfrm>
            <a:off x="6085125" y="617975"/>
            <a:ext cx="922200" cy="9222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38" name="Google Shape;238;p4"/>
          <p:cNvCxnSpPr/>
          <p:nvPr/>
        </p:nvCxnSpPr>
        <p:spPr>
          <a:xfrm>
            <a:off x="56877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239" name="Google Shape;239;p4"/>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240" name="Google Shape;240;p4"/>
          <p:cNvSpPr/>
          <p:nvPr/>
        </p:nvSpPr>
        <p:spPr>
          <a:xfrm>
            <a:off x="0" y="0"/>
            <a:ext cx="2505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4"/>
          <p:cNvSpPr txBox="1"/>
          <p:nvPr/>
        </p:nvSpPr>
        <p:spPr>
          <a:xfrm>
            <a:off x="325175" y="342200"/>
            <a:ext cx="19152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Outcomes and Agenda</a:t>
            </a:r>
            <a:endParaRPr sz="3300" b="0" i="0" u="none" strike="noStrike" cap="none">
              <a:solidFill>
                <a:schemeClr val="dk1"/>
              </a:solidFill>
              <a:latin typeface="Nanum Myeongjo"/>
              <a:ea typeface="Nanum Myeongjo"/>
              <a:cs typeface="Nanum Myeongjo"/>
              <a:sym typeface="Nanum Myeongjo"/>
            </a:endParaRPr>
          </a:p>
        </p:txBody>
      </p:sp>
      <p:cxnSp>
        <p:nvCxnSpPr>
          <p:cNvPr id="242" name="Google Shape;242;p4"/>
          <p:cNvCxnSpPr/>
          <p:nvPr/>
        </p:nvCxnSpPr>
        <p:spPr>
          <a:xfrm>
            <a:off x="2505475" y="-6900"/>
            <a:ext cx="0" cy="5155800"/>
          </a:xfrm>
          <a:prstGeom prst="straightConnector1">
            <a:avLst/>
          </a:prstGeom>
          <a:noFill/>
          <a:ln w="9525" cap="flat" cmpd="sng">
            <a:solidFill>
              <a:schemeClr val="dk1"/>
            </a:solidFill>
            <a:prstDash val="solid"/>
            <a:round/>
            <a:headEnd type="none" w="sm" len="sm"/>
            <a:tailEnd type="none" w="sm" len="sm"/>
          </a:ln>
        </p:spPr>
      </p:cxnSp>
      <p:pic>
        <p:nvPicPr>
          <p:cNvPr id="243" name="Google Shape;243;p4"/>
          <p:cNvPicPr preferRelativeResize="0"/>
          <p:nvPr/>
        </p:nvPicPr>
        <p:blipFill rotWithShape="1">
          <a:blip r:embed="rId3">
            <a:alphaModFix/>
          </a:blip>
          <a:srcRect/>
          <a:stretch/>
        </p:blipFill>
        <p:spPr>
          <a:xfrm>
            <a:off x="3096768" y="841025"/>
            <a:ext cx="481663" cy="485249"/>
          </a:xfrm>
          <a:prstGeom prst="rect">
            <a:avLst/>
          </a:prstGeom>
          <a:noFill/>
          <a:ln>
            <a:noFill/>
          </a:ln>
        </p:spPr>
      </p:pic>
      <p:pic>
        <p:nvPicPr>
          <p:cNvPr id="244" name="Google Shape;244;p4"/>
          <p:cNvPicPr preferRelativeResize="0"/>
          <p:nvPr/>
        </p:nvPicPr>
        <p:blipFill rotWithShape="1">
          <a:blip r:embed="rId4">
            <a:alphaModFix/>
          </a:blip>
          <a:srcRect/>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248"/>
        <p:cNvGrpSpPr/>
        <p:nvPr/>
      </p:nvGrpSpPr>
      <p:grpSpPr>
        <a:xfrm>
          <a:off x="0" y="0"/>
          <a:ext cx="0" cy="0"/>
          <a:chOff x="0" y="0"/>
          <a:chExt cx="0" cy="0"/>
        </a:xfrm>
      </p:grpSpPr>
      <p:cxnSp>
        <p:nvCxnSpPr>
          <p:cNvPr id="249" name="Google Shape;249;p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250" name="Google Shape;250;p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251" name="Google Shape;251;p5"/>
          <p:cNvSpPr txBox="1"/>
          <p:nvPr/>
        </p:nvSpPr>
        <p:spPr>
          <a:xfrm>
            <a:off x="768300" y="379350"/>
            <a:ext cx="7896300" cy="1872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Learning Principles</a:t>
            </a: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0"/>
              </a:spcAft>
              <a:buClr>
                <a:schemeClr val="dk1"/>
              </a:buClr>
              <a:buSzPts val="1100"/>
              <a:buFont typeface="Arial"/>
              <a:buNone/>
            </a:pPr>
            <a:endParaRPr sz="3500" b="0" i="0" u="none" strike="noStrike" cap="none">
              <a:solidFill>
                <a:srgbClr val="83FBA3"/>
              </a:solidFill>
              <a:latin typeface="Nanum Myeongjo"/>
              <a:ea typeface="Nanum Myeongjo"/>
              <a:cs typeface="Nanum Myeongjo"/>
              <a:sym typeface="Nanum Myeongjo"/>
            </a:endParaRPr>
          </a:p>
          <a:p>
            <a:pPr marL="0" marR="0" lvl="0" indent="0" algn="l" rtl="0">
              <a:lnSpc>
                <a:spcPct val="100000"/>
              </a:lnSpc>
              <a:spcBef>
                <a:spcPts val="1000"/>
              </a:spcBef>
              <a:spcAft>
                <a:spcPts val="1000"/>
              </a:spcAft>
              <a:buClr>
                <a:schemeClr val="dk1"/>
              </a:buClr>
              <a:buSzPts val="1100"/>
              <a:buFont typeface="Arial"/>
              <a:buNone/>
            </a:pPr>
            <a:endParaRPr sz="3500" b="0" i="0" u="none" strike="noStrike" cap="none">
              <a:solidFill>
                <a:schemeClr val="lt1"/>
              </a:solidFill>
              <a:latin typeface="Nanum Myeongjo"/>
              <a:ea typeface="Nanum Myeongjo"/>
              <a:cs typeface="Nanum Myeongjo"/>
              <a:sym typeface="Nanum Myeongjo"/>
            </a:endParaRPr>
          </a:p>
        </p:txBody>
      </p:sp>
      <p:sp>
        <p:nvSpPr>
          <p:cNvPr id="252" name="Google Shape;252;p5"/>
          <p:cNvSpPr txBox="1"/>
          <p:nvPr/>
        </p:nvSpPr>
        <p:spPr>
          <a:xfrm>
            <a:off x="768300" y="1071275"/>
            <a:ext cx="5967300" cy="3210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with cognitively demanding tasks in heterogeneous settings.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Engage in social activities.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Build conceptual understanding through reasoning.</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Have agency in their learning.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View mathematics as a human endeavor across centuries.</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See mathematics as relevant. </a:t>
            </a:r>
            <a:endParaRPr sz="1800" b="0" i="0" u="none" strike="noStrike" cap="none">
              <a:solidFill>
                <a:schemeClr val="lt1"/>
              </a:solidFill>
              <a:latin typeface="Nanum Myeongjo"/>
              <a:ea typeface="Nanum Myeongjo"/>
              <a:cs typeface="Nanum Myeongjo"/>
              <a:sym typeface="Nanum Myeongjo"/>
            </a:endParaRPr>
          </a:p>
          <a:p>
            <a:pPr marL="164592" marR="0" lvl="0" indent="-164592" algn="l" rtl="0">
              <a:lnSpc>
                <a:spcPct val="115000"/>
              </a:lnSpc>
              <a:spcBef>
                <a:spcPts val="500"/>
              </a:spcBef>
              <a:spcAft>
                <a:spcPts val="0"/>
              </a:spcAft>
              <a:buClr>
                <a:schemeClr val="lt1"/>
              </a:buClr>
              <a:buSzPts val="1800"/>
              <a:buFont typeface="Nanum Myeongjo"/>
              <a:buAutoNum type="arabicPeriod"/>
            </a:pPr>
            <a:r>
              <a:rPr lang="en-GB" sz="1800" b="0" i="0" u="none" strike="noStrike" cap="none">
                <a:solidFill>
                  <a:schemeClr val="lt1"/>
                </a:solidFill>
                <a:latin typeface="Nanum Myeongjo"/>
                <a:ea typeface="Nanum Myeongjo"/>
                <a:cs typeface="Nanum Myeongjo"/>
                <a:sym typeface="Nanum Myeongjo"/>
              </a:rPr>
              <a:t>Employ technology as a tool for problem-solving and understanding.</a:t>
            </a:r>
            <a:endParaRPr sz="1800" b="0" i="0" u="none" strike="noStrike" cap="none">
              <a:solidFill>
                <a:schemeClr val="lt1"/>
              </a:solidFill>
              <a:latin typeface="Nanum Myeongjo"/>
              <a:ea typeface="Nanum Myeongjo"/>
              <a:cs typeface="Nanum Myeongjo"/>
              <a:sym typeface="Nanum Myeongjo"/>
            </a:endParaRPr>
          </a:p>
        </p:txBody>
      </p:sp>
      <p:sp>
        <p:nvSpPr>
          <p:cNvPr id="253" name="Google Shape;253;p5"/>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5"/>
          <p:cNvSpPr txBox="1"/>
          <p:nvPr/>
        </p:nvSpPr>
        <p:spPr>
          <a:xfrm>
            <a:off x="6887975" y="3145425"/>
            <a:ext cx="1561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Which learning principle would you like to focus on today?</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258"/>
        <p:cNvGrpSpPr/>
        <p:nvPr/>
      </p:nvGrpSpPr>
      <p:grpSpPr>
        <a:xfrm>
          <a:off x="0" y="0"/>
          <a:ext cx="0" cy="0"/>
          <a:chOff x="0" y="0"/>
          <a:chExt cx="0" cy="0"/>
        </a:xfrm>
      </p:grpSpPr>
      <p:cxnSp>
        <p:nvCxnSpPr>
          <p:cNvPr id="259" name="Google Shape;259;p6"/>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260" name="Google Shape;260;p6"/>
          <p:cNvSpPr txBox="1"/>
          <p:nvPr/>
        </p:nvSpPr>
        <p:spPr>
          <a:xfrm>
            <a:off x="3419850" y="303450"/>
            <a:ext cx="5421300" cy="1944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Exploring the Content</a:t>
            </a:r>
            <a:endParaRPr sz="5200" b="0" i="0" u="none" strike="noStrike" cap="none">
              <a:solidFill>
                <a:schemeClr val="dk1"/>
              </a:solidFill>
              <a:latin typeface="Nanum Myeongjo"/>
              <a:ea typeface="Nanum Myeongjo"/>
              <a:cs typeface="Nanum Myeongjo"/>
              <a:sym typeface="Nanum Myeongjo"/>
            </a:endParaRPr>
          </a:p>
        </p:txBody>
      </p:sp>
      <p:sp>
        <p:nvSpPr>
          <p:cNvPr id="261" name="Google Shape;261;p6"/>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01</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265"/>
        <p:cNvGrpSpPr/>
        <p:nvPr/>
      </p:nvGrpSpPr>
      <p:grpSpPr>
        <a:xfrm>
          <a:off x="0" y="0"/>
          <a:ext cx="0" cy="0"/>
          <a:chOff x="0" y="0"/>
          <a:chExt cx="0" cy="0"/>
        </a:xfrm>
      </p:grpSpPr>
      <p:cxnSp>
        <p:nvCxnSpPr>
          <p:cNvPr id="266" name="Google Shape;266;p7"/>
          <p:cNvCxnSpPr/>
          <p:nvPr/>
        </p:nvCxnSpPr>
        <p:spPr>
          <a:xfrm>
            <a:off x="343425" y="0"/>
            <a:ext cx="0" cy="5164500"/>
          </a:xfrm>
          <a:prstGeom prst="straightConnector1">
            <a:avLst/>
          </a:prstGeom>
          <a:noFill/>
          <a:ln w="9525" cap="flat" cmpd="sng">
            <a:solidFill>
              <a:schemeClr val="dk1"/>
            </a:solidFill>
            <a:prstDash val="solid"/>
            <a:round/>
            <a:headEnd type="none" w="sm" len="sm"/>
            <a:tailEnd type="none" w="sm" len="sm"/>
          </a:ln>
        </p:spPr>
      </p:cxnSp>
      <p:sp>
        <p:nvSpPr>
          <p:cNvPr id="267" name="Google Shape;267;p7"/>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7"/>
          <p:cNvSpPr txBox="1"/>
          <p:nvPr/>
        </p:nvSpPr>
        <p:spPr>
          <a:xfrm>
            <a:off x="345075" y="276625"/>
            <a:ext cx="65316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M103: Modeling with Functions of Quadratic Type</a:t>
            </a:r>
            <a:endParaRPr sz="2100" b="0" i="0" u="none" strike="noStrike" cap="none">
              <a:solidFill>
                <a:schemeClr val="dk1"/>
              </a:solidFill>
              <a:latin typeface="Nanum Myeongjo"/>
              <a:ea typeface="Nanum Myeongjo"/>
              <a:cs typeface="Nanum Myeongjo"/>
              <a:sym typeface="Nanum Myeongjo"/>
            </a:endParaRPr>
          </a:p>
        </p:txBody>
      </p:sp>
      <p:cxnSp>
        <p:nvCxnSpPr>
          <p:cNvPr id="269" name="Google Shape;269;p7"/>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sp>
        <p:nvSpPr>
          <p:cNvPr id="270" name="Google Shape;270;p7"/>
          <p:cNvSpPr txBox="1"/>
          <p:nvPr/>
        </p:nvSpPr>
        <p:spPr>
          <a:xfrm>
            <a:off x="802275" y="1218825"/>
            <a:ext cx="5421300" cy="2154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20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 comes to mind? </a:t>
            </a:r>
            <a:br>
              <a:rPr lang="en-GB" sz="3500" b="0" i="0" u="none" strike="noStrike" cap="none">
                <a:solidFill>
                  <a:schemeClr val="dk1"/>
                </a:solidFill>
                <a:latin typeface="Nanum Myeongjo"/>
                <a:ea typeface="Nanum Myeongjo"/>
                <a:cs typeface="Nanum Myeongjo"/>
                <a:sym typeface="Nanum Myeongjo"/>
              </a:rPr>
            </a:br>
            <a:r>
              <a:rPr lang="en-GB" sz="3500" b="0" i="0" u="none" strike="noStrike" cap="none">
                <a:solidFill>
                  <a:schemeClr val="dk1"/>
                </a:solidFill>
                <a:latin typeface="Nanum Myeongjo"/>
                <a:ea typeface="Nanum Myeongjo"/>
                <a:cs typeface="Nanum Myeongjo"/>
                <a:sym typeface="Nanum Myeongjo"/>
              </a:rPr>
              <a:t>What knowledge and skills should students learn to earn this badge? </a:t>
            </a:r>
            <a:endParaRPr sz="3500" b="0" i="0" u="none" strike="noStrike" cap="none">
              <a:solidFill>
                <a:schemeClr val="dk1"/>
              </a:solidFill>
              <a:latin typeface="Nanum Myeongjo"/>
              <a:ea typeface="Nanum Myeongjo"/>
              <a:cs typeface="Nanum Myeongjo"/>
              <a:sym typeface="Nanum Myeongjo"/>
            </a:endParaRPr>
          </a:p>
        </p:txBody>
      </p:sp>
      <p:sp>
        <p:nvSpPr>
          <p:cNvPr id="271" name="Google Shape;271;p7"/>
          <p:cNvSpPr/>
          <p:nvPr/>
        </p:nvSpPr>
        <p:spPr>
          <a:xfrm>
            <a:off x="6695675" y="24263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7"/>
          <p:cNvSpPr txBox="1"/>
          <p:nvPr/>
        </p:nvSpPr>
        <p:spPr>
          <a:xfrm>
            <a:off x="6975725" y="30309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or put your thoughts in the chat!</a:t>
            </a:r>
            <a:endParaRPr sz="1400" b="1" i="0" u="none" strike="noStrike" cap="none">
              <a:solidFill>
                <a:srgbClr val="BDFCD7"/>
              </a:solidFill>
              <a:latin typeface="DM Sans"/>
              <a:ea typeface="DM Sans"/>
              <a:cs typeface="DM Sans"/>
              <a:sym typeface="DM Sans"/>
            </a:endParaRPr>
          </a:p>
        </p:txBody>
      </p:sp>
      <p:cxnSp>
        <p:nvCxnSpPr>
          <p:cNvPr id="273" name="Google Shape;273;p7"/>
          <p:cNvCxnSpPr/>
          <p:nvPr/>
        </p:nvCxnSpPr>
        <p:spPr>
          <a:xfrm rot="10800000">
            <a:off x="-4200" y="4815975"/>
            <a:ext cx="91524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77"/>
        <p:cNvGrpSpPr/>
        <p:nvPr/>
      </p:nvGrpSpPr>
      <p:grpSpPr>
        <a:xfrm>
          <a:off x="0" y="0"/>
          <a:ext cx="0" cy="0"/>
          <a:chOff x="0" y="0"/>
          <a:chExt cx="0" cy="0"/>
        </a:xfrm>
      </p:grpSpPr>
      <p:sp>
        <p:nvSpPr>
          <p:cNvPr id="278" name="Google Shape;278;p8"/>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sp>
        <p:nvSpPr>
          <p:cNvPr id="279" name="Google Shape;279;p8"/>
          <p:cNvSpPr txBox="1"/>
          <p:nvPr/>
        </p:nvSpPr>
        <p:spPr>
          <a:xfrm>
            <a:off x="615900" y="2595775"/>
            <a:ext cx="3728400" cy="15615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startAt="3"/>
            </a:pPr>
            <a:r>
              <a:rPr lang="en-GB" sz="900" b="0" i="0" u="none" strike="noStrike" cap="none">
                <a:solidFill>
                  <a:schemeClr val="dk1"/>
                </a:solidFill>
                <a:latin typeface="DM Sans"/>
                <a:ea typeface="DM Sans"/>
                <a:cs typeface="DM Sans"/>
                <a:sym typeface="DM Sans"/>
              </a:rPr>
              <a:t>Choose and produce an equivalent form of an expression to reveal and explain properties of the quantity represented by the expression.★</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Factor a quadratic expression to reveal the zeros of the function it defines. 	 </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100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Complete the square in a quadratic expression to reveal the maximum or minimum value of the function it defines. </a:t>
            </a:r>
            <a:endParaRPr sz="900" b="0" i="0" u="none" strike="noStrike" cap="none">
              <a:solidFill>
                <a:schemeClr val="dk1"/>
              </a:solidFill>
              <a:latin typeface="DM Sans"/>
              <a:ea typeface="DM Sans"/>
              <a:cs typeface="DM Sans"/>
              <a:sym typeface="DM Sans"/>
            </a:endParaRPr>
          </a:p>
        </p:txBody>
      </p:sp>
      <p:sp>
        <p:nvSpPr>
          <p:cNvPr id="280" name="Google Shape;280;p8"/>
          <p:cNvSpPr txBox="1"/>
          <p:nvPr/>
        </p:nvSpPr>
        <p:spPr>
          <a:xfrm>
            <a:off x="615900" y="1515100"/>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High School - Algebra</a:t>
            </a:r>
            <a:endParaRPr sz="1400" b="1" i="0" u="none" strike="noStrike" cap="none">
              <a:solidFill>
                <a:srgbClr val="000000"/>
              </a:solidFill>
              <a:latin typeface="DM Sans"/>
              <a:ea typeface="DM Sans"/>
              <a:cs typeface="DM Sans"/>
              <a:sym typeface="DM Sans"/>
            </a:endParaRPr>
          </a:p>
        </p:txBody>
      </p:sp>
      <p:cxnSp>
        <p:nvCxnSpPr>
          <p:cNvPr id="281" name="Google Shape;281;p8"/>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82" name="Google Shape;282;p8"/>
          <p:cNvSpPr txBox="1"/>
          <p:nvPr/>
        </p:nvSpPr>
        <p:spPr>
          <a:xfrm>
            <a:off x="615900" y="2147600"/>
            <a:ext cx="3512700" cy="347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Write expressions in equivalent forms to solve problems </a:t>
            </a:r>
            <a:endParaRPr sz="1100" b="1" i="0" u="none" strike="noStrike" cap="none">
              <a:solidFill>
                <a:srgbClr val="000000"/>
              </a:solidFill>
              <a:latin typeface="DM Sans"/>
              <a:ea typeface="DM Sans"/>
              <a:cs typeface="DM Sans"/>
              <a:sym typeface="DM Sans"/>
            </a:endParaRPr>
          </a:p>
        </p:txBody>
      </p:sp>
      <p:sp>
        <p:nvSpPr>
          <p:cNvPr id="283" name="Google Shape;283;p8"/>
          <p:cNvSpPr txBox="1"/>
          <p:nvPr/>
        </p:nvSpPr>
        <p:spPr>
          <a:xfrm>
            <a:off x="5174775" y="303450"/>
            <a:ext cx="3512700" cy="347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Create equations that describe numbers or relationships ★ </a:t>
            </a:r>
            <a:endParaRPr sz="1100" b="1" i="0" u="none" strike="noStrike" cap="none">
              <a:solidFill>
                <a:srgbClr val="000000"/>
              </a:solidFill>
              <a:latin typeface="DM Sans"/>
              <a:ea typeface="DM Sans"/>
              <a:cs typeface="DM Sans"/>
              <a:sym typeface="DM Sans"/>
            </a:endParaRPr>
          </a:p>
        </p:txBody>
      </p:sp>
      <p:sp>
        <p:nvSpPr>
          <p:cNvPr id="284" name="Google Shape;284;p8"/>
          <p:cNvSpPr txBox="1"/>
          <p:nvPr/>
        </p:nvSpPr>
        <p:spPr>
          <a:xfrm>
            <a:off x="5174775" y="751625"/>
            <a:ext cx="3402000" cy="4572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900"/>
              <a:buFont typeface="DM Sans"/>
              <a:buAutoNum type="arabicPeriod" startAt="2"/>
            </a:pPr>
            <a:r>
              <a:rPr lang="en-GB" sz="900" b="0" i="0" u="none" strike="noStrike" cap="none">
                <a:solidFill>
                  <a:schemeClr val="dk1"/>
                </a:solidFill>
                <a:latin typeface="DM Sans"/>
                <a:ea typeface="DM Sans"/>
                <a:cs typeface="DM Sans"/>
                <a:sym typeface="DM Sans"/>
              </a:rPr>
              <a:t>Create equations in two or more variables to represent relationships between quantities; graph equations on coordinate axes with labels and scales. </a:t>
            </a:r>
            <a:endParaRPr sz="900" b="0" i="0" u="none" strike="noStrike" cap="none">
              <a:solidFill>
                <a:schemeClr val="dk1"/>
              </a:solidFill>
              <a:latin typeface="DM Sans"/>
              <a:ea typeface="DM Sans"/>
              <a:cs typeface="DM Sans"/>
              <a:sym typeface="DM Sans"/>
            </a:endParaRPr>
          </a:p>
        </p:txBody>
      </p:sp>
      <p:sp>
        <p:nvSpPr>
          <p:cNvPr id="285" name="Google Shape;285;p8"/>
          <p:cNvSpPr/>
          <p:nvPr/>
        </p:nvSpPr>
        <p:spPr>
          <a:xfrm>
            <a:off x="5365925" y="3934075"/>
            <a:ext cx="3155700" cy="1014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8"/>
          <p:cNvSpPr txBox="1"/>
          <p:nvPr/>
        </p:nvSpPr>
        <p:spPr>
          <a:xfrm>
            <a:off x="5443775" y="4048975"/>
            <a:ext cx="30000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How would you synthesize these?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What are the key takeaways </a:t>
            </a:r>
            <a:br>
              <a:rPr lang="en-GB" sz="1300" b="1" i="0" u="none" strike="noStrike" cap="none">
                <a:solidFill>
                  <a:srgbClr val="C9FC8D"/>
                </a:solidFill>
                <a:latin typeface="DM Sans"/>
                <a:ea typeface="DM Sans"/>
                <a:cs typeface="DM Sans"/>
                <a:sym typeface="DM Sans"/>
              </a:rPr>
            </a:br>
            <a:r>
              <a:rPr lang="en-GB" sz="1300" b="1" i="0" u="none" strike="noStrike" cap="none">
                <a:solidFill>
                  <a:srgbClr val="C9FC8D"/>
                </a:solidFill>
                <a:latin typeface="DM Sans"/>
                <a:ea typeface="DM Sans"/>
                <a:cs typeface="DM Sans"/>
                <a:sym typeface="DM Sans"/>
              </a:rPr>
              <a:t>for students?</a:t>
            </a:r>
            <a:endParaRPr sz="1400" b="0" i="0" u="none" strike="noStrike" cap="none">
              <a:solidFill>
                <a:srgbClr val="000000"/>
              </a:solidFill>
              <a:latin typeface="Arial"/>
              <a:ea typeface="Arial"/>
              <a:cs typeface="Arial"/>
              <a:sym typeface="Arial"/>
            </a:endParaRPr>
          </a:p>
        </p:txBody>
      </p:sp>
      <p:sp>
        <p:nvSpPr>
          <p:cNvPr id="287" name="Google Shape;287;p8"/>
          <p:cNvSpPr txBox="1"/>
          <p:nvPr/>
        </p:nvSpPr>
        <p:spPr>
          <a:xfrm>
            <a:off x="5187425" y="1277363"/>
            <a:ext cx="35127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Solve equations and inequalities in one variable</a:t>
            </a:r>
            <a:endParaRPr sz="1100" b="1" i="0" u="none" strike="noStrike" cap="none">
              <a:solidFill>
                <a:srgbClr val="000000"/>
              </a:solidFill>
              <a:latin typeface="DM Sans"/>
              <a:ea typeface="DM Sans"/>
              <a:cs typeface="DM Sans"/>
              <a:sym typeface="DM Sans"/>
            </a:endParaRPr>
          </a:p>
        </p:txBody>
      </p:sp>
      <p:sp>
        <p:nvSpPr>
          <p:cNvPr id="288" name="Google Shape;288;p8"/>
          <p:cNvSpPr txBox="1"/>
          <p:nvPr/>
        </p:nvSpPr>
        <p:spPr>
          <a:xfrm>
            <a:off x="5174775" y="1515088"/>
            <a:ext cx="3728400" cy="26715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startAt="3"/>
            </a:pPr>
            <a:r>
              <a:rPr lang="en-GB" sz="900" b="0" i="0" u="none" strike="noStrike" cap="none">
                <a:solidFill>
                  <a:schemeClr val="dk1"/>
                </a:solidFill>
                <a:latin typeface="DM Sans"/>
                <a:ea typeface="DM Sans"/>
                <a:cs typeface="DM Sans"/>
                <a:sym typeface="DM Sans"/>
              </a:rPr>
              <a:t>Solve quadratic equations in one variable.</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Use the method of completing the square to transform any quadratic equation in</a:t>
            </a:r>
            <a:r>
              <a:rPr lang="en-GB" sz="900" b="0" i="1" u="none" strike="noStrike" cap="none">
                <a:solidFill>
                  <a:schemeClr val="dk1"/>
                </a:solidFill>
                <a:latin typeface="DM Sans"/>
                <a:ea typeface="DM Sans"/>
                <a:cs typeface="DM Sans"/>
                <a:sym typeface="DM Sans"/>
              </a:rPr>
              <a:t> x</a:t>
            </a:r>
            <a:r>
              <a:rPr lang="en-GB" sz="900" b="0" i="0" u="none" strike="noStrike" cap="none">
                <a:solidFill>
                  <a:schemeClr val="dk1"/>
                </a:solidFill>
                <a:latin typeface="DM Sans"/>
                <a:ea typeface="DM Sans"/>
                <a:cs typeface="DM Sans"/>
                <a:sym typeface="DM Sans"/>
              </a:rPr>
              <a:t> into an equation of the form (</a:t>
            </a:r>
            <a:r>
              <a:rPr lang="en-GB" sz="900" b="0" i="1" u="none" strike="noStrike" cap="none">
                <a:solidFill>
                  <a:schemeClr val="dk1"/>
                </a:solidFill>
                <a:latin typeface="DM Sans"/>
                <a:ea typeface="DM Sans"/>
                <a:cs typeface="DM Sans"/>
                <a:sym typeface="DM Sans"/>
              </a:rPr>
              <a:t>x</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p</a:t>
            </a:r>
            <a:r>
              <a:rPr lang="en-GB" sz="900" b="0" i="0" u="none" strike="noStrike" cap="none">
                <a:solidFill>
                  <a:schemeClr val="dk1"/>
                </a:solidFill>
                <a:latin typeface="DM Sans"/>
                <a:ea typeface="DM Sans"/>
                <a:cs typeface="DM Sans"/>
                <a:sym typeface="DM Sans"/>
              </a:rPr>
              <a:t>)</a:t>
            </a:r>
            <a:r>
              <a:rPr lang="en-GB" sz="900" b="0" i="0" u="none" strike="noStrike" cap="none" baseline="30000">
                <a:solidFill>
                  <a:schemeClr val="dk1"/>
                </a:solidFill>
                <a:latin typeface="DM Sans"/>
                <a:ea typeface="DM Sans"/>
                <a:cs typeface="DM Sans"/>
                <a:sym typeface="DM Sans"/>
              </a:rPr>
              <a:t>2</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q</a:t>
            </a:r>
            <a:r>
              <a:rPr lang="en-GB" sz="900" b="0" i="0" u="none" strike="noStrike" cap="none">
                <a:solidFill>
                  <a:schemeClr val="dk1"/>
                </a:solidFill>
                <a:latin typeface="DM Sans"/>
                <a:ea typeface="DM Sans"/>
                <a:cs typeface="DM Sans"/>
                <a:sym typeface="DM Sans"/>
              </a:rPr>
              <a:t> that has the same solutions. Derive the quadratic formula from this form. 	 </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Solve quadratic equations by inspection (e.g., for  </a:t>
            </a:r>
            <a:r>
              <a:rPr lang="en-GB" sz="900" b="0" i="1" u="none" strike="noStrike" cap="none">
                <a:solidFill>
                  <a:schemeClr val="dk1"/>
                </a:solidFill>
                <a:latin typeface="DM Sans"/>
                <a:ea typeface="DM Sans"/>
                <a:cs typeface="DM Sans"/>
                <a:sym typeface="DM Sans"/>
              </a:rPr>
              <a:t>x</a:t>
            </a:r>
            <a:r>
              <a:rPr lang="en-GB" sz="900" b="0" i="0" u="none" strike="noStrike" cap="none" baseline="30000">
                <a:solidFill>
                  <a:schemeClr val="dk1"/>
                </a:solidFill>
                <a:latin typeface="DM Sans"/>
                <a:ea typeface="DM Sans"/>
                <a:cs typeface="DM Sans"/>
                <a:sym typeface="DM Sans"/>
              </a:rPr>
              <a:t>2 </a:t>
            </a:r>
            <a:r>
              <a:rPr lang="en-GB" sz="900" b="0" i="0" u="none" strike="noStrike" cap="none">
                <a:solidFill>
                  <a:schemeClr val="dk1"/>
                </a:solidFill>
                <a:latin typeface="DM Sans"/>
                <a:ea typeface="DM Sans"/>
                <a:cs typeface="DM Sans"/>
                <a:sym typeface="DM Sans"/>
              </a:rPr>
              <a:t>= 49), taking square roots, completing the square, the quadratic formula and factoring, as appropriate to the initial form of the equation. Recognize when the quadratic formula gives complex solutions and write them as </a:t>
            </a:r>
            <a:r>
              <a:rPr lang="en-GB" sz="900" b="0" i="1" u="none" strike="noStrike" cap="none">
                <a:solidFill>
                  <a:schemeClr val="dk1"/>
                </a:solidFill>
                <a:latin typeface="DM Sans"/>
                <a:ea typeface="DM Sans"/>
                <a:cs typeface="DM Sans"/>
                <a:sym typeface="DM Sans"/>
              </a:rPr>
              <a:t>a</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bi</a:t>
            </a:r>
            <a:r>
              <a:rPr lang="en-GB" sz="900" b="0" i="0" u="none" strike="noStrike" cap="none">
                <a:solidFill>
                  <a:schemeClr val="dk1"/>
                </a:solidFill>
                <a:latin typeface="DM Sans"/>
                <a:ea typeface="DM Sans"/>
                <a:cs typeface="DM Sans"/>
                <a:sym typeface="DM Sans"/>
              </a:rPr>
              <a:t> for real numbers </a:t>
            </a:r>
            <a:r>
              <a:rPr lang="en-GB" sz="900" b="0" i="1" u="none" strike="noStrike" cap="none">
                <a:solidFill>
                  <a:schemeClr val="dk1"/>
                </a:solidFill>
                <a:latin typeface="DM Sans"/>
                <a:ea typeface="DM Sans"/>
                <a:cs typeface="DM Sans"/>
                <a:sym typeface="DM Sans"/>
              </a:rPr>
              <a:t>a</a:t>
            </a:r>
            <a:r>
              <a:rPr lang="en-GB" sz="900" b="0" i="0" u="none" strike="noStrike" cap="none">
                <a:solidFill>
                  <a:schemeClr val="dk1"/>
                </a:solidFill>
                <a:latin typeface="DM Sans"/>
                <a:ea typeface="DM Sans"/>
                <a:cs typeface="DM Sans"/>
                <a:sym typeface="DM Sans"/>
              </a:rPr>
              <a:t> and </a:t>
            </a:r>
            <a:r>
              <a:rPr lang="en-GB" sz="900" b="0" i="1" u="none" strike="noStrike" cap="none">
                <a:solidFill>
                  <a:schemeClr val="dk1"/>
                </a:solidFill>
                <a:latin typeface="DM Sans"/>
                <a:ea typeface="DM Sans"/>
                <a:cs typeface="DM Sans"/>
                <a:sym typeface="DM Sans"/>
              </a:rPr>
              <a:t>b</a:t>
            </a:r>
            <a:r>
              <a:rPr lang="en-GB" sz="900" b="0" i="0" u="none" strike="noStrike" cap="none">
                <a:solidFill>
                  <a:schemeClr val="dk1"/>
                </a:solidFill>
                <a:latin typeface="DM Sans"/>
                <a:ea typeface="DM Sans"/>
                <a:cs typeface="DM Sans"/>
                <a:sym typeface="DM Sans"/>
              </a:rPr>
              <a:t>.</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1000"/>
              </a:spcAft>
              <a:buClr>
                <a:schemeClr val="dk1"/>
              </a:buClr>
              <a:buSzPts val="900"/>
              <a:buFont typeface="DM Sans"/>
              <a:buAutoNum type="alphaLcPeriod"/>
            </a:pPr>
            <a:endParaRPr sz="900" b="0" i="0" u="none" strike="noStrike" cap="none">
              <a:solidFill>
                <a:schemeClr val="dk1"/>
              </a:solidFill>
              <a:latin typeface="DM Sans"/>
              <a:ea typeface="DM Sans"/>
              <a:cs typeface="DM Sans"/>
              <a:sym typeface="DM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292"/>
        <p:cNvGrpSpPr/>
        <p:nvPr/>
      </p:nvGrpSpPr>
      <p:grpSpPr>
        <a:xfrm>
          <a:off x="0" y="0"/>
          <a:ext cx="0" cy="0"/>
          <a:chOff x="0" y="0"/>
          <a:chExt cx="0" cy="0"/>
        </a:xfrm>
      </p:grpSpPr>
      <p:sp>
        <p:nvSpPr>
          <p:cNvPr id="293" name="Google Shape;293;p9"/>
          <p:cNvSpPr txBox="1"/>
          <p:nvPr/>
        </p:nvSpPr>
        <p:spPr>
          <a:xfrm>
            <a:off x="615900" y="303450"/>
            <a:ext cx="4032900" cy="9696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chemeClr val="dk1"/>
              </a:buClr>
              <a:buSzPts val="1100"/>
              <a:buFont typeface="Arial"/>
              <a:buNone/>
            </a:pPr>
            <a:r>
              <a:rPr lang="en-GB" sz="3500" b="0" i="0" u="none" strike="noStrike" cap="none">
                <a:solidFill>
                  <a:schemeClr val="dk1"/>
                </a:solidFill>
                <a:latin typeface="Nanum Myeongjo"/>
                <a:ea typeface="Nanum Myeongjo"/>
                <a:cs typeface="Nanum Myeongjo"/>
                <a:sym typeface="Nanum Myeongjo"/>
              </a:rPr>
              <a:t>What’s the Story of these Standards?</a:t>
            </a:r>
            <a:endParaRPr sz="3500" b="0" i="0" u="none" strike="noStrike" cap="none">
              <a:solidFill>
                <a:schemeClr val="dk1"/>
              </a:solidFill>
              <a:latin typeface="Nanum Myeongjo"/>
              <a:ea typeface="Nanum Myeongjo"/>
              <a:cs typeface="Nanum Myeongjo"/>
              <a:sym typeface="Nanum Myeongjo"/>
            </a:endParaRPr>
          </a:p>
        </p:txBody>
      </p:sp>
      <p:sp>
        <p:nvSpPr>
          <p:cNvPr id="294" name="Google Shape;294;p9"/>
          <p:cNvSpPr txBox="1"/>
          <p:nvPr/>
        </p:nvSpPr>
        <p:spPr>
          <a:xfrm>
            <a:off x="615900" y="1515100"/>
            <a:ext cx="4032900" cy="4419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Selected Common Core Standards for Mathematics High School - Algebra</a:t>
            </a:r>
            <a:endParaRPr sz="1400" b="1" i="0" u="none" strike="noStrike" cap="none">
              <a:solidFill>
                <a:srgbClr val="000000"/>
              </a:solidFill>
              <a:latin typeface="DM Sans"/>
              <a:ea typeface="DM Sans"/>
              <a:cs typeface="DM Sans"/>
              <a:sym typeface="DM Sans"/>
            </a:endParaRPr>
          </a:p>
        </p:txBody>
      </p:sp>
      <p:cxnSp>
        <p:nvCxnSpPr>
          <p:cNvPr id="295" name="Google Shape;295;p9"/>
          <p:cNvCxnSpPr/>
          <p:nvPr/>
        </p:nvCxnSpPr>
        <p:spPr>
          <a:xfrm rot="10800000">
            <a:off x="4874201" y="125"/>
            <a:ext cx="0" cy="5162100"/>
          </a:xfrm>
          <a:prstGeom prst="straightConnector1">
            <a:avLst/>
          </a:prstGeom>
          <a:noFill/>
          <a:ln w="9525" cap="flat" cmpd="sng">
            <a:solidFill>
              <a:schemeClr val="dk2"/>
            </a:solidFill>
            <a:prstDash val="solid"/>
            <a:round/>
            <a:headEnd type="none" w="sm" len="sm"/>
            <a:tailEnd type="none" w="sm" len="sm"/>
          </a:ln>
        </p:spPr>
      </p:cxnSp>
      <p:sp>
        <p:nvSpPr>
          <p:cNvPr id="296" name="Google Shape;296;p9"/>
          <p:cNvSpPr/>
          <p:nvPr/>
        </p:nvSpPr>
        <p:spPr>
          <a:xfrm>
            <a:off x="5365925" y="3906250"/>
            <a:ext cx="3155700" cy="5979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9"/>
          <p:cNvSpPr txBox="1"/>
          <p:nvPr/>
        </p:nvSpPr>
        <p:spPr>
          <a:xfrm>
            <a:off x="5570175" y="4021150"/>
            <a:ext cx="2721900" cy="384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Share your thinking!</a:t>
            </a:r>
            <a:endParaRPr sz="1300" b="1" i="0" u="none" strike="noStrike" cap="none">
              <a:solidFill>
                <a:srgbClr val="C9FC8D"/>
              </a:solidFill>
              <a:latin typeface="DM Sans"/>
              <a:ea typeface="DM Sans"/>
              <a:cs typeface="DM Sans"/>
              <a:sym typeface="DM Sans"/>
            </a:endParaRPr>
          </a:p>
        </p:txBody>
      </p:sp>
      <p:sp>
        <p:nvSpPr>
          <p:cNvPr id="298" name="Google Shape;298;p9"/>
          <p:cNvSpPr txBox="1"/>
          <p:nvPr/>
        </p:nvSpPr>
        <p:spPr>
          <a:xfrm>
            <a:off x="615900" y="2595775"/>
            <a:ext cx="3728400" cy="15615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startAt="3"/>
            </a:pPr>
            <a:r>
              <a:rPr lang="en-GB" sz="900" b="0" i="0" u="none" strike="noStrike" cap="none">
                <a:solidFill>
                  <a:schemeClr val="dk1"/>
                </a:solidFill>
                <a:latin typeface="DM Sans"/>
                <a:ea typeface="DM Sans"/>
                <a:cs typeface="DM Sans"/>
                <a:sym typeface="DM Sans"/>
              </a:rPr>
              <a:t>Choose and produce an equivalent form of an expression to reveal and explain properties of the quantity represented by the expression.★</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Factor a quadratic expression to reveal the zeros of the function it defines. 	 </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100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Complete the square in a quadratic expression to reveal the maximum or minimum value of the function it defines. </a:t>
            </a:r>
            <a:endParaRPr sz="900" b="0" i="0" u="none" strike="noStrike" cap="none">
              <a:solidFill>
                <a:schemeClr val="dk1"/>
              </a:solidFill>
              <a:latin typeface="DM Sans"/>
              <a:ea typeface="DM Sans"/>
              <a:cs typeface="DM Sans"/>
              <a:sym typeface="DM Sans"/>
            </a:endParaRPr>
          </a:p>
        </p:txBody>
      </p:sp>
      <p:sp>
        <p:nvSpPr>
          <p:cNvPr id="299" name="Google Shape;299;p9"/>
          <p:cNvSpPr txBox="1"/>
          <p:nvPr/>
        </p:nvSpPr>
        <p:spPr>
          <a:xfrm>
            <a:off x="615900" y="2147600"/>
            <a:ext cx="3512700" cy="347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Write expressions in equivalent forms to solve problems </a:t>
            </a:r>
            <a:endParaRPr sz="1100" b="1" i="0" u="none" strike="noStrike" cap="none">
              <a:solidFill>
                <a:srgbClr val="000000"/>
              </a:solidFill>
              <a:latin typeface="DM Sans"/>
              <a:ea typeface="DM Sans"/>
              <a:cs typeface="DM Sans"/>
              <a:sym typeface="DM Sans"/>
            </a:endParaRPr>
          </a:p>
        </p:txBody>
      </p:sp>
      <p:sp>
        <p:nvSpPr>
          <p:cNvPr id="300" name="Google Shape;300;p9"/>
          <p:cNvSpPr txBox="1"/>
          <p:nvPr/>
        </p:nvSpPr>
        <p:spPr>
          <a:xfrm>
            <a:off x="5174775" y="303450"/>
            <a:ext cx="3512700" cy="3471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Create equations that describe numbers or relationships ★ </a:t>
            </a:r>
            <a:endParaRPr sz="1100" b="1" i="0" u="none" strike="noStrike" cap="none">
              <a:solidFill>
                <a:srgbClr val="000000"/>
              </a:solidFill>
              <a:latin typeface="DM Sans"/>
              <a:ea typeface="DM Sans"/>
              <a:cs typeface="DM Sans"/>
              <a:sym typeface="DM Sans"/>
            </a:endParaRPr>
          </a:p>
        </p:txBody>
      </p:sp>
      <p:sp>
        <p:nvSpPr>
          <p:cNvPr id="301" name="Google Shape;301;p9"/>
          <p:cNvSpPr txBox="1"/>
          <p:nvPr/>
        </p:nvSpPr>
        <p:spPr>
          <a:xfrm>
            <a:off x="5174775" y="751625"/>
            <a:ext cx="3402000" cy="4572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1000"/>
              </a:spcAft>
              <a:buClr>
                <a:schemeClr val="dk1"/>
              </a:buClr>
              <a:buSzPts val="900"/>
              <a:buFont typeface="DM Sans"/>
              <a:buAutoNum type="arabicPeriod" startAt="2"/>
            </a:pPr>
            <a:r>
              <a:rPr lang="en-GB" sz="900" b="0" i="0" u="none" strike="noStrike" cap="none">
                <a:solidFill>
                  <a:schemeClr val="dk1"/>
                </a:solidFill>
                <a:latin typeface="DM Sans"/>
                <a:ea typeface="DM Sans"/>
                <a:cs typeface="DM Sans"/>
                <a:sym typeface="DM Sans"/>
              </a:rPr>
              <a:t>Create equations in two or more variables to represent relationships between quantities; graph equations on coordinate axes with labels and scales. </a:t>
            </a:r>
            <a:endParaRPr sz="900" b="0" i="0" u="none" strike="noStrike" cap="none">
              <a:solidFill>
                <a:schemeClr val="dk1"/>
              </a:solidFill>
              <a:latin typeface="DM Sans"/>
              <a:ea typeface="DM Sans"/>
              <a:cs typeface="DM Sans"/>
              <a:sym typeface="DM Sans"/>
            </a:endParaRPr>
          </a:p>
        </p:txBody>
      </p:sp>
      <p:sp>
        <p:nvSpPr>
          <p:cNvPr id="302" name="Google Shape;302;p9"/>
          <p:cNvSpPr txBox="1"/>
          <p:nvPr/>
        </p:nvSpPr>
        <p:spPr>
          <a:xfrm>
            <a:off x="5187425" y="1277363"/>
            <a:ext cx="35127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1" i="0" u="none" strike="noStrike" cap="none">
                <a:solidFill>
                  <a:schemeClr val="dk1"/>
                </a:solidFill>
                <a:latin typeface="DM Sans"/>
                <a:ea typeface="DM Sans"/>
                <a:cs typeface="DM Sans"/>
                <a:sym typeface="DM Sans"/>
              </a:rPr>
              <a:t>Solve equations and inequalities in one variable</a:t>
            </a:r>
            <a:endParaRPr sz="1100" b="1" i="0" u="none" strike="noStrike" cap="none">
              <a:solidFill>
                <a:srgbClr val="000000"/>
              </a:solidFill>
              <a:latin typeface="DM Sans"/>
              <a:ea typeface="DM Sans"/>
              <a:cs typeface="DM Sans"/>
              <a:sym typeface="DM Sans"/>
            </a:endParaRPr>
          </a:p>
        </p:txBody>
      </p:sp>
      <p:sp>
        <p:nvSpPr>
          <p:cNvPr id="303" name="Google Shape;303;p9"/>
          <p:cNvSpPr txBox="1"/>
          <p:nvPr/>
        </p:nvSpPr>
        <p:spPr>
          <a:xfrm>
            <a:off x="5174775" y="1515088"/>
            <a:ext cx="3728400" cy="2671500"/>
          </a:xfrm>
          <a:prstGeom prst="rect">
            <a:avLst/>
          </a:prstGeom>
          <a:noFill/>
          <a:ln>
            <a:noFill/>
          </a:ln>
        </p:spPr>
        <p:txBody>
          <a:bodyPr spcFirstLastPara="1" wrap="square" lIns="91425" tIns="0" rIns="0" bIns="0" anchor="t" anchorCtr="0">
            <a:spAutoFit/>
          </a:bodyPr>
          <a:lstStyle/>
          <a:p>
            <a:pPr marL="82296" marR="0" lvl="0" indent="-82296" algn="l" rtl="0">
              <a:lnSpc>
                <a:spcPct val="115000"/>
              </a:lnSpc>
              <a:spcBef>
                <a:spcPts val="1200"/>
              </a:spcBef>
              <a:spcAft>
                <a:spcPts val="0"/>
              </a:spcAft>
              <a:buClr>
                <a:schemeClr val="dk1"/>
              </a:buClr>
              <a:buSzPts val="900"/>
              <a:buFont typeface="DM Sans"/>
              <a:buAutoNum type="arabicPeriod" startAt="3"/>
            </a:pPr>
            <a:r>
              <a:rPr lang="en-GB" sz="900" b="0" i="0" u="none" strike="noStrike" cap="none">
                <a:solidFill>
                  <a:schemeClr val="dk1"/>
                </a:solidFill>
                <a:latin typeface="DM Sans"/>
                <a:ea typeface="DM Sans"/>
                <a:cs typeface="DM Sans"/>
                <a:sym typeface="DM Sans"/>
              </a:rPr>
              <a:t>Solve quadratic equations in one variable.</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Use the method of completing the square to transform any quadratic equation in</a:t>
            </a:r>
            <a:r>
              <a:rPr lang="en-GB" sz="900" b="0" i="1" u="none" strike="noStrike" cap="none">
                <a:solidFill>
                  <a:schemeClr val="dk1"/>
                </a:solidFill>
                <a:latin typeface="DM Sans"/>
                <a:ea typeface="DM Sans"/>
                <a:cs typeface="DM Sans"/>
                <a:sym typeface="DM Sans"/>
              </a:rPr>
              <a:t> x</a:t>
            </a:r>
            <a:r>
              <a:rPr lang="en-GB" sz="900" b="0" i="0" u="none" strike="noStrike" cap="none">
                <a:solidFill>
                  <a:schemeClr val="dk1"/>
                </a:solidFill>
                <a:latin typeface="DM Sans"/>
                <a:ea typeface="DM Sans"/>
                <a:cs typeface="DM Sans"/>
                <a:sym typeface="DM Sans"/>
              </a:rPr>
              <a:t> into an equation of the form (</a:t>
            </a:r>
            <a:r>
              <a:rPr lang="en-GB" sz="900" b="0" i="1" u="none" strike="noStrike" cap="none">
                <a:solidFill>
                  <a:schemeClr val="dk1"/>
                </a:solidFill>
                <a:latin typeface="DM Sans"/>
                <a:ea typeface="DM Sans"/>
                <a:cs typeface="DM Sans"/>
                <a:sym typeface="DM Sans"/>
              </a:rPr>
              <a:t>x</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p</a:t>
            </a:r>
            <a:r>
              <a:rPr lang="en-GB" sz="900" b="0" i="0" u="none" strike="noStrike" cap="none">
                <a:solidFill>
                  <a:schemeClr val="dk1"/>
                </a:solidFill>
                <a:latin typeface="DM Sans"/>
                <a:ea typeface="DM Sans"/>
                <a:cs typeface="DM Sans"/>
                <a:sym typeface="DM Sans"/>
              </a:rPr>
              <a:t>)</a:t>
            </a:r>
            <a:r>
              <a:rPr lang="en-GB" sz="900" b="0" i="0" u="none" strike="noStrike" cap="none" baseline="30000">
                <a:solidFill>
                  <a:schemeClr val="dk1"/>
                </a:solidFill>
                <a:latin typeface="DM Sans"/>
                <a:ea typeface="DM Sans"/>
                <a:cs typeface="DM Sans"/>
                <a:sym typeface="DM Sans"/>
              </a:rPr>
              <a:t>2</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q</a:t>
            </a:r>
            <a:r>
              <a:rPr lang="en-GB" sz="900" b="0" i="0" u="none" strike="noStrike" cap="none">
                <a:solidFill>
                  <a:schemeClr val="dk1"/>
                </a:solidFill>
                <a:latin typeface="DM Sans"/>
                <a:ea typeface="DM Sans"/>
                <a:cs typeface="DM Sans"/>
                <a:sym typeface="DM Sans"/>
              </a:rPr>
              <a:t> that has the same solutions. Derive the quadratic formula from this form. 	 </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0"/>
              </a:spcAft>
              <a:buClr>
                <a:schemeClr val="dk1"/>
              </a:buClr>
              <a:buSzPts val="900"/>
              <a:buFont typeface="DM Sans"/>
              <a:buAutoNum type="alphaLcPeriod"/>
            </a:pPr>
            <a:r>
              <a:rPr lang="en-GB" sz="900" b="0" i="0" u="none" strike="noStrike" cap="none">
                <a:solidFill>
                  <a:schemeClr val="dk1"/>
                </a:solidFill>
                <a:latin typeface="DM Sans"/>
                <a:ea typeface="DM Sans"/>
                <a:cs typeface="DM Sans"/>
                <a:sym typeface="DM Sans"/>
              </a:rPr>
              <a:t>Solve quadratic equations by inspection (e.g., for  </a:t>
            </a:r>
            <a:r>
              <a:rPr lang="en-GB" sz="900" b="0" i="1" u="none" strike="noStrike" cap="none">
                <a:solidFill>
                  <a:schemeClr val="dk1"/>
                </a:solidFill>
                <a:latin typeface="DM Sans"/>
                <a:ea typeface="DM Sans"/>
                <a:cs typeface="DM Sans"/>
                <a:sym typeface="DM Sans"/>
              </a:rPr>
              <a:t>x</a:t>
            </a:r>
            <a:r>
              <a:rPr lang="en-GB" sz="900" b="0" i="0" u="none" strike="noStrike" cap="none" baseline="30000">
                <a:solidFill>
                  <a:schemeClr val="dk1"/>
                </a:solidFill>
                <a:latin typeface="DM Sans"/>
                <a:ea typeface="DM Sans"/>
                <a:cs typeface="DM Sans"/>
                <a:sym typeface="DM Sans"/>
              </a:rPr>
              <a:t>2 </a:t>
            </a:r>
            <a:r>
              <a:rPr lang="en-GB" sz="900" b="0" i="0" u="none" strike="noStrike" cap="none">
                <a:solidFill>
                  <a:schemeClr val="dk1"/>
                </a:solidFill>
                <a:latin typeface="DM Sans"/>
                <a:ea typeface="DM Sans"/>
                <a:cs typeface="DM Sans"/>
                <a:sym typeface="DM Sans"/>
              </a:rPr>
              <a:t>= 49), taking square roots, completing the square, the quadratic formula and factoring, as appropriate to the initial form of the equation. Recognize when the quadratic formula gives complex solutions and write them as </a:t>
            </a:r>
            <a:r>
              <a:rPr lang="en-GB" sz="900" b="0" i="1" u="none" strike="noStrike" cap="none">
                <a:solidFill>
                  <a:schemeClr val="dk1"/>
                </a:solidFill>
                <a:latin typeface="DM Sans"/>
                <a:ea typeface="DM Sans"/>
                <a:cs typeface="DM Sans"/>
                <a:sym typeface="DM Sans"/>
              </a:rPr>
              <a:t>a</a:t>
            </a:r>
            <a:r>
              <a:rPr lang="en-GB" sz="900" b="0" i="0" u="none" strike="noStrike" cap="none">
                <a:solidFill>
                  <a:schemeClr val="dk1"/>
                </a:solidFill>
                <a:latin typeface="DM Sans"/>
                <a:ea typeface="DM Sans"/>
                <a:cs typeface="DM Sans"/>
                <a:sym typeface="DM Sans"/>
              </a:rPr>
              <a:t> ± </a:t>
            </a:r>
            <a:r>
              <a:rPr lang="en-GB" sz="900" b="0" i="1" u="none" strike="noStrike" cap="none">
                <a:solidFill>
                  <a:schemeClr val="dk1"/>
                </a:solidFill>
                <a:latin typeface="DM Sans"/>
                <a:ea typeface="DM Sans"/>
                <a:cs typeface="DM Sans"/>
                <a:sym typeface="DM Sans"/>
              </a:rPr>
              <a:t>bi</a:t>
            </a:r>
            <a:r>
              <a:rPr lang="en-GB" sz="900" b="0" i="0" u="none" strike="noStrike" cap="none">
                <a:solidFill>
                  <a:schemeClr val="dk1"/>
                </a:solidFill>
                <a:latin typeface="DM Sans"/>
                <a:ea typeface="DM Sans"/>
                <a:cs typeface="DM Sans"/>
                <a:sym typeface="DM Sans"/>
              </a:rPr>
              <a:t> for real numbers </a:t>
            </a:r>
            <a:r>
              <a:rPr lang="en-GB" sz="900" b="0" i="1" u="none" strike="noStrike" cap="none">
                <a:solidFill>
                  <a:schemeClr val="dk1"/>
                </a:solidFill>
                <a:latin typeface="DM Sans"/>
                <a:ea typeface="DM Sans"/>
                <a:cs typeface="DM Sans"/>
                <a:sym typeface="DM Sans"/>
              </a:rPr>
              <a:t>a</a:t>
            </a:r>
            <a:r>
              <a:rPr lang="en-GB" sz="900" b="0" i="0" u="none" strike="noStrike" cap="none">
                <a:solidFill>
                  <a:schemeClr val="dk1"/>
                </a:solidFill>
                <a:latin typeface="DM Sans"/>
                <a:ea typeface="DM Sans"/>
                <a:cs typeface="DM Sans"/>
                <a:sym typeface="DM Sans"/>
              </a:rPr>
              <a:t> and </a:t>
            </a:r>
            <a:r>
              <a:rPr lang="en-GB" sz="900" b="0" i="1" u="none" strike="noStrike" cap="none">
                <a:solidFill>
                  <a:schemeClr val="dk1"/>
                </a:solidFill>
                <a:latin typeface="DM Sans"/>
                <a:ea typeface="DM Sans"/>
                <a:cs typeface="DM Sans"/>
                <a:sym typeface="DM Sans"/>
              </a:rPr>
              <a:t>b</a:t>
            </a:r>
            <a:r>
              <a:rPr lang="en-GB" sz="900" b="0" i="0" u="none" strike="noStrike" cap="none">
                <a:solidFill>
                  <a:schemeClr val="dk1"/>
                </a:solidFill>
                <a:latin typeface="DM Sans"/>
                <a:ea typeface="DM Sans"/>
                <a:cs typeface="DM Sans"/>
                <a:sym typeface="DM Sans"/>
              </a:rPr>
              <a:t>.</a:t>
            </a:r>
            <a:endParaRPr sz="900" b="0" i="0" u="none" strike="noStrike" cap="none">
              <a:solidFill>
                <a:schemeClr val="dk1"/>
              </a:solidFill>
              <a:latin typeface="DM Sans"/>
              <a:ea typeface="DM Sans"/>
              <a:cs typeface="DM Sans"/>
              <a:sym typeface="DM Sans"/>
            </a:endParaRPr>
          </a:p>
          <a:p>
            <a:pPr marL="914400" marR="0" lvl="1" indent="-285750" algn="l" rtl="0">
              <a:lnSpc>
                <a:spcPct val="115000"/>
              </a:lnSpc>
              <a:spcBef>
                <a:spcPts val="1200"/>
              </a:spcBef>
              <a:spcAft>
                <a:spcPts val="1000"/>
              </a:spcAft>
              <a:buClr>
                <a:schemeClr val="dk1"/>
              </a:buClr>
              <a:buSzPts val="900"/>
              <a:buFont typeface="DM Sans"/>
              <a:buAutoNum type="alphaLcPeriod"/>
            </a:pPr>
            <a:endParaRPr sz="900" b="0" i="0" u="none" strike="noStrike" cap="none">
              <a:solidFill>
                <a:schemeClr val="dk1"/>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07"/>
        <p:cNvGrpSpPr/>
        <p:nvPr/>
      </p:nvGrpSpPr>
      <p:grpSpPr>
        <a:xfrm>
          <a:off x="0" y="0"/>
          <a:ext cx="0" cy="0"/>
          <a:chOff x="0" y="0"/>
          <a:chExt cx="0" cy="0"/>
        </a:xfrm>
      </p:grpSpPr>
      <p:sp>
        <p:nvSpPr>
          <p:cNvPr id="308" name="Google Shape;308;p10"/>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0"/>
          <p:cNvSpPr txBox="1"/>
          <p:nvPr/>
        </p:nvSpPr>
        <p:spPr>
          <a:xfrm>
            <a:off x="345075" y="276625"/>
            <a:ext cx="65538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M103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310" name="Google Shape;310;p10"/>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311" name="Google Shape;311;p10"/>
          <p:cNvGraphicFramePr/>
          <p:nvPr/>
        </p:nvGraphicFramePr>
        <p:xfrm>
          <a:off x="311700" y="1057150"/>
          <a:ext cx="3000000" cy="3000000"/>
        </p:xfrm>
        <a:graphic>
          <a:graphicData uri="http://schemas.openxmlformats.org/drawingml/2006/table">
            <a:tbl>
              <a:tblPr>
                <a:noFill/>
                <a:tableStyleId>{FE6D610B-A46A-4D1B-8D9A-39D45D96FD87}</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103.a</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Engage in the modeling cycle. </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103.b</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Interpret quadratic functions that arise in applications in terms of the context.</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103.c</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Analyze quadratic functions using different representations.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103.d</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Build quadratic functions that model relationships between two quantities.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103.e</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Construct and compare linear and quadratic models, solve problems, and draw conclusions.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103.f</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Interpret expressions for quadratic functions in terms of the situation they model.</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103.g</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Summarize, represent, and interpret data on two quantitative variables for linear and quadratic model fits.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103.h</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Understand the relevance of modeling with quadratic functions.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103.i</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Use a quadratic function model to determine values of interest in a real-world problem.</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15"/>
        <p:cNvGrpSpPr/>
        <p:nvPr/>
      </p:nvGrpSpPr>
      <p:grpSpPr>
        <a:xfrm>
          <a:off x="0" y="0"/>
          <a:ext cx="0" cy="0"/>
          <a:chOff x="0" y="0"/>
          <a:chExt cx="0" cy="0"/>
        </a:xfrm>
      </p:grpSpPr>
      <p:sp>
        <p:nvSpPr>
          <p:cNvPr id="316" name="Google Shape;316;p11"/>
          <p:cNvSpPr/>
          <p:nvPr/>
        </p:nvSpPr>
        <p:spPr>
          <a:xfrm>
            <a:off x="0" y="0"/>
            <a:ext cx="9144000" cy="8124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1"/>
          <p:cNvSpPr txBox="1"/>
          <p:nvPr/>
        </p:nvSpPr>
        <p:spPr>
          <a:xfrm>
            <a:off x="345075" y="276625"/>
            <a:ext cx="6198300" cy="2910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2100"/>
              <a:buFont typeface="Arial"/>
              <a:buNone/>
            </a:pPr>
            <a:r>
              <a:rPr lang="en-GB" sz="2100" b="0" i="0" u="none" strike="noStrike" cap="none">
                <a:solidFill>
                  <a:schemeClr val="dk1"/>
                </a:solidFill>
                <a:latin typeface="Nanum Myeongjo"/>
                <a:ea typeface="Nanum Myeongjo"/>
                <a:cs typeface="Nanum Myeongjo"/>
                <a:sym typeface="Nanum Myeongjo"/>
              </a:rPr>
              <a:t>M103 Content and Practice Expectations (CPE)</a:t>
            </a:r>
            <a:endParaRPr sz="2100" b="0" i="0" u="none" strike="noStrike" cap="none">
              <a:solidFill>
                <a:schemeClr val="dk1"/>
              </a:solidFill>
              <a:latin typeface="Nanum Myeongjo"/>
              <a:ea typeface="Nanum Myeongjo"/>
              <a:cs typeface="Nanum Myeongjo"/>
              <a:sym typeface="Nanum Myeongjo"/>
            </a:endParaRPr>
          </a:p>
        </p:txBody>
      </p:sp>
      <p:cxnSp>
        <p:nvCxnSpPr>
          <p:cNvPr id="318" name="Google Shape;318;p11"/>
          <p:cNvCxnSpPr/>
          <p:nvPr/>
        </p:nvCxnSpPr>
        <p:spPr>
          <a:xfrm rot="10800000">
            <a:off x="-4200" y="812375"/>
            <a:ext cx="9152400" cy="0"/>
          </a:xfrm>
          <a:prstGeom prst="straightConnector1">
            <a:avLst/>
          </a:prstGeom>
          <a:noFill/>
          <a:ln w="9525" cap="flat" cmpd="sng">
            <a:solidFill>
              <a:schemeClr val="dk1"/>
            </a:solidFill>
            <a:prstDash val="solid"/>
            <a:round/>
            <a:headEnd type="none" w="sm" len="sm"/>
            <a:tailEnd type="none" w="sm" len="sm"/>
          </a:ln>
        </p:spPr>
      </p:cxnSp>
      <p:graphicFrame>
        <p:nvGraphicFramePr>
          <p:cNvPr id="319" name="Google Shape;319;p11"/>
          <p:cNvGraphicFramePr/>
          <p:nvPr/>
        </p:nvGraphicFramePr>
        <p:xfrm>
          <a:off x="311700" y="1057150"/>
          <a:ext cx="3000000" cy="3000000"/>
        </p:xfrm>
        <a:graphic>
          <a:graphicData uri="http://schemas.openxmlformats.org/drawingml/2006/table">
            <a:tbl>
              <a:tblPr>
                <a:noFill/>
                <a:tableStyleId>{FE6D610B-A46A-4D1B-8D9A-39D45D96FD87}</a:tableStyleId>
              </a:tblPr>
              <a:tblGrid>
                <a:gridCol w="755075">
                  <a:extLst>
                    <a:ext uri="{9D8B030D-6E8A-4147-A177-3AD203B41FA5}">
                      <a16:colId xmlns:a16="http://schemas.microsoft.com/office/drawing/2014/main" val="20000"/>
                    </a:ext>
                  </a:extLst>
                </a:gridCol>
                <a:gridCol w="7796575">
                  <a:extLst>
                    <a:ext uri="{9D8B030D-6E8A-4147-A177-3AD203B41FA5}">
                      <a16:colId xmlns:a16="http://schemas.microsoft.com/office/drawing/2014/main" val="20001"/>
                    </a:ext>
                  </a:extLst>
                </a:gridCol>
              </a:tblGrid>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103.a</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Engage in the modeling cycle. </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103.b</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Interpret quadratic functions that arise in applications in terms of the context.</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103.c</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Analyze quadratic functions using different representations.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103.d</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Build quadratic functions that model relationships between two quantities.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103.e</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Construct and compare linear and quadratic models, solve problems, and draw conclusions.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2425">
                <a:tc>
                  <a:txBody>
                    <a:bodyPr/>
                    <a:lstStyle/>
                    <a:p>
                      <a:pPr marL="0" marR="0" lvl="0" indent="0" algn="l" rtl="0">
                        <a:lnSpc>
                          <a:spcPct val="100000"/>
                        </a:lnSpc>
                        <a:spcBef>
                          <a:spcPts val="0"/>
                        </a:spcBef>
                        <a:spcAft>
                          <a:spcPts val="0"/>
                        </a:spcAft>
                        <a:buClr>
                          <a:srgbClr val="000000"/>
                        </a:buClr>
                        <a:buSzPts val="1000"/>
                        <a:buFont typeface="Arial"/>
                        <a:buNone/>
                      </a:pPr>
                      <a:r>
                        <a:rPr lang="en-GB" sz="1000" u="none" strike="noStrike" cap="none">
                          <a:solidFill>
                            <a:schemeClr val="dk1"/>
                          </a:solidFill>
                          <a:latin typeface="DM Sans"/>
                          <a:ea typeface="DM Sans"/>
                          <a:cs typeface="DM Sans"/>
                          <a:sym typeface="DM Sans"/>
                        </a:rPr>
                        <a:t>103.f</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Interpret expressions for quadratic functions in terms of the situation they model.</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103.g</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Summarize, represent, and interpret data on two quantitative variables for linear and quadratic model fits.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6"/>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103.h</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Understand the relevance of modeling with quadratic functions.</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7"/>
                  </a:ext>
                </a:extLst>
              </a:tr>
              <a:tr h="392425">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103.i</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DFCD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GB" sz="1000" u="none" strike="noStrike" cap="none">
                          <a:solidFill>
                            <a:schemeClr val="dk1"/>
                          </a:solidFill>
                          <a:latin typeface="DM Sans"/>
                          <a:ea typeface="DM Sans"/>
                          <a:cs typeface="DM Sans"/>
                          <a:sym typeface="DM Sans"/>
                        </a:rPr>
                        <a:t>Use a quadratic function model to determine values of interest in a real-world problem.</a:t>
                      </a:r>
                      <a:endParaRPr sz="1000" u="none" strike="noStrike" cap="none">
                        <a:solidFill>
                          <a:schemeClr val="dk1"/>
                        </a:solidFill>
                        <a:latin typeface="DM Sans"/>
                        <a:ea typeface="DM Sans"/>
                        <a:cs typeface="DM Sans"/>
                        <a:sym typeface="DM Sans"/>
                      </a:endParaRPr>
                    </a:p>
                  </a:txBody>
                  <a:tcPr marL="63500" marR="63500" marT="63500" marB="635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8"/>
                  </a:ext>
                </a:extLst>
              </a:tr>
            </a:tbl>
          </a:graphicData>
        </a:graphic>
      </p:graphicFrame>
      <p:sp>
        <p:nvSpPr>
          <p:cNvPr id="320" name="Google Shape;320;p11"/>
          <p:cNvSpPr/>
          <p:nvPr/>
        </p:nvSpPr>
        <p:spPr>
          <a:xfrm>
            <a:off x="6848075" y="24258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11"/>
          <p:cNvSpPr txBox="1"/>
          <p:nvPr/>
        </p:nvSpPr>
        <p:spPr>
          <a:xfrm>
            <a:off x="7128125" y="3075600"/>
            <a:ext cx="1386000" cy="431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What resonates with you?</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25"/>
        <p:cNvGrpSpPr/>
        <p:nvPr/>
      </p:nvGrpSpPr>
      <p:grpSpPr>
        <a:xfrm>
          <a:off x="0" y="0"/>
          <a:ext cx="0" cy="0"/>
          <a:chOff x="0" y="0"/>
          <a:chExt cx="0" cy="0"/>
        </a:xfrm>
      </p:grpSpPr>
      <p:cxnSp>
        <p:nvCxnSpPr>
          <p:cNvPr id="326" name="Google Shape;326;p1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27" name="Google Shape;327;p1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28" name="Google Shape;328;p13"/>
          <p:cNvSpPr txBox="1"/>
          <p:nvPr/>
        </p:nvSpPr>
        <p:spPr>
          <a:xfrm>
            <a:off x="615900" y="1141350"/>
            <a:ext cx="5917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Skeleton Tower</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Profit of a Company</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329" name="Google Shape;329;p13"/>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33"/>
        <p:cNvGrpSpPr/>
        <p:nvPr/>
      </p:nvGrpSpPr>
      <p:grpSpPr>
        <a:xfrm>
          <a:off x="0" y="0"/>
          <a:ext cx="0" cy="0"/>
          <a:chOff x="0" y="0"/>
          <a:chExt cx="0" cy="0"/>
        </a:xfrm>
      </p:grpSpPr>
      <p:cxnSp>
        <p:nvCxnSpPr>
          <p:cNvPr id="334" name="Google Shape;334;p14"/>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35" name="Google Shape;335;p14"/>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36" name="Google Shape;336;p14"/>
          <p:cNvSpPr txBox="1"/>
          <p:nvPr/>
        </p:nvSpPr>
        <p:spPr>
          <a:xfrm>
            <a:off x="615900" y="1141350"/>
            <a:ext cx="6079800" cy="2770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Choose at least one task to explore: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20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Skeleton Tower</a:t>
            </a:r>
            <a:endParaRPr sz="2500" b="0" i="0" u="none" strike="noStrike" cap="none">
              <a:solidFill>
                <a:srgbClr val="83FBA3"/>
              </a:solidFill>
              <a:latin typeface="DM Sans"/>
              <a:ea typeface="DM Sans"/>
              <a:cs typeface="DM Sans"/>
              <a:sym typeface="DM Sans"/>
            </a:endParaRPr>
          </a:p>
          <a:p>
            <a:pPr marL="457200" marR="0" lvl="0" indent="-387350" algn="l" rtl="0">
              <a:lnSpc>
                <a:spcPct val="100000"/>
              </a:lnSpc>
              <a:spcBef>
                <a:spcPts val="0"/>
              </a:spcBef>
              <a:spcAft>
                <a:spcPts val="0"/>
              </a:spcAft>
              <a:buClr>
                <a:srgbClr val="83FBA3"/>
              </a:buClr>
              <a:buSzPts val="2500"/>
              <a:buFont typeface="DM Sans"/>
              <a:buChar char="●"/>
            </a:pPr>
            <a:r>
              <a:rPr lang="en-GB" sz="2500" b="0" i="0" u="none" strike="noStrike" cap="none">
                <a:solidFill>
                  <a:srgbClr val="83FBA3"/>
                </a:solidFill>
                <a:latin typeface="DM Sans"/>
                <a:ea typeface="DM Sans"/>
                <a:cs typeface="DM Sans"/>
                <a:sym typeface="DM Sans"/>
              </a:rPr>
              <a:t>Profit of a Company</a:t>
            </a:r>
            <a:endParaRPr sz="2500" b="0" i="0" u="none" strike="noStrike" cap="none">
              <a:solidFill>
                <a:srgbClr val="83FBA3"/>
              </a:solidFill>
              <a:latin typeface="DM Sans"/>
              <a:ea typeface="DM Sans"/>
              <a:cs typeface="DM Sans"/>
              <a:sym typeface="DM Sans"/>
            </a:endParaRPr>
          </a:p>
          <a:p>
            <a:pPr marL="0" marR="0" lvl="0" indent="0" algn="l" rtl="0">
              <a:lnSpc>
                <a:spcPct val="100000"/>
              </a:lnSpc>
              <a:spcBef>
                <a:spcPts val="1200"/>
              </a:spcBef>
              <a:spcAft>
                <a:spcPts val="0"/>
              </a:spcAft>
              <a:buClr>
                <a:schemeClr val="dk1"/>
              </a:buClr>
              <a:buSzPts val="1100"/>
              <a:buFont typeface="Arial"/>
              <a:buNone/>
            </a:pPr>
            <a:r>
              <a:rPr lang="en-GB" sz="2500" b="0" i="0" u="none" strike="noStrike" cap="none">
                <a:solidFill>
                  <a:schemeClr val="lt1"/>
                </a:solidFill>
                <a:latin typeface="DM Sans"/>
                <a:ea typeface="DM Sans"/>
                <a:cs typeface="DM Sans"/>
                <a:sym typeface="DM Sans"/>
              </a:rPr>
              <a:t>Which content and practice expectations are evident in each one? </a:t>
            </a:r>
            <a:endParaRPr sz="2500" b="0" i="0" u="none" strike="noStrike" cap="none">
              <a:solidFill>
                <a:schemeClr val="lt1"/>
              </a:solidFill>
              <a:latin typeface="DM Sans"/>
              <a:ea typeface="DM Sans"/>
              <a:cs typeface="DM Sans"/>
              <a:sym typeface="DM Sans"/>
            </a:endParaRPr>
          </a:p>
          <a:p>
            <a:pPr marL="0" marR="0" lvl="0" indent="0" algn="l" rtl="0">
              <a:lnSpc>
                <a:spcPct val="100000"/>
              </a:lnSpc>
              <a:spcBef>
                <a:spcPts val="1200"/>
              </a:spcBef>
              <a:spcAft>
                <a:spcPts val="1200"/>
              </a:spcAft>
              <a:buClr>
                <a:schemeClr val="dk1"/>
              </a:buClr>
              <a:buSzPts val="1100"/>
              <a:buFont typeface="Arial"/>
              <a:buNone/>
            </a:pPr>
            <a:endParaRPr sz="2500" b="0" i="0" u="none" strike="noStrike" cap="none">
              <a:solidFill>
                <a:schemeClr val="lt1"/>
              </a:solidFill>
              <a:latin typeface="DM Sans"/>
              <a:ea typeface="DM Sans"/>
              <a:cs typeface="DM Sans"/>
              <a:sym typeface="DM Sans"/>
            </a:endParaRPr>
          </a:p>
        </p:txBody>
      </p:sp>
      <p:sp>
        <p:nvSpPr>
          <p:cNvPr id="337" name="Google Shape;337;p14"/>
          <p:cNvSpPr txBox="1"/>
          <p:nvPr/>
        </p:nvSpPr>
        <p:spPr>
          <a:xfrm>
            <a:off x="615900" y="368375"/>
            <a:ext cx="39159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Investigate</a:t>
            </a:r>
            <a:endParaRPr sz="3500" b="0" i="0" u="none" strike="noStrike" cap="none">
              <a:solidFill>
                <a:srgbClr val="83FBA3"/>
              </a:solidFill>
              <a:latin typeface="Nanum Myeongjo"/>
              <a:ea typeface="Nanum Myeongjo"/>
              <a:cs typeface="Nanum Myeongjo"/>
              <a:sym typeface="Nanum Myeongjo"/>
            </a:endParaRPr>
          </a:p>
        </p:txBody>
      </p:sp>
      <p:sp>
        <p:nvSpPr>
          <p:cNvPr id="338" name="Google Shape;338;p14"/>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14"/>
          <p:cNvSpPr txBox="1"/>
          <p:nvPr/>
        </p:nvSpPr>
        <p:spPr>
          <a:xfrm>
            <a:off x="6975725" y="2898900"/>
            <a:ext cx="1386000" cy="1077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 What did you find?</a:t>
            </a:r>
            <a:endParaRPr sz="1400" b="1" i="0" u="none" strike="noStrike" cap="non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43"/>
        <p:cNvGrpSpPr/>
        <p:nvPr/>
      </p:nvGrpSpPr>
      <p:grpSpPr>
        <a:xfrm>
          <a:off x="0" y="0"/>
          <a:ext cx="0" cy="0"/>
          <a:chOff x="0" y="0"/>
          <a:chExt cx="0" cy="0"/>
        </a:xfrm>
      </p:grpSpPr>
      <p:cxnSp>
        <p:nvCxnSpPr>
          <p:cNvPr id="344" name="Google Shape;344;p15"/>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45" name="Google Shape;345;p15"/>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46" name="Google Shape;346;p15"/>
          <p:cNvSpPr txBox="1"/>
          <p:nvPr/>
        </p:nvSpPr>
        <p:spPr>
          <a:xfrm>
            <a:off x="650600" y="1674750"/>
            <a:ext cx="5917800" cy="1667400"/>
          </a:xfrm>
          <a:prstGeom prst="rect">
            <a:avLst/>
          </a:prstGeom>
          <a:noFill/>
          <a:ln>
            <a:noFill/>
          </a:ln>
        </p:spPr>
        <p:txBody>
          <a:bodyPr spcFirstLastPara="1" wrap="square" lIns="0" tIns="0" rIns="0" bIns="0" anchor="t" anchorCtr="0">
            <a:spAutoFit/>
          </a:bodyPr>
          <a:lstStyle/>
          <a:p>
            <a:pPr marL="457200" marR="0" lvl="0" indent="-387350" algn="l" rtl="0">
              <a:lnSpc>
                <a:spcPct val="100000"/>
              </a:lnSpc>
              <a:spcBef>
                <a:spcPts val="0"/>
              </a:spcBef>
              <a:spcAft>
                <a:spcPts val="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do these content and practice expectations align to ways you’ve taught this topic before? </a:t>
            </a:r>
            <a:endParaRPr sz="2500" b="0" i="0" u="none" strike="noStrike" cap="none">
              <a:solidFill>
                <a:schemeClr val="lt1"/>
              </a:solidFill>
              <a:latin typeface="DM Sans"/>
              <a:ea typeface="DM Sans"/>
              <a:cs typeface="DM Sans"/>
              <a:sym typeface="DM Sans"/>
            </a:endParaRPr>
          </a:p>
          <a:p>
            <a:pPr marL="457200" marR="0" lvl="0" indent="-387350" algn="l" rtl="0">
              <a:lnSpc>
                <a:spcPct val="100000"/>
              </a:lnSpc>
              <a:spcBef>
                <a:spcPts val="1000"/>
              </a:spcBef>
              <a:spcAft>
                <a:spcPts val="1000"/>
              </a:spcAft>
              <a:buClr>
                <a:schemeClr val="lt1"/>
              </a:buClr>
              <a:buSzPts val="2500"/>
              <a:buFont typeface="Nanum Myeongjo"/>
              <a:buAutoNum type="arabicPeriod"/>
            </a:pPr>
            <a:r>
              <a:rPr lang="en-GB" sz="2500" b="0" i="0" u="none" strike="noStrike" cap="none">
                <a:solidFill>
                  <a:schemeClr val="lt1"/>
                </a:solidFill>
                <a:latin typeface="DM Sans"/>
                <a:ea typeface="DM Sans"/>
                <a:cs typeface="DM Sans"/>
                <a:sym typeface="DM Sans"/>
              </a:rPr>
              <a:t>How are they different? </a:t>
            </a:r>
            <a:endParaRPr sz="2500" b="0" i="0" u="none" strike="noStrike" cap="none">
              <a:solidFill>
                <a:schemeClr val="lt1"/>
              </a:solidFill>
              <a:latin typeface="DM Sans"/>
              <a:ea typeface="DM Sans"/>
              <a:cs typeface="DM Sans"/>
              <a:sym typeface="DM Sans"/>
            </a:endParaRPr>
          </a:p>
        </p:txBody>
      </p:sp>
      <p:sp>
        <p:nvSpPr>
          <p:cNvPr id="347" name="Google Shape;347;p15"/>
          <p:cNvSpPr/>
          <p:nvPr/>
        </p:nvSpPr>
        <p:spPr>
          <a:xfrm>
            <a:off x="66956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15"/>
          <p:cNvSpPr txBox="1"/>
          <p:nvPr/>
        </p:nvSpPr>
        <p:spPr>
          <a:xfrm>
            <a:off x="6975725" y="296842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mute or put your thoughts in the chat!</a:t>
            </a:r>
            <a:endParaRPr sz="1400" b="1" i="0" u="none" strike="noStrike" cap="none">
              <a:solidFill>
                <a:srgbClr val="145758"/>
              </a:solidFill>
              <a:latin typeface="DM Sans"/>
              <a:ea typeface="DM Sans"/>
              <a:cs typeface="DM Sans"/>
              <a:sym typeface="DM Sans"/>
            </a:endParaRPr>
          </a:p>
        </p:txBody>
      </p:sp>
      <p:sp>
        <p:nvSpPr>
          <p:cNvPr id="349" name="Google Shape;349;p15"/>
          <p:cNvSpPr txBox="1"/>
          <p:nvPr/>
        </p:nvSpPr>
        <p:spPr>
          <a:xfrm>
            <a:off x="615900" y="368375"/>
            <a:ext cx="39159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What’s the Same? What’s Different?</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3FF36"/>
        </a:solidFill>
        <a:effectLst/>
      </p:bgPr>
    </p:bg>
    <p:spTree>
      <p:nvGrpSpPr>
        <p:cNvPr id="1" name="Shape 353"/>
        <p:cNvGrpSpPr/>
        <p:nvPr/>
      </p:nvGrpSpPr>
      <p:grpSpPr>
        <a:xfrm>
          <a:off x="0" y="0"/>
          <a:ext cx="0" cy="0"/>
          <a:chOff x="0" y="0"/>
          <a:chExt cx="0" cy="0"/>
        </a:xfrm>
      </p:grpSpPr>
      <p:pic>
        <p:nvPicPr>
          <p:cNvPr id="354" name="Google Shape;354;p16"/>
          <p:cNvPicPr preferRelativeResize="0"/>
          <p:nvPr/>
        </p:nvPicPr>
        <p:blipFill rotWithShape="1">
          <a:blip r:embed="rId3">
            <a:alphaModFix/>
          </a:blip>
          <a:srcRect/>
          <a:stretch/>
        </p:blipFill>
        <p:spPr>
          <a:xfrm rot="432179">
            <a:off x="2764280" y="359560"/>
            <a:ext cx="2773340" cy="1592282"/>
          </a:xfrm>
          <a:prstGeom prst="rect">
            <a:avLst/>
          </a:prstGeom>
          <a:noFill/>
          <a:ln>
            <a:noFill/>
          </a:ln>
        </p:spPr>
      </p:pic>
      <p:sp>
        <p:nvSpPr>
          <p:cNvPr id="355" name="Google Shape;355;p16"/>
          <p:cNvSpPr txBox="1"/>
          <p:nvPr/>
        </p:nvSpPr>
        <p:spPr>
          <a:xfrm>
            <a:off x="5687325" y="601800"/>
            <a:ext cx="28554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200"/>
              </a:spcAft>
              <a:buClr>
                <a:srgbClr val="000000"/>
              </a:buClr>
              <a:buSzPts val="1400"/>
              <a:buFont typeface="Arial"/>
              <a:buNone/>
            </a:pPr>
            <a:r>
              <a:rPr lang="en-GB" sz="1400" b="0" i="0" u="none" strike="noStrike" cap="non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sz="1400" b="0" i="0" u="none" strike="noStrike" cap="none">
              <a:solidFill>
                <a:schemeClr val="dk1"/>
              </a:solidFill>
              <a:latin typeface="DM Sans"/>
              <a:ea typeface="DM Sans"/>
              <a:cs typeface="DM Sans"/>
              <a:sym typeface="DM Sans"/>
            </a:endParaRPr>
          </a:p>
        </p:txBody>
      </p:sp>
      <p:sp>
        <p:nvSpPr>
          <p:cNvPr id="356" name="Google Shape;356;p16"/>
          <p:cNvSpPr txBox="1"/>
          <p:nvPr/>
        </p:nvSpPr>
        <p:spPr>
          <a:xfrm>
            <a:off x="3115050" y="608250"/>
            <a:ext cx="2511600" cy="10338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9000"/>
              <a:buFont typeface="Arial"/>
              <a:buNone/>
            </a:pPr>
            <a:r>
              <a:rPr lang="en-GB" sz="9000" b="0" i="0" u="none" strike="noStrike" cap="none">
                <a:solidFill>
                  <a:schemeClr val="dk1"/>
                </a:solidFill>
                <a:latin typeface="Nanum Myeongjo"/>
                <a:ea typeface="Nanum Myeongjo"/>
                <a:cs typeface="Nanum Myeongjo"/>
                <a:sym typeface="Nanum Myeongjo"/>
              </a:rPr>
              <a:t>60%</a:t>
            </a:r>
            <a:endParaRPr sz="9000" b="0" i="0" u="none" strike="noStrike" cap="none">
              <a:solidFill>
                <a:schemeClr val="dk1"/>
              </a:solidFill>
              <a:latin typeface="Nanum Myeongjo"/>
              <a:ea typeface="Nanum Myeongjo"/>
              <a:cs typeface="Nanum Myeongjo"/>
              <a:sym typeface="Nanum Myeongjo"/>
            </a:endParaRPr>
          </a:p>
        </p:txBody>
      </p:sp>
      <p:cxnSp>
        <p:nvCxnSpPr>
          <p:cNvPr id="357" name="Google Shape;357;p16"/>
          <p:cNvCxnSpPr/>
          <p:nvPr/>
        </p:nvCxnSpPr>
        <p:spPr>
          <a:xfrm>
            <a:off x="2510750" y="300"/>
            <a:ext cx="0" cy="5141400"/>
          </a:xfrm>
          <a:prstGeom prst="straightConnector1">
            <a:avLst/>
          </a:prstGeom>
          <a:noFill/>
          <a:ln w="9525" cap="flat" cmpd="sng">
            <a:solidFill>
              <a:schemeClr val="dk2"/>
            </a:solidFill>
            <a:prstDash val="solid"/>
            <a:round/>
            <a:headEnd type="none" w="sm" len="sm"/>
            <a:tailEnd type="none" w="sm" len="sm"/>
          </a:ln>
        </p:spPr>
      </p:cxnSp>
      <p:pic>
        <p:nvPicPr>
          <p:cNvPr id="358" name="Google Shape;358;p16"/>
          <p:cNvPicPr preferRelativeResize="0"/>
          <p:nvPr/>
        </p:nvPicPr>
        <p:blipFill rotWithShape="1">
          <a:blip r:embed="rId3">
            <a:alphaModFix/>
          </a:blip>
          <a:srcRect/>
          <a:stretch/>
        </p:blipFill>
        <p:spPr>
          <a:xfrm rot="432179">
            <a:off x="2764280" y="2308260"/>
            <a:ext cx="2773340" cy="1592282"/>
          </a:xfrm>
          <a:prstGeom prst="rect">
            <a:avLst/>
          </a:prstGeom>
          <a:noFill/>
          <a:ln>
            <a:noFill/>
          </a:ln>
        </p:spPr>
      </p:pic>
      <p:sp>
        <p:nvSpPr>
          <p:cNvPr id="359" name="Google Shape;359;p16"/>
          <p:cNvSpPr txBox="1"/>
          <p:nvPr/>
        </p:nvSpPr>
        <p:spPr>
          <a:xfrm>
            <a:off x="5687325" y="2499600"/>
            <a:ext cx="2951100" cy="129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200"/>
              </a:spcAft>
              <a:buClr>
                <a:srgbClr val="000000"/>
              </a:buClr>
              <a:buSzPts val="1400"/>
              <a:buFont typeface="Arial"/>
              <a:buNone/>
            </a:pPr>
            <a:r>
              <a:rPr lang="en-GB" sz="1400" b="0" i="0" u="none" strike="noStrike" cap="non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sz="1400" b="0" i="0" u="none" strike="noStrike" cap="none">
              <a:solidFill>
                <a:schemeClr val="dk1"/>
              </a:solidFill>
              <a:latin typeface="DM Sans"/>
              <a:ea typeface="DM Sans"/>
              <a:cs typeface="DM Sans"/>
              <a:sym typeface="DM Sans"/>
            </a:endParaRPr>
          </a:p>
        </p:txBody>
      </p:sp>
      <p:sp>
        <p:nvSpPr>
          <p:cNvPr id="360" name="Google Shape;360;p16"/>
          <p:cNvSpPr txBox="1"/>
          <p:nvPr/>
        </p:nvSpPr>
        <p:spPr>
          <a:xfrm>
            <a:off x="3115050" y="2556950"/>
            <a:ext cx="2511600" cy="10338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9000"/>
              <a:buFont typeface="Arial"/>
              <a:buNone/>
            </a:pPr>
            <a:r>
              <a:rPr lang="en-GB" sz="9000" b="0" i="0" u="none" strike="noStrike" cap="none">
                <a:solidFill>
                  <a:schemeClr val="dk1"/>
                </a:solidFill>
                <a:latin typeface="Nanum Myeongjo"/>
                <a:ea typeface="Nanum Myeongjo"/>
                <a:cs typeface="Nanum Myeongjo"/>
                <a:sym typeface="Nanum Myeongjo"/>
              </a:rPr>
              <a:t>33%</a:t>
            </a:r>
            <a:endParaRPr sz="9000" b="0" i="0" u="none" strike="noStrike" cap="none">
              <a:solidFill>
                <a:schemeClr val="dk1"/>
              </a:solidFill>
              <a:latin typeface="Nanum Myeongjo"/>
              <a:ea typeface="Nanum Myeongjo"/>
              <a:cs typeface="Nanum Myeongjo"/>
              <a:sym typeface="Nanum Myeongjo"/>
            </a:endParaRPr>
          </a:p>
        </p:txBody>
      </p:sp>
      <p:sp>
        <p:nvSpPr>
          <p:cNvPr id="361" name="Google Shape;361;p16"/>
          <p:cNvSpPr txBox="1"/>
          <p:nvPr/>
        </p:nvSpPr>
        <p:spPr>
          <a:xfrm>
            <a:off x="553775" y="266000"/>
            <a:ext cx="1691400" cy="1723549"/>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US" sz="2800" b="0" i="0" u="none" strike="noStrike" cap="none" dirty="0">
                <a:solidFill>
                  <a:schemeClr val="dk1"/>
                </a:solidFill>
                <a:latin typeface="Nanum Myeongjo"/>
                <a:ea typeface="Nanum Myeongjo"/>
                <a:cs typeface="Nanum Myeongjo"/>
                <a:sym typeface="Nanum Myeongjo"/>
              </a:rPr>
              <a:t>Math Gaps Create Lasting Barriers</a:t>
            </a:r>
            <a:endParaRPr sz="2800" b="0" i="0" u="none" strike="noStrike" cap="none" dirty="0">
              <a:solidFill>
                <a:schemeClr val="dk1"/>
              </a:solidFill>
              <a:latin typeface="Nanum Myeongjo"/>
              <a:ea typeface="Nanum Myeongjo"/>
              <a:cs typeface="Nanum Myeongjo"/>
              <a:sym typeface="Nanum Myeongjo"/>
            </a:endParaRPr>
          </a:p>
        </p:txBody>
      </p:sp>
      <p:sp>
        <p:nvSpPr>
          <p:cNvPr id="362" name="Google Shape;362;p16"/>
          <p:cNvSpPr txBox="1"/>
          <p:nvPr/>
        </p:nvSpPr>
        <p:spPr>
          <a:xfrm>
            <a:off x="3115050" y="361950"/>
            <a:ext cx="969900" cy="2463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2000"/>
              <a:buFont typeface="Arial"/>
              <a:buNone/>
            </a:pPr>
            <a:r>
              <a:rPr lang="en-GB" sz="2000" b="1" i="0" u="none" strike="noStrike" cap="none">
                <a:solidFill>
                  <a:schemeClr val="dk1"/>
                </a:solidFill>
                <a:latin typeface="DM Sans"/>
                <a:ea typeface="DM Sans"/>
                <a:cs typeface="DM Sans"/>
                <a:sym typeface="DM Sans"/>
              </a:rPr>
              <a:t>About</a:t>
            </a:r>
            <a:endParaRPr sz="2000" b="1" i="0" u="none" strike="noStrike" cap="none">
              <a:solidFill>
                <a:srgbClr val="000000"/>
              </a:solidFill>
              <a:latin typeface="DM Sans"/>
              <a:ea typeface="DM Sans"/>
              <a:cs typeface="DM Sans"/>
              <a:sym typeface="DM Sans"/>
            </a:endParaRPr>
          </a:p>
        </p:txBody>
      </p:sp>
      <p:sp>
        <p:nvSpPr>
          <p:cNvPr id="363" name="Google Shape;363;p16"/>
          <p:cNvSpPr txBox="1"/>
          <p:nvPr/>
        </p:nvSpPr>
        <p:spPr>
          <a:xfrm>
            <a:off x="3115050" y="2310650"/>
            <a:ext cx="764400" cy="2463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2000"/>
              <a:buFont typeface="Arial"/>
              <a:buNone/>
            </a:pPr>
            <a:r>
              <a:rPr lang="en-GB" sz="2000" b="1" i="0" u="none" strike="noStrike" cap="none">
                <a:solidFill>
                  <a:schemeClr val="dk1"/>
                </a:solidFill>
                <a:latin typeface="DM Sans"/>
                <a:ea typeface="DM Sans"/>
                <a:cs typeface="DM Sans"/>
                <a:sym typeface="DM Sans"/>
              </a:rPr>
              <a:t>Only</a:t>
            </a:r>
            <a:endParaRPr sz="2000" b="1" i="0" u="none" strike="noStrike" cap="non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367"/>
        <p:cNvGrpSpPr/>
        <p:nvPr/>
      </p:nvGrpSpPr>
      <p:grpSpPr>
        <a:xfrm>
          <a:off x="0" y="0"/>
          <a:ext cx="0" cy="0"/>
          <a:chOff x="0" y="0"/>
          <a:chExt cx="0" cy="0"/>
        </a:xfrm>
      </p:grpSpPr>
      <p:sp>
        <p:nvSpPr>
          <p:cNvPr id="368" name="Google Shape;368;p17"/>
          <p:cNvSpPr txBox="1"/>
          <p:nvPr/>
        </p:nvSpPr>
        <p:spPr>
          <a:xfrm>
            <a:off x="3105100" y="1376125"/>
            <a:ext cx="24090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Is math...?</a:t>
            </a:r>
            <a:endParaRPr sz="1400" b="0" i="0" u="none" strike="noStrike" cap="none">
              <a:solidFill>
                <a:schemeClr val="dk1"/>
              </a:solidFill>
              <a:latin typeface="Nanum Myeongjo"/>
              <a:ea typeface="Nanum Myeongjo"/>
              <a:cs typeface="Nanum Myeongjo"/>
              <a:sym typeface="Nanum Myeongjo"/>
            </a:endParaRPr>
          </a:p>
        </p:txBody>
      </p:sp>
      <p:sp>
        <p:nvSpPr>
          <p:cNvPr id="369" name="Google Shape;369;p17"/>
          <p:cNvSpPr txBox="1"/>
          <p:nvPr/>
        </p:nvSpPr>
        <p:spPr>
          <a:xfrm>
            <a:off x="3105100" y="1741950"/>
            <a:ext cx="2134800" cy="1536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getting one right answer, the teacher’s way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Irrelevant</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doing procedures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Independent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Something my teacher made up</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Formulaic</a:t>
            </a:r>
            <a:endParaRPr sz="1000" b="0" i="0" u="none" strike="noStrike" cap="none">
              <a:solidFill>
                <a:schemeClr val="dk1"/>
              </a:solidFill>
              <a:latin typeface="DM Sans"/>
              <a:ea typeface="DM Sans"/>
              <a:cs typeface="DM Sans"/>
              <a:sym typeface="DM Sans"/>
            </a:endParaRPr>
          </a:p>
        </p:txBody>
      </p:sp>
      <p:cxnSp>
        <p:nvCxnSpPr>
          <p:cNvPr id="370" name="Google Shape;370;p17"/>
          <p:cNvCxnSpPr/>
          <p:nvPr/>
        </p:nvCxnSpPr>
        <p:spPr>
          <a:xfrm>
            <a:off x="2374350" y="1083650"/>
            <a:ext cx="6784800" cy="0"/>
          </a:xfrm>
          <a:prstGeom prst="straightConnector1">
            <a:avLst/>
          </a:prstGeom>
          <a:noFill/>
          <a:ln w="9525" cap="flat" cmpd="sng">
            <a:solidFill>
              <a:schemeClr val="dk1"/>
            </a:solidFill>
            <a:prstDash val="solid"/>
            <a:round/>
            <a:headEnd type="none" w="sm" len="sm"/>
            <a:tailEnd type="none" w="sm" len="sm"/>
          </a:ln>
        </p:spPr>
      </p:cxnSp>
      <p:sp>
        <p:nvSpPr>
          <p:cNvPr id="371" name="Google Shape;371;p17"/>
          <p:cNvSpPr txBox="1"/>
          <p:nvPr/>
        </p:nvSpPr>
        <p:spPr>
          <a:xfrm>
            <a:off x="6237525" y="1376125"/>
            <a:ext cx="1915200" cy="215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Nanum Myeongjo"/>
                <a:ea typeface="Nanum Myeongjo"/>
                <a:cs typeface="Nanum Myeongjo"/>
                <a:sym typeface="Nanum Myeongjo"/>
              </a:rPr>
              <a:t>Or could math be...?</a:t>
            </a:r>
            <a:endParaRPr sz="1400" b="0" i="0" u="none" strike="noStrike" cap="none">
              <a:solidFill>
                <a:schemeClr val="dk1"/>
              </a:solidFill>
              <a:latin typeface="Nanum Myeongjo"/>
              <a:ea typeface="Nanum Myeongjo"/>
              <a:cs typeface="Nanum Myeongjo"/>
              <a:sym typeface="Nanum Myeongjo"/>
            </a:endParaRPr>
          </a:p>
        </p:txBody>
      </p:sp>
      <p:sp>
        <p:nvSpPr>
          <p:cNvPr id="372" name="Google Shape;372;p17"/>
          <p:cNvSpPr txBox="1"/>
          <p:nvPr/>
        </p:nvSpPr>
        <p:spPr>
          <a:xfrm>
            <a:off x="6237525" y="1741950"/>
            <a:ext cx="1915200" cy="2067600"/>
          </a:xfrm>
          <a:prstGeom prst="rect">
            <a:avLst/>
          </a:prstGeom>
          <a:noFill/>
          <a:ln>
            <a:noFill/>
          </a:ln>
        </p:spPr>
        <p:txBody>
          <a:bodyPr spcFirstLastPara="1" wrap="square" lIns="0" tIns="0" rIns="0" bIns="0" anchor="t" anchorCtr="0">
            <a:spAutoFit/>
          </a:bodyPr>
          <a:lstStyle/>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using multiple strategies flexibly</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Connected to the real-world in ways that make sense</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About understanding and applying</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Collaborative work</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Lived across continents and centuries</a:t>
            </a:r>
            <a:endParaRPr sz="1000" b="0" i="0" u="none" strike="noStrike" cap="none">
              <a:solidFill>
                <a:schemeClr val="dk1"/>
              </a:solidFill>
              <a:latin typeface="DM Sans"/>
              <a:ea typeface="DM Sans"/>
              <a:cs typeface="DM Sans"/>
              <a:sym typeface="DM Sans"/>
            </a:endParaRPr>
          </a:p>
          <a:p>
            <a:pPr marL="146304" marR="0" lvl="0" indent="-146304" algn="l" rtl="0">
              <a:lnSpc>
                <a:spcPct val="115000"/>
              </a:lnSpc>
              <a:spcBef>
                <a:spcPts val="500"/>
              </a:spcBef>
              <a:spcAft>
                <a:spcPts val="0"/>
              </a:spcAft>
              <a:buClr>
                <a:schemeClr val="dk1"/>
              </a:buClr>
              <a:buSzPts val="1000"/>
              <a:buFont typeface="DM Sans"/>
              <a:buChar char="●"/>
            </a:pPr>
            <a:r>
              <a:rPr lang="en-GB" sz="1000" b="0" i="0" u="none" strike="noStrike" cap="none">
                <a:solidFill>
                  <a:schemeClr val="dk1"/>
                </a:solidFill>
                <a:latin typeface="DM Sans"/>
                <a:ea typeface="DM Sans"/>
                <a:cs typeface="DM Sans"/>
                <a:sym typeface="DM Sans"/>
              </a:rPr>
              <a:t>Novel, challenging problems</a:t>
            </a:r>
            <a:endParaRPr sz="1000" b="0" i="0" u="none" strike="noStrike" cap="none">
              <a:solidFill>
                <a:schemeClr val="dk1"/>
              </a:solidFill>
              <a:latin typeface="DM Sans"/>
              <a:ea typeface="DM Sans"/>
              <a:cs typeface="DM Sans"/>
              <a:sym typeface="DM Sans"/>
            </a:endParaRPr>
          </a:p>
        </p:txBody>
      </p:sp>
      <p:cxnSp>
        <p:nvCxnSpPr>
          <p:cNvPr id="373" name="Google Shape;373;p17"/>
          <p:cNvCxnSpPr/>
          <p:nvPr/>
        </p:nvCxnSpPr>
        <p:spPr>
          <a:xfrm>
            <a:off x="5916300" y="1083650"/>
            <a:ext cx="0" cy="4065300"/>
          </a:xfrm>
          <a:prstGeom prst="straightConnector1">
            <a:avLst/>
          </a:prstGeom>
          <a:noFill/>
          <a:ln w="9525" cap="flat" cmpd="sng">
            <a:solidFill>
              <a:schemeClr val="dk1"/>
            </a:solidFill>
            <a:prstDash val="solid"/>
            <a:round/>
            <a:headEnd type="none" w="sm" len="sm"/>
            <a:tailEnd type="none" w="sm" len="sm"/>
          </a:ln>
        </p:spPr>
      </p:cxnSp>
      <p:cxnSp>
        <p:nvCxnSpPr>
          <p:cNvPr id="374" name="Google Shape;374;p17"/>
          <p:cNvCxnSpPr/>
          <p:nvPr/>
        </p:nvCxnSpPr>
        <p:spPr>
          <a:xfrm>
            <a:off x="2374350" y="4721100"/>
            <a:ext cx="6784800" cy="0"/>
          </a:xfrm>
          <a:prstGeom prst="straightConnector1">
            <a:avLst/>
          </a:prstGeom>
          <a:noFill/>
          <a:ln w="9525" cap="flat" cmpd="sng">
            <a:solidFill>
              <a:schemeClr val="dk1"/>
            </a:solidFill>
            <a:prstDash val="solid"/>
            <a:round/>
            <a:headEnd type="none" w="sm" len="sm"/>
            <a:tailEnd type="none" w="sm" len="sm"/>
          </a:ln>
        </p:spPr>
      </p:cxnSp>
      <p:sp>
        <p:nvSpPr>
          <p:cNvPr id="375" name="Google Shape;375;p17"/>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17"/>
          <p:cNvSpPr txBox="1"/>
          <p:nvPr/>
        </p:nvSpPr>
        <p:spPr>
          <a:xfrm>
            <a:off x="325175" y="342200"/>
            <a:ext cx="2169900" cy="12192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We Must Lead the Movement</a:t>
            </a:r>
            <a:endParaRPr sz="3300" b="0" i="0" u="none" strike="noStrike" cap="none">
              <a:solidFill>
                <a:schemeClr val="dk1"/>
              </a:solidFill>
              <a:latin typeface="Nanum Myeongjo"/>
              <a:ea typeface="Nanum Myeongjo"/>
              <a:cs typeface="Nanum Myeongjo"/>
              <a:sym typeface="Nanum Myeongjo"/>
            </a:endParaRPr>
          </a:p>
        </p:txBody>
      </p:sp>
      <p:cxnSp>
        <p:nvCxnSpPr>
          <p:cNvPr id="377" name="Google Shape;377;p17"/>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378" name="Google Shape;378;p17"/>
          <p:cNvSpPr/>
          <p:nvPr/>
        </p:nvSpPr>
        <p:spPr>
          <a:xfrm>
            <a:off x="389700" y="29989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17"/>
          <p:cNvSpPr txBox="1"/>
          <p:nvPr/>
        </p:nvSpPr>
        <p:spPr>
          <a:xfrm>
            <a:off x="669750" y="3541075"/>
            <a:ext cx="1386000" cy="861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How can this approach give space for what math can be?</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383"/>
        <p:cNvGrpSpPr/>
        <p:nvPr/>
      </p:nvGrpSpPr>
      <p:grpSpPr>
        <a:xfrm>
          <a:off x="0" y="0"/>
          <a:ext cx="0" cy="0"/>
          <a:chOff x="0" y="0"/>
          <a:chExt cx="0" cy="0"/>
        </a:xfrm>
      </p:grpSpPr>
      <p:cxnSp>
        <p:nvCxnSpPr>
          <p:cNvPr id="384" name="Google Shape;384;p18"/>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385" name="Google Shape;385;p18"/>
          <p:cNvSpPr txBox="1"/>
          <p:nvPr/>
        </p:nvSpPr>
        <p:spPr>
          <a:xfrm>
            <a:off x="3419850" y="303450"/>
            <a:ext cx="4318200" cy="30291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Expectations </a:t>
            </a:r>
            <a:br>
              <a:rPr lang="en-GB" sz="5200" b="0" i="0" u="none" strike="noStrike" cap="none">
                <a:solidFill>
                  <a:schemeClr val="dk1"/>
                </a:solidFill>
                <a:latin typeface="Nanum Myeongjo"/>
                <a:ea typeface="Nanum Myeongjo"/>
                <a:cs typeface="Nanum Myeongjo"/>
                <a:sym typeface="Nanum Myeongjo"/>
              </a:rPr>
            </a:br>
            <a:r>
              <a:rPr lang="en-GB" sz="5200" b="0" i="0" u="none" strike="noStrike" cap="none">
                <a:solidFill>
                  <a:schemeClr val="dk1"/>
                </a:solidFill>
                <a:latin typeface="Nanum Myeongjo"/>
                <a:ea typeface="Nanum Myeongjo"/>
                <a:cs typeface="Nanum Myeongjo"/>
                <a:sym typeface="Nanum Myeongjo"/>
              </a:rPr>
              <a:t>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386" name="Google Shape;386;p18"/>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02</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390"/>
        <p:cNvGrpSpPr/>
        <p:nvPr/>
      </p:nvGrpSpPr>
      <p:grpSpPr>
        <a:xfrm>
          <a:off x="0" y="0"/>
          <a:ext cx="0" cy="0"/>
          <a:chOff x="0" y="0"/>
          <a:chExt cx="0" cy="0"/>
        </a:xfrm>
      </p:grpSpPr>
      <p:cxnSp>
        <p:nvCxnSpPr>
          <p:cNvPr id="391" name="Google Shape;391;p1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392" name="Google Shape;392;p1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393" name="Google Shape;393;p19"/>
          <p:cNvSpPr txBox="1"/>
          <p:nvPr/>
        </p:nvSpPr>
        <p:spPr>
          <a:xfrm>
            <a:off x="615900" y="368375"/>
            <a:ext cx="49005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Do Some Math!</a:t>
            </a:r>
            <a:endParaRPr sz="3500" b="0" i="0" u="none" strike="noStrike" cap="none">
              <a:solidFill>
                <a:srgbClr val="83FBA3"/>
              </a:solidFill>
              <a:latin typeface="Nanum Myeongjo"/>
              <a:ea typeface="Nanum Myeongjo"/>
              <a:cs typeface="Nanum Myeongjo"/>
              <a:sym typeface="Nanum Myeongjo"/>
            </a:endParaRPr>
          </a:p>
        </p:txBody>
      </p:sp>
      <p:sp>
        <p:nvSpPr>
          <p:cNvPr id="394" name="Google Shape;394;p19"/>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19"/>
          <p:cNvSpPr txBox="1"/>
          <p:nvPr/>
        </p:nvSpPr>
        <p:spPr>
          <a:xfrm>
            <a:off x="6735575" y="2937675"/>
            <a:ext cx="1561500" cy="9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GB" sz="1200" b="1" i="0" u="none" strike="noStrike" cap="none">
                <a:solidFill>
                  <a:srgbClr val="145758"/>
                </a:solidFill>
                <a:latin typeface="Proxima Nova"/>
                <a:ea typeface="Proxima Nova"/>
                <a:cs typeface="Proxima Nova"/>
                <a:sym typeface="Proxima Nova"/>
              </a:rPr>
              <a:t>Do the task as a student would. Jot down any reflections that you have as you do the math!</a:t>
            </a:r>
            <a:endParaRPr sz="1200" b="1" i="0" u="none" strike="noStrike" cap="none">
              <a:solidFill>
                <a:srgbClr val="145758"/>
              </a:solidFill>
              <a:latin typeface="DM Sans"/>
              <a:ea typeface="DM Sans"/>
              <a:cs typeface="DM Sans"/>
              <a:sym typeface="DM Sans"/>
            </a:endParaRPr>
          </a:p>
        </p:txBody>
      </p:sp>
      <p:sp>
        <p:nvSpPr>
          <p:cNvPr id="396" name="Google Shape;396;p19"/>
          <p:cNvSpPr txBox="1"/>
          <p:nvPr/>
        </p:nvSpPr>
        <p:spPr>
          <a:xfrm>
            <a:off x="615900" y="1012675"/>
            <a:ext cx="5813400" cy="2916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Part 1: Making sense of rocket launches</a:t>
            </a:r>
            <a:endParaRPr sz="23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120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Watch this video of </a:t>
            </a:r>
            <a:r>
              <a:rPr lang="en-GB" sz="1700" b="0" i="0" u="sng" strike="noStrike" cap="none">
                <a:solidFill>
                  <a:schemeClr val="lt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Grasshopper 744m Test| Single Camera (Hexacopter)</a:t>
            </a:r>
            <a:r>
              <a:rPr lang="en-GB" sz="1700" b="0" i="0" u="none" strike="noStrike" cap="none">
                <a:solidFill>
                  <a:schemeClr val="lt1"/>
                </a:solidFill>
                <a:latin typeface="DM Sans"/>
                <a:ea typeface="DM Sans"/>
                <a:cs typeface="DM Sans"/>
                <a:sym typeface="DM Sans"/>
              </a:rPr>
              <a:t>.</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Reflect: What questions does this clip bring to mind?</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Sketch a diagram that illustrates the rocket’s flight. Use the diagram you developed to sketch a graph. </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Read the article “</a:t>
            </a:r>
            <a:r>
              <a:rPr lang="en-GB" sz="1700" b="0" i="0" u="sng" strike="noStrike" cap="none">
                <a:solidFill>
                  <a:schemeClr val="lt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Why SpaceX wants to land a rocket on a platform in the ocean</a:t>
            </a:r>
            <a:r>
              <a:rPr lang="en-GB" sz="1700" b="0" i="0" u="none" strike="noStrike" cap="none">
                <a:solidFill>
                  <a:schemeClr val="lt1"/>
                </a:solidFill>
                <a:latin typeface="DM Sans"/>
                <a:ea typeface="DM Sans"/>
                <a:cs typeface="DM Sans"/>
                <a:sym typeface="DM Sans"/>
              </a:rPr>
              <a:t>” by Joseph Stromberg.</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What questions do the article and the video answer? What new questions does this surface for you?</a:t>
            </a:r>
            <a:endParaRPr sz="3000" b="0" i="0" u="none" strike="noStrike" cap="none">
              <a:solidFill>
                <a:schemeClr val="lt1"/>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00"/>
        <p:cNvGrpSpPr/>
        <p:nvPr/>
      </p:nvGrpSpPr>
      <p:grpSpPr>
        <a:xfrm>
          <a:off x="0" y="0"/>
          <a:ext cx="0" cy="0"/>
          <a:chOff x="0" y="0"/>
          <a:chExt cx="0" cy="0"/>
        </a:xfrm>
      </p:grpSpPr>
      <p:cxnSp>
        <p:nvCxnSpPr>
          <p:cNvPr id="401" name="Google Shape;401;p20"/>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02" name="Google Shape;402;p20"/>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03" name="Google Shape;403;p20"/>
          <p:cNvSpPr txBox="1"/>
          <p:nvPr/>
        </p:nvSpPr>
        <p:spPr>
          <a:xfrm>
            <a:off x="615900" y="368375"/>
            <a:ext cx="70707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404" name="Google Shape;404;p20"/>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20"/>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DM Sans"/>
                <a:ea typeface="DM Sans"/>
                <a:cs typeface="DM Sans"/>
                <a:sym typeface="DM Sans"/>
              </a:rPr>
              <a:t>Choose 1-2 Content and Practice Expectations that student work could give evidence of.</a:t>
            </a:r>
            <a:endParaRPr sz="1100" b="1" i="0" u="none" strike="noStrike" cap="none">
              <a:solidFill>
                <a:srgbClr val="145758"/>
              </a:solidFill>
              <a:latin typeface="DM Sans"/>
              <a:ea typeface="DM Sans"/>
              <a:cs typeface="DM Sans"/>
              <a:sym typeface="DM Sans"/>
            </a:endParaRPr>
          </a:p>
        </p:txBody>
      </p:sp>
      <p:sp>
        <p:nvSpPr>
          <p:cNvPr id="406" name="Google Shape;406;p20"/>
          <p:cNvSpPr txBox="1"/>
          <p:nvPr/>
        </p:nvSpPr>
        <p:spPr>
          <a:xfrm>
            <a:off x="615900" y="1012675"/>
            <a:ext cx="5813400" cy="2916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Part 1: Making sense of rocket launches</a:t>
            </a:r>
            <a:endParaRPr sz="23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120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Watch this video of </a:t>
            </a:r>
            <a:r>
              <a:rPr lang="en-GB" sz="1700" b="0" i="0" u="sng" strike="noStrike" cap="none">
                <a:solidFill>
                  <a:schemeClr val="lt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Grasshopper 744m Test| Single Camera (Hexacopter)</a:t>
            </a:r>
            <a:r>
              <a:rPr lang="en-GB" sz="1700" b="0" i="0" u="none" strike="noStrike" cap="none">
                <a:solidFill>
                  <a:schemeClr val="lt1"/>
                </a:solidFill>
                <a:latin typeface="DM Sans"/>
                <a:ea typeface="DM Sans"/>
                <a:cs typeface="DM Sans"/>
                <a:sym typeface="DM Sans"/>
              </a:rPr>
              <a:t>.</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Reflect: What questions does this clip bring to mind?</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Sketch a diagram that illustrates the rocket’s flight. Use the diagram you developed to sketch a graph. </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Read the article “</a:t>
            </a:r>
            <a:r>
              <a:rPr lang="en-GB" sz="1700" b="0" i="0" u="sng" strike="noStrike" cap="none">
                <a:solidFill>
                  <a:schemeClr val="lt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Why SpaceX wants to land a rocket on a platform in the ocean</a:t>
            </a:r>
            <a:r>
              <a:rPr lang="en-GB" sz="1700" b="0" i="0" u="none" strike="noStrike" cap="none">
                <a:solidFill>
                  <a:schemeClr val="lt1"/>
                </a:solidFill>
                <a:latin typeface="DM Sans"/>
                <a:ea typeface="DM Sans"/>
                <a:cs typeface="DM Sans"/>
                <a:sym typeface="DM Sans"/>
              </a:rPr>
              <a:t>” by Joseph Stromberg.</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What questions do the article and the video answer? What new questions does this surface for you?</a:t>
            </a:r>
            <a:endParaRPr sz="3000" b="0" i="0" u="none" strike="noStrike" cap="non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10"/>
        <p:cNvGrpSpPr/>
        <p:nvPr/>
      </p:nvGrpSpPr>
      <p:grpSpPr>
        <a:xfrm>
          <a:off x="0" y="0"/>
          <a:ext cx="0" cy="0"/>
          <a:chOff x="0" y="0"/>
          <a:chExt cx="0" cy="0"/>
        </a:xfrm>
      </p:grpSpPr>
      <p:cxnSp>
        <p:nvCxnSpPr>
          <p:cNvPr id="411" name="Google Shape;411;p2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12" name="Google Shape;412;p2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13" name="Google Shape;413;p21"/>
          <p:cNvSpPr txBox="1"/>
          <p:nvPr/>
        </p:nvSpPr>
        <p:spPr>
          <a:xfrm>
            <a:off x="615900" y="368375"/>
            <a:ext cx="8038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Content and Practice Expectations</a:t>
            </a:r>
            <a:endParaRPr sz="3500" b="0" i="0" u="none" strike="noStrike" cap="none">
              <a:solidFill>
                <a:srgbClr val="83FBA3"/>
              </a:solidFill>
              <a:latin typeface="Nanum Myeongjo"/>
              <a:ea typeface="Nanum Myeongjo"/>
              <a:cs typeface="Nanum Myeongjo"/>
              <a:sym typeface="Nanum Myeongjo"/>
            </a:endParaRPr>
          </a:p>
        </p:txBody>
      </p:sp>
      <p:sp>
        <p:nvSpPr>
          <p:cNvPr id="414" name="Google Shape;414;p21"/>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21"/>
          <p:cNvSpPr txBox="1"/>
          <p:nvPr/>
        </p:nvSpPr>
        <p:spPr>
          <a:xfrm>
            <a:off x="6732425" y="2954100"/>
            <a:ext cx="15615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100" b="1" i="0" u="none" strike="noStrike" cap="none">
                <a:solidFill>
                  <a:srgbClr val="434343"/>
                </a:solidFill>
                <a:latin typeface="DM Sans"/>
                <a:ea typeface="DM Sans"/>
                <a:cs typeface="DM Sans"/>
                <a:sym typeface="DM Sans"/>
              </a:rPr>
              <a:t>103.c: Analyze quadratic functions using different representations.</a:t>
            </a:r>
            <a:endParaRPr sz="1200" b="1" i="0" u="none" strike="noStrike" cap="none">
              <a:solidFill>
                <a:srgbClr val="145758"/>
              </a:solidFill>
              <a:latin typeface="DM Sans"/>
              <a:ea typeface="DM Sans"/>
              <a:cs typeface="DM Sans"/>
              <a:sym typeface="DM Sans"/>
            </a:endParaRPr>
          </a:p>
        </p:txBody>
      </p:sp>
      <p:sp>
        <p:nvSpPr>
          <p:cNvPr id="416" name="Google Shape;416;p21"/>
          <p:cNvSpPr txBox="1"/>
          <p:nvPr/>
        </p:nvSpPr>
        <p:spPr>
          <a:xfrm>
            <a:off x="615900" y="1012675"/>
            <a:ext cx="5813400" cy="2916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2300" b="0" i="0" u="none" strike="noStrike" cap="none">
                <a:solidFill>
                  <a:schemeClr val="lt1"/>
                </a:solidFill>
                <a:latin typeface="DM Sans"/>
                <a:ea typeface="DM Sans"/>
                <a:cs typeface="DM Sans"/>
                <a:sym typeface="DM Sans"/>
              </a:rPr>
              <a:t>Part 1: Making sense of rocket launches</a:t>
            </a:r>
            <a:endParaRPr sz="23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120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Watch this video of </a:t>
            </a:r>
            <a:r>
              <a:rPr lang="en-GB" sz="1700" b="0" i="0" u="sng" strike="noStrike" cap="none">
                <a:solidFill>
                  <a:schemeClr val="lt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Grasshopper 744m Test| Single Camera (Hexacopter)</a:t>
            </a:r>
            <a:r>
              <a:rPr lang="en-GB" sz="1700" b="0" i="0" u="none" strike="noStrike" cap="none">
                <a:solidFill>
                  <a:schemeClr val="lt1"/>
                </a:solidFill>
                <a:latin typeface="DM Sans"/>
                <a:ea typeface="DM Sans"/>
                <a:cs typeface="DM Sans"/>
                <a:sym typeface="DM Sans"/>
              </a:rPr>
              <a:t>.</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Reflect: What questions does this clip bring to mind?</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Sketch a diagram that illustrates the rocket’s flight. Use the diagram you developed to sketch a graph. </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Read the article “</a:t>
            </a:r>
            <a:r>
              <a:rPr lang="en-GB" sz="1700" b="0" i="0" u="sng" strike="noStrike" cap="none">
                <a:solidFill>
                  <a:schemeClr val="lt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Why SpaceX wants to land a rocket on a platform in the ocean</a:t>
            </a:r>
            <a:r>
              <a:rPr lang="en-GB" sz="1700" b="0" i="0" u="none" strike="noStrike" cap="none">
                <a:solidFill>
                  <a:schemeClr val="lt1"/>
                </a:solidFill>
                <a:latin typeface="DM Sans"/>
                <a:ea typeface="DM Sans"/>
                <a:cs typeface="DM Sans"/>
                <a:sym typeface="DM Sans"/>
              </a:rPr>
              <a:t>” by Joseph Stromberg.</a:t>
            </a:r>
            <a:endParaRPr sz="1700" b="0" i="0" u="none" strike="noStrike" cap="none">
              <a:solidFill>
                <a:schemeClr val="lt1"/>
              </a:solidFill>
              <a:latin typeface="DM Sans"/>
              <a:ea typeface="DM Sans"/>
              <a:cs typeface="DM Sans"/>
              <a:sym typeface="DM Sans"/>
            </a:endParaRPr>
          </a:p>
          <a:p>
            <a:pPr marL="457200" marR="0" lvl="0" indent="-336550" algn="l" rtl="0">
              <a:lnSpc>
                <a:spcPct val="100000"/>
              </a:lnSpc>
              <a:spcBef>
                <a:spcPts val="0"/>
              </a:spcBef>
              <a:spcAft>
                <a:spcPts val="0"/>
              </a:spcAft>
              <a:buClr>
                <a:schemeClr val="lt1"/>
              </a:buClr>
              <a:buSzPts val="1700"/>
              <a:buFont typeface="DM Sans"/>
              <a:buAutoNum type="arabicPeriod"/>
            </a:pPr>
            <a:r>
              <a:rPr lang="en-GB" sz="1700" b="0" i="0" u="none" strike="noStrike" cap="none">
                <a:solidFill>
                  <a:schemeClr val="lt1"/>
                </a:solidFill>
                <a:latin typeface="DM Sans"/>
                <a:ea typeface="DM Sans"/>
                <a:cs typeface="DM Sans"/>
                <a:sym typeface="DM Sans"/>
              </a:rPr>
              <a:t>What questions do the article and the video answer? What new questions does this surface for you?</a:t>
            </a:r>
            <a:endParaRPr sz="3000" b="0" i="0" u="none" strike="noStrike" cap="non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20"/>
        <p:cNvGrpSpPr/>
        <p:nvPr/>
      </p:nvGrpSpPr>
      <p:grpSpPr>
        <a:xfrm>
          <a:off x="0" y="0"/>
          <a:ext cx="0" cy="0"/>
          <a:chOff x="0" y="0"/>
          <a:chExt cx="0" cy="0"/>
        </a:xfrm>
      </p:grpSpPr>
      <p:sp>
        <p:nvSpPr>
          <p:cNvPr id="421" name="Google Shape;421;p22"/>
          <p:cNvSpPr txBox="1"/>
          <p:nvPr/>
        </p:nvSpPr>
        <p:spPr>
          <a:xfrm>
            <a:off x="3105100" y="690325"/>
            <a:ext cx="38004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422" name="Google Shape;422;p2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423" name="Google Shape;423;p2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424" name="Google Shape;424;p2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2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cxnSp>
        <p:nvCxnSpPr>
          <p:cNvPr id="426" name="Google Shape;426;p2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427" name="Google Shape;427;p2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428" name="Google Shape;428;p2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32"/>
        <p:cNvGrpSpPr/>
        <p:nvPr/>
      </p:nvGrpSpPr>
      <p:grpSpPr>
        <a:xfrm>
          <a:off x="0" y="0"/>
          <a:ext cx="0" cy="0"/>
          <a:chOff x="0" y="0"/>
          <a:chExt cx="0" cy="0"/>
        </a:xfrm>
      </p:grpSpPr>
      <p:sp>
        <p:nvSpPr>
          <p:cNvPr id="433" name="Google Shape;433;p23"/>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434" name="Google Shape;434;p23"/>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435" name="Google Shape;435;p23"/>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436" name="Google Shape;436;p23"/>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37" name="Google Shape;437;p23"/>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438" name="Google Shape;438;p23"/>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439" name="Google Shape;439;p23"/>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440" name="Google Shape;440;p23"/>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441" name="Google Shape;441;p23"/>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1300" b="1" i="0" u="none" strike="noStrike" cap="non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sz="1300" b="0" i="0" u="none" strike="noStrike" cap="non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445"/>
        <p:cNvGrpSpPr/>
        <p:nvPr/>
      </p:nvGrpSpPr>
      <p:grpSpPr>
        <a:xfrm>
          <a:off x="0" y="0"/>
          <a:ext cx="0" cy="0"/>
          <a:chOff x="0" y="0"/>
          <a:chExt cx="0" cy="0"/>
        </a:xfrm>
      </p:grpSpPr>
      <p:sp>
        <p:nvSpPr>
          <p:cNvPr id="446" name="Google Shape;446;p24"/>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900" b="1" i="0" u="none" strike="noStrike" cap="none">
              <a:solidFill>
                <a:schemeClr val="dk1"/>
              </a:solidFill>
              <a:latin typeface="DM Sans"/>
              <a:ea typeface="DM Sans"/>
              <a:cs typeface="DM Sans"/>
              <a:sym typeface="DM Sans"/>
            </a:endParaRPr>
          </a:p>
        </p:txBody>
      </p:sp>
      <p:sp>
        <p:nvSpPr>
          <p:cNvPr id="447" name="Google Shape;447;p24"/>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448" name="Google Shape;448;p24"/>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449" name="Google Shape;449;p24"/>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50" name="Google Shape;450;p24"/>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451" name="Google Shape;451;p24"/>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sp>
        <p:nvSpPr>
          <p:cNvPr id="452" name="Google Shape;452;p24"/>
          <p:cNvSpPr/>
          <p:nvPr/>
        </p:nvSpPr>
        <p:spPr>
          <a:xfrm>
            <a:off x="6543275" y="25787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24"/>
          <p:cNvSpPr txBox="1"/>
          <p:nvPr/>
        </p:nvSpPr>
        <p:spPr>
          <a:xfrm>
            <a:off x="6739325" y="3235575"/>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Share what </a:t>
            </a:r>
            <a:br>
              <a:rPr lang="en-GB" sz="1600" b="1" i="0" u="none" strike="noStrike" cap="none">
                <a:solidFill>
                  <a:srgbClr val="83FBA3"/>
                </a:solidFill>
                <a:latin typeface="DM Sans"/>
                <a:ea typeface="DM Sans"/>
                <a:cs typeface="DM Sans"/>
                <a:sym typeface="DM Sans"/>
              </a:rPr>
            </a:br>
            <a:r>
              <a:rPr lang="en-GB" sz="1600" b="1" i="0" u="none" strike="noStrike" cap="none">
                <a:solidFill>
                  <a:srgbClr val="83FBA3"/>
                </a:solidFill>
                <a:latin typeface="DM Sans"/>
                <a:ea typeface="DM Sans"/>
                <a:cs typeface="DM Sans"/>
                <a:sym typeface="DM Sans"/>
              </a:rPr>
              <a:t>you came up with!</a:t>
            </a:r>
            <a:endParaRPr sz="1000" b="1" i="0" u="none" strike="noStrike" cap="none">
              <a:solidFill>
                <a:srgbClr val="83FBA3"/>
              </a:solidFill>
              <a:latin typeface="DM Sans"/>
              <a:ea typeface="DM Sans"/>
              <a:cs typeface="DM Sans"/>
              <a:sym typeface="DM Sans"/>
            </a:endParaRPr>
          </a:p>
        </p:txBody>
      </p:sp>
      <p:cxnSp>
        <p:nvCxnSpPr>
          <p:cNvPr id="454" name="Google Shape;454;p24"/>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455" name="Google Shape;455;p24"/>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459"/>
        <p:cNvGrpSpPr/>
        <p:nvPr/>
      </p:nvGrpSpPr>
      <p:grpSpPr>
        <a:xfrm>
          <a:off x="0" y="0"/>
          <a:ext cx="0" cy="0"/>
          <a:chOff x="0" y="0"/>
          <a:chExt cx="0" cy="0"/>
        </a:xfrm>
      </p:grpSpPr>
      <p:cxnSp>
        <p:nvCxnSpPr>
          <p:cNvPr id="460" name="Google Shape;460;p25"/>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461" name="Google Shape;461;p25"/>
          <p:cNvSpPr txBox="1"/>
          <p:nvPr/>
        </p:nvSpPr>
        <p:spPr>
          <a:xfrm>
            <a:off x="3419850" y="303450"/>
            <a:ext cx="4318200" cy="1575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1: Student Work</a:t>
            </a:r>
            <a:endParaRPr sz="5200" b="0" i="0" u="none" strike="noStrike" cap="none">
              <a:solidFill>
                <a:schemeClr val="dk1"/>
              </a:solidFill>
              <a:latin typeface="Nanum Myeongjo"/>
              <a:ea typeface="Nanum Myeongjo"/>
              <a:cs typeface="Nanum Myeongjo"/>
              <a:sym typeface="Nanum Myeongjo"/>
            </a:endParaRPr>
          </a:p>
        </p:txBody>
      </p:sp>
      <p:sp>
        <p:nvSpPr>
          <p:cNvPr id="462" name="Google Shape;462;p25"/>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03</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66"/>
        <p:cNvGrpSpPr/>
        <p:nvPr/>
      </p:nvGrpSpPr>
      <p:grpSpPr>
        <a:xfrm>
          <a:off x="0" y="0"/>
          <a:ext cx="0" cy="0"/>
          <a:chOff x="0" y="0"/>
          <a:chExt cx="0" cy="0"/>
        </a:xfrm>
      </p:grpSpPr>
      <p:cxnSp>
        <p:nvCxnSpPr>
          <p:cNvPr id="467" name="Google Shape;467;g33695ec5df7_0_189"/>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68" name="Google Shape;468;g33695ec5df7_0_189"/>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69" name="Google Shape;469;g33695ec5df7_0_189"/>
          <p:cNvSpPr txBox="1"/>
          <p:nvPr/>
        </p:nvSpPr>
        <p:spPr>
          <a:xfrm>
            <a:off x="664600" y="1027825"/>
            <a:ext cx="7924800" cy="34632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1200"/>
              </a:spcAft>
              <a:buClr>
                <a:srgbClr val="000000"/>
              </a:buClr>
              <a:buSzPts val="1100"/>
              <a:buFont typeface="Arial"/>
              <a:buNone/>
            </a:pPr>
            <a:r>
              <a:rPr lang="en-GB" sz="1800" b="0" i="0" u="none" strike="noStrike" cap="none">
                <a:solidFill>
                  <a:srgbClr val="FFFFFF"/>
                </a:solidFill>
                <a:latin typeface="DM Sans"/>
                <a:ea typeface="DM Sans"/>
                <a:cs typeface="DM Sans"/>
                <a:sym typeface="DM Sans"/>
              </a:rPr>
              <a:t>“The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-National Council of Teachers of Mathematics </a:t>
            </a:r>
            <a:endParaRPr sz="1500" b="0" i="0" u="none" strike="noStrike" cap="none">
              <a:solidFill>
                <a:srgbClr val="FFFFFF"/>
              </a:solidFill>
              <a:latin typeface="DM Sans"/>
              <a:ea typeface="DM Sans"/>
              <a:cs typeface="DM Sans"/>
              <a:sym typeface="DM Sans"/>
            </a:endParaRPr>
          </a:p>
        </p:txBody>
      </p:sp>
      <p:sp>
        <p:nvSpPr>
          <p:cNvPr id="470" name="Google Shape;470;g33695ec5df7_0_189"/>
          <p:cNvSpPr txBox="1"/>
          <p:nvPr/>
        </p:nvSpPr>
        <p:spPr>
          <a:xfrm>
            <a:off x="615900" y="3683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is the impact of our labels?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474"/>
        <p:cNvGrpSpPr/>
        <p:nvPr/>
      </p:nvGrpSpPr>
      <p:grpSpPr>
        <a:xfrm>
          <a:off x="0" y="0"/>
          <a:ext cx="0" cy="0"/>
          <a:chOff x="0" y="0"/>
          <a:chExt cx="0" cy="0"/>
        </a:xfrm>
      </p:grpSpPr>
      <p:sp>
        <p:nvSpPr>
          <p:cNvPr id="475" name="Google Shape;475;p26"/>
          <p:cNvSpPr txBox="1"/>
          <p:nvPr/>
        </p:nvSpPr>
        <p:spPr>
          <a:xfrm>
            <a:off x="615900" y="2077375"/>
            <a:ext cx="2617200" cy="525000"/>
          </a:xfrm>
          <a:prstGeom prst="rect">
            <a:avLst/>
          </a:prstGeom>
          <a:noFill/>
          <a:ln>
            <a:noFill/>
          </a:ln>
        </p:spPr>
        <p:txBody>
          <a:bodyPr spcFirstLastPara="1" wrap="square" lIns="91425" tIns="0" rIns="0" bIns="0" anchor="t" anchorCtr="0">
            <a:spAutoFit/>
          </a:bodyPr>
          <a:lstStyle/>
          <a:p>
            <a:pPr marL="457200" marR="0" lvl="0" indent="-298450"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Jot down at least one thing you notice about this piece of student work.  </a:t>
            </a:r>
            <a:endParaRPr sz="1100" b="0" i="0" u="none" strike="noStrike" cap="none">
              <a:solidFill>
                <a:schemeClr val="dk1"/>
              </a:solidFill>
              <a:latin typeface="DM Sans"/>
              <a:ea typeface="DM Sans"/>
              <a:cs typeface="DM Sans"/>
              <a:sym typeface="DM Sans"/>
            </a:endParaRPr>
          </a:p>
        </p:txBody>
      </p:sp>
      <p:sp>
        <p:nvSpPr>
          <p:cNvPr id="476" name="Google Shape;476;p26"/>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What do you notice? </a:t>
            </a:r>
            <a:endParaRPr sz="1100" b="0" i="0" u="none" strike="noStrike" cap="none">
              <a:solidFill>
                <a:srgbClr val="000000"/>
              </a:solidFill>
              <a:latin typeface="DM Sans Medium"/>
              <a:ea typeface="DM Sans Medium"/>
              <a:cs typeface="DM Sans Medium"/>
              <a:sym typeface="DM Sans Medium"/>
            </a:endParaRPr>
          </a:p>
        </p:txBody>
      </p:sp>
      <p:cxnSp>
        <p:nvCxnSpPr>
          <p:cNvPr id="477" name="Google Shape;477;p26"/>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478" name="Google Shape;478;p26"/>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479" name="Google Shape;479;p26"/>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pic>
        <p:nvPicPr>
          <p:cNvPr id="480" name="Google Shape;480;p26"/>
          <p:cNvPicPr preferRelativeResize="0"/>
          <p:nvPr/>
        </p:nvPicPr>
        <p:blipFill rotWithShape="1">
          <a:blip r:embed="rId3">
            <a:alphaModFix/>
          </a:blip>
          <a:srcRect/>
          <a:stretch/>
        </p:blipFill>
        <p:spPr>
          <a:xfrm>
            <a:off x="3385500" y="1370250"/>
            <a:ext cx="5606103" cy="286874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484"/>
        <p:cNvGrpSpPr/>
        <p:nvPr/>
      </p:nvGrpSpPr>
      <p:grpSpPr>
        <a:xfrm>
          <a:off x="0" y="0"/>
          <a:ext cx="0" cy="0"/>
          <a:chOff x="0" y="0"/>
          <a:chExt cx="0" cy="0"/>
        </a:xfrm>
      </p:grpSpPr>
      <p:sp>
        <p:nvSpPr>
          <p:cNvPr id="485" name="Google Shape;485;g33695ec5df7_0_268"/>
          <p:cNvSpPr txBox="1"/>
          <p:nvPr/>
        </p:nvSpPr>
        <p:spPr>
          <a:xfrm>
            <a:off x="615900" y="2077375"/>
            <a:ext cx="2617200" cy="525000"/>
          </a:xfrm>
          <a:prstGeom prst="rect">
            <a:avLst/>
          </a:prstGeom>
          <a:noFill/>
          <a:ln>
            <a:noFill/>
          </a:ln>
        </p:spPr>
        <p:txBody>
          <a:bodyPr spcFirstLastPara="1" wrap="square" lIns="91425" tIns="0" rIns="0" bIns="0" anchor="t" anchorCtr="0">
            <a:spAutoFit/>
          </a:bodyPr>
          <a:lstStyle/>
          <a:p>
            <a:pPr marL="457200" marR="0" lvl="0" indent="-298450"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Jot down at least one thing you notice about this piece of student work.  </a:t>
            </a:r>
            <a:endParaRPr sz="1100" b="0" i="0" u="none" strike="noStrike" cap="none">
              <a:solidFill>
                <a:schemeClr val="dk1"/>
              </a:solidFill>
              <a:latin typeface="DM Sans"/>
              <a:ea typeface="DM Sans"/>
              <a:cs typeface="DM Sans"/>
              <a:sym typeface="DM Sans"/>
            </a:endParaRPr>
          </a:p>
        </p:txBody>
      </p:sp>
      <p:sp>
        <p:nvSpPr>
          <p:cNvPr id="486" name="Google Shape;486;g33695ec5df7_0_268"/>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What do you notice? </a:t>
            </a:r>
            <a:endParaRPr sz="1100" b="0" i="0" u="none" strike="noStrike" cap="none">
              <a:solidFill>
                <a:srgbClr val="000000"/>
              </a:solidFill>
              <a:latin typeface="DM Sans Medium"/>
              <a:ea typeface="DM Sans Medium"/>
              <a:cs typeface="DM Sans Medium"/>
              <a:sym typeface="DM Sans Medium"/>
            </a:endParaRPr>
          </a:p>
        </p:txBody>
      </p:sp>
      <p:cxnSp>
        <p:nvCxnSpPr>
          <p:cNvPr id="487" name="Google Shape;487;g33695ec5df7_0_268"/>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488" name="Google Shape;488;g33695ec5df7_0_268"/>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489" name="Google Shape;489;g33695ec5df7_0_268"/>
          <p:cNvSpPr txBox="1"/>
          <p:nvPr/>
        </p:nvSpPr>
        <p:spPr>
          <a:xfrm>
            <a:off x="615900" y="303450"/>
            <a:ext cx="54537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a:t>
            </a:r>
            <a:br>
              <a:rPr lang="en-GB" sz="3300" b="0" i="0" u="none" strike="noStrike" cap="none">
                <a:solidFill>
                  <a:schemeClr val="dk1"/>
                </a:solidFill>
                <a:latin typeface="Nanum Myeongjo"/>
                <a:ea typeface="Nanum Myeongjo"/>
                <a:cs typeface="Nanum Myeongjo"/>
                <a:sym typeface="Nanum Myeongjo"/>
              </a:rPr>
            </a:br>
            <a:r>
              <a:rPr lang="en-GB" sz="3300" b="0" i="0" u="none" strike="noStrike" cap="none">
                <a:solidFill>
                  <a:schemeClr val="dk1"/>
                </a:solidFill>
                <a:latin typeface="Nanum Myeongjo"/>
                <a:ea typeface="Nanum Myeongjo"/>
                <a:cs typeface="Nanum Myeongjo"/>
                <a:sym typeface="Nanum Myeongjo"/>
              </a:rPr>
              <a:t>do you notice?</a:t>
            </a:r>
            <a:endParaRPr sz="3300" b="0" i="0" u="none" strike="noStrike" cap="none">
              <a:solidFill>
                <a:schemeClr val="dk1"/>
              </a:solidFill>
              <a:latin typeface="Nanum Myeongjo"/>
              <a:ea typeface="Nanum Myeongjo"/>
              <a:cs typeface="Nanum Myeongjo"/>
              <a:sym typeface="Nanum Myeongjo"/>
            </a:endParaRPr>
          </a:p>
        </p:txBody>
      </p:sp>
      <p:pic>
        <p:nvPicPr>
          <p:cNvPr id="490" name="Google Shape;490;g33695ec5df7_0_268"/>
          <p:cNvPicPr preferRelativeResize="0"/>
          <p:nvPr/>
        </p:nvPicPr>
        <p:blipFill rotWithShape="1">
          <a:blip r:embed="rId3">
            <a:alphaModFix/>
          </a:blip>
          <a:srcRect/>
          <a:stretch/>
        </p:blipFill>
        <p:spPr>
          <a:xfrm>
            <a:off x="3385500" y="1370250"/>
            <a:ext cx="5606103" cy="2868748"/>
          </a:xfrm>
          <a:prstGeom prst="rect">
            <a:avLst/>
          </a:prstGeom>
          <a:noFill/>
          <a:ln>
            <a:noFill/>
          </a:ln>
        </p:spPr>
      </p:pic>
      <p:sp>
        <p:nvSpPr>
          <p:cNvPr id="491" name="Google Shape;491;g33695ec5df7_0_268"/>
          <p:cNvSpPr/>
          <p:nvPr/>
        </p:nvSpPr>
        <p:spPr>
          <a:xfrm>
            <a:off x="1169275" y="27370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g33695ec5df7_0_268"/>
          <p:cNvSpPr txBox="1"/>
          <p:nvPr/>
        </p:nvSpPr>
        <p:spPr>
          <a:xfrm>
            <a:off x="1449325" y="3386800"/>
            <a:ext cx="1386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and share what you saw!</a:t>
            </a:r>
            <a:endParaRPr sz="1400" b="1" i="0" u="none" strike="noStrike" cap="none">
              <a:solidFill>
                <a:srgbClr val="BDFCD7"/>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496"/>
        <p:cNvGrpSpPr/>
        <p:nvPr/>
      </p:nvGrpSpPr>
      <p:grpSpPr>
        <a:xfrm>
          <a:off x="0" y="0"/>
          <a:ext cx="0" cy="0"/>
          <a:chOff x="0" y="0"/>
          <a:chExt cx="0" cy="0"/>
        </a:xfrm>
      </p:grpSpPr>
      <p:cxnSp>
        <p:nvCxnSpPr>
          <p:cNvPr id="497" name="Google Shape;497;p27"/>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498" name="Google Shape;498;p27"/>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499" name="Google Shape;499;p27"/>
          <p:cNvSpPr txBox="1"/>
          <p:nvPr/>
        </p:nvSpPr>
        <p:spPr>
          <a:xfrm>
            <a:off x="1613100" y="376226"/>
            <a:ext cx="5917800" cy="538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1000"/>
              </a:spcAft>
              <a:buClr>
                <a:schemeClr val="dk1"/>
              </a:buClr>
              <a:buSzPts val="1100"/>
              <a:buFont typeface="Arial"/>
              <a:buNone/>
            </a:pPr>
            <a:r>
              <a:rPr lang="en-GB" sz="3500" b="0" i="0" u="none" strike="noStrike" cap="none">
                <a:solidFill>
                  <a:srgbClr val="83FBA3"/>
                </a:solidFill>
                <a:latin typeface="Nanum Myeongjo"/>
                <a:ea typeface="Nanum Myeongjo"/>
                <a:cs typeface="Nanum Myeongjo"/>
                <a:sym typeface="Nanum Myeongjo"/>
              </a:rPr>
              <a:t>Criteria for Success</a:t>
            </a:r>
            <a:endParaRPr sz="3500" b="0" i="0" u="none" strike="noStrike" cap="none">
              <a:solidFill>
                <a:schemeClr val="lt1"/>
              </a:solidFill>
              <a:latin typeface="Nanum Myeongjo"/>
              <a:ea typeface="Nanum Myeongjo"/>
              <a:cs typeface="Nanum Myeongjo"/>
              <a:sym typeface="Nanum Myeongjo"/>
            </a:endParaRPr>
          </a:p>
        </p:txBody>
      </p:sp>
      <p:graphicFrame>
        <p:nvGraphicFramePr>
          <p:cNvPr id="500" name="Google Shape;500;p27"/>
          <p:cNvGraphicFramePr/>
          <p:nvPr/>
        </p:nvGraphicFramePr>
        <p:xfrm>
          <a:off x="1037388" y="1308850"/>
          <a:ext cx="3000000" cy="3000000"/>
        </p:xfrm>
        <a:graphic>
          <a:graphicData uri="http://schemas.openxmlformats.org/drawingml/2006/table">
            <a:tbl>
              <a:tblPr>
                <a:noFill/>
                <a:tableStyleId>{B29CB0F4-459A-40EC-A3E1-E3D68BEADF45}</a:tableStyleId>
              </a:tblPr>
              <a:tblGrid>
                <a:gridCol w="2677225">
                  <a:extLst>
                    <a:ext uri="{9D8B030D-6E8A-4147-A177-3AD203B41FA5}">
                      <a16:colId xmlns:a16="http://schemas.microsoft.com/office/drawing/2014/main" val="20000"/>
                    </a:ext>
                  </a:extLst>
                </a:gridCol>
                <a:gridCol w="2807825">
                  <a:extLst>
                    <a:ext uri="{9D8B030D-6E8A-4147-A177-3AD203B41FA5}">
                      <a16:colId xmlns:a16="http://schemas.microsoft.com/office/drawing/2014/main" val="20001"/>
                    </a:ext>
                  </a:extLst>
                </a:gridCol>
                <a:gridCol w="1839225">
                  <a:extLst>
                    <a:ext uri="{9D8B030D-6E8A-4147-A177-3AD203B41FA5}">
                      <a16:colId xmlns:a16="http://schemas.microsoft.com/office/drawing/2014/main" val="20002"/>
                    </a:ext>
                  </a:extLst>
                </a:gridCol>
              </a:tblGrid>
              <a:tr h="5000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lnB w="12700"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1634625">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000000"/>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78909C"/>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GB" sz="1300" u="none" strike="noStrike" cap="none">
                          <a:solidFill>
                            <a:srgbClr val="FFFFFF"/>
                          </a:solidFill>
                          <a:latin typeface="DM Sans"/>
                          <a:ea typeface="DM Sans"/>
                          <a:cs typeface="DM Sans"/>
                          <a:sym typeface="DM Sans"/>
                        </a:rPr>
                        <a:t>The student’s artifact demonstrates evidence that they have met the targeted expectation(s).</a:t>
                      </a: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78909C"/>
                    </a:solidFill>
                  </a:tcPr>
                </a:tc>
                <a:extLst>
                  <a:ext uri="{0D108BD9-81ED-4DB2-BD59-A6C34878D82A}">
                    <a16:rowId xmlns:a16="http://schemas.microsoft.com/office/drawing/2014/main" val="10001"/>
                  </a:ext>
                </a:extLst>
              </a:tr>
            </a:tbl>
          </a:graphicData>
        </a:graphic>
      </p:graphicFrame>
      <p:sp>
        <p:nvSpPr>
          <p:cNvPr id="501" name="Google Shape;501;p27"/>
          <p:cNvSpPr/>
          <p:nvPr/>
        </p:nvSpPr>
        <p:spPr>
          <a:xfrm>
            <a:off x="6956600" y="3044050"/>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27"/>
          <p:cNvSpPr txBox="1"/>
          <p:nvPr/>
        </p:nvSpPr>
        <p:spPr>
          <a:xfrm>
            <a:off x="7148900" y="3763150"/>
            <a:ext cx="1561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What resonates with you? What questions surace for you?</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506"/>
        <p:cNvGrpSpPr/>
        <p:nvPr/>
      </p:nvGrpSpPr>
      <p:grpSpPr>
        <a:xfrm>
          <a:off x="0" y="0"/>
          <a:ext cx="0" cy="0"/>
          <a:chOff x="0" y="0"/>
          <a:chExt cx="0" cy="0"/>
        </a:xfrm>
      </p:grpSpPr>
      <p:cxnSp>
        <p:nvCxnSpPr>
          <p:cNvPr id="507" name="Google Shape;507;p28"/>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508" name="Google Shape;508;p28"/>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509" name="Google Shape;509;p28"/>
          <p:cNvSpPr txBox="1"/>
          <p:nvPr/>
        </p:nvSpPr>
        <p:spPr>
          <a:xfrm>
            <a:off x="615900" y="368375"/>
            <a:ext cx="7681200" cy="538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Humanizing Assessment</a:t>
            </a:r>
            <a:endParaRPr sz="3500" b="0" i="0" u="none" strike="noStrike" cap="none">
              <a:solidFill>
                <a:srgbClr val="83FBA3"/>
              </a:solidFill>
              <a:latin typeface="Nanum Myeongjo"/>
              <a:ea typeface="Nanum Myeongjo"/>
              <a:cs typeface="Nanum Myeongjo"/>
              <a:sym typeface="Nanum Myeongjo"/>
            </a:endParaRPr>
          </a:p>
        </p:txBody>
      </p:sp>
      <p:sp>
        <p:nvSpPr>
          <p:cNvPr id="510" name="Google Shape;510;p28"/>
          <p:cNvSpPr txBox="1"/>
          <p:nvPr/>
        </p:nvSpPr>
        <p:spPr>
          <a:xfrm>
            <a:off x="6735575" y="2976075"/>
            <a:ext cx="1561500" cy="846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145758"/>
                </a:solidFill>
                <a:latin typeface="Proxima Nova"/>
                <a:ea typeface="Proxima Nova"/>
                <a:cs typeface="Proxima Nova"/>
                <a:sym typeface="Proxima Nova"/>
              </a:rPr>
              <a:t>104.i: Use a function</a:t>
            </a:r>
            <a:br>
              <a:rPr lang="en-GB" sz="1100" b="1" i="0" u="none" strike="noStrike" cap="none">
                <a:solidFill>
                  <a:srgbClr val="145758"/>
                </a:solidFill>
                <a:latin typeface="Proxima Nova"/>
                <a:ea typeface="Proxima Nova"/>
                <a:cs typeface="Proxima Nova"/>
                <a:sym typeface="Proxima Nova"/>
              </a:rPr>
            </a:br>
            <a:r>
              <a:rPr lang="en-GB" sz="1100" b="1" i="0" u="none" strike="noStrike" cap="none">
                <a:solidFill>
                  <a:srgbClr val="145758"/>
                </a:solidFill>
                <a:latin typeface="Proxima Nova"/>
                <a:ea typeface="Proxima Nova"/>
                <a:cs typeface="Proxima Nova"/>
                <a:sym typeface="Proxima Nova"/>
              </a:rPr>
              <a:t>of exponential type l to determine values of interest in a real-world problem.</a:t>
            </a:r>
            <a:endParaRPr sz="1100" b="1" i="0" u="none" strike="noStrike" cap="none">
              <a:solidFill>
                <a:srgbClr val="145758"/>
              </a:solidFill>
              <a:latin typeface="DM Sans"/>
              <a:ea typeface="DM Sans"/>
              <a:cs typeface="DM Sans"/>
              <a:sym typeface="DM Sans"/>
            </a:endParaRPr>
          </a:p>
        </p:txBody>
      </p:sp>
      <p:sp>
        <p:nvSpPr>
          <p:cNvPr id="511" name="Google Shape;511;p28"/>
          <p:cNvSpPr txBox="1"/>
          <p:nvPr/>
        </p:nvSpPr>
        <p:spPr>
          <a:xfrm>
            <a:off x="565275" y="1259700"/>
            <a:ext cx="7918500" cy="32910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100"/>
              <a:buFont typeface="Arial"/>
              <a:buNone/>
            </a:pPr>
            <a:r>
              <a:rPr lang="en-GB" sz="2000" b="0" i="0" u="none" strike="noStrike" cap="none">
                <a:solidFill>
                  <a:srgbClr val="FFFFFF"/>
                </a:solidFill>
                <a:latin typeface="DM Sans"/>
                <a:ea typeface="DM Sans"/>
                <a:cs typeface="DM Sans"/>
                <a:sym typeface="DM Sans"/>
              </a:rPr>
              <a:t>A strong performance-based assessment system shifts our lens from breadth—or content coverage—to depth. </a:t>
            </a:r>
            <a:endParaRPr sz="2000" b="0" i="0" u="none" strike="noStrike" cap="none">
              <a:solidFill>
                <a:srgbClr val="FFFFFF"/>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r>
              <a:rPr lang="en-GB" sz="2000" b="0" i="0" u="none" strike="noStrike" cap="none">
                <a:solidFill>
                  <a:srgbClr val="FFFFFF"/>
                </a:solidFill>
                <a:latin typeface="DM Sans"/>
                <a:ea typeface="DM Sans"/>
                <a:cs typeface="DM Sans"/>
                <a:sym typeface="DM Sans"/>
              </a:rPr>
              <a:t>(Safir and Dugan, 2021, p. 144)</a:t>
            </a:r>
            <a:endParaRPr sz="2000" b="0" i="0" u="none" strike="noStrike" cap="none">
              <a:solidFill>
                <a:srgbClr val="FFFFFF"/>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endParaRPr sz="2000" b="0" i="0" u="none" strike="noStrike" cap="none">
              <a:solidFill>
                <a:srgbClr val="FFFFFF"/>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endParaRPr sz="2000" b="0" i="0" u="none" strike="noStrike" cap="none">
              <a:solidFill>
                <a:srgbClr val="FFFFFF"/>
              </a:solidFill>
              <a:latin typeface="DM Sans"/>
              <a:ea typeface="DM Sans"/>
              <a:cs typeface="DM Sans"/>
              <a:sym typeface="DM Sans"/>
            </a:endParaRPr>
          </a:p>
          <a:p>
            <a:pPr marL="0" marR="0" lvl="0" indent="0" algn="l" rtl="0">
              <a:lnSpc>
                <a:spcPct val="115000"/>
              </a:lnSpc>
              <a:spcBef>
                <a:spcPts val="1200"/>
              </a:spcBef>
              <a:spcAft>
                <a:spcPts val="0"/>
              </a:spcAft>
              <a:buClr>
                <a:srgbClr val="000000"/>
              </a:buClr>
              <a:buSzPts val="1100"/>
              <a:buFont typeface="Arial"/>
              <a:buNone/>
            </a:pPr>
            <a:endParaRPr sz="2000" b="0" i="0" u="none" strike="noStrike" cap="none">
              <a:solidFill>
                <a:srgbClr val="FFFFFF"/>
              </a:solidFill>
              <a:latin typeface="DM Sans"/>
              <a:ea typeface="DM Sans"/>
              <a:cs typeface="DM Sans"/>
              <a:sym typeface="DM Sans"/>
            </a:endParaRPr>
          </a:p>
          <a:p>
            <a:pPr marL="457200" marR="0" lvl="0" indent="0" algn="l" rtl="0">
              <a:lnSpc>
                <a:spcPct val="115000"/>
              </a:lnSpc>
              <a:spcBef>
                <a:spcPts val="1200"/>
              </a:spcBef>
              <a:spcAft>
                <a:spcPts val="0"/>
              </a:spcAft>
              <a:buClr>
                <a:srgbClr val="000000"/>
              </a:buClr>
              <a:buSzPts val="1100"/>
              <a:buFont typeface="Arial"/>
              <a:buNone/>
            </a:pPr>
            <a:r>
              <a:rPr lang="en-GB" sz="1200" b="0" i="0" u="none" strike="noStrike" cap="none">
                <a:solidFill>
                  <a:srgbClr val="FFFFFF"/>
                </a:solidFill>
                <a:latin typeface="DM Sans"/>
                <a:ea typeface="DM Sans"/>
                <a:cs typeface="DM Sans"/>
                <a:sym typeface="DM Sans"/>
              </a:rPr>
              <a:t>Source: Safir, Shane, and Jamila Dugan. Street Data: A Next-Generation Model for Equity, Pedagogy, and School Transformation. Corwin, 2021. </a:t>
            </a:r>
            <a:endParaRPr sz="2000" b="0" i="0" u="none" strike="noStrike" cap="none">
              <a:solidFill>
                <a:srgbClr val="FFFFFF"/>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515"/>
        <p:cNvGrpSpPr/>
        <p:nvPr/>
      </p:nvGrpSpPr>
      <p:grpSpPr>
        <a:xfrm>
          <a:off x="0" y="0"/>
          <a:ext cx="0" cy="0"/>
          <a:chOff x="0" y="0"/>
          <a:chExt cx="0" cy="0"/>
        </a:xfrm>
      </p:grpSpPr>
      <p:cxnSp>
        <p:nvCxnSpPr>
          <p:cNvPr id="516" name="Google Shape;516;p29"/>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517" name="Google Shape;517;p29"/>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518" name="Google Shape;518;p29"/>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519" name="Google Shape;519;p29"/>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0" name="Google Shape;520;p29"/>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521" name="Google Shape;521;p29"/>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522" name="Google Shape;522;p29"/>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523" name="Google Shape;523;p29"/>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524" name="Google Shape;524;p29"/>
          <p:cNvSpPr txBox="1"/>
          <p:nvPr/>
        </p:nvSpPr>
        <p:spPr>
          <a:xfrm>
            <a:off x="325175" y="2843600"/>
            <a:ext cx="2169900" cy="3387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100" b="1" i="0" u="none" strike="noStrike" cap="none">
                <a:solidFill>
                  <a:srgbClr val="434343"/>
                </a:solidFill>
                <a:latin typeface="DM Sans"/>
                <a:ea typeface="DM Sans"/>
                <a:cs typeface="DM Sans"/>
                <a:sym typeface="DM Sans"/>
              </a:rPr>
              <a:t>103.a: Engage in the modeling cycle.</a:t>
            </a:r>
            <a:endParaRPr sz="1000" b="1" i="0" u="none" strike="noStrike" cap="none">
              <a:solidFill>
                <a:schemeClr val="dk1"/>
              </a:solidFill>
              <a:latin typeface="DM Sans"/>
              <a:ea typeface="DM Sans"/>
              <a:cs typeface="DM Sans"/>
              <a:sym typeface="DM Sans"/>
            </a:endParaRPr>
          </a:p>
        </p:txBody>
      </p:sp>
      <p:cxnSp>
        <p:nvCxnSpPr>
          <p:cNvPr id="525" name="Google Shape;525;p29"/>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526" name="Google Shape;526;p29"/>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527" name="Google Shape;527;p29"/>
          <p:cNvSpPr txBox="1"/>
          <p:nvPr/>
        </p:nvSpPr>
        <p:spPr>
          <a:xfrm>
            <a:off x="3008088" y="1262550"/>
            <a:ext cx="1665900" cy="2342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528" name="Google Shape;528;p29"/>
          <p:cNvSpPr txBox="1"/>
          <p:nvPr/>
        </p:nvSpPr>
        <p:spPr>
          <a:xfrm>
            <a:off x="5058900" y="1262550"/>
            <a:ext cx="1665900" cy="1988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p:txBody>
      </p:sp>
      <p:sp>
        <p:nvSpPr>
          <p:cNvPr id="529" name="Google Shape;529;p29"/>
          <p:cNvSpPr txBox="1"/>
          <p:nvPr/>
        </p:nvSpPr>
        <p:spPr>
          <a:xfrm>
            <a:off x="7071650" y="1262550"/>
            <a:ext cx="1665900" cy="926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533"/>
        <p:cNvGrpSpPr/>
        <p:nvPr/>
      </p:nvGrpSpPr>
      <p:grpSpPr>
        <a:xfrm>
          <a:off x="0" y="0"/>
          <a:ext cx="0" cy="0"/>
          <a:chOff x="0" y="0"/>
          <a:chExt cx="0" cy="0"/>
        </a:xfrm>
      </p:grpSpPr>
      <p:cxnSp>
        <p:nvCxnSpPr>
          <p:cNvPr id="534" name="Google Shape;534;g33695ec5df7_0_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535" name="Google Shape;535;g33695ec5df7_0_0"/>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536" name="Google Shape;536;g33695ec5df7_0_0"/>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537" name="Google Shape;537;g33695ec5df7_0_0"/>
          <p:cNvGraphicFramePr/>
          <p:nvPr/>
        </p:nvGraphicFramePr>
        <p:xfrm>
          <a:off x="1329888" y="1246550"/>
          <a:ext cx="3000000" cy="3000000"/>
        </p:xfrm>
        <a:graphic>
          <a:graphicData uri="http://schemas.openxmlformats.org/drawingml/2006/table">
            <a:tbl>
              <a:tblPr>
                <a:noFill/>
                <a:tableStyleId>{B29CB0F4-459A-40EC-A3E1-E3D68BEADF45}</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538" name="Google Shape;538;g33695ec5df7_0_0"/>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539" name="Google Shape;539;g33695ec5df7_0_0"/>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540" name="Google Shape;540;g33695ec5df7_0_0"/>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541" name="Google Shape;541;g33695ec5df7_0_0"/>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542" name="Google Shape;542;g33695ec5df7_0_0"/>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543" name="Google Shape;543;g33695ec5df7_0_0"/>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g33695ec5df7_0_0"/>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g33695ec5df7_0_0"/>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546" name="Google Shape;546;g33695ec5df7_0_0"/>
          <p:cNvGraphicFramePr/>
          <p:nvPr/>
        </p:nvGraphicFramePr>
        <p:xfrm>
          <a:off x="5926900" y="2474950"/>
          <a:ext cx="3000000" cy="3000000"/>
        </p:xfrm>
        <a:graphic>
          <a:graphicData uri="http://schemas.openxmlformats.org/drawingml/2006/table">
            <a:tbl>
              <a:tblPr>
                <a:noFill/>
                <a:tableStyleId>{FE6D610B-A46A-4D1B-8D9A-39D45D96FD87}</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547" name="Google Shape;547;g33695ec5df7_0_0"/>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g33695ec5df7_0_0"/>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549" name="Google Shape;549;g33695ec5df7_0_0"/>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553"/>
        <p:cNvGrpSpPr/>
        <p:nvPr/>
      </p:nvGrpSpPr>
      <p:grpSpPr>
        <a:xfrm>
          <a:off x="0" y="0"/>
          <a:ext cx="0" cy="0"/>
          <a:chOff x="0" y="0"/>
          <a:chExt cx="0" cy="0"/>
        </a:xfrm>
      </p:grpSpPr>
      <p:cxnSp>
        <p:nvCxnSpPr>
          <p:cNvPr id="554" name="Google Shape;554;p31"/>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555" name="Google Shape;555;p31"/>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a:t>
            </a:r>
            <a:endParaRPr sz="3300" b="0" i="0" u="none" strike="noStrike" cap="none">
              <a:solidFill>
                <a:schemeClr val="dk1"/>
              </a:solidFill>
              <a:latin typeface="Nanum Myeongjo"/>
              <a:ea typeface="Nanum Myeongjo"/>
              <a:cs typeface="Nanum Myeongjo"/>
              <a:sym typeface="Nanum Myeongjo"/>
            </a:endParaRPr>
          </a:p>
        </p:txBody>
      </p:sp>
      <p:cxnSp>
        <p:nvCxnSpPr>
          <p:cNvPr id="556" name="Google Shape;556;p31"/>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557" name="Google Shape;557;p31"/>
          <p:cNvSpPr/>
          <p:nvPr/>
        </p:nvSpPr>
        <p:spPr>
          <a:xfrm>
            <a:off x="283475" y="27370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31"/>
          <p:cNvSpPr txBox="1"/>
          <p:nvPr/>
        </p:nvSpPr>
        <p:spPr>
          <a:xfrm>
            <a:off x="479525" y="346375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pic>
        <p:nvPicPr>
          <p:cNvPr id="559" name="Google Shape;559;p31"/>
          <p:cNvPicPr preferRelativeResize="0"/>
          <p:nvPr/>
        </p:nvPicPr>
        <p:blipFill rotWithShape="1">
          <a:blip r:embed="rId3">
            <a:alphaModFix/>
          </a:blip>
          <a:srcRect/>
          <a:stretch/>
        </p:blipFill>
        <p:spPr>
          <a:xfrm>
            <a:off x="2420425" y="980375"/>
            <a:ext cx="6609626" cy="335105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563"/>
        <p:cNvGrpSpPr/>
        <p:nvPr/>
      </p:nvGrpSpPr>
      <p:grpSpPr>
        <a:xfrm>
          <a:off x="0" y="0"/>
          <a:ext cx="0" cy="0"/>
          <a:chOff x="0" y="0"/>
          <a:chExt cx="0" cy="0"/>
        </a:xfrm>
      </p:grpSpPr>
      <p:cxnSp>
        <p:nvCxnSpPr>
          <p:cNvPr id="564" name="Google Shape;564;p32"/>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65" name="Google Shape;565;p32"/>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566" name="Google Shape;566;p32"/>
          <p:cNvSpPr txBox="1"/>
          <p:nvPr/>
        </p:nvSpPr>
        <p:spPr>
          <a:xfrm>
            <a:off x="615900" y="303450"/>
            <a:ext cx="28041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#2</a:t>
            </a:r>
            <a:endParaRPr sz="3300" b="0" i="0" u="none" strike="noStrike" cap="none">
              <a:solidFill>
                <a:schemeClr val="dk1"/>
              </a:solidFill>
              <a:latin typeface="Nanum Myeongjo"/>
              <a:ea typeface="Nanum Myeongjo"/>
              <a:cs typeface="Nanum Myeongjo"/>
              <a:sym typeface="Nanum Myeongjo"/>
            </a:endParaRPr>
          </a:p>
        </p:txBody>
      </p:sp>
      <p:sp>
        <p:nvSpPr>
          <p:cNvPr id="567" name="Google Shape;567;p32"/>
          <p:cNvSpPr/>
          <p:nvPr/>
        </p:nvSpPr>
        <p:spPr>
          <a:xfrm>
            <a:off x="283475" y="27370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32"/>
          <p:cNvSpPr txBox="1"/>
          <p:nvPr/>
        </p:nvSpPr>
        <p:spPr>
          <a:xfrm>
            <a:off x="479525" y="346375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pic>
        <p:nvPicPr>
          <p:cNvPr id="569" name="Google Shape;569;p32"/>
          <p:cNvPicPr preferRelativeResize="0"/>
          <p:nvPr/>
        </p:nvPicPr>
        <p:blipFill rotWithShape="1">
          <a:blip r:embed="rId3">
            <a:alphaModFix/>
          </a:blip>
          <a:srcRect/>
          <a:stretch/>
        </p:blipFill>
        <p:spPr>
          <a:xfrm>
            <a:off x="2914263" y="931850"/>
            <a:ext cx="6245573" cy="30675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573"/>
        <p:cNvGrpSpPr/>
        <p:nvPr/>
      </p:nvGrpSpPr>
      <p:grpSpPr>
        <a:xfrm>
          <a:off x="0" y="0"/>
          <a:ext cx="0" cy="0"/>
          <a:chOff x="0" y="0"/>
          <a:chExt cx="0" cy="0"/>
        </a:xfrm>
      </p:grpSpPr>
      <p:cxnSp>
        <p:nvCxnSpPr>
          <p:cNvPr id="574" name="Google Shape;574;p33"/>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575" name="Google Shape;575;p33"/>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576" name="Google Shape;576;p33"/>
          <p:cNvSpPr txBox="1"/>
          <p:nvPr/>
        </p:nvSpPr>
        <p:spPr>
          <a:xfrm>
            <a:off x="615900" y="303450"/>
            <a:ext cx="2298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a:t>
            </a:r>
            <a:endParaRPr sz="3300" b="0" i="0" u="none" strike="noStrike" cap="none">
              <a:solidFill>
                <a:schemeClr val="dk1"/>
              </a:solidFill>
              <a:latin typeface="Nanum Myeongjo"/>
              <a:ea typeface="Nanum Myeongjo"/>
              <a:cs typeface="Nanum Myeongjo"/>
              <a:sym typeface="Nanum Myeongjo"/>
            </a:endParaRPr>
          </a:p>
        </p:txBody>
      </p:sp>
      <p:sp>
        <p:nvSpPr>
          <p:cNvPr id="577" name="Google Shape;577;p33"/>
          <p:cNvSpPr/>
          <p:nvPr/>
        </p:nvSpPr>
        <p:spPr>
          <a:xfrm>
            <a:off x="283475" y="27370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33"/>
          <p:cNvSpPr txBox="1"/>
          <p:nvPr/>
        </p:nvSpPr>
        <p:spPr>
          <a:xfrm>
            <a:off x="479525" y="3463750"/>
            <a:ext cx="1554000" cy="492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83FBA3"/>
                </a:solidFill>
                <a:latin typeface="DM Sans"/>
                <a:ea typeface="DM Sans"/>
                <a:cs typeface="DM Sans"/>
                <a:sym typeface="DM Sans"/>
              </a:rPr>
              <a:t>Let’s compare notes.</a:t>
            </a:r>
            <a:endParaRPr sz="1000" b="1" i="0" u="none" strike="noStrike" cap="none">
              <a:solidFill>
                <a:srgbClr val="83FBA3"/>
              </a:solidFill>
              <a:latin typeface="DM Sans"/>
              <a:ea typeface="DM Sans"/>
              <a:cs typeface="DM Sans"/>
              <a:sym typeface="DM Sans"/>
            </a:endParaRPr>
          </a:p>
        </p:txBody>
      </p:sp>
      <p:pic>
        <p:nvPicPr>
          <p:cNvPr id="579" name="Google Shape;579;p33"/>
          <p:cNvPicPr preferRelativeResize="0"/>
          <p:nvPr/>
        </p:nvPicPr>
        <p:blipFill rotWithShape="1">
          <a:blip r:embed="rId3">
            <a:alphaModFix/>
          </a:blip>
          <a:srcRect/>
          <a:stretch/>
        </p:blipFill>
        <p:spPr>
          <a:xfrm>
            <a:off x="3499500" y="-750"/>
            <a:ext cx="5525926" cy="47555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583"/>
        <p:cNvGrpSpPr/>
        <p:nvPr/>
      </p:nvGrpSpPr>
      <p:grpSpPr>
        <a:xfrm>
          <a:off x="0" y="0"/>
          <a:ext cx="0" cy="0"/>
          <a:chOff x="0" y="0"/>
          <a:chExt cx="0" cy="0"/>
        </a:xfrm>
      </p:grpSpPr>
      <p:cxnSp>
        <p:nvCxnSpPr>
          <p:cNvPr id="584" name="Google Shape;584;p34"/>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585" name="Google Shape;585;p34"/>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586" name="Google Shape;586;p34"/>
          <p:cNvSpPr txBox="1"/>
          <p:nvPr/>
        </p:nvSpPr>
        <p:spPr>
          <a:xfrm>
            <a:off x="615900" y="1598550"/>
            <a:ext cx="6571800" cy="4095300"/>
          </a:xfrm>
          <a:prstGeom prst="rect">
            <a:avLst/>
          </a:prstGeom>
          <a:noFill/>
          <a:ln>
            <a:noFill/>
          </a:ln>
        </p:spPr>
        <p:txBody>
          <a:bodyPr spcFirstLastPara="1" wrap="square" lIns="0" tIns="0" rIns="0" bIns="0" anchor="t" anchorCtr="0">
            <a:spAutoFit/>
          </a:bodyPr>
          <a:lstStyle/>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Content and Practice Expectations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Learning Principles</a:t>
            </a:r>
            <a:endParaRPr sz="2200" b="0" i="0" u="none" strike="noStrike" cap="none">
              <a:solidFill>
                <a:schemeClr val="lt1"/>
              </a:solidFill>
              <a:latin typeface="DM Sans"/>
              <a:ea typeface="DM Sans"/>
              <a:cs typeface="DM Sans"/>
              <a:sym typeface="DM Sans"/>
            </a:endParaRPr>
          </a:p>
          <a:p>
            <a:pPr marL="457200" marR="0" lvl="0" indent="-368300" algn="l" rtl="0">
              <a:lnSpc>
                <a:spcPct val="115000"/>
              </a:lnSpc>
              <a:spcBef>
                <a:spcPts val="0"/>
              </a:spcBef>
              <a:spcAft>
                <a:spcPts val="0"/>
              </a:spcAft>
              <a:buClr>
                <a:schemeClr val="lt1"/>
              </a:buClr>
              <a:buSzPts val="2200"/>
              <a:buFont typeface="DM Sans"/>
              <a:buChar char="●"/>
            </a:pPr>
            <a:r>
              <a:rPr lang="en-GB" sz="2200" b="0" i="0" u="none" strike="noStrike" cap="none">
                <a:solidFill>
                  <a:schemeClr val="lt1"/>
                </a:solidFill>
                <a:latin typeface="DM Sans"/>
                <a:ea typeface="DM Sans"/>
                <a:cs typeface="DM Sans"/>
                <a:sym typeface="DM Sans"/>
              </a:rPr>
              <a:t>Criteria for Success</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Which one excites you the most?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one will have the greatest impact on students?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questions surface for you?</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endParaRPr sz="2200" b="0" i="0" u="none" strike="noStrike" cap="none">
              <a:solidFill>
                <a:schemeClr val="lt1"/>
              </a:solidFill>
              <a:latin typeface="DM Sans"/>
              <a:ea typeface="DM Sans"/>
              <a:cs typeface="DM Sans"/>
              <a:sym typeface="DM Sans"/>
            </a:endParaRPr>
          </a:p>
        </p:txBody>
      </p:sp>
      <p:sp>
        <p:nvSpPr>
          <p:cNvPr id="587" name="Google Shape;587;p34"/>
          <p:cNvSpPr txBox="1"/>
          <p:nvPr/>
        </p:nvSpPr>
        <p:spPr>
          <a:xfrm>
            <a:off x="615900" y="368375"/>
            <a:ext cx="64176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Three Key Components of the Math Badging System</a:t>
            </a:r>
            <a:endParaRPr sz="3500" b="0" i="0" u="none" strike="noStrike" cap="none">
              <a:solidFill>
                <a:srgbClr val="83FBA3"/>
              </a:solidFill>
              <a:latin typeface="Nanum Myeongjo"/>
              <a:ea typeface="Nanum Myeongjo"/>
              <a:cs typeface="Nanum Myeongjo"/>
              <a:sym typeface="Nanum Myeongjo"/>
            </a:endParaRPr>
          </a:p>
        </p:txBody>
      </p:sp>
      <p:sp>
        <p:nvSpPr>
          <p:cNvPr id="588" name="Google Shape;588;p34"/>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34"/>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593"/>
        <p:cNvGrpSpPr/>
        <p:nvPr/>
      </p:nvGrpSpPr>
      <p:grpSpPr>
        <a:xfrm>
          <a:off x="0" y="0"/>
          <a:ext cx="0" cy="0"/>
          <a:chOff x="0" y="0"/>
          <a:chExt cx="0" cy="0"/>
        </a:xfrm>
      </p:grpSpPr>
      <p:cxnSp>
        <p:nvCxnSpPr>
          <p:cNvPr id="594" name="Google Shape;594;p35"/>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595" name="Google Shape;595;p35"/>
          <p:cNvSpPr txBox="1"/>
          <p:nvPr/>
        </p:nvSpPr>
        <p:spPr>
          <a:xfrm>
            <a:off x="3419850" y="303450"/>
            <a:ext cx="4318200" cy="30216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Expectations and Learning Principles</a:t>
            </a:r>
            <a:endParaRPr sz="5200" b="0" i="0" u="none" strike="noStrike" cap="none">
              <a:solidFill>
                <a:schemeClr val="dk1"/>
              </a:solidFill>
              <a:latin typeface="Nanum Myeongjo"/>
              <a:ea typeface="Nanum Myeongjo"/>
              <a:cs typeface="Nanum Myeongjo"/>
              <a:sym typeface="Nanum Myeongjo"/>
            </a:endParaRPr>
          </a:p>
        </p:txBody>
      </p:sp>
      <p:sp>
        <p:nvSpPr>
          <p:cNvPr id="596" name="Google Shape;596;p35"/>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04</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00"/>
        <p:cNvGrpSpPr/>
        <p:nvPr/>
      </p:nvGrpSpPr>
      <p:grpSpPr>
        <a:xfrm>
          <a:off x="0" y="0"/>
          <a:ext cx="0" cy="0"/>
          <a:chOff x="0" y="0"/>
          <a:chExt cx="0" cy="0"/>
        </a:xfrm>
      </p:grpSpPr>
      <p:cxnSp>
        <p:nvCxnSpPr>
          <p:cNvPr id="601" name="Google Shape;601;p37"/>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602" name="Google Shape;602;p37"/>
          <p:cNvCxnSpPr/>
          <p:nvPr/>
        </p:nvCxnSpPr>
        <p:spPr>
          <a:xfrm>
            <a:off x="6396050" y="300"/>
            <a:ext cx="0" cy="5141400"/>
          </a:xfrm>
          <a:prstGeom prst="straightConnector1">
            <a:avLst/>
          </a:prstGeom>
          <a:noFill/>
          <a:ln w="9525" cap="flat" cmpd="sng">
            <a:solidFill>
              <a:schemeClr val="dk2"/>
            </a:solidFill>
            <a:prstDash val="solid"/>
            <a:round/>
            <a:headEnd type="none" w="sm" len="sm"/>
            <a:tailEnd type="none" w="sm" len="sm"/>
          </a:ln>
        </p:spPr>
      </p:cxnSp>
      <p:sp>
        <p:nvSpPr>
          <p:cNvPr id="603" name="Google Shape;603;p37"/>
          <p:cNvSpPr txBox="1"/>
          <p:nvPr/>
        </p:nvSpPr>
        <p:spPr>
          <a:xfrm>
            <a:off x="615900" y="303450"/>
            <a:ext cx="40407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Let’s Do Some Math!</a:t>
            </a:r>
            <a:endParaRPr sz="3300" b="0" i="0" u="none" strike="noStrike" cap="none">
              <a:solidFill>
                <a:schemeClr val="dk1"/>
              </a:solidFill>
              <a:latin typeface="Nanum Myeongjo"/>
              <a:ea typeface="Nanum Myeongjo"/>
              <a:cs typeface="Nanum Myeongjo"/>
              <a:sym typeface="Nanum Myeongjo"/>
            </a:endParaRPr>
          </a:p>
        </p:txBody>
      </p:sp>
      <p:sp>
        <p:nvSpPr>
          <p:cNvPr id="604" name="Google Shape;604;p37"/>
          <p:cNvSpPr/>
          <p:nvPr/>
        </p:nvSpPr>
        <p:spPr>
          <a:xfrm>
            <a:off x="6780300" y="232022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37"/>
          <p:cNvSpPr txBox="1"/>
          <p:nvPr/>
        </p:nvSpPr>
        <p:spPr>
          <a:xfrm>
            <a:off x="7071775" y="2621175"/>
            <a:ext cx="1554000" cy="129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Proxima Nova"/>
                <a:ea typeface="Proxima Nova"/>
                <a:cs typeface="Proxima Nova"/>
                <a:sym typeface="Proxima Nova"/>
              </a:rPr>
              <a:t>Do the task as a student would. </a:t>
            </a:r>
            <a:endParaRPr sz="1400" b="1" i="0" u="none" strike="noStrike" cap="none">
              <a:solidFill>
                <a:srgbClr val="BDFCD7"/>
              </a:solidFill>
              <a:latin typeface="Proxima Nova"/>
              <a:ea typeface="Proxima Nova"/>
              <a:cs typeface="Proxima Nova"/>
              <a:sym typeface="Proxima Nova"/>
            </a:endParaRPr>
          </a:p>
          <a:p>
            <a:pPr marL="0" marR="0" lvl="0" indent="0" algn="ctr" rtl="0">
              <a:lnSpc>
                <a:spcPct val="100000"/>
              </a:lnSpc>
              <a:spcBef>
                <a:spcPts val="0"/>
              </a:spcBef>
              <a:spcAft>
                <a:spcPts val="0"/>
              </a:spcAft>
              <a:buClr>
                <a:schemeClr val="dk1"/>
              </a:buClr>
              <a:buSzPts val="1100"/>
              <a:buFont typeface="Arial"/>
              <a:buNone/>
            </a:pPr>
            <a:r>
              <a:rPr lang="en-GB" sz="1400" b="1" i="0" u="none" strike="noStrike" cap="none">
                <a:solidFill>
                  <a:srgbClr val="BDFCD7"/>
                </a:solidFill>
                <a:latin typeface="Proxima Nova"/>
                <a:ea typeface="Proxima Nova"/>
                <a:cs typeface="Proxima Nova"/>
                <a:sym typeface="Proxima Nova"/>
              </a:rPr>
              <a:t>Share reflections in the shart in your handout as you do the math!</a:t>
            </a:r>
            <a:endParaRPr sz="1400" b="1" i="0" u="none" strike="noStrike" cap="none">
              <a:solidFill>
                <a:srgbClr val="BDFCD7"/>
              </a:solidFill>
              <a:latin typeface="DM Sans"/>
              <a:ea typeface="DM Sans"/>
              <a:cs typeface="DM Sans"/>
              <a:sym typeface="DM Sans"/>
            </a:endParaRPr>
          </a:p>
        </p:txBody>
      </p:sp>
      <p:pic>
        <p:nvPicPr>
          <p:cNvPr id="606" name="Google Shape;606;p37"/>
          <p:cNvPicPr preferRelativeResize="0"/>
          <p:nvPr/>
        </p:nvPicPr>
        <p:blipFill rotWithShape="1">
          <a:blip r:embed="rId3">
            <a:alphaModFix/>
          </a:blip>
          <a:srcRect/>
          <a:stretch/>
        </p:blipFill>
        <p:spPr>
          <a:xfrm>
            <a:off x="152400" y="913050"/>
            <a:ext cx="6294592" cy="407805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10"/>
        <p:cNvGrpSpPr/>
        <p:nvPr/>
      </p:nvGrpSpPr>
      <p:grpSpPr>
        <a:xfrm>
          <a:off x="0" y="0"/>
          <a:ext cx="0" cy="0"/>
          <a:chOff x="0" y="0"/>
          <a:chExt cx="0" cy="0"/>
        </a:xfrm>
      </p:grpSpPr>
      <p:cxnSp>
        <p:nvCxnSpPr>
          <p:cNvPr id="611" name="Google Shape;611;p38"/>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612" name="Google Shape;612;p38"/>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613" name="Google Shape;613;p38"/>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sp>
        <p:nvSpPr>
          <p:cNvPr id="614" name="Google Shape;614;p38"/>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38"/>
          <p:cNvSpPr txBox="1"/>
          <p:nvPr/>
        </p:nvSpPr>
        <p:spPr>
          <a:xfrm>
            <a:off x="6976350" y="2363900"/>
            <a:ext cx="1554000" cy="1400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C9FC8D"/>
                </a:solidFill>
                <a:latin typeface="DM Sans"/>
                <a:ea typeface="DM Sans"/>
                <a:cs typeface="DM Sans"/>
                <a:sym typeface="DM Sans"/>
              </a:rPr>
              <a:t>Choose 1-2 Content and Practice Expectations that student work could give evidence of.</a:t>
            </a:r>
            <a:endParaRPr sz="1300" b="1" i="0" u="none" strike="noStrike" cap="none">
              <a:solidFill>
                <a:srgbClr val="C9FC8D"/>
              </a:solidFill>
              <a:latin typeface="DM Sans"/>
              <a:ea typeface="DM Sans"/>
              <a:cs typeface="DM Sans"/>
              <a:sym typeface="DM Sans"/>
            </a:endParaRPr>
          </a:p>
        </p:txBody>
      </p:sp>
      <p:pic>
        <p:nvPicPr>
          <p:cNvPr id="616" name="Google Shape;616;p38"/>
          <p:cNvPicPr preferRelativeResize="0"/>
          <p:nvPr/>
        </p:nvPicPr>
        <p:blipFill rotWithShape="1">
          <a:blip r:embed="rId3">
            <a:alphaModFix/>
          </a:blip>
          <a:srcRect/>
          <a:stretch/>
        </p:blipFill>
        <p:spPr>
          <a:xfrm>
            <a:off x="152400" y="913050"/>
            <a:ext cx="6294592" cy="40780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20"/>
        <p:cNvGrpSpPr/>
        <p:nvPr/>
      </p:nvGrpSpPr>
      <p:grpSpPr>
        <a:xfrm>
          <a:off x="0" y="0"/>
          <a:ext cx="0" cy="0"/>
          <a:chOff x="0" y="0"/>
          <a:chExt cx="0" cy="0"/>
        </a:xfrm>
      </p:grpSpPr>
      <p:cxnSp>
        <p:nvCxnSpPr>
          <p:cNvPr id="621" name="Google Shape;621;p3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622" name="Google Shape;622;p39"/>
          <p:cNvCxnSpPr/>
          <p:nvPr/>
        </p:nvCxnSpPr>
        <p:spPr>
          <a:xfrm>
            <a:off x="7843850" y="300"/>
            <a:ext cx="0" cy="5141400"/>
          </a:xfrm>
          <a:prstGeom prst="straightConnector1">
            <a:avLst/>
          </a:prstGeom>
          <a:noFill/>
          <a:ln w="9525" cap="flat" cmpd="sng">
            <a:solidFill>
              <a:schemeClr val="dk2"/>
            </a:solidFill>
            <a:prstDash val="solid"/>
            <a:round/>
            <a:headEnd type="none" w="sm" len="sm"/>
            <a:tailEnd type="none" w="sm" len="sm"/>
          </a:ln>
        </p:spPr>
      </p:cxnSp>
      <p:sp>
        <p:nvSpPr>
          <p:cNvPr id="623" name="Google Shape;623;p39"/>
          <p:cNvSpPr txBox="1"/>
          <p:nvPr/>
        </p:nvSpPr>
        <p:spPr>
          <a:xfrm>
            <a:off x="615900" y="303450"/>
            <a:ext cx="6597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Content and Practice Expectations</a:t>
            </a:r>
            <a:endParaRPr sz="3300" b="0" i="0" u="none" strike="noStrike" cap="none">
              <a:solidFill>
                <a:schemeClr val="dk1"/>
              </a:solidFill>
              <a:latin typeface="Nanum Myeongjo"/>
              <a:ea typeface="Nanum Myeongjo"/>
              <a:cs typeface="Nanum Myeongjo"/>
              <a:sym typeface="Nanum Myeongjo"/>
            </a:endParaRPr>
          </a:p>
        </p:txBody>
      </p:sp>
      <p:sp>
        <p:nvSpPr>
          <p:cNvPr id="624" name="Google Shape;624;p39"/>
          <p:cNvSpPr/>
          <p:nvPr/>
        </p:nvSpPr>
        <p:spPr>
          <a:xfrm>
            <a:off x="6780300" y="2091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39"/>
          <p:cNvSpPr txBox="1"/>
          <p:nvPr/>
        </p:nvSpPr>
        <p:spPr>
          <a:xfrm>
            <a:off x="6976350" y="2613363"/>
            <a:ext cx="1554000" cy="677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100" b="1" i="0" u="none" strike="noStrike" cap="none">
                <a:solidFill>
                  <a:srgbClr val="C9FC8D"/>
                </a:solidFill>
                <a:latin typeface="DM Sans"/>
                <a:ea typeface="DM Sans"/>
                <a:cs typeface="DM Sans"/>
                <a:sym typeface="DM Sans"/>
              </a:rPr>
              <a:t>103.c: Analyze quadratic functions using different representations.</a:t>
            </a:r>
            <a:endParaRPr sz="1400" b="0" i="0" u="none" strike="noStrike" cap="none">
              <a:solidFill>
                <a:srgbClr val="C9FC8D"/>
              </a:solidFill>
              <a:latin typeface="Arial"/>
              <a:ea typeface="Arial"/>
              <a:cs typeface="Arial"/>
              <a:sym typeface="Arial"/>
            </a:endParaRPr>
          </a:p>
        </p:txBody>
      </p:sp>
      <p:pic>
        <p:nvPicPr>
          <p:cNvPr id="626" name="Google Shape;626;p39"/>
          <p:cNvPicPr preferRelativeResize="0"/>
          <p:nvPr/>
        </p:nvPicPr>
        <p:blipFill rotWithShape="1">
          <a:blip r:embed="rId3">
            <a:alphaModFix/>
          </a:blip>
          <a:srcRect/>
          <a:stretch/>
        </p:blipFill>
        <p:spPr>
          <a:xfrm>
            <a:off x="152400" y="913050"/>
            <a:ext cx="6294592" cy="40780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30"/>
        <p:cNvGrpSpPr/>
        <p:nvPr/>
      </p:nvGrpSpPr>
      <p:grpSpPr>
        <a:xfrm>
          <a:off x="0" y="0"/>
          <a:ext cx="0" cy="0"/>
          <a:chOff x="0" y="0"/>
          <a:chExt cx="0" cy="0"/>
        </a:xfrm>
      </p:grpSpPr>
      <p:sp>
        <p:nvSpPr>
          <p:cNvPr id="631" name="Google Shape;631;p40"/>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632" name="Google Shape;632;p40"/>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633" name="Google Shape;633;p40"/>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34" name="Google Shape;634;p40"/>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35" name="Google Shape;635;p40"/>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36" name="Google Shape;636;p40"/>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37" name="Google Shape;637;p40"/>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38" name="Google Shape;638;p40"/>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42"/>
        <p:cNvGrpSpPr/>
        <p:nvPr/>
      </p:nvGrpSpPr>
      <p:grpSpPr>
        <a:xfrm>
          <a:off x="0" y="0"/>
          <a:ext cx="0" cy="0"/>
          <a:chOff x="0" y="0"/>
          <a:chExt cx="0" cy="0"/>
        </a:xfrm>
      </p:grpSpPr>
      <p:sp>
        <p:nvSpPr>
          <p:cNvPr id="643" name="Google Shape;643;p41"/>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644" name="Google Shape;644;p41"/>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645" name="Google Shape;645;p41"/>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46" name="Google Shape;646;p41"/>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47" name="Google Shape;647;p41"/>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48" name="Google Shape;648;p41"/>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49" name="Google Shape;649;p41"/>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50" name="Google Shape;650;p41"/>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651" name="Google Shape;651;p41"/>
          <p:cNvSpPr/>
          <p:nvPr/>
        </p:nvSpPr>
        <p:spPr>
          <a:xfrm>
            <a:off x="6399300" y="2472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41"/>
          <p:cNvSpPr txBox="1"/>
          <p:nvPr/>
        </p:nvSpPr>
        <p:spPr>
          <a:xfrm>
            <a:off x="6595350" y="2937350"/>
            <a:ext cx="1554000" cy="1015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of these principles does this task lend itself to? </a:t>
            </a:r>
            <a:endParaRPr sz="1100" b="1" i="0" u="none" strike="noStrike" cap="none">
              <a:solidFill>
                <a:srgbClr val="BDFCD7"/>
              </a:solidFill>
              <a:latin typeface="DM Sans"/>
              <a:ea typeface="DM Sans"/>
              <a:cs typeface="DM Sans"/>
              <a:sym typeface="DM Sans"/>
            </a:endParaRPr>
          </a:p>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BDFCD7"/>
                </a:solidFill>
                <a:latin typeface="DM Sans"/>
                <a:ea typeface="DM Sans"/>
                <a:cs typeface="DM Sans"/>
                <a:sym typeface="DM Sans"/>
              </a:rPr>
              <a:t>Which ones can the task be easily adapted to accommodate? </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656"/>
        <p:cNvGrpSpPr/>
        <p:nvPr/>
      </p:nvGrpSpPr>
      <p:grpSpPr>
        <a:xfrm>
          <a:off x="0" y="0"/>
          <a:ext cx="0" cy="0"/>
          <a:chOff x="0" y="0"/>
          <a:chExt cx="0" cy="0"/>
        </a:xfrm>
      </p:grpSpPr>
      <p:sp>
        <p:nvSpPr>
          <p:cNvPr id="657" name="Google Shape;657;p42"/>
          <p:cNvSpPr txBox="1"/>
          <p:nvPr/>
        </p:nvSpPr>
        <p:spPr>
          <a:xfrm>
            <a:off x="3105100" y="690325"/>
            <a:ext cx="36363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In M103 Modeling with Functions of Quadratic Type, students will employ the following learning principles: </a:t>
            </a:r>
            <a:endParaRPr sz="1400" b="1" i="0" u="none" strike="noStrike" cap="none">
              <a:solidFill>
                <a:schemeClr val="dk1"/>
              </a:solidFill>
              <a:latin typeface="DM Sans"/>
              <a:ea typeface="DM Sans"/>
              <a:cs typeface="DM Sans"/>
              <a:sym typeface="DM Sans"/>
            </a:endParaRPr>
          </a:p>
        </p:txBody>
      </p:sp>
      <p:sp>
        <p:nvSpPr>
          <p:cNvPr id="658" name="Google Shape;658;p42"/>
          <p:cNvSpPr txBox="1"/>
          <p:nvPr/>
        </p:nvSpPr>
        <p:spPr>
          <a:xfrm>
            <a:off x="3105100" y="1506075"/>
            <a:ext cx="4830900" cy="2268900"/>
          </a:xfrm>
          <a:prstGeom prst="rect">
            <a:avLst/>
          </a:prstGeom>
          <a:noFill/>
          <a:ln>
            <a:noFill/>
          </a:ln>
        </p:spPr>
        <p:txBody>
          <a:bodyPr spcFirstLastPara="1" wrap="square" lIns="0" tIns="0" rIns="0" bIns="0" anchor="t" anchorCtr="0">
            <a:spAutoFit/>
          </a:bodyPr>
          <a:lstStyle/>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with cognitively demanding tasks in heterogeneous settings (LP 1).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Engage in social activities (LP 2).</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Build conceptual understanding through reasoning (LP 3).</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Have agency in their learning (LP 4).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View mathematics as a human endeavor across centuries (LP 5).</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See mathematics as relevant (LP 6). </a:t>
            </a:r>
            <a:endParaRPr sz="1200" b="0" i="0" u="none" strike="noStrike" cap="none">
              <a:solidFill>
                <a:schemeClr val="dk1"/>
              </a:solidFill>
              <a:latin typeface="DM Sans"/>
              <a:ea typeface="DM Sans"/>
              <a:cs typeface="DM Sans"/>
              <a:sym typeface="DM Sans"/>
            </a:endParaRPr>
          </a:p>
          <a:p>
            <a:pPr marL="164592" marR="0" lvl="0" indent="-164592" algn="l" rtl="0">
              <a:lnSpc>
                <a:spcPct val="115000"/>
              </a:lnSpc>
              <a:spcBef>
                <a:spcPts val="500"/>
              </a:spcBef>
              <a:spcAft>
                <a:spcPts val="0"/>
              </a:spcAft>
              <a:buClr>
                <a:schemeClr val="dk1"/>
              </a:buClr>
              <a:buSzPts val="1200"/>
              <a:buFont typeface="DM Sans"/>
              <a:buChar char="●"/>
            </a:pPr>
            <a:r>
              <a:rPr lang="en-GB" sz="1200" b="0" i="0" u="none" strike="noStrike" cap="none">
                <a:solidFill>
                  <a:schemeClr val="dk1"/>
                </a:solidFill>
                <a:latin typeface="DM Sans"/>
                <a:ea typeface="DM Sans"/>
                <a:cs typeface="DM Sans"/>
                <a:sym typeface="DM Sans"/>
              </a:rPr>
              <a:t>Employ technology as a tool for problem-solving and understanding (LP 7).</a:t>
            </a:r>
            <a:endParaRPr sz="1200" b="0" i="0" u="none" strike="noStrike" cap="none">
              <a:solidFill>
                <a:schemeClr val="dk1"/>
              </a:solidFill>
              <a:latin typeface="DM Sans"/>
              <a:ea typeface="DM Sans"/>
              <a:cs typeface="DM Sans"/>
              <a:sym typeface="DM Sans"/>
            </a:endParaRPr>
          </a:p>
        </p:txBody>
      </p:sp>
      <p:cxnSp>
        <p:nvCxnSpPr>
          <p:cNvPr id="659" name="Google Shape;659;p42"/>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660" name="Google Shape;660;p42"/>
          <p:cNvSpPr/>
          <p:nvPr/>
        </p:nvSpPr>
        <p:spPr>
          <a:xfrm>
            <a:off x="0" y="0"/>
            <a:ext cx="27234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61" name="Google Shape;661;p42"/>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662" name="Google Shape;662;p42"/>
          <p:cNvCxnSpPr/>
          <p:nvPr/>
        </p:nvCxnSpPr>
        <p:spPr>
          <a:xfrm>
            <a:off x="2720450"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663" name="Google Shape;663;p42"/>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664" name="Google Shape;664;p42"/>
          <p:cNvSpPr txBox="1"/>
          <p:nvPr/>
        </p:nvSpPr>
        <p:spPr>
          <a:xfrm>
            <a:off x="325175" y="647000"/>
            <a:ext cx="2169900" cy="8127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Learning</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Principles</a:t>
            </a:r>
            <a:endParaRPr sz="3300" b="0" i="0" u="none" strike="noStrike" cap="none">
              <a:solidFill>
                <a:schemeClr val="dk1"/>
              </a:solidFill>
              <a:latin typeface="Nanum Myeongjo"/>
              <a:ea typeface="Nanum Myeongjo"/>
              <a:cs typeface="Nanum Myeongjo"/>
              <a:sym typeface="Nanum Myeongjo"/>
            </a:endParaRPr>
          </a:p>
        </p:txBody>
      </p:sp>
      <p:sp>
        <p:nvSpPr>
          <p:cNvPr id="665" name="Google Shape;665;p42"/>
          <p:cNvSpPr/>
          <p:nvPr/>
        </p:nvSpPr>
        <p:spPr>
          <a:xfrm>
            <a:off x="6399300" y="2472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p42"/>
          <p:cNvSpPr txBox="1"/>
          <p:nvPr/>
        </p:nvSpPr>
        <p:spPr>
          <a:xfrm>
            <a:off x="6595350" y="3075800"/>
            <a:ext cx="1554000" cy="738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BDFCD7"/>
                </a:solidFill>
                <a:latin typeface="DM Sans"/>
                <a:ea typeface="DM Sans"/>
                <a:cs typeface="DM Sans"/>
                <a:sym typeface="DM Sans"/>
              </a:rPr>
              <a:t>Share what </a:t>
            </a:r>
            <a:br>
              <a:rPr lang="en-GB" sz="1600" b="1" i="0" u="none" strike="noStrike" cap="none">
                <a:solidFill>
                  <a:srgbClr val="BDFCD7"/>
                </a:solidFill>
                <a:latin typeface="DM Sans"/>
                <a:ea typeface="DM Sans"/>
                <a:cs typeface="DM Sans"/>
                <a:sym typeface="DM Sans"/>
              </a:rPr>
            </a:br>
            <a:r>
              <a:rPr lang="en-GB" sz="1600" b="1" i="0" u="none" strike="noStrike" cap="none">
                <a:solidFill>
                  <a:srgbClr val="BDFCD7"/>
                </a:solidFill>
                <a:latin typeface="DM Sans"/>
                <a:ea typeface="DM Sans"/>
                <a:cs typeface="DM Sans"/>
                <a:sym typeface="DM Sans"/>
              </a:rPr>
              <a:t>you came up with!</a:t>
            </a:r>
            <a:endParaRPr sz="1100" b="1" i="0" u="none" strike="noStrike" cap="non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670"/>
        <p:cNvGrpSpPr/>
        <p:nvPr/>
      </p:nvGrpSpPr>
      <p:grpSpPr>
        <a:xfrm>
          <a:off x="0" y="0"/>
          <a:ext cx="0" cy="0"/>
          <a:chOff x="0" y="0"/>
          <a:chExt cx="0" cy="0"/>
        </a:xfrm>
      </p:grpSpPr>
      <p:cxnSp>
        <p:nvCxnSpPr>
          <p:cNvPr id="671" name="Google Shape;671;p43"/>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672" name="Google Shape;672;p43"/>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Task 2: Student Work</a:t>
            </a:r>
            <a:endParaRPr sz="5200" b="0" i="0" u="none" strike="noStrike" cap="none">
              <a:solidFill>
                <a:schemeClr val="dk1"/>
              </a:solidFill>
              <a:latin typeface="Nanum Myeongjo"/>
              <a:ea typeface="Nanum Myeongjo"/>
              <a:cs typeface="Nanum Myeongjo"/>
              <a:sym typeface="Nanum Myeongjo"/>
            </a:endParaRPr>
          </a:p>
        </p:txBody>
      </p:sp>
      <p:sp>
        <p:nvSpPr>
          <p:cNvPr id="673" name="Google Shape;673;p43"/>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05</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77"/>
        <p:cNvGrpSpPr/>
        <p:nvPr/>
      </p:nvGrpSpPr>
      <p:grpSpPr>
        <a:xfrm>
          <a:off x="0" y="0"/>
          <a:ext cx="0" cy="0"/>
          <a:chOff x="0" y="0"/>
          <a:chExt cx="0" cy="0"/>
        </a:xfrm>
      </p:grpSpPr>
      <p:sp>
        <p:nvSpPr>
          <p:cNvPr id="678" name="Google Shape;678;p44"/>
          <p:cNvSpPr txBox="1"/>
          <p:nvPr/>
        </p:nvSpPr>
        <p:spPr>
          <a:xfrm>
            <a:off x="615900" y="2077375"/>
            <a:ext cx="2617200" cy="525000"/>
          </a:xfrm>
          <a:prstGeom prst="rect">
            <a:avLst/>
          </a:prstGeom>
          <a:noFill/>
          <a:ln>
            <a:noFill/>
          </a:ln>
        </p:spPr>
        <p:txBody>
          <a:bodyPr spcFirstLastPara="1" wrap="square" lIns="91425" tIns="0" rIns="0" bIns="0" anchor="t" anchorCtr="0">
            <a:spAutoFit/>
          </a:bodyPr>
          <a:lstStyle/>
          <a:p>
            <a:pPr marL="457200" marR="0" lvl="0" indent="-298450"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Jot down at least one thing you notice about this piece of student work.  </a:t>
            </a:r>
            <a:endParaRPr sz="1100" b="0" i="0" u="none" strike="noStrike" cap="none">
              <a:solidFill>
                <a:schemeClr val="dk1"/>
              </a:solidFill>
              <a:latin typeface="DM Sans"/>
              <a:ea typeface="DM Sans"/>
              <a:cs typeface="DM Sans"/>
              <a:sym typeface="DM Sans"/>
            </a:endParaRPr>
          </a:p>
        </p:txBody>
      </p:sp>
      <p:sp>
        <p:nvSpPr>
          <p:cNvPr id="679" name="Google Shape;679;p44"/>
          <p:cNvSpPr txBox="1"/>
          <p:nvPr/>
        </p:nvSpPr>
        <p:spPr>
          <a:xfrm>
            <a:off x="615900" y="1764850"/>
            <a:ext cx="26172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What do you notice? </a:t>
            </a:r>
            <a:endParaRPr sz="1100" b="0" i="0" u="none" strike="noStrike" cap="none">
              <a:solidFill>
                <a:srgbClr val="000000"/>
              </a:solidFill>
              <a:latin typeface="DM Sans Medium"/>
              <a:ea typeface="DM Sans Medium"/>
              <a:cs typeface="DM Sans Medium"/>
              <a:sym typeface="DM Sans Medium"/>
            </a:endParaRPr>
          </a:p>
        </p:txBody>
      </p:sp>
      <p:cxnSp>
        <p:nvCxnSpPr>
          <p:cNvPr id="680" name="Google Shape;680;p44"/>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681" name="Google Shape;681;p44"/>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682" name="Google Shape;682;p44"/>
          <p:cNvSpPr txBox="1"/>
          <p:nvPr/>
        </p:nvSpPr>
        <p:spPr>
          <a:xfrm>
            <a:off x="615900" y="303450"/>
            <a:ext cx="7104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1:What do you notice?</a:t>
            </a:r>
            <a:endParaRPr sz="3300" b="0" i="0" u="none" strike="noStrike" cap="none">
              <a:solidFill>
                <a:schemeClr val="dk1"/>
              </a:solidFill>
              <a:latin typeface="Nanum Myeongjo"/>
              <a:ea typeface="Nanum Myeongjo"/>
              <a:cs typeface="Nanum Myeongjo"/>
              <a:sym typeface="Nanum Myeongjo"/>
            </a:endParaRPr>
          </a:p>
        </p:txBody>
      </p:sp>
      <p:sp>
        <p:nvSpPr>
          <p:cNvPr id="683" name="Google Shape;683;p44"/>
          <p:cNvSpPr/>
          <p:nvPr/>
        </p:nvSpPr>
        <p:spPr>
          <a:xfrm>
            <a:off x="843875" y="31171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BDFCD7"/>
                </a:solidFill>
                <a:latin typeface="DM Sans"/>
                <a:ea typeface="DM Sans"/>
                <a:cs typeface="DM Sans"/>
                <a:sym typeface="DM Sans"/>
              </a:rPr>
              <a:t>Come off mute or share in the chat.</a:t>
            </a:r>
            <a:endParaRPr sz="1400" b="1" i="0" u="none" strike="noStrike" cap="none">
              <a:solidFill>
                <a:srgbClr val="BDFCD7"/>
              </a:solidFill>
              <a:latin typeface="DM Sans"/>
              <a:ea typeface="DM Sans"/>
              <a:cs typeface="DM Sans"/>
              <a:sym typeface="DM Sans"/>
            </a:endParaRPr>
          </a:p>
        </p:txBody>
      </p:sp>
      <p:pic>
        <p:nvPicPr>
          <p:cNvPr id="684" name="Google Shape;684;p44"/>
          <p:cNvPicPr preferRelativeResize="0"/>
          <p:nvPr/>
        </p:nvPicPr>
        <p:blipFill rotWithShape="1">
          <a:blip r:embed="rId3">
            <a:alphaModFix/>
          </a:blip>
          <a:srcRect/>
          <a:stretch/>
        </p:blipFill>
        <p:spPr>
          <a:xfrm>
            <a:off x="3385500" y="913050"/>
            <a:ext cx="5606100" cy="338325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C9FC8D"/>
        </a:solidFill>
        <a:effectLst/>
      </p:bgPr>
    </p:bg>
    <p:spTree>
      <p:nvGrpSpPr>
        <p:cNvPr id="1" name="Shape 688"/>
        <p:cNvGrpSpPr/>
        <p:nvPr/>
      </p:nvGrpSpPr>
      <p:grpSpPr>
        <a:xfrm>
          <a:off x="0" y="0"/>
          <a:ext cx="0" cy="0"/>
          <a:chOff x="0" y="0"/>
          <a:chExt cx="0" cy="0"/>
        </a:xfrm>
      </p:grpSpPr>
      <p:cxnSp>
        <p:nvCxnSpPr>
          <p:cNvPr id="689" name="Google Shape;689;p45"/>
          <p:cNvCxnSpPr/>
          <p:nvPr/>
        </p:nvCxnSpPr>
        <p:spPr>
          <a:xfrm>
            <a:off x="-2700" y="1482784"/>
            <a:ext cx="9149400" cy="0"/>
          </a:xfrm>
          <a:prstGeom prst="straightConnector1">
            <a:avLst/>
          </a:prstGeom>
          <a:noFill/>
          <a:ln w="9525" cap="flat" cmpd="sng">
            <a:solidFill>
              <a:schemeClr val="dk1"/>
            </a:solidFill>
            <a:prstDash val="solid"/>
            <a:round/>
            <a:headEnd type="none" w="sm" len="sm"/>
            <a:tailEnd type="none" w="sm" len="sm"/>
          </a:ln>
        </p:spPr>
      </p:cxnSp>
      <p:cxnSp>
        <p:nvCxnSpPr>
          <p:cNvPr id="690" name="Google Shape;690;p45"/>
          <p:cNvCxnSpPr/>
          <p:nvPr/>
        </p:nvCxnSpPr>
        <p:spPr>
          <a:xfrm>
            <a:off x="7081850" y="300"/>
            <a:ext cx="0" cy="5141400"/>
          </a:xfrm>
          <a:prstGeom prst="straightConnector1">
            <a:avLst/>
          </a:prstGeom>
          <a:noFill/>
          <a:ln w="9525" cap="flat" cmpd="sng">
            <a:solidFill>
              <a:schemeClr val="dk2"/>
            </a:solidFill>
            <a:prstDash val="solid"/>
            <a:round/>
            <a:headEnd type="none" w="sm" len="sm"/>
            <a:tailEnd type="none" w="sm" len="sm"/>
          </a:ln>
        </p:spPr>
      </p:cxnSp>
      <p:sp>
        <p:nvSpPr>
          <p:cNvPr id="691" name="Google Shape;691;p45"/>
          <p:cNvSpPr txBox="1"/>
          <p:nvPr/>
        </p:nvSpPr>
        <p:spPr>
          <a:xfrm>
            <a:off x="615900" y="303450"/>
            <a:ext cx="4691400" cy="9144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1:</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do you notice?</a:t>
            </a:r>
            <a:endParaRPr sz="2400" b="0" i="0" u="none" strike="noStrike" cap="none">
              <a:solidFill>
                <a:schemeClr val="dk1"/>
              </a:solidFill>
              <a:latin typeface="Nanum Myeongjo"/>
              <a:ea typeface="Nanum Myeongjo"/>
              <a:cs typeface="Nanum Myeongjo"/>
              <a:sym typeface="Nanum Myeongjo"/>
            </a:endParaRPr>
          </a:p>
        </p:txBody>
      </p:sp>
      <p:sp>
        <p:nvSpPr>
          <p:cNvPr id="692" name="Google Shape;692;p45"/>
          <p:cNvSpPr txBox="1"/>
          <p:nvPr/>
        </p:nvSpPr>
        <p:spPr>
          <a:xfrm>
            <a:off x="615900" y="2077375"/>
            <a:ext cx="2617200" cy="525000"/>
          </a:xfrm>
          <a:prstGeom prst="rect">
            <a:avLst/>
          </a:prstGeom>
          <a:noFill/>
          <a:ln>
            <a:noFill/>
          </a:ln>
        </p:spPr>
        <p:txBody>
          <a:bodyPr spcFirstLastPara="1" wrap="square" lIns="91425" tIns="0" rIns="0" bIns="0" anchor="t" anchorCtr="0">
            <a:spAutoFit/>
          </a:bodyPr>
          <a:lstStyle/>
          <a:p>
            <a:pPr marL="82296" marR="0" lvl="0" indent="-82296" algn="l" rtl="0">
              <a:lnSpc>
                <a:spcPct val="105000"/>
              </a:lnSpc>
              <a:spcBef>
                <a:spcPts val="120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Jot down what you notice. </a:t>
            </a:r>
            <a:endParaRPr sz="1100" b="0" i="0" u="none" strike="noStrike" cap="none">
              <a:solidFill>
                <a:schemeClr val="dk1"/>
              </a:solidFill>
              <a:latin typeface="DM Sans"/>
              <a:ea typeface="DM Sans"/>
              <a:cs typeface="DM Sans"/>
              <a:sym typeface="DM Sans"/>
            </a:endParaRPr>
          </a:p>
          <a:p>
            <a:pPr marL="82296" marR="0" lvl="0" indent="-82296" algn="l" rtl="0">
              <a:lnSpc>
                <a:spcPct val="105000"/>
              </a:lnSpc>
              <a:spcBef>
                <a:spcPts val="0"/>
              </a:spcBef>
              <a:spcAft>
                <a:spcPts val="0"/>
              </a:spcAft>
              <a:buClr>
                <a:schemeClr val="dk1"/>
              </a:buClr>
              <a:buSzPts val="1100"/>
              <a:buFont typeface="DM Sans"/>
              <a:buChar char="●"/>
            </a:pPr>
            <a:r>
              <a:rPr lang="en-GB" sz="1100" b="0" i="0" u="none" strike="noStrike" cap="none">
                <a:solidFill>
                  <a:schemeClr val="dk1"/>
                </a:solidFill>
                <a:latin typeface="DM Sans"/>
                <a:ea typeface="DM Sans"/>
                <a:cs typeface="DM Sans"/>
                <a:sym typeface="DM Sans"/>
              </a:rPr>
              <a:t>Are there any trends? What stands out to you? </a:t>
            </a:r>
            <a:endParaRPr sz="1100" b="0" i="0" u="none" strike="noStrike" cap="none">
              <a:solidFill>
                <a:schemeClr val="dk1"/>
              </a:solidFill>
              <a:latin typeface="DM Sans"/>
              <a:ea typeface="DM Sans"/>
              <a:cs typeface="DM Sans"/>
              <a:sym typeface="DM Sans"/>
            </a:endParaRPr>
          </a:p>
        </p:txBody>
      </p:sp>
      <p:sp>
        <p:nvSpPr>
          <p:cNvPr id="693" name="Google Shape;693;p45"/>
          <p:cNvSpPr txBox="1"/>
          <p:nvPr/>
        </p:nvSpPr>
        <p:spPr>
          <a:xfrm>
            <a:off x="615900" y="1764850"/>
            <a:ext cx="3113700" cy="169200"/>
          </a:xfrm>
          <a:prstGeom prst="rect">
            <a:avLst/>
          </a:prstGeom>
          <a:noFill/>
          <a:ln>
            <a:noFill/>
          </a:ln>
        </p:spPr>
        <p:txBody>
          <a:bodyPr spcFirstLastPara="1" wrap="square" lIns="0" tIns="0" rIns="0" bIns="0" anchor="t" anchorCtr="0">
            <a:spAutoFit/>
          </a:bodyPr>
          <a:lstStyle/>
          <a:p>
            <a:pPr marL="0" marR="0" lvl="0" indent="0" algn="l" rtl="0">
              <a:lnSpc>
                <a:spcPct val="105000"/>
              </a:lnSpc>
              <a:spcBef>
                <a:spcPts val="0"/>
              </a:spcBef>
              <a:spcAft>
                <a:spcPts val="0"/>
              </a:spcAft>
              <a:buClr>
                <a:srgbClr val="000000"/>
              </a:buClr>
              <a:buSzPts val="1100"/>
              <a:buFont typeface="Arial"/>
              <a:buNone/>
            </a:pPr>
            <a:r>
              <a:rPr lang="en-GB" sz="1100" b="0" i="0" u="none" strike="noStrike" cap="none">
                <a:solidFill>
                  <a:schemeClr val="dk1"/>
                </a:solidFill>
                <a:latin typeface="DM Sans Medium"/>
                <a:ea typeface="DM Sans Medium"/>
                <a:cs typeface="DM Sans Medium"/>
                <a:sym typeface="DM Sans Medium"/>
              </a:rPr>
              <a:t>Now take a look through all of the slides. </a:t>
            </a:r>
            <a:endParaRPr sz="1100" b="0" i="0" u="none" strike="noStrike" cap="none">
              <a:solidFill>
                <a:srgbClr val="000000"/>
              </a:solidFill>
              <a:latin typeface="DM Sans Medium"/>
              <a:ea typeface="DM Sans Medium"/>
              <a:cs typeface="DM Sans Medium"/>
              <a:sym typeface="DM Sans Medium"/>
            </a:endParaRPr>
          </a:p>
        </p:txBody>
      </p:sp>
      <p:sp>
        <p:nvSpPr>
          <p:cNvPr id="694" name="Google Shape;694;p45"/>
          <p:cNvSpPr/>
          <p:nvPr/>
        </p:nvSpPr>
        <p:spPr>
          <a:xfrm>
            <a:off x="6566275" y="302225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1400" b="1" i="0" u="none" strike="noStrike" cap="none">
                <a:solidFill>
                  <a:srgbClr val="BDFCD7"/>
                </a:solidFill>
                <a:latin typeface="DM Sans"/>
                <a:ea typeface="DM Sans"/>
                <a:cs typeface="DM Sans"/>
                <a:sym typeface="DM Sans"/>
              </a:rPr>
              <a:t>Reflect on your own and then get ready to share!</a:t>
            </a:r>
            <a:endParaRPr sz="1400" b="1" i="0" u="none" strike="noStrike" cap="none">
              <a:solidFill>
                <a:srgbClr val="BDFCD7"/>
              </a:solidFill>
              <a:latin typeface="DM Sans"/>
              <a:ea typeface="DM Sans"/>
              <a:cs typeface="DM Sans"/>
              <a:sym typeface="DM Sans"/>
            </a:endParaRPr>
          </a:p>
        </p:txBody>
      </p:sp>
      <p:pic>
        <p:nvPicPr>
          <p:cNvPr id="695" name="Google Shape;695;p45"/>
          <p:cNvPicPr preferRelativeResize="0"/>
          <p:nvPr/>
        </p:nvPicPr>
        <p:blipFill rotWithShape="1">
          <a:blip r:embed="rId3">
            <a:alphaModFix/>
          </a:blip>
          <a:srcRect/>
          <a:stretch/>
        </p:blipFill>
        <p:spPr>
          <a:xfrm>
            <a:off x="6037050" y="120713"/>
            <a:ext cx="3028374" cy="2724121"/>
          </a:xfrm>
          <a:prstGeom prst="rect">
            <a:avLst/>
          </a:prstGeom>
          <a:noFill/>
          <a:ln>
            <a:noFill/>
          </a:ln>
        </p:spPr>
      </p:pic>
      <p:pic>
        <p:nvPicPr>
          <p:cNvPr id="696" name="Google Shape;696;p45"/>
          <p:cNvPicPr preferRelativeResize="0"/>
          <p:nvPr/>
        </p:nvPicPr>
        <p:blipFill rotWithShape="1">
          <a:blip r:embed="rId4">
            <a:alphaModFix/>
          </a:blip>
          <a:srcRect/>
          <a:stretch/>
        </p:blipFill>
        <p:spPr>
          <a:xfrm>
            <a:off x="4102961" y="1685150"/>
            <a:ext cx="2089949" cy="3283191"/>
          </a:xfrm>
          <a:prstGeom prst="rect">
            <a:avLst/>
          </a:prstGeom>
          <a:noFill/>
          <a:ln>
            <a:noFill/>
          </a:ln>
        </p:spPr>
      </p:pic>
      <p:pic>
        <p:nvPicPr>
          <p:cNvPr id="697" name="Google Shape;697;p45"/>
          <p:cNvPicPr preferRelativeResize="0"/>
          <p:nvPr/>
        </p:nvPicPr>
        <p:blipFill rotWithShape="1">
          <a:blip r:embed="rId5">
            <a:alphaModFix/>
          </a:blip>
          <a:srcRect/>
          <a:stretch/>
        </p:blipFill>
        <p:spPr>
          <a:xfrm>
            <a:off x="1166525" y="3022250"/>
            <a:ext cx="2691502" cy="16243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8EF"/>
        </a:solidFill>
        <a:effectLst/>
      </p:bgPr>
    </p:bg>
    <p:spTree>
      <p:nvGrpSpPr>
        <p:cNvPr id="1" name="Shape 701"/>
        <p:cNvGrpSpPr/>
        <p:nvPr/>
      </p:nvGrpSpPr>
      <p:grpSpPr>
        <a:xfrm>
          <a:off x="0" y="0"/>
          <a:ext cx="0" cy="0"/>
          <a:chOff x="0" y="0"/>
          <a:chExt cx="0" cy="0"/>
        </a:xfrm>
      </p:grpSpPr>
      <p:cxnSp>
        <p:nvCxnSpPr>
          <p:cNvPr id="702" name="Google Shape;702;g33695ec5df7_0_280"/>
          <p:cNvCxnSpPr/>
          <p:nvPr/>
        </p:nvCxnSpPr>
        <p:spPr>
          <a:xfrm>
            <a:off x="6900" y="1085975"/>
            <a:ext cx="9152400" cy="0"/>
          </a:xfrm>
          <a:prstGeom prst="straightConnector1">
            <a:avLst/>
          </a:prstGeom>
          <a:noFill/>
          <a:ln w="9525" cap="flat" cmpd="sng">
            <a:solidFill>
              <a:srgbClr val="000000"/>
            </a:solidFill>
            <a:prstDash val="solid"/>
            <a:round/>
            <a:headEnd type="none" w="sm" len="sm"/>
            <a:tailEnd type="none" w="sm" len="sm"/>
          </a:ln>
        </p:spPr>
      </p:cxnSp>
      <p:sp>
        <p:nvSpPr>
          <p:cNvPr id="703" name="Google Shape;703;g33695ec5df7_0_280"/>
          <p:cNvSpPr txBox="1"/>
          <p:nvPr/>
        </p:nvSpPr>
        <p:spPr>
          <a:xfrm>
            <a:off x="3120200" y="608950"/>
            <a:ext cx="5396400" cy="215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DM Sans"/>
                <a:ea typeface="DM Sans"/>
                <a:cs typeface="DM Sans"/>
                <a:sym typeface="DM Sans"/>
              </a:rPr>
              <a:t>Let’s examine some work together:</a:t>
            </a:r>
            <a:endParaRPr sz="1400" b="1" i="0" u="none" strike="noStrike" cap="none">
              <a:solidFill>
                <a:schemeClr val="dk1"/>
              </a:solidFill>
              <a:latin typeface="DM Sans"/>
              <a:ea typeface="DM Sans"/>
              <a:cs typeface="DM Sans"/>
              <a:sym typeface="DM Sans"/>
            </a:endParaRPr>
          </a:p>
        </p:txBody>
      </p:sp>
      <p:cxnSp>
        <p:nvCxnSpPr>
          <p:cNvPr id="704" name="Google Shape;704;g33695ec5df7_0_280"/>
          <p:cNvCxnSpPr/>
          <p:nvPr/>
        </p:nvCxnSpPr>
        <p:spPr>
          <a:xfrm>
            <a:off x="8834775" y="-6900"/>
            <a:ext cx="0" cy="5155800"/>
          </a:xfrm>
          <a:prstGeom prst="straightConnector1">
            <a:avLst/>
          </a:prstGeom>
          <a:noFill/>
          <a:ln w="9525" cap="flat" cmpd="sng">
            <a:solidFill>
              <a:srgbClr val="000000"/>
            </a:solidFill>
            <a:prstDash val="solid"/>
            <a:round/>
            <a:headEnd type="none" w="sm" len="sm"/>
            <a:tailEnd type="none" w="sm" len="sm"/>
          </a:ln>
        </p:spPr>
      </p:cxnSp>
      <p:sp>
        <p:nvSpPr>
          <p:cNvPr id="705" name="Google Shape;705;g33695ec5df7_0_280"/>
          <p:cNvSpPr/>
          <p:nvPr/>
        </p:nvSpPr>
        <p:spPr>
          <a:xfrm>
            <a:off x="0" y="0"/>
            <a:ext cx="2796600" cy="5143500"/>
          </a:xfrm>
          <a:prstGeom prst="rect">
            <a:avLst/>
          </a:prstGeom>
          <a:solidFill>
            <a:srgbClr val="BDFC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06" name="Google Shape;706;g33695ec5df7_0_280"/>
          <p:cNvCxnSpPr/>
          <p:nvPr/>
        </p:nvCxnSpPr>
        <p:spPr>
          <a:xfrm>
            <a:off x="-13800" y="4831525"/>
            <a:ext cx="9173100" cy="0"/>
          </a:xfrm>
          <a:prstGeom prst="straightConnector1">
            <a:avLst/>
          </a:prstGeom>
          <a:noFill/>
          <a:ln w="9525" cap="flat" cmpd="sng">
            <a:solidFill>
              <a:srgbClr val="000000"/>
            </a:solidFill>
            <a:prstDash val="solid"/>
            <a:round/>
            <a:headEnd type="none" w="sm" len="sm"/>
            <a:tailEnd type="none" w="sm" len="sm"/>
          </a:ln>
        </p:spPr>
      </p:cxnSp>
      <p:cxnSp>
        <p:nvCxnSpPr>
          <p:cNvPr id="707" name="Google Shape;707;g33695ec5df7_0_280"/>
          <p:cNvCxnSpPr/>
          <p:nvPr/>
        </p:nvCxnSpPr>
        <p:spPr>
          <a:xfrm>
            <a:off x="2796525" y="-6900"/>
            <a:ext cx="0" cy="5155800"/>
          </a:xfrm>
          <a:prstGeom prst="straightConnector1">
            <a:avLst/>
          </a:prstGeom>
          <a:noFill/>
          <a:ln w="9525" cap="flat" cmpd="sng">
            <a:solidFill>
              <a:schemeClr val="dk1"/>
            </a:solidFill>
            <a:prstDash val="solid"/>
            <a:round/>
            <a:headEnd type="none" w="sm" len="sm"/>
            <a:tailEnd type="none" w="sm" len="sm"/>
          </a:ln>
        </p:spPr>
      </p:cxnSp>
      <p:cxnSp>
        <p:nvCxnSpPr>
          <p:cNvPr id="708" name="Google Shape;708;g33695ec5df7_0_280"/>
          <p:cNvCxnSpPr/>
          <p:nvPr/>
        </p:nvCxnSpPr>
        <p:spPr>
          <a:xfrm>
            <a:off x="6900" y="317500"/>
            <a:ext cx="9152400" cy="0"/>
          </a:xfrm>
          <a:prstGeom prst="straightConnector1">
            <a:avLst/>
          </a:prstGeom>
          <a:noFill/>
          <a:ln w="9525" cap="flat" cmpd="sng">
            <a:solidFill>
              <a:srgbClr val="000000"/>
            </a:solidFill>
            <a:prstDash val="solid"/>
            <a:round/>
            <a:headEnd type="none" w="sm" len="sm"/>
            <a:tailEnd type="none" w="sm" len="sm"/>
          </a:ln>
        </p:spPr>
      </p:cxnSp>
      <p:sp>
        <p:nvSpPr>
          <p:cNvPr id="709" name="Google Shape;709;g33695ec5df7_0_280"/>
          <p:cNvSpPr txBox="1"/>
          <p:nvPr/>
        </p:nvSpPr>
        <p:spPr>
          <a:xfrm>
            <a:off x="325175" y="647000"/>
            <a:ext cx="2169900" cy="2031900"/>
          </a:xfrm>
          <a:prstGeom prst="rect">
            <a:avLst/>
          </a:prstGeom>
          <a:noFill/>
          <a:ln>
            <a:noFill/>
          </a:ln>
        </p:spPr>
        <p:txBody>
          <a:bodyPr spcFirstLastPara="1" wrap="square" lIns="0" tIns="0" rIns="0" bIns="0" anchor="t" anchorCtr="0">
            <a:spAutoFit/>
          </a:bodyPr>
          <a:lstStyle/>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Round 2:</a:t>
            </a:r>
            <a:endParaRPr sz="3300" b="0" i="0" u="none" strike="noStrike" cap="none">
              <a:solidFill>
                <a:schemeClr val="dk1"/>
              </a:solidFill>
              <a:latin typeface="Nanum Myeongjo"/>
              <a:ea typeface="Nanum Myeongjo"/>
              <a:cs typeface="Nanum Myeongjo"/>
              <a:sym typeface="Nanum Myeongjo"/>
            </a:endParaRPr>
          </a:p>
          <a:p>
            <a:pPr marL="0" marR="0" lvl="0" indent="0" algn="l" rtl="0">
              <a:lnSpc>
                <a:spcPct val="8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What evidence of learning is there?</a:t>
            </a:r>
            <a:endParaRPr sz="3300" b="0" i="0" u="none" strike="noStrike" cap="none">
              <a:solidFill>
                <a:schemeClr val="dk1"/>
              </a:solidFill>
              <a:latin typeface="Nanum Myeongjo"/>
              <a:ea typeface="Nanum Myeongjo"/>
              <a:cs typeface="Nanum Myeongjo"/>
              <a:sym typeface="Nanum Myeongjo"/>
            </a:endParaRPr>
          </a:p>
        </p:txBody>
      </p:sp>
      <p:sp>
        <p:nvSpPr>
          <p:cNvPr id="710" name="Google Shape;710;g33695ec5df7_0_280"/>
          <p:cNvSpPr txBox="1"/>
          <p:nvPr/>
        </p:nvSpPr>
        <p:spPr>
          <a:xfrm>
            <a:off x="325175" y="2843600"/>
            <a:ext cx="2169900" cy="5079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100" b="1" i="0" u="none" strike="noStrike" cap="none">
                <a:solidFill>
                  <a:srgbClr val="434343"/>
                </a:solidFill>
                <a:latin typeface="DM Sans"/>
                <a:ea typeface="DM Sans"/>
                <a:cs typeface="DM Sans"/>
                <a:sym typeface="DM Sans"/>
              </a:rPr>
              <a:t>103.d: Build quadratic functions that model relationships between two quantities.</a:t>
            </a:r>
            <a:endParaRPr sz="1000" b="1" i="0" u="none" strike="noStrike" cap="none">
              <a:solidFill>
                <a:schemeClr val="dk1"/>
              </a:solidFill>
              <a:latin typeface="DM Sans"/>
              <a:ea typeface="DM Sans"/>
              <a:cs typeface="DM Sans"/>
              <a:sym typeface="DM Sans"/>
            </a:endParaRPr>
          </a:p>
        </p:txBody>
      </p:sp>
      <p:cxnSp>
        <p:nvCxnSpPr>
          <p:cNvPr id="711" name="Google Shape;711;g33695ec5df7_0_280"/>
          <p:cNvCxnSpPr/>
          <p:nvPr/>
        </p:nvCxnSpPr>
        <p:spPr>
          <a:xfrm>
            <a:off x="4885475" y="1085975"/>
            <a:ext cx="0" cy="3745500"/>
          </a:xfrm>
          <a:prstGeom prst="straightConnector1">
            <a:avLst/>
          </a:prstGeom>
          <a:noFill/>
          <a:ln w="9525" cap="flat" cmpd="sng">
            <a:solidFill>
              <a:schemeClr val="dk1"/>
            </a:solidFill>
            <a:prstDash val="solid"/>
            <a:round/>
            <a:headEnd type="none" w="sm" len="sm"/>
            <a:tailEnd type="none" w="sm" len="sm"/>
          </a:ln>
        </p:spPr>
      </p:cxnSp>
      <p:cxnSp>
        <p:nvCxnSpPr>
          <p:cNvPr id="712" name="Google Shape;712;g33695ec5df7_0_280"/>
          <p:cNvCxnSpPr/>
          <p:nvPr/>
        </p:nvCxnSpPr>
        <p:spPr>
          <a:xfrm>
            <a:off x="6898225" y="1085975"/>
            <a:ext cx="0" cy="3745500"/>
          </a:xfrm>
          <a:prstGeom prst="straightConnector1">
            <a:avLst/>
          </a:prstGeom>
          <a:noFill/>
          <a:ln w="9525" cap="flat" cmpd="sng">
            <a:solidFill>
              <a:schemeClr val="dk1"/>
            </a:solidFill>
            <a:prstDash val="solid"/>
            <a:round/>
            <a:headEnd type="none" w="sm" len="sm"/>
            <a:tailEnd type="none" w="sm" len="sm"/>
          </a:ln>
        </p:spPr>
      </p:cxnSp>
      <p:sp>
        <p:nvSpPr>
          <p:cNvPr id="713" name="Google Shape;713;g33695ec5df7_0_280"/>
          <p:cNvSpPr txBox="1"/>
          <p:nvPr/>
        </p:nvSpPr>
        <p:spPr>
          <a:xfrm>
            <a:off x="3008088" y="1262550"/>
            <a:ext cx="1665900" cy="2342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Conference and Provide Revision Support</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000" b="0" i="0" u="none" strike="noStrike" cap="none">
              <a:solidFill>
                <a:srgbClr val="000000"/>
              </a:solidFill>
              <a:latin typeface="DM Sans"/>
              <a:ea typeface="DM Sans"/>
              <a:cs typeface="DM Sans"/>
              <a:sym typeface="DM Sans"/>
            </a:endParaRPr>
          </a:p>
        </p:txBody>
      </p:sp>
      <p:sp>
        <p:nvSpPr>
          <p:cNvPr id="714" name="Google Shape;714;g33695ec5df7_0_280"/>
          <p:cNvSpPr txBox="1"/>
          <p:nvPr/>
        </p:nvSpPr>
        <p:spPr>
          <a:xfrm>
            <a:off x="5058900" y="1262550"/>
            <a:ext cx="1665900" cy="1988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with Revision</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000" b="0" i="0" u="none" strike="noStrike" cap="none">
              <a:solidFill>
                <a:srgbClr val="000000"/>
              </a:solidFill>
              <a:latin typeface="DM Sans"/>
              <a:ea typeface="DM Sans"/>
              <a:cs typeface="DM Sans"/>
              <a:sym typeface="DM Sans"/>
            </a:endParaRPr>
          </a:p>
        </p:txBody>
      </p:sp>
      <p:sp>
        <p:nvSpPr>
          <p:cNvPr id="715" name="Google Shape;715;g33695ec5df7_0_280"/>
          <p:cNvSpPr txBox="1"/>
          <p:nvPr/>
        </p:nvSpPr>
        <p:spPr>
          <a:xfrm>
            <a:off x="7071650" y="1262550"/>
            <a:ext cx="1665900" cy="9261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1000"/>
              <a:buFont typeface="Arial"/>
              <a:buNone/>
            </a:pPr>
            <a:r>
              <a:rPr lang="en-GB" sz="1000" b="1" i="0" u="none" strike="noStrike" cap="none">
                <a:solidFill>
                  <a:srgbClr val="000000"/>
                </a:solidFill>
                <a:latin typeface="DM Sans"/>
                <a:ea typeface="DM Sans"/>
                <a:cs typeface="DM Sans"/>
                <a:sym typeface="DM Sans"/>
              </a:rPr>
              <a:t>Accept </a:t>
            </a:r>
            <a:endParaRPr sz="1000" b="1" i="0" u="none" strike="noStrike" cap="none">
              <a:solidFill>
                <a:srgbClr val="000000"/>
              </a:solidFill>
              <a:latin typeface="DM Sans"/>
              <a:ea typeface="DM Sans"/>
              <a:cs typeface="DM Sans"/>
              <a:sym typeface="DM Sans"/>
            </a:endParaRPr>
          </a:p>
          <a:p>
            <a:pPr marL="0" marR="0" lvl="0" indent="0" algn="l" rtl="0">
              <a:lnSpc>
                <a:spcPct val="115000"/>
              </a:lnSpc>
              <a:spcBef>
                <a:spcPts val="500"/>
              </a:spcBef>
              <a:spcAft>
                <a:spcPts val="500"/>
              </a:spcAft>
              <a:buClr>
                <a:srgbClr val="000000"/>
              </a:buClr>
              <a:buSzPts val="1000"/>
              <a:buFont typeface="Arial"/>
              <a:buNone/>
            </a:pPr>
            <a:r>
              <a:rPr lang="en-GB" sz="1000" b="0" i="0" u="none" strike="noStrike" cap="none">
                <a:solidFill>
                  <a:srgbClr val="000000"/>
                </a:solidFill>
                <a:latin typeface="DM Sans"/>
                <a:ea typeface="DM Sans"/>
                <a:cs typeface="DM Sans"/>
                <a:sym typeface="DM Sans"/>
              </a:rPr>
              <a:t>The student’s artifact demonstrates evidence that they have met the targeted expectation(s).</a:t>
            </a:r>
            <a:endParaRPr sz="1000" b="0" i="0" u="none" strike="noStrike" cap="non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719"/>
        <p:cNvGrpSpPr/>
        <p:nvPr/>
      </p:nvGrpSpPr>
      <p:grpSpPr>
        <a:xfrm>
          <a:off x="0" y="0"/>
          <a:ext cx="0" cy="0"/>
          <a:chOff x="0" y="0"/>
          <a:chExt cx="0" cy="0"/>
        </a:xfrm>
      </p:grpSpPr>
      <p:cxnSp>
        <p:nvCxnSpPr>
          <p:cNvPr id="720" name="Google Shape;720;g33695ec5df7_0_91"/>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721" name="Google Shape;721;g33695ec5df7_0_91"/>
          <p:cNvSpPr txBox="1"/>
          <p:nvPr/>
        </p:nvSpPr>
        <p:spPr>
          <a:xfrm>
            <a:off x="615900" y="303450"/>
            <a:ext cx="50679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Examining Student Work</a:t>
            </a:r>
            <a:endParaRPr sz="3300" b="0" i="0" u="none" strike="noStrike" cap="none">
              <a:solidFill>
                <a:schemeClr val="dk1"/>
              </a:solidFill>
              <a:latin typeface="Nanum Myeongjo"/>
              <a:ea typeface="Nanum Myeongjo"/>
              <a:cs typeface="Nanum Myeongjo"/>
              <a:sym typeface="Nanum Myeongjo"/>
            </a:endParaRPr>
          </a:p>
        </p:txBody>
      </p:sp>
      <p:cxnSp>
        <p:nvCxnSpPr>
          <p:cNvPr id="722" name="Google Shape;722;g33695ec5df7_0_91"/>
          <p:cNvCxnSpPr/>
          <p:nvPr/>
        </p:nvCxnSpPr>
        <p:spPr>
          <a:xfrm>
            <a:off x="5674175" y="300"/>
            <a:ext cx="0" cy="5141400"/>
          </a:xfrm>
          <a:prstGeom prst="straightConnector1">
            <a:avLst/>
          </a:prstGeom>
          <a:noFill/>
          <a:ln w="9525" cap="flat" cmpd="sng">
            <a:solidFill>
              <a:schemeClr val="dk2"/>
            </a:solidFill>
            <a:prstDash val="solid"/>
            <a:round/>
            <a:headEnd type="none" w="sm" len="sm"/>
            <a:tailEnd type="none" w="sm" len="sm"/>
          </a:ln>
        </p:spPr>
      </p:cxnSp>
      <p:graphicFrame>
        <p:nvGraphicFramePr>
          <p:cNvPr id="723" name="Google Shape;723;g33695ec5df7_0_91"/>
          <p:cNvGraphicFramePr/>
          <p:nvPr/>
        </p:nvGraphicFramePr>
        <p:xfrm>
          <a:off x="1329888" y="1246550"/>
          <a:ext cx="3000000" cy="3000000"/>
        </p:xfrm>
        <a:graphic>
          <a:graphicData uri="http://schemas.openxmlformats.org/drawingml/2006/table">
            <a:tbl>
              <a:tblPr>
                <a:noFill/>
                <a:tableStyleId>{B29CB0F4-459A-40EC-A3E1-E3D68BEADF45}</a:tableStyleId>
              </a:tblPr>
              <a:tblGrid>
                <a:gridCol w="1784375">
                  <a:extLst>
                    <a:ext uri="{9D8B030D-6E8A-4147-A177-3AD203B41FA5}">
                      <a16:colId xmlns:a16="http://schemas.microsoft.com/office/drawing/2014/main" val="20000"/>
                    </a:ext>
                  </a:extLst>
                </a:gridCol>
                <a:gridCol w="1784375">
                  <a:extLst>
                    <a:ext uri="{9D8B030D-6E8A-4147-A177-3AD203B41FA5}">
                      <a16:colId xmlns:a16="http://schemas.microsoft.com/office/drawing/2014/main" val="20001"/>
                    </a:ext>
                  </a:extLst>
                </a:gridCol>
                <a:gridCol w="1784375">
                  <a:extLst>
                    <a:ext uri="{9D8B030D-6E8A-4147-A177-3AD203B41FA5}">
                      <a16:colId xmlns:a16="http://schemas.microsoft.com/office/drawing/2014/main" val="20002"/>
                    </a:ext>
                  </a:extLst>
                </a:gridCol>
              </a:tblGrid>
              <a:tr h="38132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Conference and Provide Revision Support</a:t>
                      </a:r>
                      <a:endParaRPr sz="1200" b="1" u="none" strike="noStrike" cap="none">
                        <a:latin typeface="DM Sans"/>
                        <a:ea typeface="DM Sans"/>
                        <a:cs typeface="DM Sans"/>
                        <a:sym typeface="DM Sans"/>
                      </a:endParaRPr>
                    </a:p>
                  </a:txBody>
                  <a:tcPr marL="63500" marR="63500" marT="63500" marB="63500" anchor="ctr">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 with Revision</a:t>
                      </a:r>
                      <a:endParaRPr sz="1200" b="1" u="none" strike="noStrike" cap="none">
                        <a:latin typeface="DM Sans"/>
                        <a:ea typeface="DM Sans"/>
                        <a:cs typeface="DM Sans"/>
                        <a:sym typeface="DM Sans"/>
                      </a:endParaRPr>
                    </a:p>
                  </a:txBody>
                  <a:tcPr marL="63500" marR="63500" marT="63500" marB="63500" anchor="ctr">
                    <a:lnB w="12700" cap="flat" cmpd="sng">
                      <a:solidFill>
                        <a:srgbClr val="1F1F1F"/>
                      </a:solidFill>
                      <a:prstDash val="solid"/>
                      <a:round/>
                      <a:headEnd type="none" w="sm" len="sm"/>
                      <a:tailEnd type="none" w="sm" len="sm"/>
                    </a:lnB>
                    <a:solidFill>
                      <a:srgbClr val="83FBA3"/>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DM Sans"/>
                          <a:ea typeface="DM Sans"/>
                          <a:cs typeface="DM Sans"/>
                          <a:sym typeface="DM Sans"/>
                        </a:rPr>
                        <a:t>Accept</a:t>
                      </a:r>
                      <a:endParaRPr sz="1200" b="1" u="none" strike="noStrike" cap="none">
                        <a:latin typeface="DM Sans"/>
                        <a:ea typeface="DM Sans"/>
                        <a:cs typeface="DM Sans"/>
                        <a:sym typeface="DM Sans"/>
                      </a:endParaRPr>
                    </a:p>
                  </a:txBody>
                  <a:tcPr marL="63500" marR="63500" marT="63500" marB="63500" anchor="ctr">
                    <a:solidFill>
                      <a:srgbClr val="83FBA3"/>
                    </a:solidFill>
                  </a:tcPr>
                </a:tc>
                <a:extLst>
                  <a:ext uri="{0D108BD9-81ED-4DB2-BD59-A6C34878D82A}">
                    <a16:rowId xmlns:a16="http://schemas.microsoft.com/office/drawing/2014/main" val="10000"/>
                  </a:ext>
                </a:extLst>
              </a:tr>
              <a:tr h="1246575">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R w="12700" cap="flat" cmpd="sng">
                      <a:solidFill>
                        <a:srgbClr val="1F1F1F"/>
                      </a:solidFill>
                      <a:prstDash val="solid"/>
                      <a:round/>
                      <a:headEnd type="none" w="sm" len="sm"/>
                      <a:tailEnd type="none" w="sm" len="sm"/>
                    </a:lnR>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lnR w="12700" cap="flat" cmpd="sng">
                      <a:solidFill>
                        <a:srgbClr val="1F1F1F"/>
                      </a:solidFill>
                      <a:prstDash val="solid"/>
                      <a:round/>
                      <a:headEnd type="none" w="sm" len="sm"/>
                      <a:tailEnd type="none" w="sm" len="sm"/>
                    </a:lnR>
                    <a:lnT w="12700" cap="flat" cmpd="sng">
                      <a:solidFill>
                        <a:srgbClr val="1F1F1F"/>
                      </a:solidFill>
                      <a:prstDash val="solid"/>
                      <a:round/>
                      <a:headEnd type="none" w="sm" len="sm"/>
                      <a:tailEnd type="none" w="sm" len="sm"/>
                    </a:lnT>
                    <a:lnB w="12700" cap="flat" cmpd="sng">
                      <a:solidFill>
                        <a:srgbClr val="1F1F1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300" u="none" strike="noStrike" cap="none">
                        <a:solidFill>
                          <a:srgbClr val="FFFFFF"/>
                        </a:solidFill>
                        <a:latin typeface="DM Sans"/>
                        <a:ea typeface="DM Sans"/>
                        <a:cs typeface="DM Sans"/>
                        <a:sym typeface="DM Sans"/>
                      </a:endParaRPr>
                    </a:p>
                  </a:txBody>
                  <a:tcPr marL="63500" marR="63500" marT="63500" marB="63500">
                    <a:lnL w="12700" cap="flat" cmpd="sng">
                      <a:solidFill>
                        <a:srgbClr val="1F1F1F"/>
                      </a:solidFill>
                      <a:prstDash val="solid"/>
                      <a:round/>
                      <a:headEnd type="none" w="sm" len="sm"/>
                      <a:tailEnd type="none" w="sm" len="sm"/>
                    </a:lnL>
                    <a:solidFill>
                      <a:srgbClr val="FFFFFF"/>
                    </a:solidFill>
                  </a:tcPr>
                </a:tc>
                <a:extLst>
                  <a:ext uri="{0D108BD9-81ED-4DB2-BD59-A6C34878D82A}">
                    <a16:rowId xmlns:a16="http://schemas.microsoft.com/office/drawing/2014/main" val="10001"/>
                  </a:ext>
                </a:extLst>
              </a:tr>
            </a:tbl>
          </a:graphicData>
        </a:graphic>
      </p:graphicFrame>
      <p:pic>
        <p:nvPicPr>
          <p:cNvPr id="724" name="Google Shape;724;g33695ec5df7_0_91"/>
          <p:cNvPicPr preferRelativeResize="0"/>
          <p:nvPr/>
        </p:nvPicPr>
        <p:blipFill rotWithShape="1">
          <a:blip r:embed="rId3">
            <a:alphaModFix/>
          </a:blip>
          <a:srcRect/>
          <a:stretch/>
        </p:blipFill>
        <p:spPr>
          <a:xfrm>
            <a:off x="111675" y="1635525"/>
            <a:ext cx="544274" cy="534625"/>
          </a:xfrm>
          <a:prstGeom prst="rect">
            <a:avLst/>
          </a:prstGeom>
          <a:noFill/>
          <a:ln>
            <a:noFill/>
          </a:ln>
        </p:spPr>
      </p:pic>
      <p:pic>
        <p:nvPicPr>
          <p:cNvPr id="725" name="Google Shape;725;g33695ec5df7_0_91"/>
          <p:cNvPicPr preferRelativeResize="0"/>
          <p:nvPr/>
        </p:nvPicPr>
        <p:blipFill rotWithShape="1">
          <a:blip r:embed="rId3">
            <a:alphaModFix/>
          </a:blip>
          <a:srcRect/>
          <a:stretch/>
        </p:blipFill>
        <p:spPr>
          <a:xfrm>
            <a:off x="264075" y="1787925"/>
            <a:ext cx="544274" cy="534625"/>
          </a:xfrm>
          <a:prstGeom prst="rect">
            <a:avLst/>
          </a:prstGeom>
          <a:noFill/>
          <a:ln>
            <a:noFill/>
          </a:ln>
        </p:spPr>
      </p:pic>
      <p:pic>
        <p:nvPicPr>
          <p:cNvPr id="726" name="Google Shape;726;g33695ec5df7_0_91"/>
          <p:cNvPicPr preferRelativeResize="0"/>
          <p:nvPr/>
        </p:nvPicPr>
        <p:blipFill rotWithShape="1">
          <a:blip r:embed="rId3">
            <a:alphaModFix/>
          </a:blip>
          <a:srcRect/>
          <a:stretch/>
        </p:blipFill>
        <p:spPr>
          <a:xfrm>
            <a:off x="416475" y="1940325"/>
            <a:ext cx="544274" cy="534625"/>
          </a:xfrm>
          <a:prstGeom prst="rect">
            <a:avLst/>
          </a:prstGeom>
          <a:noFill/>
          <a:ln>
            <a:noFill/>
          </a:ln>
        </p:spPr>
      </p:pic>
      <p:pic>
        <p:nvPicPr>
          <p:cNvPr id="727" name="Google Shape;727;g33695ec5df7_0_91"/>
          <p:cNvPicPr preferRelativeResize="0"/>
          <p:nvPr/>
        </p:nvPicPr>
        <p:blipFill rotWithShape="1">
          <a:blip r:embed="rId3">
            <a:alphaModFix/>
          </a:blip>
          <a:srcRect/>
          <a:stretch/>
        </p:blipFill>
        <p:spPr>
          <a:xfrm>
            <a:off x="568875" y="2092725"/>
            <a:ext cx="544274" cy="534625"/>
          </a:xfrm>
          <a:prstGeom prst="rect">
            <a:avLst/>
          </a:prstGeom>
          <a:noFill/>
          <a:ln>
            <a:noFill/>
          </a:ln>
        </p:spPr>
      </p:pic>
      <p:pic>
        <p:nvPicPr>
          <p:cNvPr id="728" name="Google Shape;728;g33695ec5df7_0_91"/>
          <p:cNvPicPr preferRelativeResize="0"/>
          <p:nvPr/>
        </p:nvPicPr>
        <p:blipFill rotWithShape="1">
          <a:blip r:embed="rId3">
            <a:alphaModFix/>
          </a:blip>
          <a:srcRect/>
          <a:stretch/>
        </p:blipFill>
        <p:spPr>
          <a:xfrm>
            <a:off x="721275" y="2245125"/>
            <a:ext cx="544274" cy="534625"/>
          </a:xfrm>
          <a:prstGeom prst="rect">
            <a:avLst/>
          </a:prstGeom>
          <a:noFill/>
          <a:ln>
            <a:noFill/>
          </a:ln>
        </p:spPr>
      </p:pic>
      <p:sp>
        <p:nvSpPr>
          <p:cNvPr id="729" name="Google Shape;729;g33695ec5df7_0_91"/>
          <p:cNvSpPr/>
          <p:nvPr/>
        </p:nvSpPr>
        <p:spPr>
          <a:xfrm rot="10800000">
            <a:off x="1265624" y="232255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g33695ec5df7_0_91"/>
          <p:cNvSpPr/>
          <p:nvPr/>
        </p:nvSpPr>
        <p:spPr>
          <a:xfrm>
            <a:off x="615898"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g33695ec5df7_0_91"/>
          <p:cNvSpPr txBox="1"/>
          <p:nvPr/>
        </p:nvSpPr>
        <p:spPr>
          <a:xfrm>
            <a:off x="754950" y="3496300"/>
            <a:ext cx="1371300" cy="1200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300" b="1" i="0" u="none" strike="noStrike" cap="none">
                <a:solidFill>
                  <a:srgbClr val="83FBA3"/>
                </a:solidFill>
                <a:latin typeface="DM Sans"/>
                <a:ea typeface="DM Sans"/>
                <a:cs typeface="DM Sans"/>
                <a:sym typeface="DM Sans"/>
              </a:rPr>
              <a:t>Drag a checkmark to the Criteria for Success to reflect evidence of learning</a:t>
            </a:r>
            <a:endParaRPr sz="700" b="1" i="0" u="none" strike="noStrike" cap="none">
              <a:solidFill>
                <a:srgbClr val="83FBA3"/>
              </a:solidFill>
              <a:latin typeface="DM Sans"/>
              <a:ea typeface="DM Sans"/>
              <a:cs typeface="DM Sans"/>
              <a:sym typeface="DM Sans"/>
            </a:endParaRPr>
          </a:p>
        </p:txBody>
      </p:sp>
      <p:graphicFrame>
        <p:nvGraphicFramePr>
          <p:cNvPr id="732" name="Google Shape;732;g33695ec5df7_0_91"/>
          <p:cNvGraphicFramePr/>
          <p:nvPr/>
        </p:nvGraphicFramePr>
        <p:xfrm>
          <a:off x="5926900" y="2474950"/>
          <a:ext cx="3000000" cy="3000000"/>
        </p:xfrm>
        <a:graphic>
          <a:graphicData uri="http://schemas.openxmlformats.org/drawingml/2006/table">
            <a:tbl>
              <a:tblPr>
                <a:noFill/>
                <a:tableStyleId>{FE6D610B-A46A-4D1B-8D9A-39D45D96FD87}</a:tableStyleId>
              </a:tblPr>
              <a:tblGrid>
                <a:gridCol w="2913900">
                  <a:extLst>
                    <a:ext uri="{9D8B030D-6E8A-4147-A177-3AD203B41FA5}">
                      <a16:colId xmlns:a16="http://schemas.microsoft.com/office/drawing/2014/main" val="20000"/>
                    </a:ext>
                  </a:extLst>
                </a:gridCol>
              </a:tblGrid>
              <a:tr h="635750">
                <a:tc>
                  <a:txBody>
                    <a:bodyPr/>
                    <a:lstStyle/>
                    <a:p>
                      <a:pPr marL="0" marR="0" lvl="0" indent="0" algn="l" rtl="0">
                        <a:lnSpc>
                          <a:spcPct val="100000"/>
                        </a:lnSpc>
                        <a:spcBef>
                          <a:spcPts val="0"/>
                        </a:spcBef>
                        <a:spcAft>
                          <a:spcPts val="0"/>
                        </a:spcAft>
                        <a:buClr>
                          <a:srgbClr val="000000"/>
                        </a:buClr>
                        <a:buSzPts val="1400"/>
                        <a:buFont typeface="Arial"/>
                        <a:buNone/>
                      </a:pPr>
                      <a:r>
                        <a:rPr lang="en-GB" sz="1400" b="1" u="none" strike="noStrike" cap="none">
                          <a:solidFill>
                            <a:srgbClr val="000000"/>
                          </a:solidFill>
                        </a:rPr>
                        <a:t>Your thoughts about the evidence visible in the work</a:t>
                      </a:r>
                      <a:r>
                        <a:rPr lang="en-GB" sz="1400" u="none" strike="noStrike" cap="none">
                          <a:solidFill>
                            <a:srgbClr val="000000"/>
                          </a:solidFill>
                        </a:rPr>
                        <a:t>.</a:t>
                      </a:r>
                      <a:endParaRPr sz="1400" b="1"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83FBA3"/>
                    </a:solidFill>
                  </a:tcPr>
                </a:tc>
                <a:extLst>
                  <a:ext uri="{0D108BD9-81ED-4DB2-BD59-A6C34878D82A}">
                    <a16:rowId xmlns:a16="http://schemas.microsoft.com/office/drawing/2014/main" val="10000"/>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1"/>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r h="39737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chemeClr val="lt1"/>
                    </a:solidFill>
                  </a:tcPr>
                </a:tc>
                <a:extLst>
                  <a:ext uri="{0D108BD9-81ED-4DB2-BD59-A6C34878D82A}">
                    <a16:rowId xmlns:a16="http://schemas.microsoft.com/office/drawing/2014/main" val="10005"/>
                  </a:ext>
                </a:extLst>
              </a:tr>
            </a:tbl>
          </a:graphicData>
        </a:graphic>
      </p:graphicFrame>
      <p:sp>
        <p:nvSpPr>
          <p:cNvPr id="733" name="Google Shape;733;g33695ec5df7_0_91"/>
          <p:cNvSpPr/>
          <p:nvPr/>
        </p:nvSpPr>
        <p:spPr>
          <a:xfrm>
            <a:off x="3334160" y="3288250"/>
            <a:ext cx="1649400" cy="16167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4" name="Google Shape;734;g33695ec5df7_0_91"/>
          <p:cNvSpPr txBox="1"/>
          <p:nvPr/>
        </p:nvSpPr>
        <p:spPr>
          <a:xfrm>
            <a:off x="3473212" y="3680950"/>
            <a:ext cx="1371300" cy="831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800" b="1" i="0" u="none" strike="noStrike" cap="none">
                <a:solidFill>
                  <a:srgbClr val="83FBA3"/>
                </a:solidFill>
                <a:latin typeface="DM Sans"/>
                <a:ea typeface="DM Sans"/>
                <a:cs typeface="DM Sans"/>
                <a:sym typeface="DM Sans"/>
              </a:rPr>
              <a:t>Type out your thoughts</a:t>
            </a:r>
            <a:endParaRPr sz="1200" b="1" i="0" u="none" strike="noStrike" cap="none">
              <a:solidFill>
                <a:srgbClr val="83FBA3"/>
              </a:solidFill>
              <a:latin typeface="DM Sans"/>
              <a:ea typeface="DM Sans"/>
              <a:cs typeface="DM Sans"/>
              <a:sym typeface="DM Sans"/>
            </a:endParaRPr>
          </a:p>
        </p:txBody>
      </p:sp>
      <p:sp>
        <p:nvSpPr>
          <p:cNvPr id="735" name="Google Shape;735;g33695ec5df7_0_91"/>
          <p:cNvSpPr/>
          <p:nvPr/>
        </p:nvSpPr>
        <p:spPr>
          <a:xfrm rot="10800000">
            <a:off x="5051049" y="3944500"/>
            <a:ext cx="1432800" cy="304200"/>
          </a:xfrm>
          <a:prstGeom prst="leftArrow">
            <a:avLst>
              <a:gd name="adj1" fmla="val 50000"/>
              <a:gd name="adj2" fmla="val 50000"/>
            </a:avLst>
          </a:prstGeom>
          <a:solidFill>
            <a:srgbClr val="145758"/>
          </a:solidFill>
          <a:ln w="9525" cap="flat" cmpd="sng">
            <a:solidFill>
              <a:srgbClr val="14575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739"/>
        <p:cNvGrpSpPr/>
        <p:nvPr/>
      </p:nvGrpSpPr>
      <p:grpSpPr>
        <a:xfrm>
          <a:off x="0" y="0"/>
          <a:ext cx="0" cy="0"/>
          <a:chOff x="0" y="0"/>
          <a:chExt cx="0" cy="0"/>
        </a:xfrm>
      </p:grpSpPr>
      <p:cxnSp>
        <p:nvCxnSpPr>
          <p:cNvPr id="740" name="Google Shape;740;p48"/>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sp>
        <p:nvSpPr>
          <p:cNvPr id="741" name="Google Shape;741;p48"/>
          <p:cNvSpPr txBox="1"/>
          <p:nvPr/>
        </p:nvSpPr>
        <p:spPr>
          <a:xfrm>
            <a:off x="615900" y="303450"/>
            <a:ext cx="2922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#1</a:t>
            </a:r>
            <a:endParaRPr sz="3300" b="0" i="0" u="none" strike="noStrike" cap="none">
              <a:solidFill>
                <a:schemeClr val="dk1"/>
              </a:solidFill>
              <a:latin typeface="Nanum Myeongjo"/>
              <a:ea typeface="Nanum Myeongjo"/>
              <a:cs typeface="Nanum Myeongjo"/>
              <a:sym typeface="Nanum Myeongjo"/>
            </a:endParaRPr>
          </a:p>
        </p:txBody>
      </p:sp>
      <p:cxnSp>
        <p:nvCxnSpPr>
          <p:cNvPr id="742" name="Google Shape;742;p48"/>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743" name="Google Shape;743;p48"/>
          <p:cNvSpPr/>
          <p:nvPr/>
        </p:nvSpPr>
        <p:spPr>
          <a:xfrm>
            <a:off x="7090950" y="26718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p48"/>
          <p:cNvSpPr txBox="1"/>
          <p:nvPr/>
        </p:nvSpPr>
        <p:spPr>
          <a:xfrm>
            <a:off x="7287000" y="3109700"/>
            <a:ext cx="1554000" cy="523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a:solidFill>
                  <a:schemeClr val="lt1"/>
                </a:solidFill>
                <a:latin typeface="DM Sans"/>
                <a:ea typeface="DM Sans"/>
                <a:cs typeface="DM Sans"/>
                <a:sym typeface="DM Sans"/>
              </a:rPr>
              <a:t>Let’s Compare Notes</a:t>
            </a:r>
            <a:endParaRPr sz="1100" b="1" i="0" u="none" strike="noStrike" cap="none">
              <a:solidFill>
                <a:schemeClr val="lt1"/>
              </a:solidFill>
              <a:latin typeface="DM Sans"/>
              <a:ea typeface="DM Sans"/>
              <a:cs typeface="DM Sans"/>
              <a:sym typeface="DM Sans"/>
            </a:endParaRPr>
          </a:p>
        </p:txBody>
      </p:sp>
      <p:pic>
        <p:nvPicPr>
          <p:cNvPr id="745" name="Google Shape;745;p48"/>
          <p:cNvPicPr preferRelativeResize="0"/>
          <p:nvPr/>
        </p:nvPicPr>
        <p:blipFill rotWithShape="1">
          <a:blip r:embed="rId3">
            <a:alphaModFix/>
          </a:blip>
          <a:srcRect/>
          <a:stretch/>
        </p:blipFill>
        <p:spPr>
          <a:xfrm>
            <a:off x="804375" y="1168500"/>
            <a:ext cx="5419426" cy="32705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749"/>
        <p:cNvGrpSpPr/>
        <p:nvPr/>
      </p:nvGrpSpPr>
      <p:grpSpPr>
        <a:xfrm>
          <a:off x="0" y="0"/>
          <a:ext cx="0" cy="0"/>
          <a:chOff x="0" y="0"/>
          <a:chExt cx="0" cy="0"/>
        </a:xfrm>
      </p:grpSpPr>
      <p:cxnSp>
        <p:nvCxnSpPr>
          <p:cNvPr id="750" name="Google Shape;750;p49"/>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751" name="Google Shape;751;p49"/>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752" name="Google Shape;752;p49"/>
          <p:cNvSpPr txBox="1"/>
          <p:nvPr/>
        </p:nvSpPr>
        <p:spPr>
          <a:xfrm>
            <a:off x="615900" y="303450"/>
            <a:ext cx="28041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#2</a:t>
            </a:r>
            <a:endParaRPr sz="3300" b="0" i="0" u="none" strike="noStrike" cap="none">
              <a:solidFill>
                <a:schemeClr val="dk1"/>
              </a:solidFill>
              <a:latin typeface="Nanum Myeongjo"/>
              <a:ea typeface="Nanum Myeongjo"/>
              <a:cs typeface="Nanum Myeongjo"/>
              <a:sym typeface="Nanum Myeongjo"/>
            </a:endParaRPr>
          </a:p>
        </p:txBody>
      </p:sp>
      <p:sp>
        <p:nvSpPr>
          <p:cNvPr id="753" name="Google Shape;753;p49"/>
          <p:cNvSpPr/>
          <p:nvPr/>
        </p:nvSpPr>
        <p:spPr>
          <a:xfrm>
            <a:off x="7065750" y="2413200"/>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4" name="Google Shape;754;p49"/>
          <p:cNvSpPr txBox="1"/>
          <p:nvPr/>
        </p:nvSpPr>
        <p:spPr>
          <a:xfrm>
            <a:off x="7261800" y="2795800"/>
            <a:ext cx="1554000" cy="923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lt1"/>
                </a:solidFill>
                <a:latin typeface="DM Sans"/>
                <a:ea typeface="DM Sans"/>
                <a:cs typeface="DM Sans"/>
                <a:sym typeface="DM Sans"/>
              </a:rPr>
              <a:t>Let’s Compare Notes</a:t>
            </a:r>
            <a:endParaRPr sz="1400" b="1" i="0" u="none" strike="noStrike" cap="none">
              <a:solidFill>
                <a:schemeClr val="lt1"/>
              </a:solidFill>
              <a:latin typeface="DM Sans"/>
              <a:ea typeface="DM Sans"/>
              <a:cs typeface="DM Sans"/>
              <a:sym typeface="DM Sans"/>
            </a:endParaRPr>
          </a:p>
        </p:txBody>
      </p:sp>
      <p:pic>
        <p:nvPicPr>
          <p:cNvPr id="755" name="Google Shape;755;p49"/>
          <p:cNvPicPr preferRelativeResize="0"/>
          <p:nvPr/>
        </p:nvPicPr>
        <p:blipFill rotWithShape="1">
          <a:blip r:embed="rId3">
            <a:alphaModFix/>
          </a:blip>
          <a:srcRect/>
          <a:stretch/>
        </p:blipFill>
        <p:spPr>
          <a:xfrm>
            <a:off x="3294845" y="175404"/>
            <a:ext cx="3049900" cy="4791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BDFCD7"/>
        </a:solidFill>
        <a:effectLst/>
      </p:bgPr>
    </p:bg>
    <p:spTree>
      <p:nvGrpSpPr>
        <p:cNvPr id="1" name="Shape 759"/>
        <p:cNvGrpSpPr/>
        <p:nvPr/>
      </p:nvGrpSpPr>
      <p:grpSpPr>
        <a:xfrm>
          <a:off x="0" y="0"/>
          <a:ext cx="0" cy="0"/>
          <a:chOff x="0" y="0"/>
          <a:chExt cx="0" cy="0"/>
        </a:xfrm>
      </p:grpSpPr>
      <p:cxnSp>
        <p:nvCxnSpPr>
          <p:cNvPr id="760" name="Google Shape;760;p50"/>
          <p:cNvCxnSpPr/>
          <p:nvPr/>
        </p:nvCxnSpPr>
        <p:spPr>
          <a:xfrm>
            <a:off x="-2700" y="1246575"/>
            <a:ext cx="9149400" cy="0"/>
          </a:xfrm>
          <a:prstGeom prst="straightConnector1">
            <a:avLst/>
          </a:prstGeom>
          <a:noFill/>
          <a:ln w="9525" cap="flat" cmpd="sng">
            <a:solidFill>
              <a:schemeClr val="dk1"/>
            </a:solidFill>
            <a:prstDash val="solid"/>
            <a:round/>
            <a:headEnd type="none" w="sm" len="sm"/>
            <a:tailEnd type="none" w="sm" len="sm"/>
          </a:ln>
        </p:spPr>
      </p:cxnSp>
      <p:cxnSp>
        <p:nvCxnSpPr>
          <p:cNvPr id="761" name="Google Shape;761;p50"/>
          <p:cNvCxnSpPr/>
          <p:nvPr/>
        </p:nvCxnSpPr>
        <p:spPr>
          <a:xfrm>
            <a:off x="4226375" y="300"/>
            <a:ext cx="0" cy="5141400"/>
          </a:xfrm>
          <a:prstGeom prst="straightConnector1">
            <a:avLst/>
          </a:prstGeom>
          <a:noFill/>
          <a:ln w="9525" cap="flat" cmpd="sng">
            <a:solidFill>
              <a:schemeClr val="dk2"/>
            </a:solidFill>
            <a:prstDash val="solid"/>
            <a:round/>
            <a:headEnd type="none" w="sm" len="sm"/>
            <a:tailEnd type="none" w="sm" len="sm"/>
          </a:ln>
        </p:spPr>
      </p:cxnSp>
      <p:sp>
        <p:nvSpPr>
          <p:cNvPr id="762" name="Google Shape;762;p50"/>
          <p:cNvSpPr txBox="1"/>
          <p:nvPr/>
        </p:nvSpPr>
        <p:spPr>
          <a:xfrm>
            <a:off x="615900" y="303450"/>
            <a:ext cx="2298300" cy="4572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3300"/>
              <a:buFont typeface="Arial"/>
              <a:buNone/>
            </a:pPr>
            <a:r>
              <a:rPr lang="en-GB" sz="3300" b="0" i="0" u="none" strike="noStrike" cap="none">
                <a:solidFill>
                  <a:schemeClr val="dk1"/>
                </a:solidFill>
                <a:latin typeface="Nanum Myeongjo"/>
                <a:ea typeface="Nanum Myeongjo"/>
                <a:cs typeface="Nanum Myeongjo"/>
                <a:sym typeface="Nanum Myeongjo"/>
              </a:rPr>
              <a:t>Example #3</a:t>
            </a:r>
            <a:endParaRPr sz="3300" b="0" i="0" u="none" strike="noStrike" cap="none">
              <a:solidFill>
                <a:schemeClr val="dk1"/>
              </a:solidFill>
              <a:latin typeface="Nanum Myeongjo"/>
              <a:ea typeface="Nanum Myeongjo"/>
              <a:cs typeface="Nanum Myeongjo"/>
              <a:sym typeface="Nanum Myeongjo"/>
            </a:endParaRPr>
          </a:p>
        </p:txBody>
      </p:sp>
      <p:sp>
        <p:nvSpPr>
          <p:cNvPr id="763" name="Google Shape;763;p50"/>
          <p:cNvSpPr/>
          <p:nvPr/>
        </p:nvSpPr>
        <p:spPr>
          <a:xfrm>
            <a:off x="944400" y="2070375"/>
            <a:ext cx="1946100" cy="1946100"/>
          </a:xfrm>
          <a:prstGeom prst="teardrop">
            <a:avLst>
              <a:gd name="adj" fmla="val 100000"/>
            </a:avLst>
          </a:prstGeom>
          <a:solidFill>
            <a:srgbClr val="14575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p50"/>
          <p:cNvSpPr txBox="1"/>
          <p:nvPr/>
        </p:nvSpPr>
        <p:spPr>
          <a:xfrm>
            <a:off x="1140450" y="2594550"/>
            <a:ext cx="1554000" cy="10158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a:solidFill>
                  <a:schemeClr val="lt1"/>
                </a:solidFill>
                <a:latin typeface="DM Sans"/>
                <a:ea typeface="DM Sans"/>
                <a:cs typeface="DM Sans"/>
                <a:sym typeface="DM Sans"/>
              </a:rPr>
              <a:t>Let’s Compare Notes</a:t>
            </a:r>
            <a:endParaRPr sz="1600" b="1" i="0" u="none" strike="noStrike" cap="none">
              <a:solidFill>
                <a:schemeClr val="lt1"/>
              </a:solidFill>
              <a:latin typeface="DM Sans"/>
              <a:ea typeface="DM Sans"/>
              <a:cs typeface="DM Sans"/>
              <a:sym typeface="DM Sans"/>
            </a:endParaRPr>
          </a:p>
        </p:txBody>
      </p:sp>
      <p:pic>
        <p:nvPicPr>
          <p:cNvPr id="765" name="Google Shape;765;p50"/>
          <p:cNvPicPr preferRelativeResize="0"/>
          <p:nvPr/>
        </p:nvPicPr>
        <p:blipFill rotWithShape="1">
          <a:blip r:embed="rId3">
            <a:alphaModFix/>
          </a:blip>
          <a:srcRect/>
          <a:stretch/>
        </p:blipFill>
        <p:spPr>
          <a:xfrm>
            <a:off x="4071419" y="303456"/>
            <a:ext cx="4557181" cy="409929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769"/>
        <p:cNvGrpSpPr/>
        <p:nvPr/>
      </p:nvGrpSpPr>
      <p:grpSpPr>
        <a:xfrm>
          <a:off x="0" y="0"/>
          <a:ext cx="0" cy="0"/>
          <a:chOff x="0" y="0"/>
          <a:chExt cx="0" cy="0"/>
        </a:xfrm>
      </p:grpSpPr>
      <p:cxnSp>
        <p:nvCxnSpPr>
          <p:cNvPr id="770" name="Google Shape;770;p51"/>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771" name="Google Shape;771;p51"/>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772" name="Google Shape;772;p51"/>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Let’s Hear Some Reflections</a:t>
            </a:r>
            <a:endParaRPr sz="3500" b="0" i="0" u="none" strike="noStrike" cap="none">
              <a:solidFill>
                <a:srgbClr val="83FBA3"/>
              </a:solidFill>
              <a:latin typeface="Nanum Myeongjo"/>
              <a:ea typeface="Nanum Myeongjo"/>
              <a:cs typeface="Nanum Myeongjo"/>
              <a:sym typeface="Nanum Myeongjo"/>
            </a:endParaRPr>
          </a:p>
        </p:txBody>
      </p:sp>
      <p:sp>
        <p:nvSpPr>
          <p:cNvPr id="773" name="Google Shape;773;p51"/>
          <p:cNvSpPr txBox="1"/>
          <p:nvPr/>
        </p:nvSpPr>
        <p:spPr>
          <a:xfrm>
            <a:off x="615900" y="1598550"/>
            <a:ext cx="5421300" cy="16353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What kinds of support will students need to demonstrate evidence of learning? </a:t>
            </a:r>
            <a:endParaRPr sz="22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2200"/>
              <a:buFont typeface="Arial"/>
              <a:buNone/>
            </a:pPr>
            <a:r>
              <a:rPr lang="en-GB" sz="2200" b="0" i="0" u="none" strike="noStrike" cap="none">
                <a:solidFill>
                  <a:schemeClr val="lt1"/>
                </a:solidFill>
                <a:latin typeface="DM Sans"/>
                <a:ea typeface="DM Sans"/>
                <a:cs typeface="DM Sans"/>
                <a:sym typeface="DM Sans"/>
              </a:rPr>
              <a:t>Has your thinking changed at all on how to implement this task? If so, how? </a:t>
            </a:r>
            <a:endParaRPr sz="2700" b="0" i="0" u="none" strike="noStrike" cap="none">
              <a:solidFill>
                <a:schemeClr val="lt1"/>
              </a:solidFill>
              <a:latin typeface="DM Sans"/>
              <a:ea typeface="DM Sans"/>
              <a:cs typeface="DM Sans"/>
              <a:sym typeface="DM Sans"/>
            </a:endParaRPr>
          </a:p>
        </p:txBody>
      </p:sp>
      <p:sp>
        <p:nvSpPr>
          <p:cNvPr id="774" name="Google Shape;774;p51"/>
          <p:cNvSpPr/>
          <p:nvPr/>
        </p:nvSpPr>
        <p:spPr>
          <a:xfrm>
            <a:off x="6543275" y="2426325"/>
            <a:ext cx="1946100" cy="1946100"/>
          </a:xfrm>
          <a:prstGeom prst="teardrop">
            <a:avLst>
              <a:gd name="adj" fmla="val 100000"/>
            </a:avLst>
          </a:prstGeom>
          <a:solidFill>
            <a:srgbClr val="83FBA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5" name="Google Shape;775;p51"/>
          <p:cNvSpPr txBox="1"/>
          <p:nvPr/>
        </p:nvSpPr>
        <p:spPr>
          <a:xfrm>
            <a:off x="6735575" y="3076125"/>
            <a:ext cx="15615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145758"/>
                </a:solidFill>
                <a:latin typeface="DM Sans"/>
                <a:ea typeface="DM Sans"/>
                <a:cs typeface="DM Sans"/>
                <a:sym typeface="DM Sans"/>
              </a:rPr>
              <a:t>Come off </a:t>
            </a:r>
            <a:br>
              <a:rPr lang="en-GB" sz="1400" b="1" i="0" u="none" strike="noStrike" cap="none">
                <a:solidFill>
                  <a:srgbClr val="145758"/>
                </a:solidFill>
                <a:latin typeface="DM Sans"/>
                <a:ea typeface="DM Sans"/>
                <a:cs typeface="DM Sans"/>
                <a:sym typeface="DM Sans"/>
              </a:rPr>
            </a:br>
            <a:r>
              <a:rPr lang="en-GB" sz="1400" b="1" i="0" u="none" strike="noStrike" cap="none">
                <a:solidFill>
                  <a:srgbClr val="145758"/>
                </a:solidFill>
                <a:latin typeface="DM Sans"/>
                <a:ea typeface="DM Sans"/>
                <a:cs typeface="DM Sans"/>
                <a:sym typeface="DM Sans"/>
              </a:rPr>
              <a:t>mute or share in the chat!</a:t>
            </a:r>
            <a:endParaRPr sz="1100" b="1" i="0" u="none" strike="noStrike" cap="non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83FBA3"/>
        </a:solidFill>
        <a:effectLst/>
      </p:bgPr>
    </p:bg>
    <p:spTree>
      <p:nvGrpSpPr>
        <p:cNvPr id="1" name="Shape 779"/>
        <p:cNvGrpSpPr/>
        <p:nvPr/>
      </p:nvGrpSpPr>
      <p:grpSpPr>
        <a:xfrm>
          <a:off x="0" y="0"/>
          <a:ext cx="0" cy="0"/>
          <a:chOff x="0" y="0"/>
          <a:chExt cx="0" cy="0"/>
        </a:xfrm>
      </p:grpSpPr>
      <p:cxnSp>
        <p:nvCxnSpPr>
          <p:cNvPr id="780" name="Google Shape;780;p52"/>
          <p:cNvCxnSpPr/>
          <p:nvPr/>
        </p:nvCxnSpPr>
        <p:spPr>
          <a:xfrm>
            <a:off x="3115350" y="300"/>
            <a:ext cx="0" cy="5141400"/>
          </a:xfrm>
          <a:prstGeom prst="straightConnector1">
            <a:avLst/>
          </a:prstGeom>
          <a:noFill/>
          <a:ln w="9525" cap="flat" cmpd="sng">
            <a:solidFill>
              <a:schemeClr val="dk2"/>
            </a:solidFill>
            <a:prstDash val="solid"/>
            <a:round/>
            <a:headEnd type="none" w="sm" len="sm"/>
            <a:tailEnd type="none" w="sm" len="sm"/>
          </a:ln>
        </p:spPr>
      </p:cxnSp>
      <p:sp>
        <p:nvSpPr>
          <p:cNvPr id="781" name="Google Shape;781;p52"/>
          <p:cNvSpPr txBox="1"/>
          <p:nvPr/>
        </p:nvSpPr>
        <p:spPr>
          <a:xfrm>
            <a:off x="3419850" y="303450"/>
            <a:ext cx="4318200" cy="1819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Closing</a:t>
            </a:r>
            <a:endParaRPr sz="5200" b="0" i="0" u="none" strike="noStrike" cap="none">
              <a:solidFill>
                <a:schemeClr val="dk1"/>
              </a:solidFill>
              <a:latin typeface="Nanum Myeongjo"/>
              <a:ea typeface="Nanum Myeongjo"/>
              <a:cs typeface="Nanum Myeongjo"/>
              <a:sym typeface="Nanum Myeongjo"/>
            </a:endParaRPr>
          </a:p>
        </p:txBody>
      </p:sp>
      <p:sp>
        <p:nvSpPr>
          <p:cNvPr id="782" name="Google Shape;782;p52"/>
          <p:cNvSpPr txBox="1"/>
          <p:nvPr/>
        </p:nvSpPr>
        <p:spPr>
          <a:xfrm>
            <a:off x="615900" y="303450"/>
            <a:ext cx="1441500" cy="13785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000000"/>
              </a:buClr>
              <a:buSzPts val="5200"/>
              <a:buFont typeface="Arial"/>
              <a:buNone/>
            </a:pPr>
            <a:r>
              <a:rPr lang="en-GB" sz="5200" b="0" i="0" u="none" strike="noStrike" cap="none">
                <a:solidFill>
                  <a:schemeClr val="dk1"/>
                </a:solidFill>
                <a:latin typeface="Nanum Myeongjo"/>
                <a:ea typeface="Nanum Myeongjo"/>
                <a:cs typeface="Nanum Myeongjo"/>
                <a:sym typeface="Nanum Myeongjo"/>
              </a:rPr>
              <a:t>06</a:t>
            </a:r>
            <a:endParaRPr sz="5200" b="0" i="0" u="none" strike="noStrike" cap="non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5758"/>
        </a:solidFill>
        <a:effectLst/>
      </p:bgPr>
    </p:bg>
    <p:spTree>
      <p:nvGrpSpPr>
        <p:cNvPr id="1" name="Shape 786"/>
        <p:cNvGrpSpPr/>
        <p:nvPr/>
      </p:nvGrpSpPr>
      <p:grpSpPr>
        <a:xfrm>
          <a:off x="0" y="0"/>
          <a:ext cx="0" cy="0"/>
          <a:chOff x="0" y="0"/>
          <a:chExt cx="0" cy="0"/>
        </a:xfrm>
      </p:grpSpPr>
      <p:cxnSp>
        <p:nvCxnSpPr>
          <p:cNvPr id="787" name="Google Shape;787;p53"/>
          <p:cNvCxnSpPr/>
          <p:nvPr/>
        </p:nvCxnSpPr>
        <p:spPr>
          <a:xfrm>
            <a:off x="312775" y="-13900"/>
            <a:ext cx="0" cy="5178300"/>
          </a:xfrm>
          <a:prstGeom prst="straightConnector1">
            <a:avLst/>
          </a:prstGeom>
          <a:noFill/>
          <a:ln w="9525" cap="flat" cmpd="sng">
            <a:solidFill>
              <a:srgbClr val="83FBA3"/>
            </a:solidFill>
            <a:prstDash val="solid"/>
            <a:round/>
            <a:headEnd type="none" w="sm" len="sm"/>
            <a:tailEnd type="none" w="sm" len="sm"/>
          </a:ln>
        </p:spPr>
      </p:cxnSp>
      <p:cxnSp>
        <p:nvCxnSpPr>
          <p:cNvPr id="788" name="Google Shape;788;p53"/>
          <p:cNvCxnSpPr/>
          <p:nvPr/>
        </p:nvCxnSpPr>
        <p:spPr>
          <a:xfrm rot="10800000">
            <a:off x="-100" y="4837750"/>
            <a:ext cx="9202800" cy="0"/>
          </a:xfrm>
          <a:prstGeom prst="straightConnector1">
            <a:avLst/>
          </a:prstGeom>
          <a:noFill/>
          <a:ln w="9525" cap="flat" cmpd="sng">
            <a:solidFill>
              <a:srgbClr val="83FBA3"/>
            </a:solidFill>
            <a:prstDash val="solid"/>
            <a:round/>
            <a:headEnd type="none" w="sm" len="sm"/>
            <a:tailEnd type="none" w="sm" len="sm"/>
          </a:ln>
        </p:spPr>
      </p:cxnSp>
      <p:sp>
        <p:nvSpPr>
          <p:cNvPr id="789" name="Google Shape;789;p53"/>
          <p:cNvSpPr txBox="1"/>
          <p:nvPr/>
        </p:nvSpPr>
        <p:spPr>
          <a:xfrm>
            <a:off x="615900" y="1598550"/>
            <a:ext cx="5421300" cy="302040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GB" sz="1800" b="0" i="0" u="none" strike="noStrike" cap="none">
                <a:solidFill>
                  <a:schemeClr val="lt1"/>
                </a:solidFill>
                <a:latin typeface="DM Sans"/>
                <a:ea typeface="DM Sans"/>
                <a:cs typeface="DM Sans"/>
                <a:sym typeface="DM Sans"/>
              </a:rPr>
              <a:t>Choose one question to respond to: </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Which content and practice expectation are you most excited about? Why? </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Which learning principle are you most excited about connecting to M103 content? Why?</a:t>
            </a:r>
            <a:endParaRPr sz="1800" b="0" i="0" u="none" strike="noStrike" cap="none">
              <a:solidFill>
                <a:schemeClr val="lt1"/>
              </a:solidFill>
              <a:latin typeface="DM Sans"/>
              <a:ea typeface="DM Sans"/>
              <a:cs typeface="DM Sans"/>
              <a:sym typeface="DM Sans"/>
            </a:endParaRPr>
          </a:p>
          <a:p>
            <a:pPr marL="457200" marR="0" lvl="0" indent="-342900" algn="l" rtl="0">
              <a:lnSpc>
                <a:spcPct val="115000"/>
              </a:lnSpc>
              <a:spcBef>
                <a:spcPts val="1000"/>
              </a:spcBef>
              <a:spcAft>
                <a:spcPts val="0"/>
              </a:spcAft>
              <a:buClr>
                <a:schemeClr val="lt1"/>
              </a:buClr>
              <a:buSzPts val="1800"/>
              <a:buFont typeface="DM Sans"/>
              <a:buAutoNum type="arabicPeriod"/>
            </a:pPr>
            <a:r>
              <a:rPr lang="en-GB" sz="1800" b="0" i="0" u="none" strike="noStrike" cap="none">
                <a:solidFill>
                  <a:schemeClr val="lt1"/>
                </a:solidFill>
                <a:latin typeface="DM Sans"/>
                <a:ea typeface="DM Sans"/>
                <a:cs typeface="DM Sans"/>
                <a:sym typeface="DM Sans"/>
              </a:rPr>
              <a:t>What impact do you think using a portfolio system will have on your students? Why?</a:t>
            </a:r>
            <a:endParaRPr sz="1800" b="0" i="0" u="none" strike="noStrike" cap="none">
              <a:solidFill>
                <a:schemeClr val="lt1"/>
              </a:solidFill>
              <a:latin typeface="DM Sans"/>
              <a:ea typeface="DM Sans"/>
              <a:cs typeface="DM Sans"/>
              <a:sym typeface="DM Sans"/>
            </a:endParaRPr>
          </a:p>
          <a:p>
            <a:pPr marL="0" marR="0" lvl="0" indent="0" algn="l" rtl="0">
              <a:lnSpc>
                <a:spcPct val="115000"/>
              </a:lnSpc>
              <a:spcBef>
                <a:spcPts val="1000"/>
              </a:spcBef>
              <a:spcAft>
                <a:spcPts val="1000"/>
              </a:spcAft>
              <a:buClr>
                <a:srgbClr val="000000"/>
              </a:buClr>
              <a:buSzPts val="1800"/>
              <a:buFont typeface="Arial"/>
              <a:buNone/>
            </a:pPr>
            <a:endParaRPr sz="1800" b="0" i="0" u="none" strike="noStrike" cap="none">
              <a:solidFill>
                <a:schemeClr val="lt1"/>
              </a:solidFill>
              <a:latin typeface="DM Sans"/>
              <a:ea typeface="DM Sans"/>
              <a:cs typeface="DM Sans"/>
              <a:sym typeface="DM Sans"/>
            </a:endParaRPr>
          </a:p>
        </p:txBody>
      </p:sp>
      <p:sp>
        <p:nvSpPr>
          <p:cNvPr id="790" name="Google Shape;790;p53"/>
          <p:cNvSpPr txBox="1"/>
          <p:nvPr/>
        </p:nvSpPr>
        <p:spPr>
          <a:xfrm>
            <a:off x="615900" y="368375"/>
            <a:ext cx="4900500" cy="1077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1000"/>
              </a:spcAft>
              <a:buClr>
                <a:srgbClr val="000000"/>
              </a:buClr>
              <a:buSzPts val="3500"/>
              <a:buFont typeface="Arial"/>
              <a:buNone/>
            </a:pPr>
            <a:r>
              <a:rPr lang="en-GB" sz="3500" b="0" i="0" u="none" strike="noStrike" cap="none">
                <a:solidFill>
                  <a:srgbClr val="83FBA3"/>
                </a:solidFill>
                <a:latin typeface="Nanum Myeongjo"/>
                <a:ea typeface="Nanum Myeongjo"/>
                <a:cs typeface="Nanum Myeongjo"/>
                <a:sym typeface="Nanum Myeongjo"/>
              </a:rPr>
              <a:t>What Are Your Takeaways?</a:t>
            </a:r>
            <a:endParaRPr sz="3500" b="0" i="0" u="none" strike="noStrike" cap="non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5853</Words>
  <Application>Microsoft Macintosh PowerPoint</Application>
  <PresentationFormat>On-screen Show (16:9)</PresentationFormat>
  <Paragraphs>564</Paragraphs>
  <Slides>53</Slides>
  <Notes>53</Notes>
  <HiddenSlides>1</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53</vt:i4>
      </vt:variant>
    </vt:vector>
  </HeadingPairs>
  <TitlesOfParts>
    <vt:vector size="63" baseType="lpstr">
      <vt:lpstr>Arial</vt:lpstr>
      <vt:lpstr>Nanum Myeongjo</vt:lpstr>
      <vt:lpstr>Proxima Nova</vt:lpstr>
      <vt:lpstr>DM Sans</vt:lpstr>
      <vt:lpstr>DM Sans Medium</vt:lpstr>
      <vt:lpstr>Alfa Slab One</vt:lpstr>
      <vt:lpstr>Roboto</vt:lpstr>
      <vt:lpstr>Gameday</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Cassidy Moore</cp:lastModifiedBy>
  <cp:revision>1</cp:revision>
  <dcterms:modified xsi:type="dcterms:W3CDTF">2026-03-25T22:58:27Z</dcterms:modified>
</cp:coreProperties>
</file>