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NanumMyeongjo ExtraBold"/>
      <p:bold r:id="rId77"/>
    </p:embeddedFont>
    <p:embeddedFont>
      <p:font typeface="DM Sans"/>
      <p:regular r:id="rId78"/>
      <p:bold r:id="rId79"/>
      <p:italic r:id="rId80"/>
      <p:boldItalic r:id="rId81"/>
    </p:embeddedFont>
    <p:embeddedFont>
      <p:font typeface="Nanum Myeongjo"/>
      <p:regular r:id="rId82"/>
      <p:bold r:id="rId83"/>
    </p:embeddedFont>
    <p:embeddedFont>
      <p:font typeface="Alfa Slab One"/>
      <p:regular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5" roundtripDataSignature="AMtx7mhsaooZiLHYkBnlMC3qQbqHQQNvN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C9F8E04-D00E-4867-A903-DB03803A837A}">
  <a:tblStyle styleId="{1C9F8E04-D00E-4867-A903-DB03803A837A}"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07FBF43-509C-41C9-B026-EDC4D2267C77}" styleName="Table_1">
    <a:wholeTbl>
      <a:tcTxStyle b="off" i="off">
        <a:font>
          <a:latin typeface="Cambria"/>
          <a:ea typeface="Cambria"/>
          <a:cs typeface="Cambria"/>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51B81DDF-7B90-4DBE-BA24-A1E57970499D}" styleName="Table_2">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AlfaSlabOne-regular.fntdata"/><Relationship Id="rId83" Type="http://schemas.openxmlformats.org/officeDocument/2006/relationships/font" Target="fonts/NanumMyeongjo-bold.fntdata"/><Relationship Id="rId42" Type="http://schemas.openxmlformats.org/officeDocument/2006/relationships/slide" Target="slides/slide35.xml"/><Relationship Id="rId41" Type="http://schemas.openxmlformats.org/officeDocument/2006/relationships/slide" Target="slides/slide34.xml"/><Relationship Id="rId85" Type="http://customschemas.google.com/relationships/presentationmetadata" Target="metadata"/><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italic.fntdata"/><Relationship Id="rId82" Type="http://schemas.openxmlformats.org/officeDocument/2006/relationships/font" Target="fonts/NanumMyeongjo-regular.fntdata"/><Relationship Id="rId81"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NanumMyeongjoExtraBold-bold.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bold.fntdata"/><Relationship Id="rId34" Type="http://schemas.openxmlformats.org/officeDocument/2006/relationships/slide" Target="slides/slide27.xml"/><Relationship Id="rId78" Type="http://schemas.openxmlformats.org/officeDocument/2006/relationships/font" Target="fonts/DMSans-regular.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1YlVPbptTB8nTf_D-Js6OTefEGyMTeQcNh6iiQCXjQ/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1YlVPbptTB8nTf_D-Js6OTefEGyMTeQcNh6iiQCXjQ/edit?usp=sharin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ources.finalsite.net/images/v1631049397/psesdorg/sa6sbwvd6ddw1mskedu1/RecommendationsforAsset-BasedLanguage082021FINAL.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a:t>
            </a:r>
            <a:r>
              <a:rPr lang="en-GB" u="sng">
                <a:solidFill>
                  <a:schemeClr val="hlink"/>
                </a:solidFill>
                <a:hlinkClick r:id="rId2"/>
              </a:rPr>
              <a:t>https://docs.google.com/document/d/1R1YlVPbptTB8nTf_D-Js6OTefEGyMTeQcNh6iiQCXjQ/edit?usp=sharing</a:t>
            </a:r>
            <a:r>
              <a:rPr lang="en-GB">
                <a:solidFill>
                  <a:schemeClr val="dk1"/>
                </a:solidFill>
              </a:rPr>
              <a:t> </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a:t>
            </a:r>
            <a:r>
              <a:rPr lang="en-GB" u="sng">
                <a:solidFill>
                  <a:schemeClr val="hlink"/>
                </a:solidFill>
                <a:hlinkClick r:id="rId2"/>
              </a:rPr>
              <a:t>https://docs.google.com/document/d/1R1YlVPbptTB8nTf_D-Js6OTefEGyMTeQcNh6iiQCXjQ/edit?usp=sharing</a:t>
            </a:r>
            <a:r>
              <a:rPr lang="en-GB">
                <a:solidFill>
                  <a:schemeClr val="dk1"/>
                </a:solidFill>
              </a:rPr>
              <a:t> </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examine the indicators that are associated with each content and practice expectation.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Pose the question: “What new insights do you have?”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SzPts val="1100"/>
              <a:buChar char="●"/>
            </a:pPr>
            <a:r>
              <a:rPr lang="en-GB"/>
              <a:t>Thunder and Lightning: </a:t>
            </a:r>
            <a:endParaRPr/>
          </a:p>
          <a:p>
            <a:pPr indent="-298450" lvl="1" marL="914400" rtl="0" algn="l">
              <a:lnSpc>
                <a:spcPct val="100000"/>
              </a:lnSpc>
              <a:spcBef>
                <a:spcPts val="0"/>
              </a:spcBef>
              <a:spcAft>
                <a:spcPts val="0"/>
              </a:spcAft>
              <a:buSzPts val="1100"/>
              <a:buChar char="○"/>
            </a:pPr>
            <a:r>
              <a:rPr lang="en-GB"/>
              <a:t>100.b: Reason with units in problems, formulas, and data displays to solve problems. , </a:t>
            </a:r>
            <a:endParaRPr/>
          </a:p>
          <a:p>
            <a:pPr indent="-298450" lvl="1" marL="914400" rtl="0" algn="l">
              <a:lnSpc>
                <a:spcPct val="100000"/>
              </a:lnSpc>
              <a:spcBef>
                <a:spcPts val="0"/>
              </a:spcBef>
              <a:spcAft>
                <a:spcPts val="0"/>
              </a:spcAft>
              <a:buSzPts val="1100"/>
              <a:buChar char="○"/>
            </a:pPr>
            <a:r>
              <a:rPr lang="en-GB"/>
              <a:t>100.f: Solve real-world problems involving distances, intervals of time, liquid volume, mass, money, and other situations where operations with fractions and decimals are appropriate.</a:t>
            </a:r>
            <a:endParaRPr/>
          </a:p>
          <a:p>
            <a:pPr indent="-298450" lvl="0" marL="457200" rtl="0" algn="l">
              <a:lnSpc>
                <a:spcPct val="100000"/>
              </a:lnSpc>
              <a:spcBef>
                <a:spcPts val="0"/>
              </a:spcBef>
              <a:spcAft>
                <a:spcPts val="0"/>
              </a:spcAft>
              <a:buSzPts val="1100"/>
              <a:buChar char="●"/>
            </a:pPr>
            <a:r>
              <a:rPr lang="en-GB"/>
              <a:t>Traffic Jam:</a:t>
            </a:r>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100.b: Reason with units in problems, formulas, and data displays to solve problems. ,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100.f: Solve real-world problems involving distances, intervals of time, liquid volume, mass, money, and other situations where operations with fractions and decimals are appropriate.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100.c: Interpret simple numeric and algebraic expressions that arise in applications in terms of the context.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using the indicators as part of their rationale.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quotes with group as a way to give insight into the </a:t>
            </a:r>
            <a:r>
              <a:rPr i="1" lang="en-GB">
                <a:solidFill>
                  <a:schemeClr val="dk1"/>
                </a:solidFill>
              </a:rPr>
              <a:t>why</a:t>
            </a:r>
            <a:r>
              <a:rPr lang="en-GB">
                <a:solidFill>
                  <a:schemeClr val="dk1"/>
                </a:solidFill>
              </a:rPr>
              <a:t>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100.g: Solve real-world problems involving area and perimeter of polygons, as well as surface area and volume of prisms and pyramids.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100.b Reason with units in problems, formulas, and data displays to solve problems.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8" name="Google Shape;35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6604e429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26604e429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Facilitation Note</a:t>
            </a:r>
            <a:endParaRPr b="1">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Give participants time to review each definition</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Ask participants:</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“What resonates abouts asset based? Deficit based?”</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“How do these differences show up in your space”</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“What specifics shifts have you made around this work?”</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None/>
            </a:pPr>
            <a:r>
              <a:rPr lang="en-GB" u="sng">
                <a:solidFill>
                  <a:schemeClr val="hlink"/>
                </a:solidFill>
                <a:hlinkClick r:id="rId2"/>
              </a:rPr>
              <a:t>https://resources.finalsite.net/images/v1631049397/psesdorg/sa6sbwvd6ddw1mskedu1/RecommendationsforAsset-BasedLanguage082021FINAL.pdf</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0" name="Google Shape;40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0" name="Google Shape;42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8" name="Google Shape;438;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9 - Kristen #1c</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4: Jenny #3</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17 -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100.a: Identify quantities of interest for modeling purposes.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4" name="Google Shape;584;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4" name="Google Shape;59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0" name="Google Shape;62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18 -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14: Grace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15 - Grace #2</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4"/>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4"/>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2"/>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2"/>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3"/>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7"/>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7"/>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8"/>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7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7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79"/>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79"/>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7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1"/>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1"/>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3"/>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3"/>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3"/>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3"/>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8"/>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8"/>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76" name="Google Shape;76;p58"/>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5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5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0"/>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6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0"/>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7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0"/>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1.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jamboard.google.com/d/178GPdj5hUQqZgNrfGk_1pk58-AAUg2jNhmeRR_eb2SA/viewer?f=0&amp;pli=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hyperlink" Target="https://www.youcubed.org/resource/data-literacy/"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hsdatascience.youcubed.org/downloadable/visual-representations-of-correlation-example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hsdatascience.youcubed.org/downloadable/visual-representations-of-correlation-example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hsdatascience.youcubed.org/downloadable/visual-representations-of-correlation-example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A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Jamboard template</a:t>
            </a:r>
            <a:r>
              <a:rPr b="0" i="0" lang="en-GB" sz="1400" u="none" cap="none" strike="noStrike">
                <a:solidFill>
                  <a:srgbClr val="83FF36"/>
                </a:solidFill>
                <a:latin typeface="Nanum Myeongjo"/>
                <a:ea typeface="Nanum Myeongjo"/>
                <a:cs typeface="Nanum Myeongjo"/>
                <a:sym typeface="Nanum Myeongjo"/>
              </a:rPr>
              <a:t>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M212 Overview</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0"/>
            <a:ext cx="7656600" cy="389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Community Building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In 140 character or less, describe a moment or interaction that pushed your teaching practice.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1000"/>
              </a:spcBef>
              <a:spcAft>
                <a:spcPts val="0"/>
              </a:spcAft>
              <a:buClr>
                <a:srgbClr val="000000"/>
              </a:buClr>
              <a:buSzPts val="1600"/>
              <a:buFont typeface="Arial"/>
              <a:buNone/>
            </a:pPr>
            <a:r>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rPr b="0" i="1" lang="en-GB" sz="1600" u="none" cap="none" strike="noStrike">
                <a:solidFill>
                  <a:schemeClr val="lt1"/>
                </a:solidFill>
                <a:latin typeface="Arial"/>
                <a:ea typeface="Arial"/>
                <a:cs typeface="Arial"/>
                <a:sym typeface="Arial"/>
              </a:rPr>
              <a:t>Use Google docs or Microsoft Word to check the character count.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Participants will be able to:</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M212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Agenda:</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M212 Predictive Modeling </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896800"/>
            <a:ext cx="3728400" cy="17271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 Define a random variable for a quantity of interest by assigning a numerical value to each event in a sample space; graph the corresponding probability distribution using the same graphical displays as for data distributions. </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 Calculate the expected value of a random variable; interpret it as the mean of the probability distribution. </a:t>
            </a:r>
            <a:endParaRPr b="0" i="0" sz="1100" u="none" cap="none" strike="noStrike">
              <a:solidFill>
                <a:schemeClr val="dk1"/>
              </a:solidFill>
              <a:latin typeface="Arial"/>
              <a:ea typeface="Arial"/>
              <a:cs typeface="Arial"/>
              <a:sym typeface="Arial"/>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Using Probability to Make Decisions </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276075"/>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Calculate expected values and use them to solve problems </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207975" y="412250"/>
            <a:ext cx="3633000" cy="27006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5.   (+) Weigh the possible outcomes of a decision by assigning probabilities to payoff values and finding expected values.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lphaLcPeriod"/>
            </a:pPr>
            <a:r>
              <a:rPr b="0" i="0" lang="en-GB" sz="1100" u="none" cap="none" strike="noStrike">
                <a:solidFill>
                  <a:srgbClr val="434343"/>
                </a:solidFill>
                <a:latin typeface="Arial"/>
                <a:ea typeface="Arial"/>
                <a:cs typeface="Arial"/>
                <a:sym typeface="Arial"/>
              </a:rPr>
              <a:t>Find the expected payoff for a game of chance. For example, find the expected winnings from a state lottery ticket or a game at a fastfood restaurant.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lphaLcPeriod"/>
            </a:pPr>
            <a:r>
              <a:rPr b="0" i="0" lang="en-GB" sz="1100" u="none" cap="none" strike="noStrike">
                <a:solidFill>
                  <a:srgbClr val="434343"/>
                </a:solidFill>
                <a:latin typeface="Arial"/>
                <a:ea typeface="Arial"/>
                <a:cs typeface="Arial"/>
                <a:sym typeface="Arial"/>
              </a:rPr>
              <a:t>Evaluate and compare strategies on the basis of expected values. For example, compare a high-deductible versus a low-deductible automobile insurance policy using various, but reasonable, chances of having a minor or a major accident.</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212" name="Google Shape;212;p8"/>
          <p:cNvSpPr/>
          <p:nvPr/>
        </p:nvSpPr>
        <p:spPr>
          <a:xfrm>
            <a:off x="5331125" y="36682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8"/>
          <p:cNvSpPr txBox="1"/>
          <p:nvPr/>
        </p:nvSpPr>
        <p:spPr>
          <a:xfrm>
            <a:off x="5404100" y="3783100"/>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 in 2-3 sentences?</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254650" y="134250"/>
            <a:ext cx="35127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Use probability to evaluate outcomes of decisions </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0" name="Google Shape;220;p9"/>
          <p:cNvSpPr txBox="1"/>
          <p:nvPr/>
        </p:nvSpPr>
        <p:spPr>
          <a:xfrm>
            <a:off x="615900" y="2896800"/>
            <a:ext cx="3728400" cy="17271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 Define a random variable for a quantity of interest by assigning a numerical value to each event in a sample space; graph the corresponding probability distribution using the same graphical displays as for data distributions. </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 Calculate the expected value of a random variable; interpret it as the mean of the probability distribution. </a:t>
            </a:r>
            <a:endParaRPr b="0" i="0" sz="1100" u="none" cap="none" strike="noStrike">
              <a:solidFill>
                <a:schemeClr val="dk1"/>
              </a:solidFill>
              <a:latin typeface="Arial"/>
              <a:ea typeface="Arial"/>
              <a:cs typeface="Arial"/>
              <a:sym typeface="Arial"/>
            </a:endParaRPr>
          </a:p>
        </p:txBody>
      </p:sp>
      <p:sp>
        <p:nvSpPr>
          <p:cNvPr id="221" name="Google Shape;221;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Using Probability to Make Decisions </a:t>
            </a:r>
            <a:endParaRPr b="1" i="0" sz="1400" u="none" cap="none" strike="noStrike">
              <a:solidFill>
                <a:srgbClr val="000000"/>
              </a:solidFill>
              <a:latin typeface="DM Sans"/>
              <a:ea typeface="DM Sans"/>
              <a:cs typeface="DM Sans"/>
              <a:sym typeface="DM Sans"/>
            </a:endParaRPr>
          </a:p>
        </p:txBody>
      </p:sp>
      <p:cxnSp>
        <p:nvCxnSpPr>
          <p:cNvPr id="222" name="Google Shape;222;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3" name="Google Shape;223;p9"/>
          <p:cNvSpPr txBox="1"/>
          <p:nvPr/>
        </p:nvSpPr>
        <p:spPr>
          <a:xfrm>
            <a:off x="615900" y="2276075"/>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Calculate expected values and use them to solve problems </a:t>
            </a:r>
            <a:endParaRPr b="1" i="0" sz="1100" u="none" cap="none" strike="noStrike">
              <a:solidFill>
                <a:srgbClr val="000000"/>
              </a:solidFill>
              <a:latin typeface="DM Sans"/>
              <a:ea typeface="DM Sans"/>
              <a:cs typeface="DM Sans"/>
              <a:sym typeface="DM Sans"/>
            </a:endParaRPr>
          </a:p>
        </p:txBody>
      </p:sp>
      <p:sp>
        <p:nvSpPr>
          <p:cNvPr id="224" name="Google Shape;224;p9"/>
          <p:cNvSpPr txBox="1"/>
          <p:nvPr/>
        </p:nvSpPr>
        <p:spPr>
          <a:xfrm>
            <a:off x="5207975" y="412250"/>
            <a:ext cx="3633000" cy="27006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5.   (+) Weigh the possible outcomes of a decision by assigning probabilities to payoff values and finding expected values.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lphaLcPeriod"/>
            </a:pPr>
            <a:r>
              <a:rPr b="0" i="0" lang="en-GB" sz="1100" u="none" cap="none" strike="noStrike">
                <a:solidFill>
                  <a:srgbClr val="434343"/>
                </a:solidFill>
                <a:latin typeface="Arial"/>
                <a:ea typeface="Arial"/>
                <a:cs typeface="Arial"/>
                <a:sym typeface="Arial"/>
              </a:rPr>
              <a:t>Find the expected payoff for a game of chance. For example, find the expected winnings from a state lottery ticket or a game at a fastfood restaurant.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lphaLcPeriod"/>
            </a:pPr>
            <a:r>
              <a:rPr b="0" i="0" lang="en-GB" sz="1100" u="none" cap="none" strike="noStrike">
                <a:solidFill>
                  <a:srgbClr val="434343"/>
                </a:solidFill>
                <a:latin typeface="Arial"/>
                <a:ea typeface="Arial"/>
                <a:cs typeface="Arial"/>
                <a:sym typeface="Arial"/>
              </a:rPr>
              <a:t>Evaluate and compare strategies on the basis of expected values. For example, compare a high-deductible versus a low-deductible automobile insurance policy using various, but reasonable, chances of having a minor or a major accident.</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225" name="Google Shape;225;p9"/>
          <p:cNvSpPr txBox="1"/>
          <p:nvPr/>
        </p:nvSpPr>
        <p:spPr>
          <a:xfrm>
            <a:off x="5254650" y="134250"/>
            <a:ext cx="35127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Use probability to evaluate outcomes of decisions </a:t>
            </a:r>
            <a:endParaRPr b="1" i="0" sz="1100" u="none" cap="none" strike="noStrike">
              <a:solidFill>
                <a:srgbClr val="000000"/>
              </a:solidFill>
              <a:latin typeface="DM Sans"/>
              <a:ea typeface="DM Sans"/>
              <a:cs typeface="DM Sans"/>
              <a:sym typeface="DM Sans"/>
            </a:endParaRPr>
          </a:p>
        </p:txBody>
      </p:sp>
      <p:sp>
        <p:nvSpPr>
          <p:cNvPr id="226" name="Google Shape;226;p9"/>
          <p:cNvSpPr/>
          <p:nvPr/>
        </p:nvSpPr>
        <p:spPr>
          <a:xfrm>
            <a:off x="5282400" y="324720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txBox="1"/>
          <p:nvPr/>
        </p:nvSpPr>
        <p:spPr>
          <a:xfrm>
            <a:off x="5486650" y="336210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11700" y="1057150"/>
          <a:ext cx="3000000" cy="3000000"/>
        </p:xfrm>
        <a:graphic>
          <a:graphicData uri="http://schemas.openxmlformats.org/drawingml/2006/table">
            <a:tbl>
              <a:tblPr>
                <a:noFill/>
                <a:tableStyleId>{1C9F8E04-D00E-4867-A903-DB03803A837A}</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212.a</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212.b</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Construct questions that can be answered by predictive modeling.</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212.c</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Select appropriate types of predictive models that help answer statistical questions and justify these choices.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Demonstrate understanding that Data = Model + Error, where the Model may contain one predictor, multiple predictors, or no predictors at all.</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212.e</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Understand and implement machine learning methods, and distinguish between supervised and unsupervised learning methods.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212.f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Improve predictive model fit by transforming variables, selecting variables, or using an alternate type of predictive modeling method.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212.g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Use predictive models to make predictions and interpret these predictions in context.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212.h</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Distinguish between correlation and causation.</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212.a</a:t>
                      </a:r>
                      <a:endParaRPr sz="1100" u="none" cap="none" strike="noStrike">
                        <a:solidFill>
                          <a:srgbClr val="1F1F1F"/>
                        </a:solidFill>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100" u="none" cap="none" strike="noStrike">
                        <a:solidFill>
                          <a:srgbClr val="1F1F1F"/>
                        </a:solidFill>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sp>
        <p:nvSpPr>
          <p:cNvPr id="240" name="Google Shape;240;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1"/>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2" name="Google Shape;242;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3" name="Google Shape;243;p11"/>
          <p:cNvGraphicFramePr/>
          <p:nvPr/>
        </p:nvGraphicFramePr>
        <p:xfrm>
          <a:off x="311700" y="1057150"/>
          <a:ext cx="3000000" cy="3000000"/>
        </p:xfrm>
        <a:graphic>
          <a:graphicData uri="http://schemas.openxmlformats.org/drawingml/2006/table">
            <a:tbl>
              <a:tblPr>
                <a:noFill/>
                <a:tableStyleId>{1C9F8E04-D00E-4867-A903-DB03803A837A}</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212.a</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212.b</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Construct questions that can be answered by predictive modeling.</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212.c</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Select appropriate types of predictive models that help answer statistical questions and justify these choices.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Demonstrate understanding that Data = Model + Error, where the Model may contain one predictor, multiple predictors, or no predictors at all.</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212.e</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Understand and implement machine learning methods, and distinguish between supervised and unsupervised learning methods.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212.f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Improve predictive model fit by transforming variables, selecting variables, or using an alternate type of predictive modeling method.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212.g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Use predictive models to make predictions and interpret these predictions in context.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212.h</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Distinguish between correlation and causation.</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212.a</a:t>
                      </a:r>
                      <a:endParaRPr sz="1100" u="none" cap="none" strike="noStrike">
                        <a:solidFill>
                          <a:srgbClr val="1F1F1F"/>
                        </a:solidFill>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100" u="none" cap="none" strike="noStrike">
                        <a:solidFill>
                          <a:srgbClr val="1F1F1F"/>
                        </a:solidFill>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44" name="Google Shape;244;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6823325" y="2752350"/>
            <a:ext cx="13860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Put in the chat: Which ideas connect to what your group came up with?</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9" name="Shape 249"/>
        <p:cNvGrpSpPr/>
        <p:nvPr/>
      </p:nvGrpSpPr>
      <p:grpSpPr>
        <a:xfrm>
          <a:off x="0" y="0"/>
          <a:ext cx="0" cy="0"/>
          <a:chOff x="0" y="0"/>
          <a:chExt cx="0" cy="0"/>
        </a:xfrm>
      </p:grpSpPr>
      <p:sp>
        <p:nvSpPr>
          <p:cNvPr id="250" name="Google Shape;250;p12"/>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12"/>
          <p:cNvSpPr txBox="1"/>
          <p:nvPr/>
        </p:nvSpPr>
        <p:spPr>
          <a:xfrm>
            <a:off x="345075" y="276625"/>
            <a:ext cx="85182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M212 Content and Practice Expectations and Indicators</a:t>
            </a:r>
            <a:endParaRPr b="0" i="0" sz="2100" u="none" cap="none" strike="noStrike">
              <a:solidFill>
                <a:schemeClr val="dk1"/>
              </a:solidFill>
              <a:latin typeface="Nanum Myeongjo"/>
              <a:ea typeface="Nanum Myeongjo"/>
              <a:cs typeface="Nanum Myeongjo"/>
              <a:sym typeface="Nanum Myeongjo"/>
            </a:endParaRPr>
          </a:p>
        </p:txBody>
      </p:sp>
      <p:cxnSp>
        <p:nvCxnSpPr>
          <p:cNvPr id="252" name="Google Shape;252;p12"/>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3" name="Google Shape;253;p12"/>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2"/>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 new insights do you have?</a:t>
            </a:r>
            <a:endParaRPr b="1" i="0" sz="1400" u="none" cap="none" strike="noStrike">
              <a:solidFill>
                <a:srgbClr val="BDFCD7"/>
              </a:solidFill>
              <a:latin typeface="DM Sans"/>
              <a:ea typeface="DM Sans"/>
              <a:cs typeface="DM Sans"/>
              <a:sym typeface="DM Sans"/>
            </a:endParaRPr>
          </a:p>
        </p:txBody>
      </p:sp>
      <p:graphicFrame>
        <p:nvGraphicFramePr>
          <p:cNvPr id="255" name="Google Shape;255;p12"/>
          <p:cNvGraphicFramePr/>
          <p:nvPr/>
        </p:nvGraphicFramePr>
        <p:xfrm>
          <a:off x="409375" y="1171500"/>
          <a:ext cx="3000000" cy="3000000"/>
        </p:xfrm>
        <a:graphic>
          <a:graphicData uri="http://schemas.openxmlformats.org/drawingml/2006/table">
            <a:tbl>
              <a:tblPr>
                <a:noFill/>
                <a:tableStyleId>{307FBF43-509C-41C9-B026-EDC4D2267C77}</a:tableStyleId>
              </a:tblPr>
              <a:tblGrid>
                <a:gridCol w="2412200"/>
                <a:gridCol w="3674275"/>
              </a:tblGrid>
              <a:tr h="12700">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Content and Practice Expectations</a:t>
                      </a:r>
                      <a:endParaRPr b="1" sz="1000" u="none" cap="none" strike="noStrike">
                        <a:solidFill>
                          <a:srgbClr val="FFFFFF"/>
                        </a:solidFill>
                        <a:latin typeface="IBM Plex Sans"/>
                        <a:ea typeface="IBM Plex Sans"/>
                        <a:cs typeface="IBM Plex Sans"/>
                        <a:sym typeface="IBM Plex Sans"/>
                      </a:endParaRPr>
                    </a:p>
                  </a:txBody>
                  <a:tcPr marT="63500" marB="63500" marR="63500" marL="63500">
                    <a:solidFill>
                      <a:srgbClr val="66666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Indicators  </a:t>
                      </a:r>
                      <a:endParaRPr b="1" sz="1000" u="none" cap="none" strike="noStrike">
                        <a:solidFill>
                          <a:srgbClr val="FFFFF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Choose an artifact where you…</a:t>
                      </a:r>
                      <a:endParaRPr b="1" sz="1000" u="none" cap="none" strike="noStrike">
                        <a:solidFill>
                          <a:srgbClr val="FFFFFF"/>
                        </a:solidFill>
                        <a:latin typeface="IBM Plex Sans"/>
                        <a:ea typeface="IBM Plex Sans"/>
                        <a:cs typeface="IBM Plex Sans"/>
                        <a:sym typeface="IBM Plex Sans"/>
                      </a:endParaRPr>
                    </a:p>
                  </a:txBody>
                  <a:tcPr marT="63500" marB="63500" marR="63500" marL="63500">
                    <a:solidFill>
                      <a:srgbClr val="666666"/>
                    </a:solidFill>
                  </a:tcPr>
                </a:tc>
              </a:tr>
              <a:tr h="266700">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212.a: Engage in the modeling cycle (performance assessment).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 engage with the full modeling cycle (problem, formulate, compute, interpret, validate, revise as necessary, report).</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rowSpan="4">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212.b: Construct questions that can be answered by predictive modeling.</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 differentiate between statistical and non-statistical questions by recognizing that a statistical question can be answered by collecting data and anticipates variability in those data. </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vMerge="1"/>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ii. formulate statistical questions with the intent of answering the question using a predictive model.</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vMerge="1"/>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iii. postulate statistical questions that produce a given data visualization/model to answer those questions.</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vMerge="1"/>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iv. identify and define independent, dependent, and codependent relationships between potential variables in a given context or data set.</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9" name="Shape 259"/>
        <p:cNvGrpSpPr/>
        <p:nvPr/>
      </p:nvGrpSpPr>
      <p:grpSpPr>
        <a:xfrm>
          <a:off x="0" y="0"/>
          <a:ext cx="0" cy="0"/>
          <a:chOff x="0" y="0"/>
          <a:chExt cx="0" cy="0"/>
        </a:xfrm>
      </p:grpSpPr>
      <p:cxnSp>
        <p:nvCxnSpPr>
          <p:cNvPr id="260" name="Google Shape;26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1" name="Google Shape;26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2" name="Google Shape;26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Filtering Method Flowchart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Your Favorite Sandwich</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3" name="Google Shape;26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Filtering Method Flowchart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Your Favorite Sandwich</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71" name="Google Shape;27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72" name="Google Shape;27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7" name="Shape 277"/>
        <p:cNvGrpSpPr/>
        <p:nvPr/>
      </p:nvGrpSpPr>
      <p:grpSpPr>
        <a:xfrm>
          <a:off x="0" y="0"/>
          <a:ext cx="0" cy="0"/>
          <a:chOff x="0" y="0"/>
          <a:chExt cx="0" cy="0"/>
        </a:xfrm>
      </p:grpSpPr>
      <p:cxnSp>
        <p:nvCxnSpPr>
          <p:cNvPr id="278" name="Google Shape;27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9" name="Google Shape;27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80" name="Google Shape;28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are they different? </a:t>
            </a:r>
            <a:endParaRPr b="0" i="0" sz="2500" u="none" cap="none" strike="noStrike">
              <a:solidFill>
                <a:schemeClr val="lt1"/>
              </a:solidFill>
              <a:latin typeface="DM Sans"/>
              <a:ea typeface="DM Sans"/>
              <a:cs typeface="DM Sans"/>
              <a:sym typeface="DM Sans"/>
            </a:endParaRPr>
          </a:p>
        </p:txBody>
      </p:sp>
      <p:sp>
        <p:nvSpPr>
          <p:cNvPr id="281" name="Google Shape;281;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83" name="Google Shape;28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87" name="Shape 287"/>
        <p:cNvGrpSpPr/>
        <p:nvPr/>
      </p:nvGrpSpPr>
      <p:grpSpPr>
        <a:xfrm>
          <a:off x="0" y="0"/>
          <a:ext cx="0" cy="0"/>
          <a:chOff x="0" y="0"/>
          <a:chExt cx="0" cy="0"/>
        </a:xfrm>
      </p:grpSpPr>
      <p:cxnSp>
        <p:nvCxnSpPr>
          <p:cNvPr id="288" name="Google Shape;288;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89" name="Google Shape;289;p16"/>
          <p:cNvSpPr txBox="1"/>
          <p:nvPr/>
        </p:nvSpPr>
        <p:spPr>
          <a:xfrm>
            <a:off x="553775" y="266000"/>
            <a:ext cx="16914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Inequity</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Is our</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Reality</a:t>
            </a:r>
            <a:endParaRPr b="0" i="0" sz="3300" u="none" cap="none" strike="noStrike">
              <a:solidFill>
                <a:schemeClr val="dk1"/>
              </a:solidFill>
              <a:latin typeface="Nanum Myeongjo"/>
              <a:ea typeface="Nanum Myeongjo"/>
              <a:cs typeface="Nanum Myeongjo"/>
              <a:sym typeface="Nanum Myeongjo"/>
            </a:endParaRPr>
          </a:p>
        </p:txBody>
      </p:sp>
      <p:sp>
        <p:nvSpPr>
          <p:cNvPr id="290" name="Google Shape;290;p16"/>
          <p:cNvSpPr txBox="1"/>
          <p:nvPr/>
        </p:nvSpPr>
        <p:spPr>
          <a:xfrm>
            <a:off x="2596425" y="266000"/>
            <a:ext cx="6150600" cy="374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DM Sans"/>
                <a:ea typeface="DM Sans"/>
                <a:cs typeface="DM Sans"/>
                <a:sym typeface="DM Sans"/>
              </a:rPr>
              <a:t>Seven of the ten fastest growing job categories in the United States are data centered, and an incredible 90% of the data ever created by humanity has emerged in the last two years. When our young people enter the workforce they will need to be confident and skilled at working with big data sets but we are woefully under preparing our students for this important mathematical work (Boaler &amp; Levitt, 2019).</a:t>
            </a:r>
            <a:endParaRPr b="0" i="0" sz="2000" u="none" cap="none" strike="noStrike">
              <a:solidFill>
                <a:schemeClr val="dk1"/>
              </a:solidFill>
              <a:latin typeface="DM Sans"/>
              <a:ea typeface="DM Sans"/>
              <a:cs typeface="DM Sans"/>
              <a:sym typeface="DM Sans"/>
            </a:endParaRPr>
          </a:p>
          <a:p>
            <a:pPr indent="0" lvl="0" marL="0" marR="0" rtl="0" algn="l">
              <a:lnSpc>
                <a:spcPct val="100000"/>
              </a:lnSpc>
              <a:spcBef>
                <a:spcPts val="1200"/>
              </a:spcBef>
              <a:spcAft>
                <a:spcPts val="0"/>
              </a:spcAft>
              <a:buClr>
                <a:srgbClr val="000000"/>
              </a:buClr>
              <a:buSzPts val="2000"/>
              <a:buFont typeface="Arial"/>
              <a:buNone/>
            </a:pPr>
            <a:r>
              <a:t/>
            </a:r>
            <a:endParaRPr b="0" i="0" sz="2000" u="none" cap="none" strike="noStrike">
              <a:solidFill>
                <a:schemeClr val="dk1"/>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100"/>
              <a:buFont typeface="Arial"/>
              <a:buNone/>
            </a:pPr>
            <a:r>
              <a:rPr b="0" i="0" lang="en-GB" sz="1100" u="none" cap="none" strike="noStrike">
                <a:solidFill>
                  <a:schemeClr val="dk1"/>
                </a:solidFill>
                <a:latin typeface="DM Sans"/>
                <a:ea typeface="DM Sans"/>
                <a:cs typeface="DM Sans"/>
                <a:sym typeface="DM Sans"/>
              </a:rPr>
              <a:t>Source: </a:t>
            </a:r>
            <a:r>
              <a:rPr b="0" i="0" lang="en-GB" sz="1100" u="sng" cap="none" strike="noStrike">
                <a:solidFill>
                  <a:schemeClr val="accent5"/>
                </a:solidFill>
                <a:latin typeface="DM Sans"/>
                <a:ea typeface="DM Sans"/>
                <a:cs typeface="DM Sans"/>
                <a:sym typeface="DM Sans"/>
                <a:hlinkClick r:id="rId3">
                  <a:extLst>
                    <a:ext uri="{A12FA001-AC4F-418D-AE19-62706E023703}">
                      <ahyp:hlinkClr val="tx"/>
                    </a:ext>
                  </a:extLst>
                </a:hlinkClick>
              </a:rPr>
              <a:t>YouCubed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4" name="Shape 294"/>
        <p:cNvGrpSpPr/>
        <p:nvPr/>
      </p:nvGrpSpPr>
      <p:grpSpPr>
        <a:xfrm>
          <a:off x="0" y="0"/>
          <a:ext cx="0" cy="0"/>
          <a:chOff x="0" y="0"/>
          <a:chExt cx="0" cy="0"/>
        </a:xfrm>
      </p:grpSpPr>
      <p:sp>
        <p:nvSpPr>
          <p:cNvPr id="295" name="Google Shape;295;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Is math...?</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296" name="Google Shape;296;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7" name="Google Shape;297;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8" name="Google Shape;298;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Or could math be...?</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299" name="Google Shape;299;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00" name="Google Shape;300;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01" name="Google Shape;301;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02" name="Google Shape;302;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4" name="Google Shape;304;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05" name="Google Shape;305;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0" name="Shape 310"/>
        <p:cNvGrpSpPr/>
        <p:nvPr/>
      </p:nvGrpSpPr>
      <p:grpSpPr>
        <a:xfrm>
          <a:off x="0" y="0"/>
          <a:ext cx="0" cy="0"/>
          <a:chOff x="0" y="0"/>
          <a:chExt cx="0" cy="0"/>
        </a:xfrm>
      </p:grpSpPr>
      <p:cxnSp>
        <p:nvCxnSpPr>
          <p:cNvPr id="311" name="Google Shape;311;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2" name="Google Shape;312;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3" name="Google Shape;313;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7" name="Shape 317"/>
        <p:cNvGrpSpPr/>
        <p:nvPr/>
      </p:nvGrpSpPr>
      <p:grpSpPr>
        <a:xfrm>
          <a:off x="0" y="0"/>
          <a:ext cx="0" cy="0"/>
          <a:chOff x="0" y="0"/>
          <a:chExt cx="0" cy="0"/>
        </a:xfrm>
      </p:grpSpPr>
      <p:cxnSp>
        <p:nvCxnSpPr>
          <p:cNvPr id="318" name="Google Shape;318;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9" name="Google Shape;319;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0" name="Google Shape;320;p19"/>
          <p:cNvSpPr txBox="1"/>
          <p:nvPr/>
        </p:nvSpPr>
        <p:spPr>
          <a:xfrm>
            <a:off x="615900" y="1141350"/>
            <a:ext cx="5917800" cy="273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In groups, ask students to create a visual representation that communicates the relationship between the following terms: correlated, spurious correlation, causation, random relationship, direct relationship, confounding variable, and mediating variable. Some examples</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 here</a:t>
            </a:r>
            <a:r>
              <a:rPr b="0" i="0" lang="en-GB" sz="1300" u="none" cap="none" strike="noStrike">
                <a:solidFill>
                  <a:schemeClr val="lt1"/>
                </a:solidFill>
                <a:latin typeface="DM Sans"/>
                <a:ea typeface="DM Sans"/>
                <a:cs typeface="DM Sans"/>
                <a:sym typeface="DM Sans"/>
              </a:rPr>
              <a: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As you walk around groups, encourage students to share their thinking with each other as they decipher between these terms and decide on a visual that they feel represents the situation. The process and conversation is more important than the final product.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After groups have created a visual, invite them to share their visual with the class. Highlight the many different ways that groups have represented the relationship. As a class, discuss the different representations and the meanings of the terms, considering how they relate to each other.   </a:t>
            </a:r>
            <a:r>
              <a:rPr b="0" i="0" lang="en-GB" sz="1500" u="none" cap="none" strike="noStrike">
                <a:solidFill>
                  <a:schemeClr val="lt1"/>
                </a:solidFill>
                <a:latin typeface="Arial"/>
                <a:ea typeface="Arial"/>
                <a:cs typeface="Arial"/>
                <a:sym typeface="Arial"/>
              </a:rPr>
              <a:t>  </a:t>
            </a:r>
            <a:endParaRPr b="0" i="0" sz="2100" u="none" cap="none" strike="noStrike">
              <a:solidFill>
                <a:schemeClr val="lt1"/>
              </a:solidFill>
              <a:latin typeface="DM Sans"/>
              <a:ea typeface="DM Sans"/>
              <a:cs typeface="DM Sans"/>
              <a:sym typeface="DM Sans"/>
            </a:endParaRPr>
          </a:p>
        </p:txBody>
      </p:sp>
      <p:sp>
        <p:nvSpPr>
          <p:cNvPr id="321" name="Google Shape;321;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22" name="Google Shape;322;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7" name="Shape 327"/>
        <p:cNvGrpSpPr/>
        <p:nvPr/>
      </p:nvGrpSpPr>
      <p:grpSpPr>
        <a:xfrm>
          <a:off x="0" y="0"/>
          <a:ext cx="0" cy="0"/>
          <a:chOff x="0" y="0"/>
          <a:chExt cx="0" cy="0"/>
        </a:xfrm>
      </p:grpSpPr>
      <p:cxnSp>
        <p:nvCxnSpPr>
          <p:cNvPr id="328" name="Google Shape;328;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9" name="Google Shape;329;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0" name="Google Shape;330;p20"/>
          <p:cNvSpPr txBox="1"/>
          <p:nvPr/>
        </p:nvSpPr>
        <p:spPr>
          <a:xfrm>
            <a:off x="615900" y="368375"/>
            <a:ext cx="7097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1" name="Google Shape;331;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33" name="Google Shape;333;p20"/>
          <p:cNvSpPr txBox="1"/>
          <p:nvPr/>
        </p:nvSpPr>
        <p:spPr>
          <a:xfrm>
            <a:off x="615900" y="1141350"/>
            <a:ext cx="5917800" cy="273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In groups, ask students to create a visual representation that communicates the relationship between the following terms: correlated, spurious correlation, causation, random relationship, direct relationship, confounding variable, and mediating variable. Some examples</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 here</a:t>
            </a:r>
            <a:r>
              <a:rPr b="0" i="0" lang="en-GB" sz="1300" u="none" cap="none" strike="noStrike">
                <a:solidFill>
                  <a:schemeClr val="lt1"/>
                </a:solidFill>
                <a:latin typeface="DM Sans"/>
                <a:ea typeface="DM Sans"/>
                <a:cs typeface="DM Sans"/>
                <a:sym typeface="DM Sans"/>
              </a:rPr>
              <a: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As you walk around groups, encourage students to share their thinking with each other as they decipher between these terms and decide on a visual that they feel represents the situation. The process and conversation is more important than the final product.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After groups have created a visual, invite them to share their visual with the class. Highlight the many different ways that groups have represented the relationship. As a class, discuss the different representations and the meanings of the terms, considering how they relate to each other.   </a:t>
            </a:r>
            <a:r>
              <a:rPr b="0" i="0" lang="en-GB" sz="1500" u="none" cap="none" strike="noStrike">
                <a:solidFill>
                  <a:schemeClr val="lt1"/>
                </a:solidFill>
                <a:latin typeface="Arial"/>
                <a:ea typeface="Arial"/>
                <a:cs typeface="Arial"/>
                <a:sym typeface="Arial"/>
              </a:rPr>
              <a:t>  </a:t>
            </a:r>
            <a:endParaRPr b="0" i="0" sz="21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7" name="Shape 337"/>
        <p:cNvGrpSpPr/>
        <p:nvPr/>
      </p:nvGrpSpPr>
      <p:grpSpPr>
        <a:xfrm>
          <a:off x="0" y="0"/>
          <a:ext cx="0" cy="0"/>
          <a:chOff x="0" y="0"/>
          <a:chExt cx="0" cy="0"/>
        </a:xfrm>
      </p:grpSpPr>
      <p:cxnSp>
        <p:nvCxnSpPr>
          <p:cNvPr id="338" name="Google Shape;338;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9" name="Google Shape;339;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0" name="Google Shape;340;p21"/>
          <p:cNvSpPr txBox="1"/>
          <p:nvPr/>
        </p:nvSpPr>
        <p:spPr>
          <a:xfrm>
            <a:off x="615900" y="368375"/>
            <a:ext cx="70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1" name="Google Shape;341;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21"/>
          <p:cNvSpPr txBox="1"/>
          <p:nvPr/>
        </p:nvSpPr>
        <p:spPr>
          <a:xfrm>
            <a:off x="6735575" y="2856250"/>
            <a:ext cx="1329900" cy="631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212.h </a:t>
            </a:r>
            <a:r>
              <a:rPr b="1" i="0" lang="en-GB" sz="1000" u="none" cap="none" strike="noStrike">
                <a:solidFill>
                  <a:srgbClr val="1F1F1F"/>
                </a:solidFill>
                <a:latin typeface="IBM Plex Sans"/>
                <a:ea typeface="IBM Plex Sans"/>
                <a:cs typeface="IBM Plex Sans"/>
                <a:sym typeface="IBM Plex Sans"/>
              </a:rPr>
              <a:t>Distinguish between correlation and causation.</a:t>
            </a:r>
            <a:endParaRPr b="1" i="0" sz="1000" u="none" cap="none" strike="noStrike">
              <a:solidFill>
                <a:srgbClr val="1F1F1F"/>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rgbClr val="1F1F1F"/>
              </a:solidFill>
              <a:latin typeface="IBM Plex Sans"/>
              <a:ea typeface="IBM Plex Sans"/>
              <a:cs typeface="IBM Plex Sans"/>
              <a:sym typeface="IBM Plex Sans"/>
            </a:endParaRPr>
          </a:p>
        </p:txBody>
      </p:sp>
      <p:sp>
        <p:nvSpPr>
          <p:cNvPr id="343" name="Google Shape;343;p21"/>
          <p:cNvSpPr txBox="1"/>
          <p:nvPr/>
        </p:nvSpPr>
        <p:spPr>
          <a:xfrm>
            <a:off x="615900" y="1141350"/>
            <a:ext cx="5917800" cy="273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In groups, ask students to create a visual representation that communicates the relationship between the following terms: correlated, spurious correlation, causation, random relationship, direct relationship, confounding variable, and mediating variable. Some examples</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 here</a:t>
            </a:r>
            <a:r>
              <a:rPr b="0" i="0" lang="en-GB" sz="1300" u="none" cap="none" strike="noStrike">
                <a:solidFill>
                  <a:schemeClr val="lt1"/>
                </a:solidFill>
                <a:latin typeface="DM Sans"/>
                <a:ea typeface="DM Sans"/>
                <a:cs typeface="DM Sans"/>
                <a:sym typeface="DM Sans"/>
              </a:rPr>
              <a: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As you walk around groups, encourage students to share their thinking with each other as they decipher between these terms and decide on a visual that they feel represents the situation. The process and conversation is more important than the final product.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After groups have created a visual, invite them to share their visual with the class. Highlight the many different ways that groups have represented the relationship. As a class, discuss the different representations and the meanings of the terms, considering how they relate to each other.   </a:t>
            </a:r>
            <a:r>
              <a:rPr b="0" i="0" lang="en-GB" sz="1500" u="none" cap="none" strike="noStrike">
                <a:solidFill>
                  <a:schemeClr val="lt1"/>
                </a:solidFill>
                <a:latin typeface="Arial"/>
                <a:ea typeface="Arial"/>
                <a:cs typeface="Arial"/>
                <a:sym typeface="Arial"/>
              </a:rPr>
              <a:t>  </a:t>
            </a:r>
            <a:endParaRPr b="0" i="0" sz="2100" u="none" cap="none" strike="noStrike">
              <a:solidFill>
                <a:schemeClr val="lt1"/>
              </a:solidFill>
              <a:latin typeface="DM Sans"/>
              <a:ea typeface="DM Sans"/>
              <a:cs typeface="DM Sans"/>
              <a:sym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7" name="Shape 347"/>
        <p:cNvGrpSpPr/>
        <p:nvPr/>
      </p:nvGrpSpPr>
      <p:grpSpPr>
        <a:xfrm>
          <a:off x="0" y="0"/>
          <a:ext cx="0" cy="0"/>
          <a:chOff x="0" y="0"/>
          <a:chExt cx="0" cy="0"/>
        </a:xfrm>
      </p:grpSpPr>
      <p:sp>
        <p:nvSpPr>
          <p:cNvPr id="348" name="Google Shape;348;p2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M212 Predictive Modeling,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9" name="Google Shape;349;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0" name="Google Shape;350;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1" name="Google Shape;351;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53" name="Google Shape;353;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4" name="Google Shape;354;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5" name="Google Shape;355;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9" name="Shape 359"/>
        <p:cNvGrpSpPr/>
        <p:nvPr/>
      </p:nvGrpSpPr>
      <p:grpSpPr>
        <a:xfrm>
          <a:off x="0" y="0"/>
          <a:ext cx="0" cy="0"/>
          <a:chOff x="0" y="0"/>
          <a:chExt cx="0" cy="0"/>
        </a:xfrm>
      </p:grpSpPr>
      <p:sp>
        <p:nvSpPr>
          <p:cNvPr id="360" name="Google Shape;360;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M212 Predictive Modeling,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1" name="Google Shape;361;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2" name="Google Shape;362;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3" name="Google Shape;363;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4" name="Google Shape;364;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5" name="Google Shape;365;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6" name="Google Shape;366;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7" name="Google Shape;367;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8" name="Google Shape;368;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2" name="Shape 372"/>
        <p:cNvGrpSpPr/>
        <p:nvPr/>
      </p:nvGrpSpPr>
      <p:grpSpPr>
        <a:xfrm>
          <a:off x="0" y="0"/>
          <a:ext cx="0" cy="0"/>
          <a:chOff x="0" y="0"/>
          <a:chExt cx="0" cy="0"/>
        </a:xfrm>
      </p:grpSpPr>
      <p:sp>
        <p:nvSpPr>
          <p:cNvPr id="373" name="Google Shape;373;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M212 Predictive Modeling,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4" name="Google Shape;374;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5" name="Google Shape;375;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6" name="Google Shape;376;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7" name="Google Shape;377;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8" name="Google Shape;378;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9" name="Google Shape;379;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81" name="Google Shape;381;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2" name="Google Shape;382;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6" name="Shape 386"/>
        <p:cNvGrpSpPr/>
        <p:nvPr/>
      </p:nvGrpSpPr>
      <p:grpSpPr>
        <a:xfrm>
          <a:off x="0" y="0"/>
          <a:ext cx="0" cy="0"/>
          <a:chOff x="0" y="0"/>
          <a:chExt cx="0" cy="0"/>
        </a:xfrm>
      </p:grpSpPr>
      <p:cxnSp>
        <p:nvCxnSpPr>
          <p:cNvPr id="387" name="Google Shape;387;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8" name="Google Shape;388;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 </a:t>
            </a:r>
            <a:endParaRPr b="0" i="0" sz="5200" u="none" cap="none" strike="noStrike">
              <a:solidFill>
                <a:schemeClr val="dk1"/>
              </a:solidFill>
              <a:latin typeface="Nanum Myeongjo"/>
              <a:ea typeface="Nanum Myeongjo"/>
              <a:cs typeface="Nanum Myeongjo"/>
              <a:sym typeface="Nanum Myeongjo"/>
            </a:endParaRPr>
          </a:p>
        </p:txBody>
      </p:sp>
      <p:sp>
        <p:nvSpPr>
          <p:cNvPr id="389" name="Google Shape;389;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26604e4297f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95" name="Google Shape;395;g26604e4297f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396" name="Google Shape;396;g26604e4297f_0_0"/>
          <p:cNvPicPr preferRelativeResize="0"/>
          <p:nvPr/>
        </p:nvPicPr>
        <p:blipFill>
          <a:blip r:embed="rId3">
            <a:alphaModFix/>
          </a:blip>
          <a:stretch>
            <a:fillRect/>
          </a:stretch>
        </p:blipFill>
        <p:spPr>
          <a:xfrm>
            <a:off x="247650" y="182325"/>
            <a:ext cx="8648700" cy="2057400"/>
          </a:xfrm>
          <a:prstGeom prst="rect">
            <a:avLst/>
          </a:prstGeom>
          <a:noFill/>
          <a:ln>
            <a:noFill/>
          </a:ln>
        </p:spPr>
      </p:pic>
      <p:pic>
        <p:nvPicPr>
          <p:cNvPr id="397" name="Google Shape;397;g26604e4297f_0_0"/>
          <p:cNvPicPr preferRelativeResize="0"/>
          <p:nvPr/>
        </p:nvPicPr>
        <p:blipFill>
          <a:blip r:embed="rId4">
            <a:alphaModFix/>
          </a:blip>
          <a:stretch>
            <a:fillRect/>
          </a:stretch>
        </p:blipFill>
        <p:spPr>
          <a:xfrm>
            <a:off x="528625" y="2319363"/>
            <a:ext cx="8086725" cy="271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1" name="Shape 401"/>
        <p:cNvGrpSpPr/>
        <p:nvPr/>
      </p:nvGrpSpPr>
      <p:grpSpPr>
        <a:xfrm>
          <a:off x="0" y="0"/>
          <a:ext cx="0" cy="0"/>
          <a:chOff x="0" y="0"/>
          <a:chExt cx="0" cy="0"/>
        </a:xfrm>
      </p:grpSpPr>
      <p:sp>
        <p:nvSpPr>
          <p:cNvPr id="402" name="Google Shape;402;p26"/>
          <p:cNvSpPr txBox="1"/>
          <p:nvPr/>
        </p:nvSpPr>
        <p:spPr>
          <a:xfrm>
            <a:off x="615900" y="2077375"/>
            <a:ext cx="2040300" cy="525000"/>
          </a:xfrm>
          <a:prstGeom prst="rect">
            <a:avLst/>
          </a:prstGeom>
          <a:noFill/>
          <a:ln>
            <a:noFill/>
          </a:ln>
        </p:spPr>
        <p:txBody>
          <a:bodyPr anchorCtr="0" anchor="t" bIns="0" lIns="91425" spcFirstLastPara="1" rIns="0" wrap="square" tIns="0">
            <a:spAutoFit/>
          </a:bodyPr>
          <a:lstStyle/>
          <a:p>
            <a:pPr indent="0" lvl="0" marL="0" marR="0" rtl="0" algn="l">
              <a:lnSpc>
                <a:spcPct val="105000"/>
              </a:lnSpc>
              <a:spcBef>
                <a:spcPts val="1200"/>
              </a:spcBef>
              <a:spcAft>
                <a:spcPts val="1000"/>
              </a:spcAft>
              <a:buClr>
                <a:srgbClr val="000000"/>
              </a:buClr>
              <a:buSzPts val="1100"/>
              <a:buFont typeface="Arial"/>
              <a:buNone/>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03" name="Google Shape;403;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04" name="Google Shape;404;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5" name="Google Shape;405;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6" name="Google Shape;406;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07" name="Google Shape;407;p26"/>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1" name="Shape 411"/>
        <p:cNvGrpSpPr/>
        <p:nvPr/>
      </p:nvGrpSpPr>
      <p:grpSpPr>
        <a:xfrm>
          <a:off x="0" y="0"/>
          <a:ext cx="0" cy="0"/>
          <a:chOff x="0" y="0"/>
          <a:chExt cx="0" cy="0"/>
        </a:xfrm>
      </p:grpSpPr>
      <p:sp>
        <p:nvSpPr>
          <p:cNvPr id="412" name="Google Shape;412;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13" name="Google Shape;413;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4" name="Google Shape;414;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5" name="Google Shape;415;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16" name="Google Shape;416;p27"/>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
        <p:nvSpPr>
          <p:cNvPr id="417" name="Google Shape;417;p27"/>
          <p:cNvSpPr txBox="1"/>
          <p:nvPr/>
        </p:nvSpPr>
        <p:spPr>
          <a:xfrm>
            <a:off x="84650" y="2037463"/>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1" name="Shape 421"/>
        <p:cNvGrpSpPr/>
        <p:nvPr/>
      </p:nvGrpSpPr>
      <p:grpSpPr>
        <a:xfrm>
          <a:off x="0" y="0"/>
          <a:ext cx="0" cy="0"/>
          <a:chOff x="0" y="0"/>
          <a:chExt cx="0" cy="0"/>
        </a:xfrm>
      </p:grpSpPr>
      <p:cxnSp>
        <p:nvCxnSpPr>
          <p:cNvPr id="422" name="Google Shape;422;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3" name="Google Shape;423;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4" name="Google Shape;424;p28"/>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5" name="Google Shape;425;p28"/>
          <p:cNvGraphicFramePr/>
          <p:nvPr/>
        </p:nvGraphicFramePr>
        <p:xfrm>
          <a:off x="1037388" y="1308850"/>
          <a:ext cx="3000000" cy="3000000"/>
        </p:xfrm>
        <a:graphic>
          <a:graphicData uri="http://schemas.openxmlformats.org/drawingml/2006/table">
            <a:tbl>
              <a:tblPr>
                <a:noFill/>
                <a:tableStyleId>{51B81DDF-7B90-4DBE-BA24-A1E57970499D}</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426" name="Google Shape;426;p28"/>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28"/>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surface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1" name="Shape 431"/>
        <p:cNvGrpSpPr/>
        <p:nvPr/>
      </p:nvGrpSpPr>
      <p:grpSpPr>
        <a:xfrm>
          <a:off x="0" y="0"/>
          <a:ext cx="0" cy="0"/>
          <a:chOff x="0" y="0"/>
          <a:chExt cx="0" cy="0"/>
        </a:xfrm>
      </p:grpSpPr>
      <p:cxnSp>
        <p:nvCxnSpPr>
          <p:cNvPr id="432" name="Google Shape;432;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3" name="Google Shape;433;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4" name="Google Shape;434;p29"/>
          <p:cNvSpPr txBox="1"/>
          <p:nvPr/>
        </p:nvSpPr>
        <p:spPr>
          <a:xfrm>
            <a:off x="664600" y="1027825"/>
            <a:ext cx="7924800" cy="3855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Grading echoes the economic framework of testing, presuming that we can encapsulate learning in a number or a letter. Street data reminds us that our primary task as educators is to provide regular feedback to students so they can grow, not to evaluate them in order to anoint them academically capable or not. </a:t>
            </a:r>
            <a:r>
              <a:rPr b="0" i="0" lang="en-GB" sz="2000" u="none" cap="none" strike="noStrike">
                <a:solidFill>
                  <a:schemeClr val="lt1"/>
                </a:solidFill>
                <a:latin typeface="DM Sans"/>
                <a:ea typeface="DM Sans"/>
                <a:cs typeface="DM Sans"/>
                <a:sym typeface="DM Sans"/>
              </a:rPr>
              <a:t>(Safir and Dugan, 2021, p. 135)</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435" name="Google Shape;435;p2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9" name="Shape 439"/>
        <p:cNvGrpSpPr/>
        <p:nvPr/>
      </p:nvGrpSpPr>
      <p:grpSpPr>
        <a:xfrm>
          <a:off x="0" y="0"/>
          <a:ext cx="0" cy="0"/>
          <a:chOff x="0" y="0"/>
          <a:chExt cx="0" cy="0"/>
        </a:xfrm>
      </p:grpSpPr>
      <p:cxnSp>
        <p:nvCxnSpPr>
          <p:cNvPr id="440" name="Google Shape;440;p30"/>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1" name="Google Shape;441;p30"/>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2" name="Google Shape;442;p3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3" name="Google Shape;443;p30"/>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4" name="Google Shape;444;p3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5" name="Google Shape;445;p30"/>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6" name="Google Shape;446;p3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7" name="Google Shape;447;p30"/>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8" name="Google Shape;448;p30"/>
          <p:cNvSpPr txBox="1"/>
          <p:nvPr/>
        </p:nvSpPr>
        <p:spPr>
          <a:xfrm>
            <a:off x="325175" y="2843600"/>
            <a:ext cx="2169900" cy="323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GB" sz="1100" u="none" cap="none" strike="noStrike">
                <a:solidFill>
                  <a:srgbClr val="145758"/>
                </a:solidFill>
                <a:latin typeface="Proxima Nova"/>
                <a:ea typeface="Proxima Nova"/>
                <a:cs typeface="Proxima Nova"/>
                <a:sym typeface="Proxima Nova"/>
              </a:rPr>
              <a:t>212.h </a:t>
            </a:r>
            <a:r>
              <a:rPr b="1" i="0" lang="en-GB" sz="1000" u="none" cap="none" strike="noStrike">
                <a:solidFill>
                  <a:srgbClr val="1F1F1F"/>
                </a:solidFill>
                <a:latin typeface="IBM Plex Sans"/>
                <a:ea typeface="IBM Plex Sans"/>
                <a:cs typeface="IBM Plex Sans"/>
                <a:sym typeface="IBM Plex Sans"/>
              </a:rPr>
              <a:t>Distinguish between correlation and causation.</a:t>
            </a:r>
            <a:endParaRPr b="1" i="0" sz="1400" u="none" cap="none" strike="noStrike">
              <a:solidFill>
                <a:srgbClr val="000000"/>
              </a:solidFill>
              <a:latin typeface="Arial"/>
              <a:ea typeface="Arial"/>
              <a:cs typeface="Arial"/>
              <a:sym typeface="Arial"/>
            </a:endParaRPr>
          </a:p>
        </p:txBody>
      </p:sp>
      <p:cxnSp>
        <p:nvCxnSpPr>
          <p:cNvPr id="449" name="Google Shape;449;p30"/>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50" name="Google Shape;450;p30"/>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1" name="Google Shape;451;p30"/>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452" name="Google Shape;452;p30"/>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53" name="Google Shape;453;p30"/>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7" name="Shape 457"/>
        <p:cNvGrpSpPr/>
        <p:nvPr/>
      </p:nvGrpSpPr>
      <p:grpSpPr>
        <a:xfrm>
          <a:off x="0" y="0"/>
          <a:ext cx="0" cy="0"/>
          <a:chOff x="0" y="0"/>
          <a:chExt cx="0" cy="0"/>
        </a:xfrm>
      </p:grpSpPr>
      <p:cxnSp>
        <p:nvCxnSpPr>
          <p:cNvPr id="458" name="Google Shape;458;p3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9" name="Google Shape;459;p3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60" name="Google Shape;460;p3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61" name="Google Shape;461;p31"/>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462" name="Google Shape;462;p31"/>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31"/>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31"/>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31"/>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9" name="Shape 469"/>
        <p:cNvGrpSpPr/>
        <p:nvPr/>
      </p:nvGrpSpPr>
      <p:grpSpPr>
        <a:xfrm>
          <a:off x="0" y="0"/>
          <a:ext cx="0" cy="0"/>
          <a:chOff x="0" y="0"/>
          <a:chExt cx="0" cy="0"/>
        </a:xfrm>
      </p:grpSpPr>
      <p:cxnSp>
        <p:nvCxnSpPr>
          <p:cNvPr id="470" name="Google Shape;470;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1" name="Google Shape;471;p32"/>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2" name="Google Shape;472;p3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73" name="Google Shape;473;p32"/>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32"/>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8" name="Shape 478"/>
        <p:cNvGrpSpPr/>
        <p:nvPr/>
      </p:nvGrpSpPr>
      <p:grpSpPr>
        <a:xfrm>
          <a:off x="0" y="0"/>
          <a:ext cx="0" cy="0"/>
          <a:chOff x="0" y="0"/>
          <a:chExt cx="0" cy="0"/>
        </a:xfrm>
      </p:grpSpPr>
      <p:cxnSp>
        <p:nvCxnSpPr>
          <p:cNvPr id="479" name="Google Shape;479;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0" name="Google Shape;480;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1" name="Google Shape;481;p33"/>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82" name="Google Shape;482;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7" name="Shape 487"/>
        <p:cNvGrpSpPr/>
        <p:nvPr/>
      </p:nvGrpSpPr>
      <p:grpSpPr>
        <a:xfrm>
          <a:off x="0" y="0"/>
          <a:ext cx="0" cy="0"/>
          <a:chOff x="0" y="0"/>
          <a:chExt cx="0" cy="0"/>
        </a:xfrm>
      </p:grpSpPr>
      <p:cxnSp>
        <p:nvCxnSpPr>
          <p:cNvPr id="488" name="Google Shape;488;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9" name="Google Shape;489;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0" name="Google Shape;490;p34"/>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491" name="Google Shape;491;p34"/>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34"/>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96" name="Shape 496"/>
        <p:cNvGrpSpPr/>
        <p:nvPr/>
      </p:nvGrpSpPr>
      <p:grpSpPr>
        <a:xfrm>
          <a:off x="0" y="0"/>
          <a:ext cx="0" cy="0"/>
          <a:chOff x="0" y="0"/>
          <a:chExt cx="0" cy="0"/>
        </a:xfrm>
      </p:grpSpPr>
      <p:cxnSp>
        <p:nvCxnSpPr>
          <p:cNvPr id="497" name="Google Shape;497;p3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98" name="Google Shape;498;p3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99" name="Google Shape;499;p35"/>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0" name="Google Shape;500;p35"/>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1" name="Google Shape;501;p3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35"/>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06" name="Shape 506"/>
        <p:cNvGrpSpPr/>
        <p:nvPr/>
      </p:nvGrpSpPr>
      <p:grpSpPr>
        <a:xfrm>
          <a:off x="0" y="0"/>
          <a:ext cx="0" cy="0"/>
          <a:chOff x="0" y="0"/>
          <a:chExt cx="0" cy="0"/>
        </a:xfrm>
      </p:grpSpPr>
      <p:cxnSp>
        <p:nvCxnSpPr>
          <p:cNvPr id="507" name="Google Shape;507;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08" name="Google Shape;508;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09" name="Google Shape;509;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13" name="Shape 513"/>
        <p:cNvGrpSpPr/>
        <p:nvPr/>
      </p:nvGrpSpPr>
      <p:grpSpPr>
        <a:xfrm>
          <a:off x="0" y="0"/>
          <a:ext cx="0" cy="0"/>
          <a:chOff x="0" y="0"/>
          <a:chExt cx="0" cy="0"/>
        </a:xfrm>
      </p:grpSpPr>
      <p:cxnSp>
        <p:nvCxnSpPr>
          <p:cNvPr id="514" name="Google Shape;514;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15" name="Google Shape;515;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16" name="Google Shape;516;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17" name="Google Shape;517;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
        <p:nvSpPr>
          <p:cNvPr id="519" name="Google Shape;519;p37"/>
          <p:cNvSpPr txBox="1"/>
          <p:nvPr/>
        </p:nvSpPr>
        <p:spPr>
          <a:xfrm>
            <a:off x="419850" y="1246575"/>
            <a:ext cx="5909700" cy="326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Arial"/>
                <a:ea typeface="Arial"/>
                <a:cs typeface="Arial"/>
                <a:sym typeface="Arial"/>
              </a:rPr>
              <a:t>Students are given a prompt like this: </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500"/>
              <a:buFont typeface="Arial"/>
              <a:buNone/>
            </a:pPr>
            <a:r>
              <a:rPr b="0" i="1" lang="en-GB" sz="1500" u="none" cap="none" strike="noStrike">
                <a:solidFill>
                  <a:schemeClr val="dk1"/>
                </a:solidFill>
                <a:latin typeface="Arial"/>
                <a:ea typeface="Arial"/>
                <a:cs typeface="Arial"/>
                <a:sym typeface="Arial"/>
              </a:rPr>
              <a:t>A decision tree is similar to a series of questions that are asked sequentially. Observations start by answering the first question (at the root of the tree), and then proceed along the different branches based on the answers they give to the questions that follow. At the end, based on all of the questions asked, observations are then classified as one of 𝑘 classifications. </a:t>
            </a:r>
            <a:endParaRPr b="0" i="1" sz="15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1200"/>
              </a:spcAft>
              <a:buClr>
                <a:srgbClr val="000000"/>
              </a:buClr>
              <a:buSzPts val="1500"/>
              <a:buFont typeface="Arial"/>
              <a:buNone/>
            </a:pPr>
            <a:r>
              <a:rPr b="0" i="1" lang="en-GB" sz="1500" u="none" cap="none" strike="noStrike">
                <a:solidFill>
                  <a:schemeClr val="dk1"/>
                </a:solidFill>
                <a:latin typeface="Arial"/>
                <a:ea typeface="Arial"/>
                <a:cs typeface="Arial"/>
                <a:sym typeface="Arial"/>
              </a:rPr>
              <a:t>Your goal today is to work with your group to design a decision tree that may help solve a classification problem. Your decision tree should have at least seven clearly defined </a:t>
            </a:r>
            <a:r>
              <a:rPr b="1" i="1" lang="en-GB" sz="1500" u="none" cap="none" strike="noStrike">
                <a:solidFill>
                  <a:schemeClr val="dk1"/>
                </a:solidFill>
                <a:latin typeface="Arial"/>
                <a:ea typeface="Arial"/>
                <a:cs typeface="Arial"/>
                <a:sym typeface="Arial"/>
              </a:rPr>
              <a:t>nodes</a:t>
            </a:r>
            <a:r>
              <a:rPr b="0" i="1" lang="en-GB" sz="1500" u="none" cap="none" strike="noStrike">
                <a:solidFill>
                  <a:schemeClr val="dk1"/>
                </a:solidFill>
                <a:latin typeface="Arial"/>
                <a:ea typeface="Arial"/>
                <a:cs typeface="Arial"/>
                <a:sym typeface="Arial"/>
              </a:rPr>
              <a:t>/leaves that either classify a person/object or prompt the need for a new leaf. Draw a diagram of your group’s decision tree. </a:t>
            </a:r>
            <a:endParaRPr b="0" i="1" sz="15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3" name="Shape 523"/>
        <p:cNvGrpSpPr/>
        <p:nvPr/>
      </p:nvGrpSpPr>
      <p:grpSpPr>
        <a:xfrm>
          <a:off x="0" y="0"/>
          <a:ext cx="0" cy="0"/>
          <a:chOff x="0" y="0"/>
          <a:chExt cx="0" cy="0"/>
        </a:xfrm>
      </p:grpSpPr>
      <p:cxnSp>
        <p:nvCxnSpPr>
          <p:cNvPr id="524" name="Google Shape;524;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5" name="Google Shape;525;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26" name="Google Shape;526;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27" name="Google Shape;527;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graphicFrame>
        <p:nvGraphicFramePr>
          <p:cNvPr id="529" name="Google Shape;529;p38"/>
          <p:cNvGraphicFramePr/>
          <p:nvPr/>
        </p:nvGraphicFramePr>
        <p:xfrm>
          <a:off x="403725" y="1270038"/>
          <a:ext cx="3000000" cy="3000000"/>
        </p:xfrm>
        <a:graphic>
          <a:graphicData uri="http://schemas.openxmlformats.org/drawingml/2006/table">
            <a:tbl>
              <a:tblPr>
                <a:noFill/>
                <a:tableStyleId>{1C9F8E04-D00E-4867-A903-DB03803A837A}</a:tableStyleId>
              </a:tblPr>
              <a:tblGrid>
                <a:gridCol w="588450"/>
                <a:gridCol w="6076200"/>
              </a:tblGrid>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212.a</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212.b</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Construct questions that can be answered by predictive modeling.</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212.c</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Select appropriate types of predictive models that help answer statistical questions and justify these choices.</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14150">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212.d</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Demonstrate understanding that Data = Model + Error, where the Model may contain one predictor, multiple predictors, or no predictors at all.</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212.e</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Understand and implement machine learning methods, and distinguish between supervised and unsupervised learning methods.</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212.f </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Improve predictive model fit by transforming variables, selecting variables, or using an alternate type of predictive modeling method.</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28750">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212.g </a:t>
                      </a:r>
                      <a:endParaRPr sz="9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Use predictive models to make predictions and interpret these predictions in context.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212.h</a:t>
                      </a:r>
                      <a:endParaRPr sz="9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Distinguish between correlation and causation.</a:t>
                      </a:r>
                      <a:endParaRPr sz="10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3" name="Shape 533"/>
        <p:cNvGrpSpPr/>
        <p:nvPr/>
      </p:nvGrpSpPr>
      <p:grpSpPr>
        <a:xfrm>
          <a:off x="0" y="0"/>
          <a:ext cx="0" cy="0"/>
          <a:chOff x="0" y="0"/>
          <a:chExt cx="0" cy="0"/>
        </a:xfrm>
      </p:grpSpPr>
      <p:cxnSp>
        <p:nvCxnSpPr>
          <p:cNvPr id="534" name="Google Shape;534;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5" name="Google Shape;535;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6" name="Google Shape;536;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7" name="Google Shape;537;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39"/>
          <p:cNvSpPr txBox="1"/>
          <p:nvPr/>
        </p:nvSpPr>
        <p:spPr>
          <a:xfrm>
            <a:off x="6976350" y="2679000"/>
            <a:ext cx="15540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212.b  Construct questions that can be answered by predictive modeling</a:t>
            </a:r>
            <a:endParaRPr b="1" i="0" sz="1100" u="none" cap="none" strike="noStrike">
              <a:solidFill>
                <a:srgbClr val="C9FC8D"/>
              </a:solidFill>
              <a:latin typeface="DM Sans"/>
              <a:ea typeface="DM Sans"/>
              <a:cs typeface="DM Sans"/>
              <a:sym typeface="DM Sans"/>
            </a:endParaRPr>
          </a:p>
        </p:txBody>
      </p:sp>
      <p:graphicFrame>
        <p:nvGraphicFramePr>
          <p:cNvPr id="539" name="Google Shape;539;p39"/>
          <p:cNvGraphicFramePr/>
          <p:nvPr/>
        </p:nvGraphicFramePr>
        <p:xfrm>
          <a:off x="403725" y="1363538"/>
          <a:ext cx="3000000" cy="3000000"/>
        </p:xfrm>
        <a:graphic>
          <a:graphicData uri="http://schemas.openxmlformats.org/drawingml/2006/table">
            <a:tbl>
              <a:tblPr>
                <a:noFill/>
                <a:tableStyleId>{1C9F8E04-D00E-4867-A903-DB03803A837A}</a:tableStyleId>
              </a:tblPr>
              <a:tblGrid>
                <a:gridCol w="588450"/>
                <a:gridCol w="6076200"/>
              </a:tblGrid>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212.a</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212.b</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Construct questions that can be answered by predictive modeling.</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212.c</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Select appropriate types of predictive models that help answer statistical questions and justify these choices.</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14150">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212.d</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Demonstrate understanding that Data = Model + Error, where the Model may contain one predictor, multiple predictors, or no predictors at all.</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212.e</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Understand and implement machine learning methods, and distinguish between supervised and unsupervised learning methods.</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212.f </a:t>
                      </a:r>
                      <a:endParaRPr sz="9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Improve predictive model fit by transforming variables, selecting variables, or using an alternate type of predictive modeling method.</a:t>
                      </a:r>
                      <a:endParaRPr sz="10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28750">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212.g </a:t>
                      </a:r>
                      <a:endParaRPr sz="9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Use predictive models to make predictions and interpret these predictions in context.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76375">
                <a:tc>
                  <a:txBody>
                    <a:bodyPr/>
                    <a:lstStyle/>
                    <a:p>
                      <a:pPr indent="0" lvl="0" marL="0" marR="0" rtl="0" algn="l">
                        <a:lnSpc>
                          <a:spcPct val="100000"/>
                        </a:lnSpc>
                        <a:spcBef>
                          <a:spcPts val="0"/>
                        </a:spcBef>
                        <a:spcAft>
                          <a:spcPts val="0"/>
                        </a:spcAft>
                        <a:buClr>
                          <a:srgbClr val="000000"/>
                        </a:buClr>
                        <a:buSzPts val="900"/>
                        <a:buFont typeface="Arial"/>
                        <a:buNone/>
                      </a:pPr>
                      <a:r>
                        <a:rPr lang="en-GB" sz="900" u="none" cap="none" strike="noStrike"/>
                        <a:t>212.h</a:t>
                      </a:r>
                      <a:endParaRPr sz="9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Distinguish between correlation and causation.</a:t>
                      </a:r>
                      <a:endParaRPr sz="10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43" name="Shape 543"/>
        <p:cNvGrpSpPr/>
        <p:nvPr/>
      </p:nvGrpSpPr>
      <p:grpSpPr>
        <a:xfrm>
          <a:off x="0" y="0"/>
          <a:ext cx="0" cy="0"/>
          <a:chOff x="0" y="0"/>
          <a:chExt cx="0" cy="0"/>
        </a:xfrm>
      </p:grpSpPr>
      <p:sp>
        <p:nvSpPr>
          <p:cNvPr id="544" name="Google Shape;544;p40"/>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M212 Predictive Modeling,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45" name="Google Shape;545;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46" name="Google Shape;546;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47" name="Google Shape;547;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8" name="Google Shape;548;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49" name="Google Shape;549;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0" name="Google Shape;550;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1" name="Google Shape;551;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5" name="Shape 555"/>
        <p:cNvGrpSpPr/>
        <p:nvPr/>
      </p:nvGrpSpPr>
      <p:grpSpPr>
        <a:xfrm>
          <a:off x="0" y="0"/>
          <a:ext cx="0" cy="0"/>
          <a:chOff x="0" y="0"/>
          <a:chExt cx="0" cy="0"/>
        </a:xfrm>
      </p:grpSpPr>
      <p:sp>
        <p:nvSpPr>
          <p:cNvPr id="556" name="Google Shape;556;p41"/>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M212 Predictive Modeling,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7" name="Google Shape;557;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8" name="Google Shape;558;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9" name="Google Shape;559;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0" name="Google Shape;560;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1" name="Google Shape;561;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2" name="Google Shape;562;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3" name="Google Shape;563;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64" name="Google Shape;564;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5" name="Google Shape;565;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69" name="Shape 569"/>
        <p:cNvGrpSpPr/>
        <p:nvPr/>
      </p:nvGrpSpPr>
      <p:grpSpPr>
        <a:xfrm>
          <a:off x="0" y="0"/>
          <a:ext cx="0" cy="0"/>
          <a:chOff x="0" y="0"/>
          <a:chExt cx="0" cy="0"/>
        </a:xfrm>
      </p:grpSpPr>
      <p:cxnSp>
        <p:nvCxnSpPr>
          <p:cNvPr id="570" name="Google Shape;570;p4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1" name="Google Shape;571;p42"/>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 </a:t>
            </a:r>
            <a:endParaRPr b="0" i="0" sz="5200" u="none" cap="none" strike="noStrike">
              <a:solidFill>
                <a:schemeClr val="dk1"/>
              </a:solidFill>
              <a:latin typeface="Nanum Myeongjo"/>
              <a:ea typeface="Nanum Myeongjo"/>
              <a:cs typeface="Nanum Myeongjo"/>
              <a:sym typeface="Nanum Myeongjo"/>
            </a:endParaRPr>
          </a:p>
        </p:txBody>
      </p:sp>
      <p:sp>
        <p:nvSpPr>
          <p:cNvPr id="572" name="Google Shape;572;p4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76" name="Shape 576"/>
        <p:cNvGrpSpPr/>
        <p:nvPr/>
      </p:nvGrpSpPr>
      <p:grpSpPr>
        <a:xfrm>
          <a:off x="0" y="0"/>
          <a:ext cx="0" cy="0"/>
          <a:chOff x="0" y="0"/>
          <a:chExt cx="0" cy="0"/>
        </a:xfrm>
      </p:grpSpPr>
      <p:sp>
        <p:nvSpPr>
          <p:cNvPr id="577" name="Google Shape;577;p43"/>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578" name="Google Shape;578;p43"/>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79" name="Google Shape;579;p43"/>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80" name="Google Shape;580;p43"/>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81" name="Google Shape;581;p43"/>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85" name="Shape 585"/>
        <p:cNvGrpSpPr/>
        <p:nvPr/>
      </p:nvGrpSpPr>
      <p:grpSpPr>
        <a:xfrm>
          <a:off x="0" y="0"/>
          <a:ext cx="0" cy="0"/>
          <a:chOff x="0" y="0"/>
          <a:chExt cx="0" cy="0"/>
        </a:xfrm>
      </p:grpSpPr>
      <p:cxnSp>
        <p:nvCxnSpPr>
          <p:cNvPr id="586" name="Google Shape;586;p4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87" name="Google Shape;587;p4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88" name="Google Shape;588;p44"/>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589" name="Google Shape;589;p44"/>
          <p:cNvGraphicFramePr/>
          <p:nvPr/>
        </p:nvGraphicFramePr>
        <p:xfrm>
          <a:off x="1037388" y="1308850"/>
          <a:ext cx="3000000" cy="3000000"/>
        </p:xfrm>
        <a:graphic>
          <a:graphicData uri="http://schemas.openxmlformats.org/drawingml/2006/table">
            <a:tbl>
              <a:tblPr>
                <a:noFill/>
                <a:tableStyleId>{51B81DDF-7B90-4DBE-BA24-A1E57970499D}</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590" name="Google Shape;590;p44"/>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44"/>
          <p:cNvSpPr txBox="1"/>
          <p:nvPr/>
        </p:nvSpPr>
        <p:spPr>
          <a:xfrm>
            <a:off x="7148900" y="3763150"/>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Our goal: understand student thinking so we can help to move it forward!</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95" name="Shape 595"/>
        <p:cNvGrpSpPr/>
        <p:nvPr/>
      </p:nvGrpSpPr>
      <p:grpSpPr>
        <a:xfrm>
          <a:off x="0" y="0"/>
          <a:ext cx="0" cy="0"/>
          <a:chOff x="0" y="0"/>
          <a:chExt cx="0" cy="0"/>
        </a:xfrm>
      </p:grpSpPr>
      <p:sp>
        <p:nvSpPr>
          <p:cNvPr id="596" name="Google Shape;596;p45"/>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45"/>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598" name="Google Shape;598;p45"/>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599" name="Google Shape;599;p45"/>
          <p:cNvGraphicFramePr/>
          <p:nvPr/>
        </p:nvGraphicFramePr>
        <p:xfrm>
          <a:off x="311700" y="1057150"/>
          <a:ext cx="3000000" cy="3000000"/>
        </p:xfrm>
        <a:graphic>
          <a:graphicData uri="http://schemas.openxmlformats.org/drawingml/2006/table">
            <a:tbl>
              <a:tblPr>
                <a:noFill/>
                <a:tableStyleId>{1C9F8E04-D00E-4867-A903-DB03803A837A}</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212.a</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Engage in the modeling cycle.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212.b</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Construct questions that can be answered by predictive modeling.</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212.c</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Select appropriate types of predictive models that help answer statistical questions and justify these choices.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Demonstrate understanding that Data = Model + Error, where the Model may contain one predictor, multiple predictors, or no predictors at all.</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212.e</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Understand and implement machine learning methods, and distinguish between supervised and unsupervised learning methods.</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212.f </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latin typeface="IBM Plex Sans"/>
                          <a:ea typeface="IBM Plex Sans"/>
                          <a:cs typeface="IBM Plex Sans"/>
                          <a:sym typeface="IBM Plex Sans"/>
                        </a:rPr>
                        <a:t>Improve predictive model fit by transforming variables, selecting variables, or using an alternate type of predictive modeling method.</a:t>
                      </a:r>
                      <a:endParaRPr sz="1100" u="none" cap="none" strike="noStrike">
                        <a:solidFill>
                          <a:srgbClr val="1F1F1F"/>
                        </a:solidFill>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212.g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Use predictive models to make predictions and interpret these predictions in context.</a:t>
                      </a:r>
                      <a:endParaRPr sz="1000" u="none" cap="none" strike="noStrike">
                        <a:solidFill>
                          <a:srgbClr val="1F1F1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212.h</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Distinguish between correlation and causation.</a:t>
                      </a:r>
                      <a:endParaRPr sz="11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03" name="Shape 603"/>
        <p:cNvGrpSpPr/>
        <p:nvPr/>
      </p:nvGrpSpPr>
      <p:grpSpPr>
        <a:xfrm>
          <a:off x="0" y="0"/>
          <a:ext cx="0" cy="0"/>
          <a:chOff x="0" y="0"/>
          <a:chExt cx="0" cy="0"/>
        </a:xfrm>
      </p:grpSpPr>
      <p:cxnSp>
        <p:nvCxnSpPr>
          <p:cNvPr id="604" name="Google Shape;604;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05" name="Google Shape;605;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06" name="Google Shape;606;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07" name="Google Shape;607;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08" name="Google Shape;608;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09" name="Google Shape;609;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0" name="Google Shape;610;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1" name="Google Shape;611;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12" name="Google Shape;612;p46"/>
          <p:cNvSpPr txBox="1"/>
          <p:nvPr/>
        </p:nvSpPr>
        <p:spPr>
          <a:xfrm>
            <a:off x="220525" y="2827500"/>
            <a:ext cx="18723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1"/>
                </a:solidFill>
                <a:latin typeface="IBM Plex Sans"/>
                <a:ea typeface="IBM Plex Sans"/>
                <a:cs typeface="IBM Plex Sans"/>
                <a:sym typeface="IBM Plex Sans"/>
              </a:rPr>
              <a:t> </a:t>
            </a:r>
            <a:r>
              <a:rPr b="1" i="0" lang="en-GB" sz="1000" u="none" cap="none" strike="noStrike">
                <a:solidFill>
                  <a:schemeClr val="dk1"/>
                </a:solidFill>
                <a:latin typeface="IBM Plex Sans"/>
                <a:ea typeface="IBM Plex Sans"/>
                <a:cs typeface="IBM Plex Sans"/>
                <a:sym typeface="IBM Plex Sans"/>
              </a:rPr>
              <a:t>212.b Construct questions that can be answered by predictive modeling.</a:t>
            </a:r>
            <a:endParaRPr b="1" i="0" sz="1400" u="none" cap="none" strike="noStrike">
              <a:solidFill>
                <a:srgbClr val="000000"/>
              </a:solidFill>
              <a:latin typeface="Arial"/>
              <a:ea typeface="Arial"/>
              <a:cs typeface="Arial"/>
              <a:sym typeface="Arial"/>
            </a:endParaRPr>
          </a:p>
        </p:txBody>
      </p:sp>
      <p:cxnSp>
        <p:nvCxnSpPr>
          <p:cNvPr id="613" name="Google Shape;613;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14" name="Google Shape;614;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15" name="Google Shape;615;p46"/>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616" name="Google Shape;616;p46"/>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17" name="Google Shape;617;p46"/>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21" name="Shape 621"/>
        <p:cNvGrpSpPr/>
        <p:nvPr/>
      </p:nvGrpSpPr>
      <p:grpSpPr>
        <a:xfrm>
          <a:off x="0" y="0"/>
          <a:ext cx="0" cy="0"/>
          <a:chOff x="0" y="0"/>
          <a:chExt cx="0" cy="0"/>
        </a:xfrm>
      </p:grpSpPr>
      <p:cxnSp>
        <p:nvCxnSpPr>
          <p:cNvPr id="622" name="Google Shape;622;p4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23" name="Google Shape;623;p4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24" name="Google Shape;624;p4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25" name="Google Shape;625;p47"/>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626" name="Google Shape;626;p47"/>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47"/>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8" name="Google Shape;628;p47"/>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47"/>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3" name="Shape 633"/>
        <p:cNvGrpSpPr/>
        <p:nvPr/>
      </p:nvGrpSpPr>
      <p:grpSpPr>
        <a:xfrm>
          <a:off x="0" y="0"/>
          <a:ext cx="0" cy="0"/>
          <a:chOff x="0" y="0"/>
          <a:chExt cx="0" cy="0"/>
        </a:xfrm>
      </p:grpSpPr>
      <p:cxnSp>
        <p:nvCxnSpPr>
          <p:cNvPr id="634" name="Google Shape;634;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5" name="Google Shape;635;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36" name="Google Shape;636;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37" name="Google Shape;637;p48"/>
          <p:cNvSpPr/>
          <p:nvPr/>
        </p:nvSpPr>
        <p:spPr>
          <a:xfrm>
            <a:off x="7128200" y="27845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48"/>
          <p:cNvSpPr txBox="1"/>
          <p:nvPr/>
        </p:nvSpPr>
        <p:spPr>
          <a:xfrm>
            <a:off x="7324250" y="3511325"/>
            <a:ext cx="15540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F8EF"/>
                </a:solidFill>
                <a:latin typeface="DM Sans"/>
                <a:ea typeface="DM Sans"/>
                <a:cs typeface="DM Sans"/>
                <a:sym typeface="DM Sans"/>
              </a:rPr>
              <a:t>Let’s Compare Notes</a:t>
            </a:r>
            <a:endParaRPr b="1" i="0" sz="14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2" name="Shape 642"/>
        <p:cNvGrpSpPr/>
        <p:nvPr/>
      </p:nvGrpSpPr>
      <p:grpSpPr>
        <a:xfrm>
          <a:off x="0" y="0"/>
          <a:ext cx="0" cy="0"/>
          <a:chOff x="0" y="0"/>
          <a:chExt cx="0" cy="0"/>
        </a:xfrm>
      </p:grpSpPr>
      <p:cxnSp>
        <p:nvCxnSpPr>
          <p:cNvPr id="643" name="Google Shape;643;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44" name="Google Shape;644;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45" name="Google Shape;645;p49"/>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646" name="Google Shape;646;p49"/>
          <p:cNvSpPr/>
          <p:nvPr/>
        </p:nvSpPr>
        <p:spPr>
          <a:xfrm>
            <a:off x="7065750" y="2413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49"/>
          <p:cNvSpPr txBox="1"/>
          <p:nvPr/>
        </p:nvSpPr>
        <p:spPr>
          <a:xfrm>
            <a:off x="7261800" y="3139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51" name="Shape 651"/>
        <p:cNvGrpSpPr/>
        <p:nvPr/>
      </p:nvGrpSpPr>
      <p:grpSpPr>
        <a:xfrm>
          <a:off x="0" y="0"/>
          <a:ext cx="0" cy="0"/>
          <a:chOff x="0" y="0"/>
          <a:chExt cx="0" cy="0"/>
        </a:xfrm>
      </p:grpSpPr>
      <p:cxnSp>
        <p:nvCxnSpPr>
          <p:cNvPr id="652" name="Google Shape;652;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53" name="Google Shape;653;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4" name="Google Shape;654;p50"/>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655" name="Google Shape;655;p50"/>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50"/>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60" name="Shape 660"/>
        <p:cNvGrpSpPr/>
        <p:nvPr/>
      </p:nvGrpSpPr>
      <p:grpSpPr>
        <a:xfrm>
          <a:off x="0" y="0"/>
          <a:ext cx="0" cy="0"/>
          <a:chOff x="0" y="0"/>
          <a:chExt cx="0" cy="0"/>
        </a:xfrm>
      </p:grpSpPr>
      <p:cxnSp>
        <p:nvCxnSpPr>
          <p:cNvPr id="661" name="Google Shape;661;p51"/>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62" name="Google Shape;662;p51"/>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63" name="Google Shape;663;p51"/>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67" name="Shape 667"/>
        <p:cNvGrpSpPr/>
        <p:nvPr/>
      </p:nvGrpSpPr>
      <p:grpSpPr>
        <a:xfrm>
          <a:off x="0" y="0"/>
          <a:ext cx="0" cy="0"/>
          <a:chOff x="0" y="0"/>
          <a:chExt cx="0" cy="0"/>
        </a:xfrm>
      </p:grpSpPr>
      <p:cxnSp>
        <p:nvCxnSpPr>
          <p:cNvPr id="668" name="Google Shape;668;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69" name="Google Shape;669;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70" name="Google Shape;670;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71" name="Google Shape;671;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72" name="Google Shape;672;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