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7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4" r:id="rId57"/>
    <p:sldId id="305" r:id="rId58"/>
    <p:sldId id="306" r:id="rId59"/>
    <p:sldId id="307" r:id="rId60"/>
    <p:sldId id="308" r:id="rId61"/>
  </p:sldIdLst>
  <p:sldSz cy="5143500" cx="9144000"/>
  <p:notesSz cx="6858000" cy="9144000"/>
  <p:embeddedFontLst>
    <p:embeddedFont>
      <p:font typeface="IBM Plex Sans"/>
      <p:regular r:id="rId62"/>
      <p:bold r:id="rId63"/>
      <p:italic r:id="rId64"/>
      <p:boldItalic r:id="rId65"/>
    </p:embeddedFont>
    <p:embeddedFont>
      <p:font typeface="DM Sans Medium"/>
      <p:regular r:id="rId66"/>
      <p:bold r:id="rId67"/>
      <p:italic r:id="rId68"/>
      <p:boldItalic r:id="rId69"/>
    </p:embeddedFont>
    <p:embeddedFont>
      <p:font typeface="Proxima Nova"/>
      <p:regular r:id="rId70"/>
      <p:bold r:id="rId71"/>
      <p:italic r:id="rId72"/>
      <p:boldItalic r:id="rId73"/>
    </p:embeddedFont>
    <p:embeddedFont>
      <p:font typeface="Roboto"/>
      <p:regular r:id="rId74"/>
      <p:bold r:id="rId75"/>
      <p:italic r:id="rId76"/>
      <p:boldItalic r:id="rId77"/>
    </p:embeddedFont>
    <p:embeddedFont>
      <p:font typeface="DM Sans"/>
      <p:regular r:id="rId78"/>
      <p:bold r:id="rId79"/>
      <p:italic r:id="rId80"/>
      <p:boldItalic r:id="rId81"/>
    </p:embeddedFont>
    <p:embeddedFont>
      <p:font typeface="Nanum Myeongjo"/>
      <p:regular r:id="rId82"/>
      <p:bold r:id="rId83"/>
    </p:embeddedFont>
    <p:embeddedFont>
      <p:font typeface="Alfa Slab One"/>
      <p:regular r:id="rId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85" roundtripDataSignature="AMtx7mg24vdA0kEE8FqoJlwcwEuv9QwV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62662F2-F54E-4B8C-A19A-E156171E7A7D}">
  <a:tblStyle styleId="{262662F2-F54E-4B8C-A19A-E156171E7A7D}"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69A9D515-6767-43A0-9092-7E9F124A96F7}"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Relationships xmlns="http://schemas.openxmlformats.org/package/2006/relationships"><Relationship Id="rId40" Type="http://schemas.openxmlformats.org/officeDocument/2006/relationships/slide" Target="slides/slide32.xml"/><Relationship Id="rId84" Type="http://schemas.openxmlformats.org/officeDocument/2006/relationships/font" Target="fonts/AlfaSlabOne-regular.fntdata"/><Relationship Id="rId83" Type="http://schemas.openxmlformats.org/officeDocument/2006/relationships/font" Target="fonts/NanumMyeongjo-bold.fntdata"/><Relationship Id="rId42" Type="http://schemas.openxmlformats.org/officeDocument/2006/relationships/slide" Target="slides/slide34.xml"/><Relationship Id="rId41" Type="http://schemas.openxmlformats.org/officeDocument/2006/relationships/slide" Target="slides/slide33.xml"/><Relationship Id="rId85" Type="http://customschemas.google.com/relationships/presentationmetadata" Target="metadata"/><Relationship Id="rId44" Type="http://schemas.openxmlformats.org/officeDocument/2006/relationships/slide" Target="slides/slide36.xml"/><Relationship Id="rId43" Type="http://schemas.openxmlformats.org/officeDocument/2006/relationships/slide" Target="slides/slide35.xml"/><Relationship Id="rId46" Type="http://schemas.openxmlformats.org/officeDocument/2006/relationships/slide" Target="slides/slide38.xml"/><Relationship Id="rId45" Type="http://schemas.openxmlformats.org/officeDocument/2006/relationships/slide" Target="slides/slide37.xml"/><Relationship Id="rId80" Type="http://schemas.openxmlformats.org/officeDocument/2006/relationships/font" Target="fonts/DMSans-italic.fntdata"/><Relationship Id="rId82" Type="http://schemas.openxmlformats.org/officeDocument/2006/relationships/font" Target="fonts/NanumMyeongjo-regular.fntdata"/><Relationship Id="rId81" Type="http://schemas.openxmlformats.org/officeDocument/2006/relationships/font" Target="fonts/DM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slide" Target="slides/slide40.xml"/><Relationship Id="rId47" Type="http://schemas.openxmlformats.org/officeDocument/2006/relationships/slide" Target="slides/slide39.xml"/><Relationship Id="rId49" Type="http://schemas.openxmlformats.org/officeDocument/2006/relationships/slide" Target="slides/slide41.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73" Type="http://schemas.openxmlformats.org/officeDocument/2006/relationships/font" Target="fonts/ProximaNova-boldItalic.fntdata"/><Relationship Id="rId72" Type="http://schemas.openxmlformats.org/officeDocument/2006/relationships/font" Target="fonts/ProximaNova-italic.fntdata"/><Relationship Id="rId31" Type="http://schemas.openxmlformats.org/officeDocument/2006/relationships/slide" Target="slides/slide23.xml"/><Relationship Id="rId75" Type="http://schemas.openxmlformats.org/officeDocument/2006/relationships/font" Target="fonts/Roboto-bold.fntdata"/><Relationship Id="rId30" Type="http://schemas.openxmlformats.org/officeDocument/2006/relationships/slide" Target="slides/slide22.xml"/><Relationship Id="rId74" Type="http://schemas.openxmlformats.org/officeDocument/2006/relationships/font" Target="fonts/Roboto-regular.fntdata"/><Relationship Id="rId33" Type="http://schemas.openxmlformats.org/officeDocument/2006/relationships/slide" Target="slides/slide25.xml"/><Relationship Id="rId77" Type="http://schemas.openxmlformats.org/officeDocument/2006/relationships/font" Target="fonts/Roboto-boldItalic.fntdata"/><Relationship Id="rId32" Type="http://schemas.openxmlformats.org/officeDocument/2006/relationships/slide" Target="slides/slide24.xml"/><Relationship Id="rId76" Type="http://schemas.openxmlformats.org/officeDocument/2006/relationships/font" Target="fonts/Roboto-italic.fntdata"/><Relationship Id="rId35" Type="http://schemas.openxmlformats.org/officeDocument/2006/relationships/slide" Target="slides/slide27.xml"/><Relationship Id="rId79" Type="http://schemas.openxmlformats.org/officeDocument/2006/relationships/font" Target="fonts/DMSans-bold.fntdata"/><Relationship Id="rId34" Type="http://schemas.openxmlformats.org/officeDocument/2006/relationships/slide" Target="slides/slide26.xml"/><Relationship Id="rId78" Type="http://schemas.openxmlformats.org/officeDocument/2006/relationships/font" Target="fonts/DMSans-regular.fntdata"/><Relationship Id="rId71" Type="http://schemas.openxmlformats.org/officeDocument/2006/relationships/font" Target="fonts/ProximaNova-bold.fntdata"/><Relationship Id="rId70" Type="http://schemas.openxmlformats.org/officeDocument/2006/relationships/font" Target="fonts/ProximaNova-regular.fntdata"/><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2" Type="http://schemas.openxmlformats.org/officeDocument/2006/relationships/font" Target="fonts/IBMPlexSans-regular.fntdata"/><Relationship Id="rId61" Type="http://schemas.openxmlformats.org/officeDocument/2006/relationships/slide" Target="slides/slide53.xml"/><Relationship Id="rId20" Type="http://schemas.openxmlformats.org/officeDocument/2006/relationships/slide" Target="slides/slide12.xml"/><Relationship Id="rId64" Type="http://schemas.openxmlformats.org/officeDocument/2006/relationships/font" Target="fonts/IBMPlexSans-italic.fntdata"/><Relationship Id="rId63" Type="http://schemas.openxmlformats.org/officeDocument/2006/relationships/font" Target="fonts/IBMPlexSans-bold.fntdata"/><Relationship Id="rId22" Type="http://schemas.openxmlformats.org/officeDocument/2006/relationships/slide" Target="slides/slide14.xml"/><Relationship Id="rId66" Type="http://schemas.openxmlformats.org/officeDocument/2006/relationships/font" Target="fonts/DMSansMedium-regular.fntdata"/><Relationship Id="rId21" Type="http://schemas.openxmlformats.org/officeDocument/2006/relationships/slide" Target="slides/slide13.xml"/><Relationship Id="rId65" Type="http://schemas.openxmlformats.org/officeDocument/2006/relationships/font" Target="fonts/IBMPlexSans-boldItalic.fntdata"/><Relationship Id="rId24" Type="http://schemas.openxmlformats.org/officeDocument/2006/relationships/slide" Target="slides/slide16.xml"/><Relationship Id="rId68" Type="http://schemas.openxmlformats.org/officeDocument/2006/relationships/font" Target="fonts/DMSansMedium-italic.fntdata"/><Relationship Id="rId23" Type="http://schemas.openxmlformats.org/officeDocument/2006/relationships/slide" Target="slides/slide15.xml"/><Relationship Id="rId67" Type="http://schemas.openxmlformats.org/officeDocument/2006/relationships/font" Target="fonts/DMSansMedium-bold.fntdata"/><Relationship Id="rId60" Type="http://schemas.openxmlformats.org/officeDocument/2006/relationships/slide" Target="slides/slide52.xml"/><Relationship Id="rId26" Type="http://schemas.openxmlformats.org/officeDocument/2006/relationships/slide" Target="slides/slide18.xml"/><Relationship Id="rId25" Type="http://schemas.openxmlformats.org/officeDocument/2006/relationships/slide" Target="slides/slide17.xml"/><Relationship Id="rId69" Type="http://schemas.openxmlformats.org/officeDocument/2006/relationships/font" Target="fonts/DMSansMedium-boldItalic.fntdata"/><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slide" Target="slides/slide43.xml"/><Relationship Id="rId50" Type="http://schemas.openxmlformats.org/officeDocument/2006/relationships/slide" Target="slides/slide42.xml"/><Relationship Id="rId53" Type="http://schemas.openxmlformats.org/officeDocument/2006/relationships/slide" Target="slides/slide45.xml"/><Relationship Id="rId52" Type="http://schemas.openxmlformats.org/officeDocument/2006/relationships/slide" Target="slides/slide44.xml"/><Relationship Id="rId11" Type="http://schemas.openxmlformats.org/officeDocument/2006/relationships/slide" Target="slides/slide3.xml"/><Relationship Id="rId55" Type="http://schemas.openxmlformats.org/officeDocument/2006/relationships/slide" Target="slides/slide47.xml"/><Relationship Id="rId10" Type="http://schemas.openxmlformats.org/officeDocument/2006/relationships/slide" Target="slides/slide2.xml"/><Relationship Id="rId54" Type="http://schemas.openxmlformats.org/officeDocument/2006/relationships/slide" Target="slides/slide46.xml"/><Relationship Id="rId13" Type="http://schemas.openxmlformats.org/officeDocument/2006/relationships/slide" Target="slides/slide5.xml"/><Relationship Id="rId57" Type="http://schemas.openxmlformats.org/officeDocument/2006/relationships/slide" Target="slides/slide49.xml"/><Relationship Id="rId12" Type="http://schemas.openxmlformats.org/officeDocument/2006/relationships/slide" Target="slides/slide4.xml"/><Relationship Id="rId56" Type="http://schemas.openxmlformats.org/officeDocument/2006/relationships/slide" Target="slides/slide48.xml"/><Relationship Id="rId15" Type="http://schemas.openxmlformats.org/officeDocument/2006/relationships/slide" Target="slides/slide7.xml"/><Relationship Id="rId59" Type="http://schemas.openxmlformats.org/officeDocument/2006/relationships/slide" Target="slides/slide51.xml"/><Relationship Id="rId14" Type="http://schemas.openxmlformats.org/officeDocument/2006/relationships/slide" Target="slides/slide6.xml"/><Relationship Id="rId58" Type="http://schemas.openxmlformats.org/officeDocument/2006/relationships/slide" Target="slides/slide50.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tm.org/Standards-and-Positions/Position-Statements/Ability-Labels_-Disrupting-%E2%80%9CHigh,%E2%80%9D-%E2%80%9CMedium,%E2%80%9D-and-%E2%80%9CLow%E2%80%9D-in-Mathematics-Education/" TargetMode="External"/></Relationships>
</file>

<file path=ppt/notesSlides/_rels/notesSlide2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CfI9iV6bWhGHmWNyLa-ZSidQBfmw14jLk50baUsKyFg/edit?usp=sharing" TargetMode="External"/></Relationships>
</file>

<file path=ppt/notesSlides/_rels/notesSlide3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CfI9iV6bWhGHmWNyLa-ZSidQBfmw14jLk50baUsKyFg/edit?usp=sharing" TargetMode="External"/></Relationships>
</file>

<file path=ppt/notesSlides/_rels/notesSlide48.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 name="Google Shape;21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GB">
                <a:solidFill>
                  <a:schemeClr val="dk1"/>
                </a:solidFill>
              </a:rPr>
              <a:t>Baseline timeframe: 2 hours</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 name="Google Shape;221;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consider this joining question and invite folks to share.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overview of session goals and agenda.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slide serves to remind participants about the learning principles that undergird the bading system.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to consider this question and invite folks to share with a partner and the whole group.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6" name="Google Shape;25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25 minutes.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3" name="Google Shape;26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consider the questions on this slide; they should generate responses based only on the title of the badge. Invite volunteers to share responses with the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our process began by grounding in the standards and identifying the story of the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read through the standards associated with this badge in the handout. (The slide image shows only a partial list.)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Frame this by asking participants to consider how they would synthesize these set of standards.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link to document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2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7" name="Google Shape;287;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responses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What are the are the key takeaways for students?</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these are the Content and Practice Expectations (CPE) we landed on.</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read and consider: </a:t>
            </a:r>
            <a:r>
              <a:rPr i="1" lang="en-GB">
                <a:solidFill>
                  <a:schemeClr val="dk1"/>
                </a:solidFill>
              </a:rPr>
              <a:t>what in our list of Content and Practice Expectations resonates with you? What surprises you?</a:t>
            </a:r>
            <a:endParaRPr i="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Link to Handout: [insert link]</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Feel free to download a copy.</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7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6306f63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7" name="Google Shape;307;g346306f638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we will continue to build a shared understanding of these through sample prompts.</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7" name="Google Shape;31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select a task and look for connections to badge CPEs.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Offer enough time for everyone to engage with at least one task; participants do not need to look at both.</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Consider use of self-select breakout rooms to give participants time to discuss with small group.</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Please see page 8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5" name="Google Shape;32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volunteers to share connections they see to each of the tasks.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Highlight responses where participants have identified one or more CPEs.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5" name="Google Shape;33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some time to consider their responses to these questions then invite volunteers to share with whole group.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these quotes with group as a way to give insight into the </a:t>
            </a:r>
            <a:r>
              <a:rPr i="1" lang="en-GB">
                <a:solidFill>
                  <a:schemeClr val="dk1"/>
                </a:solidFill>
              </a:rPr>
              <a:t>why</a:t>
            </a:r>
            <a:r>
              <a:rPr lang="en-GB">
                <a:solidFill>
                  <a:schemeClr val="dk1"/>
                </a:solidFill>
              </a:rPr>
              <a:t xml:space="preserve"> of this badging project.</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9" name="Google Shape;35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reflect on the HS Badging System, the quote and this list.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Invite participants to consider </a:t>
            </a:r>
            <a:r>
              <a:rPr i="1" lang="en-GB">
                <a:solidFill>
                  <a:schemeClr val="dk1"/>
                </a:solidFill>
              </a:rPr>
              <a:t>how can this approach give students space for what math can be?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inviting 1-2 voices to share thoughts with the group before transitioning to the next section.</a:t>
            </a:r>
            <a:endParaRPr>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5" name="Google Shape;37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Please see page 9 in your handout.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rPr lang="en-GB">
                <a:solidFill>
                  <a:schemeClr val="dk1"/>
                </a:solidFill>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2" name="Google Shape;392;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2" name="Google Shape;402;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 xml:space="preserve">100.g: Solve real-world problems involving area and perimeter of polygons, as well as surface area and volume of prisms and pyramids. </a:t>
            </a:r>
            <a:endParaRPr b="1">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2" name="Google Shape;412;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t/>
            </a:r>
            <a:endParaRPr b="1">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4" name="Google Shape;42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7" name="Google Shape;437;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4a2a1e8d37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8" name="Google Shape;458;g34a2a1e8d37_0_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Let participants know that since we will be looking at student work, it is important to maintain an asset orientation and avoid deficit labels.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a participant to read the quote out loud.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Ask the group to reflect on (a) the types of labels they have heard used in math contexts; (b) the potential impact of these labels.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a:p>
            <a:pPr indent="0" lvl="0" marL="0" rtl="0" algn="l">
              <a:lnSpc>
                <a:spcPct val="100000"/>
              </a:lnSpc>
              <a:spcBef>
                <a:spcPts val="0"/>
              </a:spcBef>
              <a:spcAft>
                <a:spcPts val="0"/>
              </a:spcAft>
              <a:buSzPts val="1100"/>
              <a:buNone/>
            </a:pPr>
            <a:r>
              <a:rPr lang="en-GB">
                <a:solidFill>
                  <a:schemeClr val="dk1"/>
                </a:solidFill>
              </a:rPr>
              <a:t xml:space="preserve">From: NCTM position paper (November 2023): </a:t>
            </a:r>
            <a:r>
              <a:rPr lang="en-GB" u="sng">
                <a:solidFill>
                  <a:schemeClr val="hlink"/>
                </a:solidFill>
                <a:hlinkClick r:id="rId2"/>
              </a:rPr>
              <a:t>https://www.nctm.org/Standards-and-Positions/Position-Statements/Ability-Labels_-Disrupting-%E2%80%9CHigh,%E2%80%9D-%E2%80%9CMedium,%E2%80%9D-and-%E2%80%9CLow%E2%80%9D-in-Mathematics-Education/</a:t>
            </a:r>
            <a:r>
              <a:rPr lang="en-GB">
                <a:solidFill>
                  <a:schemeClr val="dk1"/>
                </a:solidFill>
              </a:rPr>
              <a:t xml:space="preserve"> </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6" name="Google Shape;46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 associated with Task 1.</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pages 11-12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6" name="Google Shape;47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CPE </a:t>
            </a:r>
            <a:r>
              <a:rPr b="1" lang="en-GB">
                <a:solidFill>
                  <a:schemeClr val="dk1"/>
                </a:solidFill>
              </a:rPr>
              <a:t xml:space="preserve">100.g: Solve real-world problems involving area and perimeter of polygons, as well as surface area and volume of prisms and pyramids. </a:t>
            </a:r>
            <a:endParaRPr b="1">
              <a:solidFill>
                <a:schemeClr val="dk1"/>
              </a:solidFill>
            </a:endParaRPr>
          </a:p>
          <a:p>
            <a:pPr indent="0" lvl="0" marL="45720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8" name="Google Shape;488;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Introduce criteria for success.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Ask: “what resonates with you? What questions surface for you?”</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Consider use of breakout groups.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following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18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b="1">
              <a:solidFill>
                <a:schemeClr val="dk1"/>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the quote. Ask participants to reflect on how the criteria and the ideas in the quote require rethinking something in their current practice.</a:t>
            </a:r>
            <a:endParaRPr b="1">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6" name="Google Shape;506;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100.g</a:t>
            </a:r>
            <a:endParaRPr>
              <a:solidFill>
                <a:schemeClr val="dk1"/>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p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4" name="Google Shape;524;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 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4" name="Google Shape;54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a:solidFill>
                <a:schemeClr val="dk1"/>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4" name="Google Shape;554;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p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4" name="Google Shape;564;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4" name="Google Shape;574;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4" name="Google Shape;584;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15 minutes.</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1" name="Google Shape;591;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read through prompt and consider how students might approach this. Invite to try it out for themselves.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pages 13-14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457200" lvl="0" marL="0" rtl="0" algn="l">
              <a:lnSpc>
                <a:spcPct val="100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1" name="Google Shape;601;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r>
              <a:rPr lang="en-GB">
                <a:solidFill>
                  <a:schemeClr val="dk1"/>
                </a:solidFill>
              </a:rPr>
              <a:t xml:space="preserve">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time to read and connect.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to give participants time to discuss with small group.</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p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Encourage participants to use the content and practice expectations (CPE) to support their thinking.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A good CPE to focus on for this task is </a:t>
            </a:r>
            <a:r>
              <a:rPr b="1" lang="en-GB">
                <a:solidFill>
                  <a:schemeClr val="dk1"/>
                </a:solidFill>
              </a:rPr>
              <a:t xml:space="preserve">100.a: Identify quantities of interest for modeling purposes. </a:t>
            </a:r>
            <a:endParaRPr b="1">
              <a:solidFill>
                <a:schemeClr val="dk1"/>
              </a:solidFill>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1" name="Google Shape;621;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Share that we will now be reflecting on the learning principles in relation to this task.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participants time to read and access the copy.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 10 in your handout.</a:t>
            </a:r>
            <a:endParaRPr>
              <a:solidFill>
                <a:schemeClr val="dk1"/>
              </a:solidFill>
            </a:endParaRPr>
          </a:p>
          <a:p>
            <a:pPr indent="0" lvl="0" marL="457200" rtl="0" algn="l">
              <a:lnSpc>
                <a:spcPct val="100000"/>
              </a:lnSpc>
              <a:spcBef>
                <a:spcPts val="0"/>
              </a:spcBef>
              <a:spcAft>
                <a:spcPts val="0"/>
              </a:spcAft>
              <a:buClr>
                <a:schemeClr val="dk1"/>
              </a:buClr>
              <a:buSzPts val="1100"/>
              <a:buFont typeface="Arial"/>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3" name="Google Shape;633;p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Give time for participants to consider these questions, reflecting on the student experience associated with this task and consider how the 7 learning principles are evident.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Consider use of breakout rooms for small group conversation.</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7" name="Google Shape;647;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with the whole group.</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1" name="Google Shape;661;p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30 minutes.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6" name="Shape 666"/>
        <p:cNvGrpSpPr/>
        <p:nvPr/>
      </p:nvGrpSpPr>
      <p:grpSpPr>
        <a:xfrm>
          <a:off x="0" y="0"/>
          <a:ext cx="0" cy="0"/>
          <a:chOff x="0" y="0"/>
          <a:chExt cx="0" cy="0"/>
        </a:xfrm>
      </p:grpSpPr>
      <p:sp>
        <p:nvSpPr>
          <p:cNvPr id="667" name="Google Shape;667;p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8" name="Google Shape;668;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study student work.</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in chat: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Please see pages 15-17 in your handout.</a:t>
            </a:r>
            <a:endParaRPr>
              <a:solidFill>
                <a:schemeClr val="dk1"/>
              </a:solidFill>
            </a:endParaRPr>
          </a:p>
          <a:p>
            <a:pPr indent="0" lvl="0" marL="457200" rtl="0" algn="l">
              <a:lnSpc>
                <a:spcPct val="100000"/>
              </a:lnSpc>
              <a:spcBef>
                <a:spcPts val="0"/>
              </a:spcBef>
              <a:spcAft>
                <a:spcPts val="0"/>
              </a:spcAft>
              <a:buSzPts val="1100"/>
              <a:buNone/>
            </a:pPr>
            <a:r>
              <a:rPr lang="en-GB">
                <a:solidFill>
                  <a:schemeClr val="dk1"/>
                </a:solidFill>
              </a:rPr>
              <a:t>—</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8" name="Google Shape;678;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share what they noticed.</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Look for trends in responses, especially as connected to </a:t>
            </a:r>
            <a:r>
              <a:rPr b="1" lang="en-GB">
                <a:solidFill>
                  <a:schemeClr val="dk1"/>
                </a:solidFill>
              </a:rPr>
              <a:t xml:space="preserve">100.a: Identify quantities of interest for modeling purposes.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0" name="Google Shape;690;p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Remind participants of the criteria of success. </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Use this slide to set up what folks will do on the next slide:</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They will examine the student work. </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Determine where that </a:t>
            </a:r>
            <a:r>
              <a:rPr b="1" lang="en-GB" u="sng">
                <a:solidFill>
                  <a:schemeClr val="dk1"/>
                </a:solidFill>
              </a:rPr>
              <a:t>work</a:t>
            </a:r>
            <a:r>
              <a:rPr lang="en-GB">
                <a:solidFill>
                  <a:schemeClr val="dk1"/>
                </a:solidFill>
              </a:rPr>
              <a:t xml:space="preserve"> falls along the criteria for success spectrum.</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And add a checkmark and text sharing what evidence of success is present.</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We will focus our lens on the CPE displayed on the slide: 100.a</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346306f6387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8" name="Google Shape;708;g346306f6387_0_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Facilitator will need to make a copy of the </a:t>
            </a:r>
            <a:r>
              <a:rPr lang="en-GB" u="sng">
                <a:solidFill>
                  <a:schemeClr val="hlink"/>
                </a:solidFill>
                <a:hlinkClick r:id="rId2"/>
              </a:rPr>
              <a:t>editable Google Slide Deck</a:t>
            </a:r>
            <a:r>
              <a:rPr lang="en-GB">
                <a:solidFill>
                  <a:schemeClr val="dk1"/>
                </a:solidFill>
              </a:rPr>
              <a:t xml:space="preserve"> and share that link with participants.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participants to edit the Google slide accordingly, sharing:</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Where they think the evidence of learning is along the Criteria for Success spectrum (using the checkmarks provided).</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If the student was here, what question(s) would you pose to understand what they know?</a:t>
            </a:r>
            <a:endParaRPr>
              <a:solidFill>
                <a:schemeClr val="dk1"/>
              </a:solidFill>
            </a:endParaRPr>
          </a:p>
          <a:p>
            <a:pPr indent="-298450" lvl="1" marL="914400" rtl="0" algn="l">
              <a:lnSpc>
                <a:spcPct val="100000"/>
              </a:lnSpc>
              <a:spcBef>
                <a:spcPts val="0"/>
              </a:spcBef>
              <a:spcAft>
                <a:spcPts val="0"/>
              </a:spcAft>
              <a:buClr>
                <a:schemeClr val="dk1"/>
              </a:buClr>
              <a:buSzPts val="1100"/>
              <a:buChar char="○"/>
            </a:pPr>
            <a:r>
              <a:rPr lang="en-GB">
                <a:solidFill>
                  <a:schemeClr val="dk1"/>
                </a:solidFill>
              </a:rPr>
              <a:t xml:space="preserve">Remind participants to focus on the CPEs to help guide decision making.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If they find the student </a:t>
            </a:r>
            <a:r>
              <a:rPr b="1" lang="en-GB" u="sng">
                <a:solidFill>
                  <a:schemeClr val="dk1"/>
                </a:solidFill>
              </a:rPr>
              <a:t>work</a:t>
            </a:r>
            <a:r>
              <a:rPr b="1" lang="en-GB">
                <a:solidFill>
                  <a:schemeClr val="dk1"/>
                </a:solidFill>
              </a:rPr>
              <a:t xml:space="preserve"> </a:t>
            </a:r>
            <a:r>
              <a:rPr lang="en-GB">
                <a:solidFill>
                  <a:schemeClr val="dk1"/>
                </a:solidFill>
              </a:rPr>
              <a:t xml:space="preserve">falls within the first two categories, consider inviting folks to consider and share what “conferring and additional instruction/learning” might look like for that student, as time permits.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Share that directions are on the first slide.</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Navigate to Google Slides file to illustrate use of tools as needed.</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p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8" name="Google Shape;728;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p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8" name="Google Shape;738;p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p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8" name="Google Shape;748;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Use this slide to discuss how folks thought about the student work, in terms of the Criteria for Success chart.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meant to give time for group to build shared understanding of how to use the CPEs alongside the rubric to share ways of partnering with students to support all students reaching. </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 xml:space="preserve">This is not a norming exercise; there is not single correct characterization of the work. Emphasize use of evidence and concrete next steps from each participant to support student learning. </a:t>
            </a:r>
            <a:endParaRPr b="1">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p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8" name="Google Shape;758;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solidFill>
                <a:schemeClr val="dk1"/>
              </a:solidFill>
            </a:endParaRPr>
          </a:p>
          <a:p>
            <a:pPr indent="0" lvl="0" marL="0" rtl="0" algn="l">
              <a:lnSpc>
                <a:spcPct val="100000"/>
              </a:lnSpc>
              <a:spcBef>
                <a:spcPts val="0"/>
              </a:spcBef>
              <a:spcAft>
                <a:spcPts val="0"/>
              </a:spcAft>
              <a:buSzPts val="1100"/>
              <a:buNone/>
            </a:pPr>
            <a:r>
              <a:t/>
            </a:r>
            <a:endParaRPr>
              <a:solidFill>
                <a:schemeClr val="dk1"/>
              </a:solidFil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p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8" name="Google Shape;768;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Estimated time for this section is about 5 minutes.</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5" name="Google Shape;775;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GB">
                <a:solidFill>
                  <a:schemeClr val="dk1"/>
                </a:solidFill>
              </a:rPr>
              <a:t>Facilitation Note</a:t>
            </a:r>
            <a:endParaRPr b="1">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Give participants time to reflect. If time permits, consider using breakout rooms to have folks connect in smaller pairings or groups.</a:t>
            </a:r>
            <a:endParaRPr>
              <a:solidFill>
                <a:schemeClr val="dk1"/>
              </a:solidFill>
            </a:endParaRPr>
          </a:p>
          <a:p>
            <a:pPr indent="-298450" lvl="0" marL="457200" rtl="0" algn="l">
              <a:lnSpc>
                <a:spcPct val="100000"/>
              </a:lnSpc>
              <a:spcBef>
                <a:spcPts val="0"/>
              </a:spcBef>
              <a:spcAft>
                <a:spcPts val="0"/>
              </a:spcAft>
              <a:buClr>
                <a:schemeClr val="dk1"/>
              </a:buClr>
              <a:buSzPts val="1100"/>
              <a:buChar char="●"/>
            </a:pPr>
            <a:r>
              <a:rPr lang="en-GB">
                <a:solidFill>
                  <a:schemeClr val="dk1"/>
                </a:solidFill>
              </a:rPr>
              <a:t>Invite to share with whole group.</a:t>
            </a:r>
            <a:endParaRPr/>
          </a:p>
        </p:txBody>
      </p:sp>
    </p:spTree>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1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9" name="Shape 9"/>
        <p:cNvGrpSpPr/>
        <p:nvPr/>
      </p:nvGrpSpPr>
      <p:grpSpPr>
        <a:xfrm>
          <a:off x="0" y="0"/>
          <a:ext cx="0" cy="0"/>
          <a:chOff x="0" y="0"/>
          <a:chExt cx="0" cy="0"/>
        </a:xfrm>
      </p:grpSpPr>
      <p:cxnSp>
        <p:nvCxnSpPr>
          <p:cNvPr id="10" name="Google Shape;10;p55"/>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1" name="Google Shape;11;p55"/>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cxnSp>
        <p:nvCxnSpPr>
          <p:cNvPr id="13" name="Google Shape;13;p73"/>
          <p:cNvCxnSpPr/>
          <p:nvPr/>
        </p:nvCxnSpPr>
        <p:spPr>
          <a:xfrm>
            <a:off x="4278300" y="2751163"/>
            <a:ext cx="587400" cy="0"/>
          </a:xfrm>
          <a:prstGeom prst="straightConnector1">
            <a:avLst/>
          </a:prstGeom>
          <a:noFill/>
          <a:ln cap="flat" cmpd="sng" w="76200">
            <a:solidFill>
              <a:schemeClr val="dk1"/>
            </a:solidFill>
            <a:prstDash val="solid"/>
            <a:round/>
            <a:headEnd len="sm" w="sm" type="none"/>
            <a:tailEnd len="sm" w="sm" type="none"/>
          </a:ln>
        </p:spPr>
      </p:cxnSp>
      <p:sp>
        <p:nvSpPr>
          <p:cNvPr id="14" name="Google Shape;14;p73"/>
          <p:cNvSpPr txBox="1"/>
          <p:nvPr>
            <p:ph type="ctrTitle"/>
          </p:nvPr>
        </p:nvSpPr>
        <p:spPr>
          <a:xfrm>
            <a:off x="311700" y="595975"/>
            <a:ext cx="8520600" cy="1957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15" name="Google Shape;15;p73"/>
          <p:cNvSpPr txBox="1"/>
          <p:nvPr>
            <p:ph idx="1" type="subTitle"/>
          </p:nvPr>
        </p:nvSpPr>
        <p:spPr>
          <a:xfrm>
            <a:off x="311700" y="3165823"/>
            <a:ext cx="8520600" cy="733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6" name="Google Shape;16;p7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sp>
        <p:nvSpPr>
          <p:cNvPr id="18" name="Google Shape;18;p74"/>
          <p:cNvSpPr txBox="1"/>
          <p:nvPr>
            <p:ph type="title"/>
          </p:nvPr>
        </p:nvSpPr>
        <p:spPr>
          <a:xfrm>
            <a:off x="311700" y="2480550"/>
            <a:ext cx="8114400" cy="24459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6800"/>
              <a:buNone/>
              <a:defRPr sz="6800">
                <a:solidFill>
                  <a:schemeClr val="lt1"/>
                </a:solidFill>
              </a:defRPr>
            </a:lvl1pPr>
            <a:lvl2pPr lvl="1" algn="l">
              <a:lnSpc>
                <a:spcPct val="100000"/>
              </a:lnSpc>
              <a:spcBef>
                <a:spcPts val="0"/>
              </a:spcBef>
              <a:spcAft>
                <a:spcPts val="0"/>
              </a:spcAft>
              <a:buClr>
                <a:schemeClr val="lt1"/>
              </a:buClr>
              <a:buSzPts val="6800"/>
              <a:buNone/>
              <a:defRPr sz="6800">
                <a:solidFill>
                  <a:schemeClr val="lt1"/>
                </a:solidFill>
              </a:defRPr>
            </a:lvl2pPr>
            <a:lvl3pPr lvl="2" algn="l">
              <a:lnSpc>
                <a:spcPct val="100000"/>
              </a:lnSpc>
              <a:spcBef>
                <a:spcPts val="0"/>
              </a:spcBef>
              <a:spcAft>
                <a:spcPts val="0"/>
              </a:spcAft>
              <a:buClr>
                <a:schemeClr val="lt1"/>
              </a:buClr>
              <a:buSzPts val="6800"/>
              <a:buNone/>
              <a:defRPr sz="6800">
                <a:solidFill>
                  <a:schemeClr val="lt1"/>
                </a:solidFill>
              </a:defRPr>
            </a:lvl3pPr>
            <a:lvl4pPr lvl="3" algn="l">
              <a:lnSpc>
                <a:spcPct val="100000"/>
              </a:lnSpc>
              <a:spcBef>
                <a:spcPts val="0"/>
              </a:spcBef>
              <a:spcAft>
                <a:spcPts val="0"/>
              </a:spcAft>
              <a:buClr>
                <a:schemeClr val="lt1"/>
              </a:buClr>
              <a:buSzPts val="6800"/>
              <a:buNone/>
              <a:defRPr sz="6800">
                <a:solidFill>
                  <a:schemeClr val="lt1"/>
                </a:solidFill>
              </a:defRPr>
            </a:lvl4pPr>
            <a:lvl5pPr lvl="4" algn="l">
              <a:lnSpc>
                <a:spcPct val="100000"/>
              </a:lnSpc>
              <a:spcBef>
                <a:spcPts val="0"/>
              </a:spcBef>
              <a:spcAft>
                <a:spcPts val="0"/>
              </a:spcAft>
              <a:buClr>
                <a:schemeClr val="lt1"/>
              </a:buClr>
              <a:buSzPts val="6800"/>
              <a:buNone/>
              <a:defRPr sz="6800">
                <a:solidFill>
                  <a:schemeClr val="lt1"/>
                </a:solidFill>
              </a:defRPr>
            </a:lvl5pPr>
            <a:lvl6pPr lvl="5" algn="l">
              <a:lnSpc>
                <a:spcPct val="100000"/>
              </a:lnSpc>
              <a:spcBef>
                <a:spcPts val="0"/>
              </a:spcBef>
              <a:spcAft>
                <a:spcPts val="0"/>
              </a:spcAft>
              <a:buClr>
                <a:schemeClr val="lt1"/>
              </a:buClr>
              <a:buSzPts val="6800"/>
              <a:buNone/>
              <a:defRPr sz="6800">
                <a:solidFill>
                  <a:schemeClr val="lt1"/>
                </a:solidFill>
              </a:defRPr>
            </a:lvl6pPr>
            <a:lvl7pPr lvl="6" algn="l">
              <a:lnSpc>
                <a:spcPct val="100000"/>
              </a:lnSpc>
              <a:spcBef>
                <a:spcPts val="0"/>
              </a:spcBef>
              <a:spcAft>
                <a:spcPts val="0"/>
              </a:spcAft>
              <a:buClr>
                <a:schemeClr val="lt1"/>
              </a:buClr>
              <a:buSzPts val="6800"/>
              <a:buNone/>
              <a:defRPr sz="6800">
                <a:solidFill>
                  <a:schemeClr val="lt1"/>
                </a:solidFill>
              </a:defRPr>
            </a:lvl7pPr>
            <a:lvl8pPr lvl="7" algn="l">
              <a:lnSpc>
                <a:spcPct val="100000"/>
              </a:lnSpc>
              <a:spcBef>
                <a:spcPts val="0"/>
              </a:spcBef>
              <a:spcAft>
                <a:spcPts val="0"/>
              </a:spcAft>
              <a:buClr>
                <a:schemeClr val="lt1"/>
              </a:buClr>
              <a:buSzPts val="6800"/>
              <a:buNone/>
              <a:defRPr sz="6800">
                <a:solidFill>
                  <a:schemeClr val="lt1"/>
                </a:solidFill>
              </a:defRPr>
            </a:lvl8pPr>
            <a:lvl9pPr lvl="8" algn="l">
              <a:lnSpc>
                <a:spcPct val="100000"/>
              </a:lnSpc>
              <a:spcBef>
                <a:spcPts val="0"/>
              </a:spcBef>
              <a:spcAft>
                <a:spcPts val="0"/>
              </a:spcAft>
              <a:buClr>
                <a:schemeClr val="lt1"/>
              </a:buClr>
              <a:buSzPts val="6800"/>
              <a:buNone/>
              <a:defRPr sz="6800">
                <a:solidFill>
                  <a:schemeClr val="lt1"/>
                </a:solidFill>
              </a:defRPr>
            </a:lvl9pPr>
          </a:lstStyle>
          <a:p/>
        </p:txBody>
      </p:sp>
      <p:sp>
        <p:nvSpPr>
          <p:cNvPr id="19" name="Google Shape;19;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7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2" name="Google Shape;22;p7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3" name="Google Shape;23;p7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7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26" name="Google Shape;26;p7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7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8" name="Google Shape;28;p7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7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31" name="Google Shape;31;p7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8"/>
          <p:cNvSpPr txBox="1"/>
          <p:nvPr>
            <p:ph type="title"/>
          </p:nvPr>
        </p:nvSpPr>
        <p:spPr>
          <a:xfrm>
            <a:off x="311700" y="6318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4" name="Google Shape;34;p78"/>
          <p:cNvSpPr txBox="1"/>
          <p:nvPr>
            <p:ph idx="1" type="body"/>
          </p:nvPr>
        </p:nvSpPr>
        <p:spPr>
          <a:xfrm>
            <a:off x="311700" y="1490875"/>
            <a:ext cx="2808000" cy="30780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5" name="Google Shape;35;p7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36" name="Shape 36"/>
        <p:cNvGrpSpPr/>
        <p:nvPr/>
      </p:nvGrpSpPr>
      <p:grpSpPr>
        <a:xfrm>
          <a:off x="0" y="0"/>
          <a:ext cx="0" cy="0"/>
          <a:chOff x="0" y="0"/>
          <a:chExt cx="0" cy="0"/>
        </a:xfrm>
      </p:grpSpPr>
      <p:sp>
        <p:nvSpPr>
          <p:cNvPr id="37" name="Google Shape;37;p79"/>
          <p:cNvSpPr txBox="1"/>
          <p:nvPr>
            <p:ph type="title"/>
          </p:nvPr>
        </p:nvSpPr>
        <p:spPr>
          <a:xfrm>
            <a:off x="490250" y="526350"/>
            <a:ext cx="5683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p:txBody>
      </p:sp>
      <p:sp>
        <p:nvSpPr>
          <p:cNvPr id="38" name="Google Shape;38;p7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80"/>
          <p:cNvSpPr/>
          <p:nvPr/>
        </p:nvSpPr>
        <p:spPr>
          <a:xfrm>
            <a:off x="4572000" y="10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1" name="Google Shape;41;p8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80"/>
          <p:cNvSpPr txBox="1"/>
          <p:nvPr>
            <p:ph type="title"/>
          </p:nvPr>
        </p:nvSpPr>
        <p:spPr>
          <a:xfrm>
            <a:off x="265500" y="1375599"/>
            <a:ext cx="4045200" cy="1551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p:txBody>
      </p:sp>
      <p:sp>
        <p:nvSpPr>
          <p:cNvPr id="43" name="Google Shape;43;p80"/>
          <p:cNvSpPr txBox="1"/>
          <p:nvPr>
            <p:ph idx="1" type="subTitle"/>
          </p:nvPr>
        </p:nvSpPr>
        <p:spPr>
          <a:xfrm>
            <a:off x="265500" y="2981125"/>
            <a:ext cx="4045200" cy="13455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4" name="Google Shape;44;p80"/>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45" name="Google Shape;45;p8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81"/>
          <p:cNvSpPr txBox="1"/>
          <p:nvPr>
            <p:ph idx="1" type="body"/>
          </p:nvPr>
        </p:nvSpPr>
        <p:spPr>
          <a:xfrm>
            <a:off x="319500" y="4233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p:txBody>
      </p:sp>
      <p:sp>
        <p:nvSpPr>
          <p:cNvPr id="48" name="Google Shape;48;p8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82"/>
          <p:cNvSpPr txBox="1"/>
          <p:nvPr>
            <p:ph hasCustomPrompt="1" type="title"/>
          </p:nvPr>
        </p:nvSpPr>
        <p:spPr>
          <a:xfrm>
            <a:off x="311700" y="1167925"/>
            <a:ext cx="8520600" cy="1980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dk1"/>
              </a:buClr>
              <a:buSzPts val="11000"/>
              <a:buNone/>
              <a:defRPr sz="11000">
                <a:solidFill>
                  <a:schemeClr val="dk1"/>
                </a:solidFill>
              </a:defRPr>
            </a:lvl1pPr>
            <a:lvl2pPr lvl="1" algn="ctr">
              <a:lnSpc>
                <a:spcPct val="100000"/>
              </a:lnSpc>
              <a:spcBef>
                <a:spcPts val="0"/>
              </a:spcBef>
              <a:spcAft>
                <a:spcPts val="0"/>
              </a:spcAft>
              <a:buClr>
                <a:schemeClr val="dk1"/>
              </a:buClr>
              <a:buSzPts val="11000"/>
              <a:buNone/>
              <a:defRPr sz="11000">
                <a:solidFill>
                  <a:schemeClr val="dk1"/>
                </a:solidFill>
              </a:defRPr>
            </a:lvl2pPr>
            <a:lvl3pPr lvl="2" algn="ctr">
              <a:lnSpc>
                <a:spcPct val="100000"/>
              </a:lnSpc>
              <a:spcBef>
                <a:spcPts val="0"/>
              </a:spcBef>
              <a:spcAft>
                <a:spcPts val="0"/>
              </a:spcAft>
              <a:buClr>
                <a:schemeClr val="dk1"/>
              </a:buClr>
              <a:buSzPts val="11000"/>
              <a:buNone/>
              <a:defRPr sz="11000">
                <a:solidFill>
                  <a:schemeClr val="dk1"/>
                </a:solidFill>
              </a:defRPr>
            </a:lvl3pPr>
            <a:lvl4pPr lvl="3" algn="ctr">
              <a:lnSpc>
                <a:spcPct val="100000"/>
              </a:lnSpc>
              <a:spcBef>
                <a:spcPts val="0"/>
              </a:spcBef>
              <a:spcAft>
                <a:spcPts val="0"/>
              </a:spcAft>
              <a:buClr>
                <a:schemeClr val="dk1"/>
              </a:buClr>
              <a:buSzPts val="11000"/>
              <a:buNone/>
              <a:defRPr sz="11000">
                <a:solidFill>
                  <a:schemeClr val="dk1"/>
                </a:solidFill>
              </a:defRPr>
            </a:lvl4pPr>
            <a:lvl5pPr lvl="4" algn="ctr">
              <a:lnSpc>
                <a:spcPct val="100000"/>
              </a:lnSpc>
              <a:spcBef>
                <a:spcPts val="0"/>
              </a:spcBef>
              <a:spcAft>
                <a:spcPts val="0"/>
              </a:spcAft>
              <a:buClr>
                <a:schemeClr val="dk1"/>
              </a:buClr>
              <a:buSzPts val="11000"/>
              <a:buNone/>
              <a:defRPr sz="11000">
                <a:solidFill>
                  <a:schemeClr val="dk1"/>
                </a:solidFill>
              </a:defRPr>
            </a:lvl5pPr>
            <a:lvl6pPr lvl="5" algn="ctr">
              <a:lnSpc>
                <a:spcPct val="100000"/>
              </a:lnSpc>
              <a:spcBef>
                <a:spcPts val="0"/>
              </a:spcBef>
              <a:spcAft>
                <a:spcPts val="0"/>
              </a:spcAft>
              <a:buClr>
                <a:schemeClr val="dk1"/>
              </a:buClr>
              <a:buSzPts val="11000"/>
              <a:buNone/>
              <a:defRPr sz="11000">
                <a:solidFill>
                  <a:schemeClr val="dk1"/>
                </a:solidFill>
              </a:defRPr>
            </a:lvl6pPr>
            <a:lvl7pPr lvl="6" algn="ctr">
              <a:lnSpc>
                <a:spcPct val="100000"/>
              </a:lnSpc>
              <a:spcBef>
                <a:spcPts val="0"/>
              </a:spcBef>
              <a:spcAft>
                <a:spcPts val="0"/>
              </a:spcAft>
              <a:buClr>
                <a:schemeClr val="dk1"/>
              </a:buClr>
              <a:buSzPts val="11000"/>
              <a:buNone/>
              <a:defRPr sz="11000">
                <a:solidFill>
                  <a:schemeClr val="dk1"/>
                </a:solidFill>
              </a:defRPr>
            </a:lvl7pPr>
            <a:lvl8pPr lvl="7" algn="ctr">
              <a:lnSpc>
                <a:spcPct val="100000"/>
              </a:lnSpc>
              <a:spcBef>
                <a:spcPts val="0"/>
              </a:spcBef>
              <a:spcAft>
                <a:spcPts val="0"/>
              </a:spcAft>
              <a:buClr>
                <a:schemeClr val="dk1"/>
              </a:buClr>
              <a:buSzPts val="11000"/>
              <a:buNone/>
              <a:defRPr sz="11000">
                <a:solidFill>
                  <a:schemeClr val="dk1"/>
                </a:solidFill>
              </a:defRPr>
            </a:lvl8pPr>
            <a:lvl9pPr lvl="8" algn="ctr">
              <a:lnSpc>
                <a:spcPct val="100000"/>
              </a:lnSpc>
              <a:spcBef>
                <a:spcPts val="0"/>
              </a:spcBef>
              <a:spcAft>
                <a:spcPts val="0"/>
              </a:spcAft>
              <a:buClr>
                <a:schemeClr val="dk1"/>
              </a:buClr>
              <a:buSzPts val="11000"/>
              <a:buNone/>
              <a:defRPr sz="11000">
                <a:solidFill>
                  <a:schemeClr val="dk1"/>
                </a:solidFill>
              </a:defRPr>
            </a:lvl9pPr>
          </a:lstStyle>
          <a:p>
            <a:r>
              <a:t>xx%</a:t>
            </a:r>
          </a:p>
        </p:txBody>
      </p:sp>
      <p:sp>
        <p:nvSpPr>
          <p:cNvPr id="51" name="Google Shape;51;p82"/>
          <p:cNvSpPr txBox="1"/>
          <p:nvPr>
            <p:ph idx="1" type="body"/>
          </p:nvPr>
        </p:nvSpPr>
        <p:spPr>
          <a:xfrm>
            <a:off x="311700" y="32242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52" name="Google Shape;52;p8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8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a Section Header" showMasterSp="0">
  <p:cSld name="3a Section Header">
    <p:bg>
      <p:bgPr>
        <a:solidFill>
          <a:schemeClr val="accent1"/>
        </a:solidFill>
      </p:bgPr>
    </p:bg>
    <p:spTree>
      <p:nvGrpSpPr>
        <p:cNvPr id="55" name="Shape 55"/>
        <p:cNvGrpSpPr/>
        <p:nvPr/>
      </p:nvGrpSpPr>
      <p:grpSpPr>
        <a:xfrm>
          <a:off x="0" y="0"/>
          <a:ext cx="0" cy="0"/>
          <a:chOff x="0" y="0"/>
          <a:chExt cx="0" cy="0"/>
        </a:xfrm>
      </p:grpSpPr>
      <p:sp>
        <p:nvSpPr>
          <p:cNvPr id="56" name="Google Shape;56;p84"/>
          <p:cNvSpPr txBox="1"/>
          <p:nvPr>
            <p:ph type="title"/>
          </p:nvPr>
        </p:nvSpPr>
        <p:spPr>
          <a:xfrm>
            <a:off x="571481" y="1085851"/>
            <a:ext cx="7543800" cy="148590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lt1"/>
              </a:buClr>
              <a:buSzPts val="3300"/>
              <a:buFont typeface="Roboto"/>
              <a:buNone/>
              <a:defRPr>
                <a:solidFill>
                  <a:schemeClr val="lt1"/>
                </a:solidFill>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p:txBody>
      </p:sp>
      <p:sp>
        <p:nvSpPr>
          <p:cNvPr id="57" name="Google Shape;57;p84"/>
          <p:cNvSpPr txBox="1"/>
          <p:nvPr>
            <p:ph idx="1" type="subTitle"/>
          </p:nvPr>
        </p:nvSpPr>
        <p:spPr>
          <a:xfrm>
            <a:off x="571481" y="2702638"/>
            <a:ext cx="7543800" cy="1241700"/>
          </a:xfrm>
          <a:prstGeom prst="rect">
            <a:avLst/>
          </a:prstGeom>
          <a:noFill/>
          <a:ln>
            <a:noFill/>
          </a:ln>
        </p:spPr>
        <p:txBody>
          <a:bodyPr anchorCtr="0" anchor="t" bIns="34275" lIns="68575" spcFirstLastPara="1" rIns="68575" wrap="square" tIns="34275">
            <a:noAutofit/>
          </a:bodyPr>
          <a:lstStyle>
            <a:lvl1pPr lvl="0" algn="l">
              <a:lnSpc>
                <a:spcPct val="90000"/>
              </a:lnSpc>
              <a:spcBef>
                <a:spcPts val="800"/>
              </a:spcBef>
              <a:spcAft>
                <a:spcPts val="0"/>
              </a:spcAft>
              <a:buClr>
                <a:schemeClr val="lt1"/>
              </a:buClr>
              <a:buSzPts val="2100"/>
              <a:buNone/>
              <a:defRPr sz="2100">
                <a:solidFill>
                  <a:schemeClr val="lt1"/>
                </a:solidFill>
                <a:latin typeface="Roboto"/>
                <a:ea typeface="Roboto"/>
                <a:cs typeface="Roboto"/>
                <a:sym typeface="Roboto"/>
              </a:defRPr>
            </a:lvl1pPr>
            <a:lvl2pPr lvl="1" algn="ctr">
              <a:lnSpc>
                <a:spcPct val="90000"/>
              </a:lnSpc>
              <a:spcBef>
                <a:spcPts val="1200"/>
              </a:spcBef>
              <a:spcAft>
                <a:spcPts val="0"/>
              </a:spcAft>
              <a:buClr>
                <a:schemeClr val="dk1"/>
              </a:buClr>
              <a:buSzPts val="1500"/>
              <a:buNone/>
              <a:defRPr sz="1500"/>
            </a:lvl2pPr>
            <a:lvl3pPr lvl="2" algn="ctr">
              <a:lnSpc>
                <a:spcPct val="90000"/>
              </a:lnSpc>
              <a:spcBef>
                <a:spcPts val="1200"/>
              </a:spcBef>
              <a:spcAft>
                <a:spcPts val="0"/>
              </a:spcAft>
              <a:buClr>
                <a:schemeClr val="dk1"/>
              </a:buClr>
              <a:buSzPts val="1400"/>
              <a:buNone/>
              <a:defRPr sz="1400"/>
            </a:lvl3pPr>
            <a:lvl4pPr lvl="3" algn="ctr">
              <a:lnSpc>
                <a:spcPct val="90000"/>
              </a:lnSpc>
              <a:spcBef>
                <a:spcPts val="1200"/>
              </a:spcBef>
              <a:spcAft>
                <a:spcPts val="0"/>
              </a:spcAft>
              <a:buClr>
                <a:schemeClr val="dk1"/>
              </a:buClr>
              <a:buSzPts val="1200"/>
              <a:buNone/>
              <a:defRPr sz="1200"/>
            </a:lvl4pPr>
            <a:lvl5pPr lvl="4" algn="ctr">
              <a:lnSpc>
                <a:spcPct val="90000"/>
              </a:lnSpc>
              <a:spcBef>
                <a:spcPts val="1200"/>
              </a:spcBef>
              <a:spcAft>
                <a:spcPts val="0"/>
              </a:spcAft>
              <a:buClr>
                <a:schemeClr val="dk1"/>
              </a:buClr>
              <a:buSzPts val="1200"/>
              <a:buNone/>
              <a:defRPr sz="1200"/>
            </a:lvl5pPr>
            <a:lvl6pPr lvl="5" algn="ctr">
              <a:lnSpc>
                <a:spcPct val="90000"/>
              </a:lnSpc>
              <a:spcBef>
                <a:spcPts val="1200"/>
              </a:spcBef>
              <a:spcAft>
                <a:spcPts val="0"/>
              </a:spcAft>
              <a:buClr>
                <a:schemeClr val="dk1"/>
              </a:buClr>
              <a:buSzPts val="1200"/>
              <a:buNone/>
              <a:defRPr sz="1200"/>
            </a:lvl6pPr>
            <a:lvl7pPr lvl="6" algn="ctr">
              <a:lnSpc>
                <a:spcPct val="90000"/>
              </a:lnSpc>
              <a:spcBef>
                <a:spcPts val="1200"/>
              </a:spcBef>
              <a:spcAft>
                <a:spcPts val="0"/>
              </a:spcAft>
              <a:buClr>
                <a:schemeClr val="dk1"/>
              </a:buClr>
              <a:buSzPts val="1200"/>
              <a:buNone/>
              <a:defRPr sz="1200"/>
            </a:lvl7pPr>
            <a:lvl8pPr lvl="7" algn="ctr">
              <a:lnSpc>
                <a:spcPct val="90000"/>
              </a:lnSpc>
              <a:spcBef>
                <a:spcPts val="1200"/>
              </a:spcBef>
              <a:spcAft>
                <a:spcPts val="0"/>
              </a:spcAft>
              <a:buClr>
                <a:schemeClr val="dk1"/>
              </a:buClr>
              <a:buSzPts val="1200"/>
              <a:buNone/>
              <a:defRPr sz="1200"/>
            </a:lvl8pPr>
            <a:lvl9pPr lvl="8" algn="ctr">
              <a:lnSpc>
                <a:spcPct val="90000"/>
              </a:lnSpc>
              <a:spcBef>
                <a:spcPts val="1200"/>
              </a:spcBef>
              <a:spcAft>
                <a:spcPts val="1200"/>
              </a:spcAft>
              <a:buClr>
                <a:schemeClr val="dk1"/>
              </a:buClr>
              <a:buSzPts val="1200"/>
              <a:buNone/>
              <a:defRPr sz="1200"/>
            </a:lvl9pPr>
          </a:lstStyle>
          <a:p/>
        </p:txBody>
      </p:sp>
      <p:pic>
        <p:nvPicPr>
          <p:cNvPr id="58" name="Google Shape;58;p84"/>
          <p:cNvPicPr preferRelativeResize="0"/>
          <p:nvPr/>
        </p:nvPicPr>
        <p:blipFill rotWithShape="1">
          <a:blip r:embed="rId2">
            <a:alphaModFix/>
          </a:blip>
          <a:srcRect b="0" l="0" r="0" t="0"/>
          <a:stretch/>
        </p:blipFill>
        <p:spPr>
          <a:xfrm>
            <a:off x="7743825" y="4800600"/>
            <a:ext cx="1285875" cy="321469"/>
          </a:xfrm>
          <a:prstGeom prst="rect">
            <a:avLst/>
          </a:prstGeom>
          <a:noFill/>
          <a:ln>
            <a:noFill/>
          </a:ln>
        </p:spPr>
      </p:pic>
      <p:pic>
        <p:nvPicPr>
          <p:cNvPr id="59" name="Google Shape;59;p84"/>
          <p:cNvPicPr preferRelativeResize="0"/>
          <p:nvPr/>
        </p:nvPicPr>
        <p:blipFill rotWithShape="1">
          <a:blip r:embed="rId3">
            <a:alphaModFix/>
          </a:blip>
          <a:srcRect b="0" l="0" r="0" t="0"/>
          <a:stretch/>
        </p:blipFill>
        <p:spPr>
          <a:xfrm rot="5400000">
            <a:off x="-290946" y="290945"/>
            <a:ext cx="1200151" cy="61825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64" name="Shape 64"/>
        <p:cNvGrpSpPr/>
        <p:nvPr/>
      </p:nvGrpSpPr>
      <p:grpSpPr>
        <a:xfrm>
          <a:off x="0" y="0"/>
          <a:ext cx="0" cy="0"/>
          <a:chOff x="0" y="0"/>
          <a:chExt cx="0" cy="0"/>
        </a:xfrm>
      </p:grpSpPr>
      <p:cxnSp>
        <p:nvCxnSpPr>
          <p:cNvPr id="65" name="Google Shape;65;p57"/>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66" name="Google Shape;66;p57"/>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sp>
        <p:nvSpPr>
          <p:cNvPr id="68" name="Google Shape;68;p5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9" name="Google Shape;69;p5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0" name="Google Shape;70;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71" name="Shape 71"/>
        <p:cNvGrpSpPr/>
        <p:nvPr/>
      </p:nvGrpSpPr>
      <p:grpSpPr>
        <a:xfrm>
          <a:off x="0" y="0"/>
          <a:ext cx="0" cy="0"/>
          <a:chOff x="0" y="0"/>
          <a:chExt cx="0" cy="0"/>
        </a:xfrm>
      </p:grpSpPr>
      <p:cxnSp>
        <p:nvCxnSpPr>
          <p:cNvPr id="72" name="Google Shape;72;p59"/>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73" name="Google Shape;73;p59"/>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74" name="Google Shape;74;p59"/>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75" name="Google Shape;75;p59"/>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t/>
            </a:r>
            <a:endParaRPr b="0" i="0" sz="500" u="none" cap="none" strike="noStrike">
              <a:solidFill>
                <a:srgbClr val="000000"/>
              </a:solidFill>
              <a:latin typeface="DM Sans"/>
              <a:ea typeface="DM Sans"/>
              <a:cs typeface="DM Sans"/>
              <a:sym typeface="DM Sans"/>
            </a:endParaRPr>
          </a:p>
        </p:txBody>
      </p:sp>
      <p:sp>
        <p:nvSpPr>
          <p:cNvPr id="76" name="Google Shape;76;p59"/>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60"/>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79" name="Google Shape;79;p60"/>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0" name="Google Shape;80;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81" name="Shape 81"/>
        <p:cNvGrpSpPr/>
        <p:nvPr/>
      </p:nvGrpSpPr>
      <p:grpSpPr>
        <a:xfrm>
          <a:off x="0" y="0"/>
          <a:ext cx="0" cy="0"/>
          <a:chOff x="0" y="0"/>
          <a:chExt cx="0" cy="0"/>
        </a:xfrm>
      </p:grpSpPr>
      <p:cxnSp>
        <p:nvCxnSpPr>
          <p:cNvPr id="82" name="Google Shape;82;p61"/>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83" name="Google Shape;83;p61"/>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84" name="Google Shape;84;p61"/>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85" name="Google Shape;85;p61"/>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6" name="Shape 86"/>
        <p:cNvGrpSpPr/>
        <p:nvPr/>
      </p:nvGrpSpPr>
      <p:grpSpPr>
        <a:xfrm>
          <a:off x="0" y="0"/>
          <a:ext cx="0" cy="0"/>
          <a:chOff x="0" y="0"/>
          <a:chExt cx="0" cy="0"/>
        </a:xfrm>
      </p:grpSpPr>
      <p:sp>
        <p:nvSpPr>
          <p:cNvPr id="87" name="Google Shape;87;p62"/>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88" name="Google Shape;88;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89" name="Shape 89"/>
        <p:cNvGrpSpPr/>
        <p:nvPr/>
      </p:nvGrpSpPr>
      <p:grpSpPr>
        <a:xfrm>
          <a:off x="0" y="0"/>
          <a:ext cx="0" cy="0"/>
          <a:chOff x="0" y="0"/>
          <a:chExt cx="0" cy="0"/>
        </a:xfrm>
      </p:grpSpPr>
      <p:sp>
        <p:nvSpPr>
          <p:cNvPr id="90" name="Google Shape;90;p6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1" name="Google Shape;91;p63"/>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2" name="Google Shape;92;p63"/>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93" name="Google Shape;93;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4" name="Shape 94"/>
        <p:cNvGrpSpPr/>
        <p:nvPr/>
      </p:nvGrpSpPr>
      <p:grpSpPr>
        <a:xfrm>
          <a:off x="0" y="0"/>
          <a:ext cx="0" cy="0"/>
          <a:chOff x="0" y="0"/>
          <a:chExt cx="0" cy="0"/>
        </a:xfrm>
      </p:grpSpPr>
      <p:sp>
        <p:nvSpPr>
          <p:cNvPr id="95" name="Google Shape;95;p6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96" name="Google Shape;96;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7" name="Shape 97"/>
        <p:cNvGrpSpPr/>
        <p:nvPr/>
      </p:nvGrpSpPr>
      <p:grpSpPr>
        <a:xfrm>
          <a:off x="0" y="0"/>
          <a:ext cx="0" cy="0"/>
          <a:chOff x="0" y="0"/>
          <a:chExt cx="0" cy="0"/>
        </a:xfrm>
      </p:grpSpPr>
      <p:sp>
        <p:nvSpPr>
          <p:cNvPr id="98" name="Google Shape;98;p65"/>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99" name="Google Shape;99;p65"/>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00" name="Google Shape;100;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01" name="Shape 101"/>
        <p:cNvGrpSpPr/>
        <p:nvPr/>
      </p:nvGrpSpPr>
      <p:grpSpPr>
        <a:xfrm>
          <a:off x="0" y="0"/>
          <a:ext cx="0" cy="0"/>
          <a:chOff x="0" y="0"/>
          <a:chExt cx="0" cy="0"/>
        </a:xfrm>
      </p:grpSpPr>
      <p:sp>
        <p:nvSpPr>
          <p:cNvPr id="102" name="Google Shape;102;p66"/>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03" name="Google Shape;103;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04" name="Shape 104"/>
        <p:cNvGrpSpPr/>
        <p:nvPr/>
      </p:nvGrpSpPr>
      <p:grpSpPr>
        <a:xfrm>
          <a:off x="0" y="0"/>
          <a:ext cx="0" cy="0"/>
          <a:chOff x="0" y="0"/>
          <a:chExt cx="0" cy="0"/>
        </a:xfrm>
      </p:grpSpPr>
      <p:sp>
        <p:nvSpPr>
          <p:cNvPr id="105" name="Google Shape;105;p6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67"/>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07" name="Google Shape;107;p67"/>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08" name="Google Shape;108;p67"/>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9" name="Google Shape;109;p6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10" name="Shape 110"/>
        <p:cNvGrpSpPr/>
        <p:nvPr/>
      </p:nvGrpSpPr>
      <p:grpSpPr>
        <a:xfrm>
          <a:off x="0" y="0"/>
          <a:ext cx="0" cy="0"/>
          <a:chOff x="0" y="0"/>
          <a:chExt cx="0" cy="0"/>
        </a:xfrm>
      </p:grpSpPr>
      <p:sp>
        <p:nvSpPr>
          <p:cNvPr id="111" name="Google Shape;111;p68"/>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12" name="Google Shape;112;p6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13" name="Shape 113"/>
        <p:cNvGrpSpPr/>
        <p:nvPr/>
      </p:nvGrpSpPr>
      <p:grpSpPr>
        <a:xfrm>
          <a:off x="0" y="0"/>
          <a:ext cx="0" cy="0"/>
          <a:chOff x="0" y="0"/>
          <a:chExt cx="0" cy="0"/>
        </a:xfrm>
      </p:grpSpPr>
      <p:sp>
        <p:nvSpPr>
          <p:cNvPr id="114" name="Google Shape;114;p69"/>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15" name="Google Shape;115;p69"/>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16" name="Google Shape;116;p6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7" name="Shape 117"/>
        <p:cNvGrpSpPr/>
        <p:nvPr/>
      </p:nvGrpSpPr>
      <p:grpSpPr>
        <a:xfrm>
          <a:off x="0" y="0"/>
          <a:ext cx="0" cy="0"/>
          <a:chOff x="0" y="0"/>
          <a:chExt cx="0" cy="0"/>
        </a:xfrm>
      </p:grpSpPr>
      <p:sp>
        <p:nvSpPr>
          <p:cNvPr id="118" name="Google Shape;118;p7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19" name="Shape 119"/>
        <p:cNvGrpSpPr/>
        <p:nvPr/>
      </p:nvGrpSpPr>
      <p:grpSpPr>
        <a:xfrm>
          <a:off x="0" y="0"/>
          <a:ext cx="0" cy="0"/>
          <a:chOff x="0" y="0"/>
          <a:chExt cx="0" cy="0"/>
        </a:xfrm>
      </p:grpSpPr>
      <p:sp>
        <p:nvSpPr>
          <p:cNvPr id="120" name="Google Shape;120;p71"/>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21" name="Google Shape;121;p71"/>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22" name="Google Shape;122;p71"/>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23" name="Google Shape;123;p71"/>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24" name="Google Shape;124;p71"/>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25" name="Google Shape;125;p71"/>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26" name="Google Shape;126;p71"/>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27" name="Shape 127"/>
        <p:cNvGrpSpPr/>
        <p:nvPr/>
      </p:nvGrpSpPr>
      <p:grpSpPr>
        <a:xfrm>
          <a:off x="0" y="0"/>
          <a:ext cx="0" cy="0"/>
          <a:chOff x="0" y="0"/>
          <a:chExt cx="0" cy="0"/>
        </a:xfrm>
      </p:grpSpPr>
      <p:sp>
        <p:nvSpPr>
          <p:cNvPr id="128" name="Google Shape;128;p7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9" name="Google Shape;129;p7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0" name="Google Shape;130;p7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No Footer">
  <p:cSld name="TITLE_1">
    <p:spTree>
      <p:nvGrpSpPr>
        <p:cNvPr id="135" name="Shape 135"/>
        <p:cNvGrpSpPr/>
        <p:nvPr/>
      </p:nvGrpSpPr>
      <p:grpSpPr>
        <a:xfrm>
          <a:off x="0" y="0"/>
          <a:ext cx="0" cy="0"/>
          <a:chOff x="0" y="0"/>
          <a:chExt cx="0" cy="0"/>
        </a:xfrm>
      </p:grpSpPr>
      <p:cxnSp>
        <p:nvCxnSpPr>
          <p:cNvPr id="136" name="Google Shape;136;g34a2a1e8d37_0_95"/>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37" name="Google Shape;137;g34a2a1e8d37_0_95"/>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8" name="Shape 138"/>
        <p:cNvGrpSpPr/>
        <p:nvPr/>
      </p:nvGrpSpPr>
      <p:grpSpPr>
        <a:xfrm>
          <a:off x="0" y="0"/>
          <a:ext cx="0" cy="0"/>
          <a:chOff x="0" y="0"/>
          <a:chExt cx="0" cy="0"/>
        </a:xfrm>
      </p:grpSpPr>
      <p:sp>
        <p:nvSpPr>
          <p:cNvPr id="139" name="Google Shape;139;g34a2a1e8d37_0_9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0" name="Google Shape;140;g34a2a1e8d37_0_98"/>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1" name="Google Shape;141;g34a2a1e8d37_0_9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TITLE_1_1">
    <p:spTree>
      <p:nvGrpSpPr>
        <p:cNvPr id="142" name="Shape 142"/>
        <p:cNvGrpSpPr/>
        <p:nvPr/>
      </p:nvGrpSpPr>
      <p:grpSpPr>
        <a:xfrm>
          <a:off x="0" y="0"/>
          <a:ext cx="0" cy="0"/>
          <a:chOff x="0" y="0"/>
          <a:chExt cx="0" cy="0"/>
        </a:xfrm>
      </p:grpSpPr>
      <p:cxnSp>
        <p:nvCxnSpPr>
          <p:cNvPr id="143" name="Google Shape;143;g34a2a1e8d37_0_10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44" name="Google Shape;144;g34a2a1e8d37_0_10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45" name="Google Shape;145;g34a2a1e8d37_0_10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46" name="Google Shape;146;g34a2a1e8d37_0_102"/>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47" name="Google Shape;147;g34a2a1e8d37_0_10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8" name="Shape 148"/>
        <p:cNvGrpSpPr/>
        <p:nvPr/>
      </p:nvGrpSpPr>
      <p:grpSpPr>
        <a:xfrm>
          <a:off x="0" y="0"/>
          <a:ext cx="0" cy="0"/>
          <a:chOff x="0" y="0"/>
          <a:chExt cx="0" cy="0"/>
        </a:xfrm>
      </p:grpSpPr>
      <p:sp>
        <p:nvSpPr>
          <p:cNvPr id="149" name="Google Shape;149;g34a2a1e8d37_0_10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0" name="Google Shape;150;g34a2a1e8d37_0_10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51" name="Google Shape;151;g34a2a1e8d37_0_10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p:cSld name="TITLE_2">
    <p:spTree>
      <p:nvGrpSpPr>
        <p:cNvPr id="152" name="Shape 152"/>
        <p:cNvGrpSpPr/>
        <p:nvPr/>
      </p:nvGrpSpPr>
      <p:grpSpPr>
        <a:xfrm>
          <a:off x="0" y="0"/>
          <a:ext cx="0" cy="0"/>
          <a:chOff x="0" y="0"/>
          <a:chExt cx="0" cy="0"/>
        </a:xfrm>
      </p:grpSpPr>
      <p:cxnSp>
        <p:nvCxnSpPr>
          <p:cNvPr id="153" name="Google Shape;153;g34a2a1e8d37_0_112"/>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cxnSp>
        <p:nvCxnSpPr>
          <p:cNvPr id="154" name="Google Shape;154;g34a2a1e8d37_0_112"/>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55" name="Google Shape;155;g34a2a1e8d37_0_112"/>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56" name="Google Shape;156;g34a2a1e8d37_0_112"/>
          <p:cNvSpPr txBox="1"/>
          <p:nvPr/>
        </p:nvSpPr>
        <p:spPr>
          <a:xfrm>
            <a:off x="33873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57" name="Google Shape;157;g34a2a1e8d37_0_112"/>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928">
          <p15:clr>
            <a:srgbClr val="FA7B17"/>
          </p15:clr>
        </p15:guide>
        <p15:guide id="6" pos="3029">
          <p15:clr>
            <a:srgbClr val="FA7B17"/>
          </p15:clr>
        </p15:guide>
      </p15:sldGuideLst>
    </p:ext>
  </p:extLs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8" name="Shape 158"/>
        <p:cNvGrpSpPr/>
        <p:nvPr/>
      </p:nvGrpSpPr>
      <p:grpSpPr>
        <a:xfrm>
          <a:off x="0" y="0"/>
          <a:ext cx="0" cy="0"/>
          <a:chOff x="0" y="0"/>
          <a:chExt cx="0" cy="0"/>
        </a:xfrm>
      </p:grpSpPr>
      <p:sp>
        <p:nvSpPr>
          <p:cNvPr id="159" name="Google Shape;159;g34a2a1e8d37_0_1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60" name="Google Shape;160;g34a2a1e8d37_0_1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61" name="Shape 161"/>
        <p:cNvGrpSpPr/>
        <p:nvPr/>
      </p:nvGrpSpPr>
      <p:grpSpPr>
        <a:xfrm>
          <a:off x="0" y="0"/>
          <a:ext cx="0" cy="0"/>
          <a:chOff x="0" y="0"/>
          <a:chExt cx="0" cy="0"/>
        </a:xfrm>
      </p:grpSpPr>
      <p:sp>
        <p:nvSpPr>
          <p:cNvPr id="162" name="Google Shape;162;g34a2a1e8d37_0_1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3" name="Google Shape;163;g34a2a1e8d37_0_12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64" name="Google Shape;164;g34a2a1e8d37_0_12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65" name="Google Shape;165;g34a2a1e8d37_0_1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6" name="Shape 166"/>
        <p:cNvGrpSpPr/>
        <p:nvPr/>
      </p:nvGrpSpPr>
      <p:grpSpPr>
        <a:xfrm>
          <a:off x="0" y="0"/>
          <a:ext cx="0" cy="0"/>
          <a:chOff x="0" y="0"/>
          <a:chExt cx="0" cy="0"/>
        </a:xfrm>
      </p:grpSpPr>
      <p:sp>
        <p:nvSpPr>
          <p:cNvPr id="167" name="Google Shape;167;g34a2a1e8d37_0_1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8" name="Google Shape;168;g34a2a1e8d37_0_1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69" name="Shape 169"/>
        <p:cNvGrpSpPr/>
        <p:nvPr/>
      </p:nvGrpSpPr>
      <p:grpSpPr>
        <a:xfrm>
          <a:off x="0" y="0"/>
          <a:ext cx="0" cy="0"/>
          <a:chOff x="0" y="0"/>
          <a:chExt cx="0" cy="0"/>
        </a:xfrm>
      </p:grpSpPr>
      <p:sp>
        <p:nvSpPr>
          <p:cNvPr id="170" name="Google Shape;170;g34a2a1e8d37_0_12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71" name="Google Shape;171;g34a2a1e8d37_0_12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72" name="Google Shape;172;g34a2a1e8d37_0_1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73" name="Shape 173"/>
        <p:cNvGrpSpPr/>
        <p:nvPr/>
      </p:nvGrpSpPr>
      <p:grpSpPr>
        <a:xfrm>
          <a:off x="0" y="0"/>
          <a:ext cx="0" cy="0"/>
          <a:chOff x="0" y="0"/>
          <a:chExt cx="0" cy="0"/>
        </a:xfrm>
      </p:grpSpPr>
      <p:sp>
        <p:nvSpPr>
          <p:cNvPr id="174" name="Google Shape;174;g34a2a1e8d37_0_133"/>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75" name="Google Shape;175;g34a2a1e8d37_0_1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76" name="Shape 176"/>
        <p:cNvGrpSpPr/>
        <p:nvPr/>
      </p:nvGrpSpPr>
      <p:grpSpPr>
        <a:xfrm>
          <a:off x="0" y="0"/>
          <a:ext cx="0" cy="0"/>
          <a:chOff x="0" y="0"/>
          <a:chExt cx="0" cy="0"/>
        </a:xfrm>
      </p:grpSpPr>
      <p:sp>
        <p:nvSpPr>
          <p:cNvPr id="177" name="Google Shape;177;g34a2a1e8d37_0_13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g34a2a1e8d37_0_13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79" name="Google Shape;179;g34a2a1e8d37_0_13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80" name="Google Shape;180;g34a2a1e8d37_0_13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81" name="Google Shape;181;g34a2a1e8d37_0_1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82" name="Shape 182"/>
        <p:cNvGrpSpPr/>
        <p:nvPr/>
      </p:nvGrpSpPr>
      <p:grpSpPr>
        <a:xfrm>
          <a:off x="0" y="0"/>
          <a:ext cx="0" cy="0"/>
          <a:chOff x="0" y="0"/>
          <a:chExt cx="0" cy="0"/>
        </a:xfrm>
      </p:grpSpPr>
      <p:sp>
        <p:nvSpPr>
          <p:cNvPr id="183" name="Google Shape;183;g34a2a1e8d37_0_14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84" name="Google Shape;184;g34a2a1e8d37_0_1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85" name="Shape 185"/>
        <p:cNvGrpSpPr/>
        <p:nvPr/>
      </p:nvGrpSpPr>
      <p:grpSpPr>
        <a:xfrm>
          <a:off x="0" y="0"/>
          <a:ext cx="0" cy="0"/>
          <a:chOff x="0" y="0"/>
          <a:chExt cx="0" cy="0"/>
        </a:xfrm>
      </p:grpSpPr>
      <p:sp>
        <p:nvSpPr>
          <p:cNvPr id="186" name="Google Shape;186;g34a2a1e8d37_0_14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87" name="Google Shape;187;g34a2a1e8d37_0_14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88" name="Google Shape;188;g34a2a1e8d37_0_1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9" name="Shape 189"/>
        <p:cNvGrpSpPr/>
        <p:nvPr/>
      </p:nvGrpSpPr>
      <p:grpSpPr>
        <a:xfrm>
          <a:off x="0" y="0"/>
          <a:ext cx="0" cy="0"/>
          <a:chOff x="0" y="0"/>
          <a:chExt cx="0" cy="0"/>
        </a:xfrm>
      </p:grpSpPr>
      <p:sp>
        <p:nvSpPr>
          <p:cNvPr id="190" name="Google Shape;190;g34a2a1e8d37_0_1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_quote">
  <p:cSld name="TITLE_1_1_1">
    <p:spTree>
      <p:nvGrpSpPr>
        <p:cNvPr id="191" name="Shape 191"/>
        <p:cNvGrpSpPr/>
        <p:nvPr/>
      </p:nvGrpSpPr>
      <p:grpSpPr>
        <a:xfrm>
          <a:off x="0" y="0"/>
          <a:ext cx="0" cy="0"/>
          <a:chOff x="0" y="0"/>
          <a:chExt cx="0" cy="0"/>
        </a:xfrm>
      </p:grpSpPr>
      <p:sp>
        <p:nvSpPr>
          <p:cNvPr id="192" name="Google Shape;192;g34a2a1e8d37_0_151"/>
          <p:cNvSpPr/>
          <p:nvPr/>
        </p:nvSpPr>
        <p:spPr>
          <a:xfrm>
            <a:off x="5844900" y="375"/>
            <a:ext cx="3299100" cy="5153400"/>
          </a:xfrm>
          <a:prstGeom prst="rect">
            <a:avLst/>
          </a:prstGeom>
          <a:solidFill>
            <a:srgbClr val="83FF3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93" name="Google Shape;193;g34a2a1e8d37_0_151"/>
          <p:cNvCxnSpPr/>
          <p:nvPr/>
        </p:nvCxnSpPr>
        <p:spPr>
          <a:xfrm rot="10800000">
            <a:off x="305625" y="-4950"/>
            <a:ext cx="0" cy="5153400"/>
          </a:xfrm>
          <a:prstGeom prst="straightConnector1">
            <a:avLst/>
          </a:prstGeom>
          <a:noFill/>
          <a:ln cap="flat" cmpd="sng" w="9525">
            <a:solidFill>
              <a:schemeClr val="dk2"/>
            </a:solidFill>
            <a:prstDash val="solid"/>
            <a:round/>
            <a:headEnd len="sm" w="sm" type="none"/>
            <a:tailEnd len="sm" w="sm" type="none"/>
          </a:ln>
        </p:spPr>
      </p:cxnSp>
      <p:sp>
        <p:nvSpPr>
          <p:cNvPr id="194" name="Google Shape;194;g34a2a1e8d37_0_151"/>
          <p:cNvSpPr txBox="1"/>
          <p:nvPr/>
        </p:nvSpPr>
        <p:spPr>
          <a:xfrm>
            <a:off x="6158700" y="4835200"/>
            <a:ext cx="2682300" cy="308400"/>
          </a:xfrm>
          <a:prstGeom prst="rect">
            <a:avLst/>
          </a:prstGeom>
          <a:noFill/>
          <a:ln>
            <a:noFill/>
          </a:ln>
        </p:spPr>
        <p:txBody>
          <a:bodyPr anchorCtr="0" anchor="ctr" bIns="0" lIns="0" spcFirstLastPara="1" rIns="0" wrap="square" tIns="0">
            <a:normAutofit/>
          </a:bodyPr>
          <a:lstStyle/>
          <a:p>
            <a:pPr indent="0" lvl="0" marL="0" marR="0" rtl="0" algn="r">
              <a:lnSpc>
                <a:spcPct val="100000"/>
              </a:lnSpc>
              <a:spcBef>
                <a:spcPts val="0"/>
              </a:spcBef>
              <a:spcAft>
                <a:spcPts val="0"/>
              </a:spcAft>
              <a:buClr>
                <a:srgbClr val="000000"/>
              </a:buClr>
              <a:buSzPts val="500"/>
              <a:buFont typeface="Arial"/>
              <a:buNone/>
            </a:pPr>
            <a:fld id="{00000000-1234-1234-1234-123412341234}" type="slidenum">
              <a:rPr b="0" i="0" lang="en-GB" sz="500" u="none" cap="none" strike="noStrike">
                <a:solidFill>
                  <a:srgbClr val="000000"/>
                </a:solidFill>
                <a:latin typeface="DM Sans"/>
                <a:ea typeface="DM Sans"/>
                <a:cs typeface="DM Sans"/>
                <a:sym typeface="DM Sans"/>
              </a:rPr>
              <a:t>‹#›</a:t>
            </a:fld>
            <a:endParaRPr b="0" i="0" sz="500" u="none" cap="none" strike="noStrike">
              <a:solidFill>
                <a:srgbClr val="000000"/>
              </a:solidFill>
              <a:latin typeface="DM Sans"/>
              <a:ea typeface="DM Sans"/>
              <a:cs typeface="DM Sans"/>
              <a:sym typeface="DM Sans"/>
            </a:endParaRPr>
          </a:p>
        </p:txBody>
      </p:sp>
      <p:sp>
        <p:nvSpPr>
          <p:cNvPr id="195" name="Google Shape;195;g34a2a1e8d37_0_151"/>
          <p:cNvSpPr txBox="1"/>
          <p:nvPr/>
        </p:nvSpPr>
        <p:spPr>
          <a:xfrm>
            <a:off x="3419850" y="4836225"/>
            <a:ext cx="26496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chemeClr val="dk1"/>
                </a:solidFill>
                <a:latin typeface="DM Sans"/>
                <a:ea typeface="DM Sans"/>
                <a:cs typeface="DM Sans"/>
                <a:sym typeface="DM Sans"/>
              </a:rPr>
              <a:t>Title of Presentation</a:t>
            </a:r>
            <a:endParaRPr b="0" i="0" sz="500" u="none" cap="none" strike="noStrike">
              <a:solidFill>
                <a:srgbClr val="000000"/>
              </a:solidFill>
              <a:latin typeface="DM Sans"/>
              <a:ea typeface="DM Sans"/>
              <a:cs typeface="DM Sans"/>
              <a:sym typeface="DM Sans"/>
            </a:endParaRPr>
          </a:p>
        </p:txBody>
      </p:sp>
      <p:sp>
        <p:nvSpPr>
          <p:cNvPr id="196" name="Google Shape;196;g34a2a1e8d37_0_151"/>
          <p:cNvSpPr txBox="1"/>
          <p:nvPr/>
        </p:nvSpPr>
        <p:spPr>
          <a:xfrm>
            <a:off x="615900" y="4836225"/>
            <a:ext cx="2682300" cy="308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500"/>
              <a:buFont typeface="Arial"/>
              <a:buNone/>
            </a:pPr>
            <a:r>
              <a:rPr b="0" i="0" lang="en-GB" sz="500" u="none" cap="none" strike="noStrike">
                <a:solidFill>
                  <a:srgbClr val="000000"/>
                </a:solidFill>
                <a:latin typeface="DM Sans"/>
                <a:ea typeface="DM Sans"/>
                <a:cs typeface="DM Sans"/>
                <a:sym typeface="DM Sans"/>
              </a:rPr>
              <a:t>XQ</a:t>
            </a:r>
            <a:endParaRPr b="0" i="0" sz="500" u="none" cap="none" strike="noStrike">
              <a:solidFill>
                <a:srgbClr val="000000"/>
              </a:solidFill>
              <a:latin typeface="DM Sans"/>
              <a:ea typeface="DM Sans"/>
              <a:cs typeface="DM Sans"/>
              <a:sym typeface="DM Sans"/>
            </a:endParaRPr>
          </a:p>
        </p:txBody>
      </p:sp>
      <p:cxnSp>
        <p:nvCxnSpPr>
          <p:cNvPr id="197" name="Google Shape;197;g34a2a1e8d37_0_151"/>
          <p:cNvCxnSpPr/>
          <p:nvPr/>
        </p:nvCxnSpPr>
        <p:spPr>
          <a:xfrm>
            <a:off x="5844900" y="1350"/>
            <a:ext cx="0" cy="5141400"/>
          </a:xfrm>
          <a:prstGeom prst="straightConnector1">
            <a:avLst/>
          </a:prstGeom>
          <a:noFill/>
          <a:ln cap="flat" cmpd="sng" w="9525">
            <a:solidFill>
              <a:schemeClr val="dk2"/>
            </a:solidFill>
            <a:prstDash val="solid"/>
            <a:round/>
            <a:headEnd len="sm" w="sm" type="none"/>
            <a:tailEnd len="sm" w="sm" type="none"/>
          </a:ln>
        </p:spPr>
      </p:cxnSp>
      <p:cxnSp>
        <p:nvCxnSpPr>
          <p:cNvPr id="198" name="Google Shape;198;g34a2a1e8d37_0_151"/>
          <p:cNvCxnSpPr/>
          <p:nvPr/>
        </p:nvCxnSpPr>
        <p:spPr>
          <a:xfrm>
            <a:off x="-2700" y="4836225"/>
            <a:ext cx="9149400" cy="0"/>
          </a:xfrm>
          <a:prstGeom prst="straightConnector1">
            <a:avLst/>
          </a:prstGeom>
          <a:noFill/>
          <a:ln cap="flat" cmpd="sng" w="9525">
            <a:solidFill>
              <a:schemeClr val="dk2"/>
            </a:solidFill>
            <a:prstDash val="solid"/>
            <a:round/>
            <a:headEnd len="sm" w="sm" type="none"/>
            <a:tailEnd len="sm" w="sm" type="none"/>
          </a:ln>
        </p:spPr>
      </p:cxnSp>
    </p:spTree>
  </p:cSld>
  <p:clrMapOvr>
    <a:masterClrMapping/>
  </p:clrMapOvr>
  <p:extLst>
    <p:ext uri="{DCECCB84-F9BA-43D5-87BE-67443E8EF086}">
      <p15:sldGuideLst>
        <p15:guide id="1" pos="388">
          <p15:clr>
            <a:srgbClr val="FA7B17"/>
          </p15:clr>
        </p15:guide>
        <p15:guide id="2" orient="horz" pos="2950">
          <p15:clr>
            <a:srgbClr val="FA7B17"/>
          </p15:clr>
        </p15:guide>
        <p15:guide id="3" orient="horz" pos="191">
          <p15:clr>
            <a:srgbClr val="FA7B17"/>
          </p15:clr>
        </p15:guide>
        <p15:guide id="4" pos="5569">
          <p15:clr>
            <a:srgbClr val="FA7B17"/>
          </p15:clr>
        </p15:guide>
        <p15:guide id="5" pos="2037">
          <p15:clr>
            <a:srgbClr val="FA7B17"/>
          </p15:clr>
        </p15:guide>
        <p15:guide id="6" pos="2154">
          <p15:clr>
            <a:srgbClr val="FA7B17"/>
          </p15:clr>
        </p15:guide>
        <p15:guide id="7" pos="3921">
          <p15:clr>
            <a:srgbClr val="FA7B17"/>
          </p15:clr>
        </p15:guide>
        <p15:guide id="8" pos="3803">
          <p15:clr>
            <a:srgbClr val="FA7B17"/>
          </p15:clr>
        </p15:guide>
      </p15:sldGuideLst>
    </p:ext>
  </p:extLs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3">
  <p:cSld name="TITLE_3">
    <p:spTree>
      <p:nvGrpSpPr>
        <p:cNvPr id="199" name="Shape 199"/>
        <p:cNvGrpSpPr/>
        <p:nvPr/>
      </p:nvGrpSpPr>
      <p:grpSpPr>
        <a:xfrm>
          <a:off x="0" y="0"/>
          <a:ext cx="0" cy="0"/>
          <a:chOff x="0" y="0"/>
          <a:chExt cx="0" cy="0"/>
        </a:xfrm>
      </p:grpSpPr>
      <p:sp>
        <p:nvSpPr>
          <p:cNvPr id="200" name="Google Shape;200;g34a2a1e8d37_0_15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201" name="Google Shape;201;g34a2a1e8d37_0_15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02" name="Google Shape;202;g34a2a1e8d37_0_1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theme" Target="../theme/theme1.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Relationships xmlns="http://schemas.openxmlformats.org/package/2006/relationships"><Relationship Id="rId11" Type="http://schemas.openxmlformats.org/officeDocument/2006/relationships/slideLayout" Target="../slideLayouts/slideLayout40.xml"/><Relationship Id="rId10" Type="http://schemas.openxmlformats.org/officeDocument/2006/relationships/slideLayout" Target="../slideLayouts/slideLayout39.xml"/><Relationship Id="rId13" Type="http://schemas.openxmlformats.org/officeDocument/2006/relationships/slideLayout" Target="../slideLayouts/slideLayout42.xml"/><Relationship Id="rId12" Type="http://schemas.openxmlformats.org/officeDocument/2006/relationships/slideLayout" Target="../slideLayouts/slideLayout41.xml"/><Relationship Id="rId1" Type="http://schemas.openxmlformats.org/officeDocument/2006/relationships/slideLayout" Target="../slideLayouts/slideLayout30.xml"/><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5" Type="http://schemas.openxmlformats.org/officeDocument/2006/relationships/slideLayout" Target="../slideLayouts/slideLayout44.xml"/><Relationship Id="rId14" Type="http://schemas.openxmlformats.org/officeDocument/2006/relationships/slideLayout" Target="../slideLayouts/slideLayout43.xml"/><Relationship Id="rId17" Type="http://schemas.openxmlformats.org/officeDocument/2006/relationships/theme" Target="../theme/theme3.xml"/><Relationship Id="rId16" Type="http://schemas.openxmlformats.org/officeDocument/2006/relationships/slideLayout" Target="../slideLayouts/slideLayout45.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ameday">
    <p:bg>
      <p:bgPr>
        <a:solidFill>
          <a:schemeClr val="lt1"/>
        </a:solidFill>
      </p:bgPr>
    </p:bg>
    <p:spTree>
      <p:nvGrpSpPr>
        <p:cNvPr id="5" name="Shape 5"/>
        <p:cNvGrpSpPr/>
        <p:nvPr/>
      </p:nvGrpSpPr>
      <p:grpSpPr>
        <a:xfrm>
          <a:off x="0" y="0"/>
          <a:ext cx="0" cy="0"/>
          <a:chOff x="0" y="0"/>
          <a:chExt cx="0" cy="0"/>
        </a:xfrm>
      </p:grpSpPr>
      <p:sp>
        <p:nvSpPr>
          <p:cNvPr id="6" name="Google Shape;6;p5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1pPr>
            <a:lvl2pPr lvl="1"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2pPr>
            <a:lvl3pPr lvl="2"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3pPr>
            <a:lvl4pPr lvl="3"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4pPr>
            <a:lvl5pPr lvl="4"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5pPr>
            <a:lvl6pPr lvl="5"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6pPr>
            <a:lvl7pPr lvl="6"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7pPr>
            <a:lvl8pPr lvl="7"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8pPr>
            <a:lvl9pPr lvl="8" marR="0" rtl="0" algn="l">
              <a:lnSpc>
                <a:spcPct val="100000"/>
              </a:lnSpc>
              <a:spcBef>
                <a:spcPts val="0"/>
              </a:spcBef>
              <a:spcAft>
                <a:spcPts val="0"/>
              </a:spcAft>
              <a:buClr>
                <a:schemeClr val="accent3"/>
              </a:buClr>
              <a:buSzPts val="3000"/>
              <a:buFont typeface="Alfa Slab One"/>
              <a:buNone/>
              <a:defRPr b="0" i="0" sz="3000" u="none" cap="none" strike="noStrike">
                <a:solidFill>
                  <a:schemeClr val="accent3"/>
                </a:solidFill>
                <a:latin typeface="Alfa Slab One"/>
                <a:ea typeface="Alfa Slab One"/>
                <a:cs typeface="Alfa Slab One"/>
                <a:sym typeface="Alfa Slab One"/>
              </a:defRPr>
            </a:lvl9pPr>
          </a:lstStyle>
          <a:p/>
        </p:txBody>
      </p:sp>
      <p:sp>
        <p:nvSpPr>
          <p:cNvPr id="7" name="Google Shape;7;p5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Proxima Nova"/>
              <a:buChar char="●"/>
              <a:defRPr b="0" i="0" sz="1800" u="none" cap="none" strike="noStrike">
                <a:solidFill>
                  <a:schemeClr val="dk2"/>
                </a:solidFill>
                <a:latin typeface="Proxima Nova"/>
                <a:ea typeface="Proxima Nova"/>
                <a:cs typeface="Proxima Nova"/>
                <a:sym typeface="Proxima Nova"/>
              </a:defRPr>
            </a:lvl1pPr>
            <a:lvl2pPr indent="-317500" lvl="1" marL="914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2pPr>
            <a:lvl3pPr indent="-317500" lvl="2" marL="1371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3pPr>
            <a:lvl4pPr indent="-317500" lvl="3" marL="1828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4pPr>
            <a:lvl5pPr indent="-317500" lvl="4" marL="22860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5pPr>
            <a:lvl6pPr indent="-317500" lvl="5" marL="27432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6pPr>
            <a:lvl7pPr indent="-317500" lvl="6" marL="32004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7pPr>
            <a:lvl8pPr indent="-317500" lvl="7" marL="36576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8pPr>
            <a:lvl9pPr indent="-317500" lvl="8" marL="4114800" marR="0" rtl="0" algn="l">
              <a:lnSpc>
                <a:spcPct val="115000"/>
              </a:lnSpc>
              <a:spcBef>
                <a:spcPts val="0"/>
              </a:spcBef>
              <a:spcAft>
                <a:spcPts val="0"/>
              </a:spcAft>
              <a:buClr>
                <a:schemeClr val="dk2"/>
              </a:buClr>
              <a:buSzPts val="1400"/>
              <a:buFont typeface="Proxima Nova"/>
              <a:buChar char="■"/>
              <a:defRPr b="0" i="0" sz="1400" u="none" cap="none" strike="noStrike">
                <a:solidFill>
                  <a:schemeClr val="dk2"/>
                </a:solidFill>
                <a:latin typeface="Proxima Nova"/>
                <a:ea typeface="Proxima Nova"/>
                <a:cs typeface="Proxima Nova"/>
                <a:sym typeface="Proxima Nova"/>
              </a:defRPr>
            </a:lvl9pPr>
          </a:lstStyle>
          <a:p/>
        </p:txBody>
      </p:sp>
      <p:sp>
        <p:nvSpPr>
          <p:cNvPr id="8" name="Google Shape;8;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Proxima Nova"/>
                <a:ea typeface="Proxima Nova"/>
                <a:cs typeface="Proxima Nova"/>
                <a:sym typeface="Proxima Nov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60" name="Shape 60"/>
        <p:cNvGrpSpPr/>
        <p:nvPr/>
      </p:nvGrpSpPr>
      <p:grpSpPr>
        <a:xfrm>
          <a:off x="0" y="0"/>
          <a:ext cx="0" cy="0"/>
          <a:chOff x="0" y="0"/>
          <a:chExt cx="0" cy="0"/>
        </a:xfrm>
      </p:grpSpPr>
      <p:sp>
        <p:nvSpPr>
          <p:cNvPr id="61" name="Google Shape;61;p5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62" name="Google Shape;62;p5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63" name="Google Shape;63;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131" name="Shape 131"/>
        <p:cNvGrpSpPr/>
        <p:nvPr/>
      </p:nvGrpSpPr>
      <p:grpSpPr>
        <a:xfrm>
          <a:off x="0" y="0"/>
          <a:ext cx="0" cy="0"/>
          <a:chOff x="0" y="0"/>
          <a:chExt cx="0" cy="0"/>
        </a:xfrm>
      </p:grpSpPr>
      <p:sp>
        <p:nvSpPr>
          <p:cNvPr id="132" name="Google Shape;132;g34a2a1e8d37_0_9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33" name="Google Shape;133;g34a2a1e8d37_0_9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134" name="Google Shape;134;g34a2a1e8d37_0_9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s://docs.google.com/presentation/d/1CfI9iV6bWhGHmWNyLa-ZSidQBfmw14jLk50baUsKyFg/edit?usp=sharing" TargetMode="External"/></Relationships>
</file>

<file path=ppt/slides/_rels/slide2.xml.rels><?xml version="1.0" encoding="UTF-8"?><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s>
</file>

<file path=ppt/slides/_rels/slide7.xml.rels><?xml version="1.0" encoding="UTF-8"?><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_rels/slide9.xml.rels><?xml version="1.0" encoding="UTF-8"?><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s>
</file>

<file path=ppt/slides/_rels/slide1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s>
</file>

<file path=ppt/slides/_rels/slide20.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_rels/slide2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s>
</file>

<file path=ppt/slides/_rels/slide23.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s>
</file>

<file path=ppt/slides/_rels/slide2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s>
</file>

<file path=ppt/slides/_rels/slide25.xml.rels><?xml version="1.0" encoding="UTF-8"?><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s>
</file>

<file path=ppt/slides/_rels/slide2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6.xml"/><Relationship Id="rId3" Type="http://schemas.openxmlformats.org/officeDocument/2006/relationships/image" Target="../media/image8.png"/></Relationships>
</file>

<file path=ppt/slides/_rels/slide2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8.png"/></Relationships>
</file>

<file path=ppt/slides/_rels/slide28.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0.xml"/></Relationships>
</file>

<file path=ppt/slides/_rels/slide31.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1.xml"/><Relationship Id="rId3" Type="http://schemas.openxmlformats.org/officeDocument/2006/relationships/image" Target="../media/image12.png"/></Relationships>
</file>

<file path=ppt/slides/_rels/slide3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2.xml"/><Relationship Id="rId3" Type="http://schemas.openxmlformats.org/officeDocument/2006/relationships/image" Target="../media/image8.png"/></Relationships>
</file>

<file path=ppt/slides/_rels/slide3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3.xml"/><Relationship Id="rId3" Type="http://schemas.openxmlformats.org/officeDocument/2006/relationships/image" Target="../media/image15.png"/></Relationships>
</file>

<file path=ppt/slides/_rels/slide3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4.xml"/><Relationship Id="rId3" Type="http://schemas.openxmlformats.org/officeDocument/2006/relationships/image" Target="../media/image11.png"/></Relationships>
</file>

<file path=ppt/slides/_rels/slide35.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s>
</file>

<file path=ppt/slides/_rels/slide36.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6.xml"/></Relationships>
</file>

<file path=ppt/slides/_rels/slide3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7.xml"/><Relationship Id="rId3" Type="http://schemas.openxmlformats.org/officeDocument/2006/relationships/image" Target="../media/image14.png"/></Relationships>
</file>

<file path=ppt/slides/_rels/slide3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8.xml"/><Relationship Id="rId3" Type="http://schemas.openxmlformats.org/officeDocument/2006/relationships/image" Target="../media/image14.png"/></Relationships>
</file>

<file path=ppt/slides/_rels/slide3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9.xml"/><Relationship Id="rId3" Type="http://schemas.openxmlformats.org/officeDocument/2006/relationships/image" Target="../media/image14.png"/></Relationships>
</file>

<file path=ppt/slides/_rels/slide40.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1.xml"/></Relationships>
</file>

<file path=ppt/slides/_rels/slide42.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2.xml"/></Relationships>
</file>

<file path=ppt/slides/_rels/slide43.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3.xml"/></Relationships>
</file>

<file path=ppt/slides/_rels/slide44.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4.xml"/><Relationship Id="rId3" Type="http://schemas.openxmlformats.org/officeDocument/2006/relationships/image" Target="../media/image17.jpg"/></Relationships>
</file>

<file path=ppt/slides/_rels/slide45.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5.xml"/><Relationship Id="rId3" Type="http://schemas.openxmlformats.org/officeDocument/2006/relationships/image" Target="../media/image17.jpg"/></Relationships>
</file>

<file path=ppt/slides/_rels/slide46.xml.rels><?xml version="1.0" encoding="UTF-8"?><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6.xml"/></Relationships>
</file>

<file path=ppt/slides/_rels/slide47.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7.xml"/><Relationship Id="rId3" Type="http://schemas.openxmlformats.org/officeDocument/2006/relationships/image" Target="../media/image12.png"/></Relationships>
</file>

<file path=ppt/slides/_rels/slide48.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8.xml"/><Relationship Id="rId3" Type="http://schemas.openxmlformats.org/officeDocument/2006/relationships/image" Target="../media/image17.jpg"/></Relationships>
</file>

<file path=ppt/slides/_rels/slide49.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9.xml"/><Relationship Id="rId3" Type="http://schemas.openxmlformats.org/officeDocument/2006/relationships/image" Target="../media/image16.png"/></Relationships>
</file>

<file path=ppt/slides/_rels/slide50.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0.xml"/><Relationship Id="rId3" Type="http://schemas.openxmlformats.org/officeDocument/2006/relationships/image" Target="../media/image18.png"/></Relationships>
</file>

<file path=ppt/slides/_rels/slide51.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1.xml"/></Relationships>
</file>

<file path=ppt/slides/_rels/slide52.xml.rels><?xml version="1.0" encoding="UTF-8"?><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2.xml"/></Relationships>
</file>

<file path=ppt/slides/_rels/slide53.xml.rels><?xml version="1.0" encoding="UTF-8"?><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145758"/>
        </a:solidFill>
      </p:bgPr>
    </p:bg>
    <p:spTree>
      <p:nvGrpSpPr>
        <p:cNvPr id="206" name="Shape 206"/>
        <p:cNvGrpSpPr/>
        <p:nvPr/>
      </p:nvGrpSpPr>
      <p:grpSpPr>
        <a:xfrm>
          <a:off x="0" y="0"/>
          <a:ext cx="0" cy="0"/>
          <a:chOff x="0" y="0"/>
          <a:chExt cx="0" cy="0"/>
        </a:xfrm>
      </p:grpSpPr>
      <p:cxnSp>
        <p:nvCxnSpPr>
          <p:cNvPr id="207" name="Google Shape;207;p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08" name="Google Shape;208;p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09" name="Google Shape;209;p1"/>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Preparation Notes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10" name="Google Shape;210;p1"/>
          <p:cNvSpPr txBox="1"/>
          <p:nvPr/>
        </p:nvSpPr>
        <p:spPr>
          <a:xfrm>
            <a:off x="312775" y="1071275"/>
            <a:ext cx="8733900" cy="35655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500"/>
              </a:spcBef>
              <a:spcAft>
                <a:spcPts val="0"/>
              </a:spcAft>
              <a:buClr>
                <a:srgbClr val="000000"/>
              </a:buClr>
              <a:buSzPts val="1400"/>
              <a:buFont typeface="Arial"/>
              <a:buNone/>
            </a:pPr>
            <a:r>
              <a:rPr lang="en-GB">
                <a:solidFill>
                  <a:schemeClr val="lt1"/>
                </a:solidFill>
                <a:latin typeface="Nanum Myeongjo"/>
                <a:ea typeface="Nanum Myeongjo"/>
                <a:cs typeface="Nanum Myeongjo"/>
                <a:sym typeface="Nanum Myeongjo"/>
              </a:rPr>
              <a:t xml:space="preserve"> </a:t>
            </a:r>
            <a:r>
              <a:rPr b="0" i="0" lang="en-GB" sz="1400" u="none" cap="none" strike="noStrike">
                <a:solidFill>
                  <a:schemeClr val="lt1"/>
                </a:solidFill>
                <a:latin typeface="Nanum Myeongjo"/>
                <a:ea typeface="Nanum Myeongjo"/>
                <a:cs typeface="Nanum Myeongjo"/>
                <a:sym typeface="Nanum Myeongjo"/>
              </a:rPr>
              <a:t>Please review and customize this deck to prepare it for use. Some notes:</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50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professional learning (PL) materials (slide deck and accompanying handout) are being offered in editable forms so that you may make adjustments to better support the specific work happening in your school or district. </a:t>
            </a:r>
            <a:endParaRPr b="0" i="0" sz="1400" u="none" cap="none" strike="noStrike">
              <a:solidFill>
                <a:schemeClr val="lt1"/>
              </a:solidFill>
              <a:latin typeface="Nanum Myeongjo"/>
              <a:ea typeface="Nanum Myeongjo"/>
              <a:cs typeface="Nanum Myeongjo"/>
              <a:sym typeface="Nanum Myeongjo"/>
            </a:endParaRPr>
          </a:p>
          <a:p>
            <a:pPr indent="0" lvl="0" marL="457200" marR="0" rtl="0" algn="l">
              <a:lnSpc>
                <a:spcPct val="115000"/>
              </a:lnSpc>
              <a:spcBef>
                <a:spcPts val="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a:p>
            <a:pPr indent="-317500" lvl="0" marL="4572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These PL materials are designed to easily accommodate remote delivery: </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 xml:space="preserve">An </a:t>
            </a:r>
            <a:r>
              <a:rPr b="0" i="0" lang="en-GB" sz="1400" u="sng" cap="none" strike="noStrike">
                <a:solidFill>
                  <a:srgbClr val="83FF36"/>
                </a:solidFill>
                <a:latin typeface="Nanum Myeongjo"/>
                <a:ea typeface="Nanum Myeongjo"/>
                <a:cs typeface="Nanum Myeongjo"/>
                <a:sym typeface="Nanum Myeongjo"/>
                <a:hlinkClick r:id="rId3">
                  <a:extLst>
                    <a:ext uri="{A12FA001-AC4F-418D-AE19-62706E023703}">
                      <ahyp:hlinkClr val="tx"/>
                    </a:ext>
                  </a:extLst>
                </a:hlinkClick>
              </a:rPr>
              <a:t>editable Google Slide Deck</a:t>
            </a:r>
            <a:r>
              <a:rPr b="0" i="0" lang="en-GB" sz="1400" u="none" cap="none" strike="noStrike">
                <a:solidFill>
                  <a:schemeClr val="lt1"/>
                </a:solidFill>
                <a:latin typeface="Nanum Myeongjo"/>
                <a:ea typeface="Nanum Myeongjo"/>
                <a:cs typeface="Nanum Myeongjo"/>
                <a:sym typeface="Nanum Myeongjo"/>
              </a:rPr>
              <a:t xml:space="preserve"> is provided to facilitate discussion of student work; the facilitator will need to make a copy of this and be ready to share the link with participants as noted in the deck. Encourage participants to Zoom out of the slide deck in order to view all interactive features.</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Text that can be readily pasted (marked with “—”) into a video call’s chat feature is included when participants need to reference the handout.</a:t>
            </a:r>
            <a:endParaRPr b="0" i="0" sz="1400" u="none" cap="none" strike="noStrike">
              <a:solidFill>
                <a:schemeClr val="lt1"/>
              </a:solidFill>
              <a:latin typeface="Nanum Myeongjo"/>
              <a:ea typeface="Nanum Myeongjo"/>
              <a:cs typeface="Nanum Myeongjo"/>
              <a:sym typeface="Nanum Myeongjo"/>
            </a:endParaRPr>
          </a:p>
          <a:p>
            <a:pPr indent="-317500" lvl="1" marL="914400" marR="0" rtl="0" algn="l">
              <a:lnSpc>
                <a:spcPct val="115000"/>
              </a:lnSpc>
              <a:spcBef>
                <a:spcPts val="0"/>
              </a:spcBef>
              <a:spcAft>
                <a:spcPts val="0"/>
              </a:spcAft>
              <a:buClr>
                <a:schemeClr val="lt1"/>
              </a:buClr>
              <a:buSzPts val="1400"/>
              <a:buFont typeface="Nanum Myeongjo"/>
              <a:buChar char="○"/>
            </a:pPr>
            <a:r>
              <a:rPr b="0" i="0" lang="en-GB" sz="1400" u="none" cap="none" strike="noStrike">
                <a:solidFill>
                  <a:schemeClr val="lt1"/>
                </a:solidFill>
                <a:latin typeface="Nanum Myeongjo"/>
                <a:ea typeface="Nanum Myeongjo"/>
                <a:cs typeface="Nanum Myeongjo"/>
                <a:sym typeface="Nanum Myeongjo"/>
              </a:rPr>
              <a:t>There are placeholders for handout links to be shared with participants in the notes field of selected slides; the facilitator will need to add a link to the handout where indicated by “[insert link].”</a:t>
            </a:r>
            <a:endParaRPr b="0" i="0" sz="1400" u="none" cap="none" strike="noStrike">
              <a:solidFill>
                <a:schemeClr val="lt1"/>
              </a:solidFill>
              <a:latin typeface="Nanum Myeongjo"/>
              <a:ea typeface="Nanum Myeongjo"/>
              <a:cs typeface="Nanum Myeongjo"/>
              <a:sym typeface="Nanum Myeongjo"/>
            </a:endParaRPr>
          </a:p>
          <a:p>
            <a:pPr indent="0" lvl="0" marL="0" marR="0" rtl="0" algn="l">
              <a:lnSpc>
                <a:spcPct val="115000"/>
              </a:lnSpc>
              <a:spcBef>
                <a:spcPts val="500"/>
              </a:spcBef>
              <a:spcAft>
                <a:spcPts val="0"/>
              </a:spcAft>
              <a:buClr>
                <a:srgbClr val="000000"/>
              </a:buClr>
              <a:buSzPts val="1400"/>
              <a:buFont typeface="Arial"/>
              <a:buNone/>
            </a:pPr>
            <a:r>
              <a:t/>
            </a:r>
            <a:endParaRPr b="0" i="0" sz="14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14" name="Shape 214"/>
        <p:cNvGrpSpPr/>
        <p:nvPr/>
      </p:nvGrpSpPr>
      <p:grpSpPr>
        <a:xfrm>
          <a:off x="0" y="0"/>
          <a:ext cx="0" cy="0"/>
          <a:chOff x="0" y="0"/>
          <a:chExt cx="0" cy="0"/>
        </a:xfrm>
      </p:grpSpPr>
      <p:sp>
        <p:nvSpPr>
          <p:cNvPr id="215" name="Google Shape;215;p2"/>
          <p:cNvSpPr txBox="1"/>
          <p:nvPr/>
        </p:nvSpPr>
        <p:spPr>
          <a:xfrm>
            <a:off x="615900" y="1031000"/>
            <a:ext cx="7620600" cy="1944600"/>
          </a:xfrm>
          <a:prstGeom prst="rect">
            <a:avLst/>
          </a:prstGeom>
          <a:noFill/>
          <a:ln>
            <a:noFill/>
          </a:ln>
        </p:spPr>
        <p:txBody>
          <a:bodyPr anchorCtr="0" anchor="t" bIns="0" lIns="0" spcFirstLastPara="1" rIns="0" wrap="square" tIns="0">
            <a:noAutofit/>
          </a:bodyPr>
          <a:lstStyle/>
          <a:p>
            <a:pPr indent="0" lvl="0" marL="0" marR="0" rtl="0" algn="l">
              <a:lnSpc>
                <a:spcPct val="80000"/>
              </a:lnSpc>
              <a:spcBef>
                <a:spcPts val="0"/>
              </a:spcBef>
              <a:spcAft>
                <a:spcPts val="0"/>
              </a:spcAft>
              <a:buClr>
                <a:srgbClr val="000000"/>
              </a:buClr>
              <a:buSzPts val="6400"/>
              <a:buFont typeface="Arial"/>
              <a:buNone/>
            </a:pPr>
            <a:r>
              <a:rPr b="0" i="0" lang="en-GB" sz="6400" u="none" cap="none" strike="noStrike">
                <a:solidFill>
                  <a:srgbClr val="000000"/>
                </a:solidFill>
                <a:latin typeface="Nanum Myeongjo"/>
                <a:ea typeface="Nanum Myeongjo"/>
                <a:cs typeface="Nanum Myeongjo"/>
                <a:sym typeface="Nanum Myeongjo"/>
              </a:rPr>
              <a:t xml:space="preserve">M100 Overview </a:t>
            </a:r>
            <a:endParaRPr b="0" i="0" sz="6400" u="none" cap="none" strike="noStrike">
              <a:solidFill>
                <a:srgbClr val="000000"/>
              </a:solidFill>
              <a:latin typeface="Nanum Myeongjo"/>
              <a:ea typeface="Nanum Myeongjo"/>
              <a:cs typeface="Nanum Myeongjo"/>
              <a:sym typeface="Nanum Myeongjo"/>
            </a:endParaRPr>
          </a:p>
        </p:txBody>
      </p:sp>
      <p:sp>
        <p:nvSpPr>
          <p:cNvPr id="216" name="Google Shape;216;p2"/>
          <p:cNvSpPr txBox="1"/>
          <p:nvPr/>
        </p:nvSpPr>
        <p:spPr>
          <a:xfrm>
            <a:off x="615900" y="4436800"/>
            <a:ext cx="2682300" cy="246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rgbClr val="000000"/>
                </a:solidFill>
                <a:latin typeface="DM Sans Medium"/>
                <a:ea typeface="DM Sans Medium"/>
                <a:cs typeface="DM Sans Medium"/>
                <a:sym typeface="DM Sans Medium"/>
              </a:rPr>
              <a:t>Month XX, XXXX</a:t>
            </a:r>
            <a:endParaRPr b="0" i="0" sz="1600" u="none" cap="none" strike="noStrike">
              <a:solidFill>
                <a:srgbClr val="000000"/>
              </a:solidFill>
              <a:latin typeface="DM Sans Medium"/>
              <a:ea typeface="DM Sans Medium"/>
              <a:cs typeface="DM Sans Medium"/>
              <a:sym typeface="DM Sans Medium"/>
            </a:endParaRPr>
          </a:p>
        </p:txBody>
      </p:sp>
      <p:pic>
        <p:nvPicPr>
          <p:cNvPr id="217" name="Google Shape;217;p2"/>
          <p:cNvPicPr preferRelativeResize="0"/>
          <p:nvPr/>
        </p:nvPicPr>
        <p:blipFill rotWithShape="1">
          <a:blip r:embed="rId3">
            <a:alphaModFix/>
          </a:blip>
          <a:srcRect b="0" l="0" r="0" t="0"/>
          <a:stretch/>
        </p:blipFill>
        <p:spPr>
          <a:xfrm>
            <a:off x="8162438" y="4343025"/>
            <a:ext cx="678562" cy="340075"/>
          </a:xfrm>
          <a:prstGeom prst="rect">
            <a:avLst/>
          </a:prstGeom>
          <a:noFill/>
          <a:ln>
            <a:noFill/>
          </a:ln>
        </p:spPr>
      </p:pic>
      <p:sp>
        <p:nvSpPr>
          <p:cNvPr id="218" name="Google Shape;218;p2"/>
          <p:cNvSpPr txBox="1"/>
          <p:nvPr/>
        </p:nvSpPr>
        <p:spPr>
          <a:xfrm>
            <a:off x="615900" y="1880150"/>
            <a:ext cx="4340700" cy="49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600"/>
              <a:buFont typeface="Arial"/>
              <a:buNone/>
            </a:pPr>
            <a:r>
              <a:rPr b="1" i="0" lang="en-GB" sz="1600" u="none" cap="none" strike="noStrike">
                <a:solidFill>
                  <a:srgbClr val="000000"/>
                </a:solidFill>
                <a:latin typeface="DM Sans"/>
                <a:ea typeface="DM Sans"/>
                <a:cs typeface="DM Sans"/>
                <a:sym typeface="DM Sans"/>
              </a:rPr>
              <a:t>XQ Badge Project PL Series Baseline Session</a:t>
            </a:r>
            <a:endParaRPr b="1" i="0" sz="1600" u="none" cap="none" strike="noStrike">
              <a:solidFill>
                <a:srgbClr val="000000"/>
              </a:solidFill>
              <a:latin typeface="DM Sans"/>
              <a:ea typeface="DM Sans"/>
              <a:cs typeface="DM Sans"/>
              <a:sym typeface="DM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22" name="Shape 222"/>
        <p:cNvGrpSpPr/>
        <p:nvPr/>
      </p:nvGrpSpPr>
      <p:grpSpPr>
        <a:xfrm>
          <a:off x="0" y="0"/>
          <a:ext cx="0" cy="0"/>
          <a:chOff x="0" y="0"/>
          <a:chExt cx="0" cy="0"/>
        </a:xfrm>
      </p:grpSpPr>
      <p:cxnSp>
        <p:nvCxnSpPr>
          <p:cNvPr id="223" name="Google Shape;223;p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24" name="Google Shape;224;p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25" name="Google Shape;225;p3"/>
          <p:cNvSpPr txBox="1"/>
          <p:nvPr/>
        </p:nvSpPr>
        <p:spPr>
          <a:xfrm>
            <a:off x="768300" y="379351"/>
            <a:ext cx="5917800" cy="2821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Welcome!</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rPr b="0" i="0" lang="en-GB" sz="3500" u="none" cap="none" strike="noStrike">
                <a:solidFill>
                  <a:schemeClr val="lt1"/>
                </a:solidFill>
                <a:latin typeface="DM Sans"/>
                <a:ea typeface="DM Sans"/>
                <a:cs typeface="DM Sans"/>
                <a:sym typeface="DM Sans"/>
              </a:rPr>
              <a:t>Joining Question:</a:t>
            </a:r>
            <a:br>
              <a:rPr b="0" i="0" lang="en-GB" sz="3500" u="none" cap="none" strike="noStrike">
                <a:solidFill>
                  <a:schemeClr val="lt1"/>
                </a:solidFill>
                <a:latin typeface="Nanum Myeongjo"/>
                <a:ea typeface="Nanum Myeongjo"/>
                <a:cs typeface="Nanum Myeongjo"/>
                <a:sym typeface="Nanum Myeongjo"/>
              </a:rPr>
            </a:br>
            <a:r>
              <a:rPr b="0" i="0" lang="en-GB" sz="3500" u="none" cap="none" strike="noStrike">
                <a:solidFill>
                  <a:schemeClr val="lt1"/>
                </a:solidFill>
                <a:latin typeface="Nanum Myeongjo"/>
                <a:ea typeface="Nanum Myeongjo"/>
                <a:cs typeface="Nanum Myeongjo"/>
                <a:sym typeface="Nanum Myeongjo"/>
              </a:rPr>
              <a:t xml:space="preserve">What song or piece of music is at the top of your playlist right now? </a:t>
            </a:r>
            <a:endParaRPr b="0" i="0" sz="3500" u="none" cap="none" strike="noStrike">
              <a:solidFill>
                <a:schemeClr val="lt1"/>
              </a:solidFill>
              <a:latin typeface="Nanum Myeongjo"/>
              <a:ea typeface="Nanum Myeongjo"/>
              <a:cs typeface="Nanum Myeongjo"/>
              <a:sym typeface="Nanum Myeongj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29" name="Shape 229"/>
        <p:cNvGrpSpPr/>
        <p:nvPr/>
      </p:nvGrpSpPr>
      <p:grpSpPr>
        <a:xfrm>
          <a:off x="0" y="0"/>
          <a:ext cx="0" cy="0"/>
          <a:chOff x="0" y="0"/>
          <a:chExt cx="0" cy="0"/>
        </a:xfrm>
      </p:grpSpPr>
      <p:sp>
        <p:nvSpPr>
          <p:cNvPr id="230" name="Google Shape;230;p4"/>
          <p:cNvSpPr txBox="1"/>
          <p:nvPr/>
        </p:nvSpPr>
        <p:spPr>
          <a:xfrm>
            <a:off x="2876500" y="1757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Participants will be able to:</a:t>
            </a:r>
            <a:endParaRPr b="0" i="0" sz="1400" u="none" cap="none" strike="noStrike">
              <a:solidFill>
                <a:schemeClr val="dk1"/>
              </a:solidFill>
              <a:latin typeface="Nanum Myeongjo"/>
              <a:ea typeface="Nanum Myeongjo"/>
              <a:cs typeface="Nanum Myeongjo"/>
              <a:sym typeface="Nanum Myeongjo"/>
            </a:endParaRPr>
          </a:p>
        </p:txBody>
      </p:sp>
      <p:sp>
        <p:nvSpPr>
          <p:cNvPr id="231" name="Google Shape;231;p4"/>
          <p:cNvSpPr txBox="1"/>
          <p:nvPr/>
        </p:nvSpPr>
        <p:spPr>
          <a:xfrm>
            <a:off x="2876500" y="2088175"/>
            <a:ext cx="2134800" cy="15213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Explain the content and practice expectations for the M100 badge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tasks through the lenses of (1) content and practice expectations and (2)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Analyze student work for evidence of learning</a:t>
            </a:r>
            <a:endParaRPr b="0" i="0" sz="1000" u="none" cap="none" strike="noStrike">
              <a:solidFill>
                <a:schemeClr val="dk1"/>
              </a:solidFill>
              <a:latin typeface="DM Sans"/>
              <a:ea typeface="DM Sans"/>
              <a:cs typeface="DM Sans"/>
              <a:sym typeface="DM Sans"/>
            </a:endParaRPr>
          </a:p>
        </p:txBody>
      </p:sp>
      <p:cxnSp>
        <p:nvCxnSpPr>
          <p:cNvPr id="232" name="Google Shape;232;p4"/>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233" name="Google Shape;233;p4"/>
          <p:cNvSpPr/>
          <p:nvPr/>
        </p:nvSpPr>
        <p:spPr>
          <a:xfrm>
            <a:off x="2876500"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4"/>
          <p:cNvSpPr txBox="1"/>
          <p:nvPr/>
        </p:nvSpPr>
        <p:spPr>
          <a:xfrm>
            <a:off x="6085125" y="1757125"/>
            <a:ext cx="922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Agenda:</a:t>
            </a:r>
            <a:endParaRPr b="0" i="0" sz="1400" u="none" cap="none" strike="noStrike">
              <a:solidFill>
                <a:schemeClr val="dk1"/>
              </a:solidFill>
              <a:latin typeface="Nanum Myeongjo"/>
              <a:ea typeface="Nanum Myeongjo"/>
              <a:cs typeface="Nanum Myeongjo"/>
              <a:sym typeface="Nanum Myeongjo"/>
            </a:endParaRPr>
          </a:p>
        </p:txBody>
      </p:sp>
      <p:sp>
        <p:nvSpPr>
          <p:cNvPr id="235" name="Google Shape;235;p4"/>
          <p:cNvSpPr txBox="1"/>
          <p:nvPr/>
        </p:nvSpPr>
        <p:spPr>
          <a:xfrm>
            <a:off x="6085125" y="2088175"/>
            <a:ext cx="1915200" cy="1713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Exploring the Content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1: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Expectations and Learning Principles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Task 2: Student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Closing</a:t>
            </a:r>
            <a:endParaRPr b="0" i="0" sz="1000" u="none" cap="none" strike="noStrike">
              <a:solidFill>
                <a:schemeClr val="dk1"/>
              </a:solidFill>
              <a:latin typeface="DM Sans"/>
              <a:ea typeface="DM Sans"/>
              <a:cs typeface="DM Sans"/>
              <a:sym typeface="DM Sans"/>
            </a:endParaRPr>
          </a:p>
        </p:txBody>
      </p:sp>
      <p:sp>
        <p:nvSpPr>
          <p:cNvPr id="236" name="Google Shape;236;p4"/>
          <p:cNvSpPr/>
          <p:nvPr/>
        </p:nvSpPr>
        <p:spPr>
          <a:xfrm>
            <a:off x="6085125" y="617975"/>
            <a:ext cx="922200" cy="922200"/>
          </a:xfrm>
          <a:prstGeom prst="ellipse">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rgbClr val="000000"/>
                </a:solidFill>
                <a:latin typeface="Arial"/>
                <a:ea typeface="Arial"/>
                <a:cs typeface="Arial"/>
                <a:sym typeface="Arial"/>
              </a:rPr>
              <a:t>Explo</a:t>
            </a:r>
            <a:endParaRPr b="0" i="0" sz="1400" u="none" cap="none" strike="noStrike">
              <a:solidFill>
                <a:srgbClr val="000000"/>
              </a:solidFill>
              <a:latin typeface="Arial"/>
              <a:ea typeface="Arial"/>
              <a:cs typeface="Arial"/>
              <a:sym typeface="Arial"/>
            </a:endParaRPr>
          </a:p>
        </p:txBody>
      </p:sp>
      <p:cxnSp>
        <p:nvCxnSpPr>
          <p:cNvPr id="237" name="Google Shape;237;p4"/>
          <p:cNvCxnSpPr/>
          <p:nvPr/>
        </p:nvCxnSpPr>
        <p:spPr>
          <a:xfrm>
            <a:off x="56877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238" name="Google Shape;238;p4"/>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239" name="Google Shape;239;p4"/>
          <p:cNvSpPr/>
          <p:nvPr/>
        </p:nvSpPr>
        <p:spPr>
          <a:xfrm>
            <a:off x="0" y="0"/>
            <a:ext cx="2505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4"/>
          <p:cNvSpPr txBox="1"/>
          <p:nvPr/>
        </p:nvSpPr>
        <p:spPr>
          <a:xfrm>
            <a:off x="325175" y="342200"/>
            <a:ext cx="19152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Outcomes and Agenda</a:t>
            </a:r>
            <a:endParaRPr b="0" i="0" sz="3300" u="none" cap="none" strike="noStrike">
              <a:solidFill>
                <a:schemeClr val="dk1"/>
              </a:solidFill>
              <a:latin typeface="Nanum Myeongjo"/>
              <a:ea typeface="Nanum Myeongjo"/>
              <a:cs typeface="Nanum Myeongjo"/>
              <a:sym typeface="Nanum Myeongjo"/>
            </a:endParaRPr>
          </a:p>
        </p:txBody>
      </p:sp>
      <p:cxnSp>
        <p:nvCxnSpPr>
          <p:cNvPr id="241" name="Google Shape;241;p4"/>
          <p:cNvCxnSpPr/>
          <p:nvPr/>
        </p:nvCxnSpPr>
        <p:spPr>
          <a:xfrm>
            <a:off x="2505475" y="-6900"/>
            <a:ext cx="0" cy="5155800"/>
          </a:xfrm>
          <a:prstGeom prst="straightConnector1">
            <a:avLst/>
          </a:prstGeom>
          <a:noFill/>
          <a:ln cap="flat" cmpd="sng" w="9525">
            <a:solidFill>
              <a:schemeClr val="dk1"/>
            </a:solidFill>
            <a:prstDash val="solid"/>
            <a:round/>
            <a:headEnd len="sm" w="sm" type="none"/>
            <a:tailEnd len="sm" w="sm" type="none"/>
          </a:ln>
        </p:spPr>
      </p:cxnSp>
      <p:pic>
        <p:nvPicPr>
          <p:cNvPr id="242" name="Google Shape;242;p4"/>
          <p:cNvPicPr preferRelativeResize="0"/>
          <p:nvPr/>
        </p:nvPicPr>
        <p:blipFill rotWithShape="1">
          <a:blip r:embed="rId3">
            <a:alphaModFix/>
          </a:blip>
          <a:srcRect b="0" l="0" r="0" t="0"/>
          <a:stretch/>
        </p:blipFill>
        <p:spPr>
          <a:xfrm>
            <a:off x="3096768" y="841025"/>
            <a:ext cx="481663" cy="485249"/>
          </a:xfrm>
          <a:prstGeom prst="rect">
            <a:avLst/>
          </a:prstGeom>
          <a:noFill/>
          <a:ln>
            <a:noFill/>
          </a:ln>
        </p:spPr>
      </p:pic>
      <p:pic>
        <p:nvPicPr>
          <p:cNvPr id="243" name="Google Shape;243;p4"/>
          <p:cNvPicPr preferRelativeResize="0"/>
          <p:nvPr/>
        </p:nvPicPr>
        <p:blipFill rotWithShape="1">
          <a:blip r:embed="rId4">
            <a:alphaModFix/>
          </a:blip>
          <a:srcRect b="0" l="0" r="0" t="0"/>
          <a:stretch/>
        </p:blipFill>
        <p:spPr>
          <a:xfrm>
            <a:off x="6309925" y="841025"/>
            <a:ext cx="472599" cy="485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247" name="Shape 247"/>
        <p:cNvGrpSpPr/>
        <p:nvPr/>
      </p:nvGrpSpPr>
      <p:grpSpPr>
        <a:xfrm>
          <a:off x="0" y="0"/>
          <a:ext cx="0" cy="0"/>
          <a:chOff x="0" y="0"/>
          <a:chExt cx="0" cy="0"/>
        </a:xfrm>
      </p:grpSpPr>
      <p:cxnSp>
        <p:nvCxnSpPr>
          <p:cNvPr id="248" name="Google Shape;248;p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249" name="Google Shape;249;p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250" name="Google Shape;250;p5"/>
          <p:cNvSpPr txBox="1"/>
          <p:nvPr/>
        </p:nvSpPr>
        <p:spPr>
          <a:xfrm>
            <a:off x="768300" y="379350"/>
            <a:ext cx="7896300" cy="1872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Learning Principles</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0"/>
              </a:spcAft>
              <a:buClr>
                <a:schemeClr val="dk1"/>
              </a:buClr>
              <a:buSzPts val="1100"/>
              <a:buFont typeface="Arial"/>
              <a:buNone/>
            </a:pPr>
            <a:r>
              <a:t/>
            </a:r>
            <a:endParaRPr b="0" i="0" sz="3500" u="none" cap="none" strike="noStrike">
              <a:solidFill>
                <a:srgbClr val="83FBA3"/>
              </a:solidFill>
              <a:latin typeface="Nanum Myeongjo"/>
              <a:ea typeface="Nanum Myeongjo"/>
              <a:cs typeface="Nanum Myeongjo"/>
              <a:sym typeface="Nanum Myeongjo"/>
            </a:endParaRPr>
          </a:p>
          <a:p>
            <a:pPr indent="0" lvl="0" marL="0" marR="0" rtl="0" algn="l">
              <a:lnSpc>
                <a:spcPct val="100000"/>
              </a:lnSpc>
              <a:spcBef>
                <a:spcPts val="1000"/>
              </a:spcBef>
              <a:spcAft>
                <a:spcPts val="1000"/>
              </a:spcAft>
              <a:buClr>
                <a:schemeClr val="dk1"/>
              </a:buClr>
              <a:buSzPts val="1100"/>
              <a:buFont typeface="Arial"/>
              <a:buNone/>
            </a:pPr>
            <a:r>
              <a:t/>
            </a:r>
            <a:endParaRPr b="0" i="0" sz="3500" u="none" cap="none" strike="noStrike">
              <a:solidFill>
                <a:schemeClr val="lt1"/>
              </a:solidFill>
              <a:latin typeface="Nanum Myeongjo"/>
              <a:ea typeface="Nanum Myeongjo"/>
              <a:cs typeface="Nanum Myeongjo"/>
              <a:sym typeface="Nanum Myeongjo"/>
            </a:endParaRPr>
          </a:p>
        </p:txBody>
      </p:sp>
      <p:sp>
        <p:nvSpPr>
          <p:cNvPr id="251" name="Google Shape;251;p5"/>
          <p:cNvSpPr txBox="1"/>
          <p:nvPr/>
        </p:nvSpPr>
        <p:spPr>
          <a:xfrm>
            <a:off x="768300" y="1071275"/>
            <a:ext cx="5967300" cy="3210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Engage with cognitively demanding tasks in heterogeneous settings.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Engage in social activities.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Build conceptual understanding through reasoning.</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Have agency in their learning.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View mathematics as a human endeavor across centuries.</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 xml:space="preserve">See mathematics as relevant. </a:t>
            </a:r>
            <a:endParaRPr b="0" i="0" sz="1800" u="none" cap="none" strike="noStrike">
              <a:solidFill>
                <a:schemeClr val="lt1"/>
              </a:solidFill>
              <a:latin typeface="Nanum Myeongjo"/>
              <a:ea typeface="Nanum Myeongjo"/>
              <a:cs typeface="Nanum Myeongjo"/>
              <a:sym typeface="Nanum Myeongjo"/>
            </a:endParaRPr>
          </a:p>
          <a:p>
            <a:pPr indent="-164592" lvl="0" marL="164592" marR="0" rtl="0" algn="l">
              <a:lnSpc>
                <a:spcPct val="115000"/>
              </a:lnSpc>
              <a:spcBef>
                <a:spcPts val="500"/>
              </a:spcBef>
              <a:spcAft>
                <a:spcPts val="0"/>
              </a:spcAft>
              <a:buClr>
                <a:schemeClr val="lt1"/>
              </a:buClr>
              <a:buSzPts val="1800"/>
              <a:buFont typeface="Nanum Myeongjo"/>
              <a:buAutoNum type="arabicPeriod"/>
            </a:pPr>
            <a:r>
              <a:rPr b="0" i="0" lang="en-GB" sz="1800" u="none" cap="none" strike="noStrike">
                <a:solidFill>
                  <a:schemeClr val="lt1"/>
                </a:solidFill>
                <a:latin typeface="Nanum Myeongjo"/>
                <a:ea typeface="Nanum Myeongjo"/>
                <a:cs typeface="Nanum Myeongjo"/>
                <a:sym typeface="Nanum Myeongjo"/>
              </a:rPr>
              <a:t>Employ technology as a tool for problem-solving and understanding.</a:t>
            </a:r>
            <a:endParaRPr b="0" i="0" sz="1800" u="none" cap="none" strike="noStrike">
              <a:solidFill>
                <a:schemeClr val="lt1"/>
              </a:solidFill>
              <a:latin typeface="Nanum Myeongjo"/>
              <a:ea typeface="Nanum Myeongjo"/>
              <a:cs typeface="Nanum Myeongjo"/>
              <a:sym typeface="Nanum Myeongjo"/>
            </a:endParaRPr>
          </a:p>
        </p:txBody>
      </p:sp>
      <p:sp>
        <p:nvSpPr>
          <p:cNvPr id="252" name="Google Shape;252;p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3" name="Google Shape;253;p5"/>
          <p:cNvSpPr txBox="1"/>
          <p:nvPr/>
        </p:nvSpPr>
        <p:spPr>
          <a:xfrm>
            <a:off x="6887975" y="2906775"/>
            <a:ext cx="1561500" cy="985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600" u="none" cap="none" strike="noStrike">
                <a:solidFill>
                  <a:srgbClr val="145758"/>
                </a:solidFill>
                <a:latin typeface="Proxima Nova"/>
                <a:ea typeface="Proxima Nova"/>
                <a:cs typeface="Proxima Nova"/>
                <a:sym typeface="Proxima Nova"/>
              </a:rPr>
              <a:t>Which learning principle would you like to focus on today?</a:t>
            </a:r>
            <a:endParaRPr b="1" i="0" sz="1600" u="none" cap="none" strike="noStrike">
              <a:solidFill>
                <a:srgbClr val="145758"/>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257" name="Shape 257"/>
        <p:cNvGrpSpPr/>
        <p:nvPr/>
      </p:nvGrpSpPr>
      <p:grpSpPr>
        <a:xfrm>
          <a:off x="0" y="0"/>
          <a:ext cx="0" cy="0"/>
          <a:chOff x="0" y="0"/>
          <a:chExt cx="0" cy="0"/>
        </a:xfrm>
      </p:grpSpPr>
      <p:cxnSp>
        <p:nvCxnSpPr>
          <p:cNvPr id="258" name="Google Shape;258;p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259" name="Google Shape;259;p6"/>
          <p:cNvSpPr txBox="1"/>
          <p:nvPr/>
        </p:nvSpPr>
        <p:spPr>
          <a:xfrm>
            <a:off x="3419850" y="303450"/>
            <a:ext cx="5421300" cy="1944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Exploring the Content</a:t>
            </a:r>
            <a:endParaRPr b="0" i="0" sz="5200" u="none" cap="none" strike="noStrike">
              <a:solidFill>
                <a:schemeClr val="dk1"/>
              </a:solidFill>
              <a:latin typeface="Nanum Myeongjo"/>
              <a:ea typeface="Nanum Myeongjo"/>
              <a:cs typeface="Nanum Myeongjo"/>
              <a:sym typeface="Nanum Myeongjo"/>
            </a:endParaRPr>
          </a:p>
        </p:txBody>
      </p:sp>
      <p:sp>
        <p:nvSpPr>
          <p:cNvPr id="260" name="Google Shape;260;p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01</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264" name="Shape 264"/>
        <p:cNvGrpSpPr/>
        <p:nvPr/>
      </p:nvGrpSpPr>
      <p:grpSpPr>
        <a:xfrm>
          <a:off x="0" y="0"/>
          <a:ext cx="0" cy="0"/>
          <a:chOff x="0" y="0"/>
          <a:chExt cx="0" cy="0"/>
        </a:xfrm>
      </p:grpSpPr>
      <p:cxnSp>
        <p:nvCxnSpPr>
          <p:cNvPr id="265" name="Google Shape;265;p7"/>
          <p:cNvCxnSpPr/>
          <p:nvPr/>
        </p:nvCxnSpPr>
        <p:spPr>
          <a:xfrm>
            <a:off x="343425" y="0"/>
            <a:ext cx="0" cy="5164500"/>
          </a:xfrm>
          <a:prstGeom prst="straightConnector1">
            <a:avLst/>
          </a:prstGeom>
          <a:noFill/>
          <a:ln cap="flat" cmpd="sng" w="9525">
            <a:solidFill>
              <a:schemeClr val="dk1"/>
            </a:solidFill>
            <a:prstDash val="solid"/>
            <a:round/>
            <a:headEnd len="sm" w="sm" type="none"/>
            <a:tailEnd len="sm" w="sm" type="none"/>
          </a:ln>
        </p:spPr>
      </p:cxnSp>
      <p:sp>
        <p:nvSpPr>
          <p:cNvPr id="266" name="Google Shape;266;p7"/>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7"/>
          <p:cNvSpPr txBox="1"/>
          <p:nvPr/>
        </p:nvSpPr>
        <p:spPr>
          <a:xfrm>
            <a:off x="345075" y="276625"/>
            <a:ext cx="60321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M100 Quantitative Reasoning</a:t>
            </a:r>
            <a:endParaRPr b="0" i="0" sz="2100" u="none" cap="none" strike="noStrike">
              <a:solidFill>
                <a:schemeClr val="dk1"/>
              </a:solidFill>
              <a:latin typeface="Nanum Myeongjo"/>
              <a:ea typeface="Nanum Myeongjo"/>
              <a:cs typeface="Nanum Myeongjo"/>
              <a:sym typeface="Nanum Myeongjo"/>
            </a:endParaRPr>
          </a:p>
        </p:txBody>
      </p:sp>
      <p:cxnSp>
        <p:nvCxnSpPr>
          <p:cNvPr id="268" name="Google Shape;268;p7"/>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sp>
        <p:nvSpPr>
          <p:cNvPr id="269" name="Google Shape;269;p7"/>
          <p:cNvSpPr txBox="1"/>
          <p:nvPr/>
        </p:nvSpPr>
        <p:spPr>
          <a:xfrm>
            <a:off x="802275" y="1218825"/>
            <a:ext cx="5421300" cy="215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 xml:space="preserve">What comes to mind? </a:t>
            </a:r>
            <a:br>
              <a:rPr b="0" i="0" lang="en-GB" sz="3500" u="none" cap="none" strike="noStrike">
                <a:solidFill>
                  <a:schemeClr val="dk1"/>
                </a:solidFill>
                <a:latin typeface="Nanum Myeongjo"/>
                <a:ea typeface="Nanum Myeongjo"/>
                <a:cs typeface="Nanum Myeongjo"/>
                <a:sym typeface="Nanum Myeongjo"/>
              </a:rPr>
            </a:br>
            <a:r>
              <a:rPr b="0" i="0" lang="en-GB" sz="3500" u="none" cap="none" strike="noStrike">
                <a:solidFill>
                  <a:schemeClr val="dk1"/>
                </a:solidFill>
                <a:latin typeface="Nanum Myeongjo"/>
                <a:ea typeface="Nanum Myeongjo"/>
                <a:cs typeface="Nanum Myeongjo"/>
                <a:sym typeface="Nanum Myeongjo"/>
              </a:rPr>
              <a:t xml:space="preserve">What knowledge and skills should students learn to earn this badge? </a:t>
            </a:r>
            <a:endParaRPr b="0" i="0" sz="3500" u="none" cap="none" strike="noStrike">
              <a:solidFill>
                <a:schemeClr val="dk1"/>
              </a:solidFill>
              <a:latin typeface="Nanum Myeongjo"/>
              <a:ea typeface="Nanum Myeongjo"/>
              <a:cs typeface="Nanum Myeongjo"/>
              <a:sym typeface="Nanum Myeongjo"/>
            </a:endParaRPr>
          </a:p>
        </p:txBody>
      </p:sp>
      <p:sp>
        <p:nvSpPr>
          <p:cNvPr id="270" name="Google Shape;270;p7"/>
          <p:cNvSpPr/>
          <p:nvPr/>
        </p:nvSpPr>
        <p:spPr>
          <a:xfrm>
            <a:off x="6695675" y="24263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7"/>
          <p:cNvSpPr txBox="1"/>
          <p:nvPr/>
        </p:nvSpPr>
        <p:spPr>
          <a:xfrm>
            <a:off x="6975725" y="30309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or put your thoughts in the chat!</a:t>
            </a:r>
            <a:endParaRPr b="1" i="0" sz="1400" u="none" cap="none" strike="noStrike">
              <a:solidFill>
                <a:srgbClr val="BDFCD7"/>
              </a:solidFill>
              <a:latin typeface="DM Sans"/>
              <a:ea typeface="DM Sans"/>
              <a:cs typeface="DM Sans"/>
              <a:sym typeface="DM Sans"/>
            </a:endParaRPr>
          </a:p>
        </p:txBody>
      </p:sp>
      <p:cxnSp>
        <p:nvCxnSpPr>
          <p:cNvPr id="272" name="Google Shape;272;p7"/>
          <p:cNvCxnSpPr/>
          <p:nvPr/>
        </p:nvCxnSpPr>
        <p:spPr>
          <a:xfrm rot="10800000">
            <a:off x="-4200" y="4815975"/>
            <a:ext cx="9152400" cy="0"/>
          </a:xfrm>
          <a:prstGeom prst="straightConnector1">
            <a:avLst/>
          </a:prstGeom>
          <a:noFill/>
          <a:ln cap="flat" cmpd="sng" w="9525">
            <a:solidFill>
              <a:schemeClr val="dk1"/>
            </a:solidFill>
            <a:prstDash val="solid"/>
            <a:round/>
            <a:headEnd len="sm" w="sm" type="none"/>
            <a:tailEnd len="sm" w="sm" type="non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76" name="Shape 276"/>
        <p:cNvGrpSpPr/>
        <p:nvPr/>
      </p:nvGrpSpPr>
      <p:grpSpPr>
        <a:xfrm>
          <a:off x="0" y="0"/>
          <a:ext cx="0" cy="0"/>
          <a:chOff x="0" y="0"/>
          <a:chExt cx="0" cy="0"/>
        </a:xfrm>
      </p:grpSpPr>
      <p:sp>
        <p:nvSpPr>
          <p:cNvPr id="277" name="Google Shape;277;p8"/>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sp>
        <p:nvSpPr>
          <p:cNvPr id="278" name="Google Shape;278;p8"/>
          <p:cNvSpPr txBox="1"/>
          <p:nvPr/>
        </p:nvSpPr>
        <p:spPr>
          <a:xfrm>
            <a:off x="615900" y="2896800"/>
            <a:ext cx="3728400" cy="9483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a:pPr>
            <a:r>
              <a:rPr b="0" i="0" lang="en-GB" sz="1100" u="none" cap="none" strike="noStrike">
                <a:solidFill>
                  <a:schemeClr val="dk1"/>
                </a:solidFill>
                <a:latin typeface="Arial"/>
                <a:ea typeface="Arial"/>
                <a:cs typeface="Arial"/>
                <a:sym typeface="Arial"/>
              </a:rPr>
              <a:t>Use units as a way to understand problems and to guide the solution of multi-step problems; choose and interpret units consistently in formulas; choose and interpret the scale and the origin in graphs and data displays.</a:t>
            </a:r>
            <a:endParaRPr b="0" i="0" sz="900" u="none" cap="none" strike="noStrike">
              <a:solidFill>
                <a:schemeClr val="dk1"/>
              </a:solidFill>
              <a:latin typeface="DM Sans"/>
              <a:ea typeface="DM Sans"/>
              <a:cs typeface="DM Sans"/>
              <a:sym typeface="DM Sans"/>
            </a:endParaRPr>
          </a:p>
        </p:txBody>
      </p:sp>
      <p:sp>
        <p:nvSpPr>
          <p:cNvPr id="279" name="Google Shape;279;p8"/>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Quantities</a:t>
            </a:r>
            <a:endParaRPr b="1" i="0" sz="1400" u="none" cap="none" strike="noStrike">
              <a:solidFill>
                <a:srgbClr val="000000"/>
              </a:solidFill>
              <a:latin typeface="DM Sans"/>
              <a:ea typeface="DM Sans"/>
              <a:cs typeface="DM Sans"/>
              <a:sym typeface="DM Sans"/>
            </a:endParaRPr>
          </a:p>
        </p:txBody>
      </p:sp>
      <p:cxnSp>
        <p:nvCxnSpPr>
          <p:cNvPr id="280" name="Google Shape;280;p8"/>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81" name="Google Shape;281;p8"/>
          <p:cNvSpPr txBox="1"/>
          <p:nvPr/>
        </p:nvSpPr>
        <p:spPr>
          <a:xfrm>
            <a:off x="615900" y="214760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 xml:space="preserve">Reason quantitatively and use units to solve problems. </a:t>
            </a:r>
            <a:endParaRPr b="1" i="0" sz="1100" u="none" cap="none" strike="noStrike">
              <a:solidFill>
                <a:srgbClr val="000000"/>
              </a:solidFill>
              <a:latin typeface="DM Sans"/>
              <a:ea typeface="DM Sans"/>
              <a:cs typeface="DM Sans"/>
              <a:sym typeface="DM Sans"/>
            </a:endParaRPr>
          </a:p>
        </p:txBody>
      </p:sp>
      <p:sp>
        <p:nvSpPr>
          <p:cNvPr id="282" name="Google Shape;282;p8"/>
          <p:cNvSpPr txBox="1"/>
          <p:nvPr/>
        </p:nvSpPr>
        <p:spPr>
          <a:xfrm>
            <a:off x="5159250" y="1515100"/>
            <a:ext cx="3402000" cy="9483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startAt="2"/>
            </a:pPr>
            <a:r>
              <a:rPr b="0" i="0" lang="en-GB" sz="1100" u="none" cap="none" strike="noStrike">
                <a:solidFill>
                  <a:schemeClr val="dk1"/>
                </a:solidFill>
                <a:latin typeface="Arial"/>
                <a:ea typeface="Arial"/>
                <a:cs typeface="Arial"/>
                <a:sym typeface="Arial"/>
              </a:rPr>
              <a:t xml:space="preserve">Define appropriate quantities for the purpose of descriptive modeling. 	 </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startAt="2"/>
            </a:pPr>
            <a:r>
              <a:rPr b="0" i="0" lang="en-GB" sz="1100" u="none" cap="none" strike="noStrike">
                <a:solidFill>
                  <a:schemeClr val="dk1"/>
                </a:solidFill>
                <a:latin typeface="Arial"/>
                <a:ea typeface="Arial"/>
                <a:cs typeface="Arial"/>
                <a:sym typeface="Arial"/>
              </a:rPr>
              <a:t>Choose a level of accuracy appropriate to limitations on measurement when reporting quantities.</a:t>
            </a:r>
            <a:endParaRPr b="0" i="0" sz="1100" u="none" cap="none" strike="noStrike">
              <a:solidFill>
                <a:schemeClr val="dk1"/>
              </a:solidFill>
              <a:latin typeface="Arial"/>
              <a:ea typeface="Arial"/>
              <a:cs typeface="Arial"/>
              <a:sym typeface="Arial"/>
            </a:endParaRPr>
          </a:p>
        </p:txBody>
      </p:sp>
      <p:sp>
        <p:nvSpPr>
          <p:cNvPr id="283" name="Google Shape;283;p8"/>
          <p:cNvSpPr/>
          <p:nvPr/>
        </p:nvSpPr>
        <p:spPr>
          <a:xfrm>
            <a:off x="5331125" y="3196300"/>
            <a:ext cx="3155700" cy="1014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8"/>
          <p:cNvSpPr txBox="1"/>
          <p:nvPr/>
        </p:nvSpPr>
        <p:spPr>
          <a:xfrm>
            <a:off x="5404100" y="3359925"/>
            <a:ext cx="30000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 xml:space="preserve">How would you synthesize these?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 xml:space="preserve">What are the key takeaways </a:t>
            </a:r>
            <a:br>
              <a:rPr b="1" i="0" lang="en-GB" sz="1300" u="none" cap="none" strike="noStrike">
                <a:solidFill>
                  <a:srgbClr val="C9FC8D"/>
                </a:solidFill>
                <a:latin typeface="DM Sans"/>
                <a:ea typeface="DM Sans"/>
                <a:cs typeface="DM Sans"/>
                <a:sym typeface="DM Sans"/>
              </a:rPr>
            </a:br>
            <a:r>
              <a:rPr b="1" i="0" lang="en-GB" sz="1300" u="none" cap="none" strike="noStrike">
                <a:solidFill>
                  <a:srgbClr val="C9FC8D"/>
                </a:solidFill>
                <a:latin typeface="DM Sans"/>
                <a:ea typeface="DM Sans"/>
                <a:cs typeface="DM Sans"/>
                <a:sym typeface="DM Sans"/>
              </a:rPr>
              <a:t>for students?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288" name="Shape 288"/>
        <p:cNvGrpSpPr/>
        <p:nvPr/>
      </p:nvGrpSpPr>
      <p:grpSpPr>
        <a:xfrm>
          <a:off x="0" y="0"/>
          <a:ext cx="0" cy="0"/>
          <a:chOff x="0" y="0"/>
          <a:chExt cx="0" cy="0"/>
        </a:xfrm>
      </p:grpSpPr>
      <p:sp>
        <p:nvSpPr>
          <p:cNvPr id="289" name="Google Shape;289;p9"/>
          <p:cNvSpPr txBox="1"/>
          <p:nvPr/>
        </p:nvSpPr>
        <p:spPr>
          <a:xfrm>
            <a:off x="615900" y="303450"/>
            <a:ext cx="4032900" cy="9696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chemeClr val="dk1"/>
              </a:buClr>
              <a:buSzPts val="1100"/>
              <a:buFont typeface="Arial"/>
              <a:buNone/>
            </a:pPr>
            <a:r>
              <a:rPr b="0" i="0" lang="en-GB" sz="3500" u="none" cap="none" strike="noStrike">
                <a:solidFill>
                  <a:schemeClr val="dk1"/>
                </a:solidFill>
                <a:latin typeface="Nanum Myeongjo"/>
                <a:ea typeface="Nanum Myeongjo"/>
                <a:cs typeface="Nanum Myeongjo"/>
                <a:sym typeface="Nanum Myeongjo"/>
              </a:rPr>
              <a:t>What’s the Story of these Standards?</a:t>
            </a:r>
            <a:endParaRPr b="0" i="0" sz="3500" u="none" cap="none" strike="noStrike">
              <a:solidFill>
                <a:schemeClr val="dk1"/>
              </a:solidFill>
              <a:latin typeface="Nanum Myeongjo"/>
              <a:ea typeface="Nanum Myeongjo"/>
              <a:cs typeface="Nanum Myeongjo"/>
              <a:sym typeface="Nanum Myeongjo"/>
            </a:endParaRPr>
          </a:p>
        </p:txBody>
      </p:sp>
      <p:cxnSp>
        <p:nvCxnSpPr>
          <p:cNvPr id="290" name="Google Shape;290;p9"/>
          <p:cNvCxnSpPr/>
          <p:nvPr/>
        </p:nvCxnSpPr>
        <p:spPr>
          <a:xfrm rot="10800000">
            <a:off x="4874201" y="125"/>
            <a:ext cx="0" cy="5162100"/>
          </a:xfrm>
          <a:prstGeom prst="straightConnector1">
            <a:avLst/>
          </a:prstGeom>
          <a:noFill/>
          <a:ln cap="flat" cmpd="sng" w="9525">
            <a:solidFill>
              <a:schemeClr val="dk2"/>
            </a:solidFill>
            <a:prstDash val="solid"/>
            <a:round/>
            <a:headEnd len="sm" w="sm" type="none"/>
            <a:tailEnd len="sm" w="sm" type="none"/>
          </a:ln>
        </p:spPr>
      </p:cxnSp>
      <p:sp>
        <p:nvSpPr>
          <p:cNvPr id="291" name="Google Shape;291;p9"/>
          <p:cNvSpPr/>
          <p:nvPr/>
        </p:nvSpPr>
        <p:spPr>
          <a:xfrm>
            <a:off x="5282400" y="3247200"/>
            <a:ext cx="3155700" cy="597900"/>
          </a:xfrm>
          <a:prstGeom prst="rect">
            <a:avLst/>
          </a:prstGeom>
          <a:solidFill>
            <a:schemeClr val="dk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2" name="Google Shape;292;p9"/>
          <p:cNvSpPr txBox="1"/>
          <p:nvPr/>
        </p:nvSpPr>
        <p:spPr>
          <a:xfrm>
            <a:off x="5486650" y="3362100"/>
            <a:ext cx="2721900" cy="384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1" i="0" lang="en-GB" sz="1300" u="none" cap="none" strike="noStrike">
                <a:solidFill>
                  <a:srgbClr val="C9FC8D"/>
                </a:solidFill>
                <a:latin typeface="DM Sans"/>
                <a:ea typeface="DM Sans"/>
                <a:cs typeface="DM Sans"/>
                <a:sym typeface="DM Sans"/>
              </a:rPr>
              <a:t>Share your thinking!</a:t>
            </a:r>
            <a:endParaRPr b="1" i="0" sz="1300" u="none" cap="none" strike="noStrike">
              <a:solidFill>
                <a:srgbClr val="C9FC8D"/>
              </a:solidFill>
              <a:latin typeface="DM Sans"/>
              <a:ea typeface="DM Sans"/>
              <a:cs typeface="DM Sans"/>
              <a:sym typeface="DM Sans"/>
            </a:endParaRPr>
          </a:p>
        </p:txBody>
      </p:sp>
      <p:sp>
        <p:nvSpPr>
          <p:cNvPr id="293" name="Google Shape;293;p9"/>
          <p:cNvSpPr txBox="1"/>
          <p:nvPr/>
        </p:nvSpPr>
        <p:spPr>
          <a:xfrm>
            <a:off x="615900" y="2896800"/>
            <a:ext cx="3728400" cy="9483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a:pPr>
            <a:r>
              <a:rPr b="0" i="0" lang="en-GB" sz="1100" u="none" cap="none" strike="noStrike">
                <a:solidFill>
                  <a:schemeClr val="dk1"/>
                </a:solidFill>
                <a:latin typeface="Arial"/>
                <a:ea typeface="Arial"/>
                <a:cs typeface="Arial"/>
                <a:sym typeface="Arial"/>
              </a:rPr>
              <a:t>Use units as a way to understand problems and to guide the solution of multi-step problems; choose and interpret units consistently in formulas; choose and interpret the scale and the origin in graphs and data displays.</a:t>
            </a:r>
            <a:endParaRPr b="0" i="0" sz="900" u="none" cap="none" strike="noStrike">
              <a:solidFill>
                <a:schemeClr val="dk1"/>
              </a:solidFill>
              <a:latin typeface="DM Sans"/>
              <a:ea typeface="DM Sans"/>
              <a:cs typeface="DM Sans"/>
              <a:sym typeface="DM Sans"/>
            </a:endParaRPr>
          </a:p>
        </p:txBody>
      </p:sp>
      <p:sp>
        <p:nvSpPr>
          <p:cNvPr id="294" name="Google Shape;294;p9"/>
          <p:cNvSpPr txBox="1"/>
          <p:nvPr/>
        </p:nvSpPr>
        <p:spPr>
          <a:xfrm>
            <a:off x="615900" y="1515100"/>
            <a:ext cx="4032900" cy="4419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Selected Common Core Standards for Mathematics - Quantities</a:t>
            </a:r>
            <a:endParaRPr b="1" i="0" sz="1400" u="none" cap="none" strike="noStrike">
              <a:solidFill>
                <a:srgbClr val="000000"/>
              </a:solidFill>
              <a:latin typeface="DM Sans"/>
              <a:ea typeface="DM Sans"/>
              <a:cs typeface="DM Sans"/>
              <a:sym typeface="DM Sans"/>
            </a:endParaRPr>
          </a:p>
        </p:txBody>
      </p:sp>
      <p:sp>
        <p:nvSpPr>
          <p:cNvPr id="295" name="Google Shape;295;p9"/>
          <p:cNvSpPr txBox="1"/>
          <p:nvPr/>
        </p:nvSpPr>
        <p:spPr>
          <a:xfrm>
            <a:off x="615900" y="2147600"/>
            <a:ext cx="3512700" cy="363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1" i="0" lang="en-GB" sz="1100" u="none" cap="none" strike="noStrike">
                <a:solidFill>
                  <a:schemeClr val="dk1"/>
                </a:solidFill>
                <a:latin typeface="Arial"/>
                <a:ea typeface="Arial"/>
                <a:cs typeface="Arial"/>
                <a:sym typeface="Arial"/>
              </a:rPr>
              <a:t xml:space="preserve">Reason quantitatively and use units to solve problems. </a:t>
            </a:r>
            <a:endParaRPr b="1" i="0" sz="1100" u="none" cap="none" strike="noStrike">
              <a:solidFill>
                <a:srgbClr val="000000"/>
              </a:solidFill>
              <a:latin typeface="DM Sans"/>
              <a:ea typeface="DM Sans"/>
              <a:cs typeface="DM Sans"/>
              <a:sym typeface="DM Sans"/>
            </a:endParaRPr>
          </a:p>
        </p:txBody>
      </p:sp>
      <p:sp>
        <p:nvSpPr>
          <p:cNvPr id="296" name="Google Shape;296;p9"/>
          <p:cNvSpPr txBox="1"/>
          <p:nvPr/>
        </p:nvSpPr>
        <p:spPr>
          <a:xfrm>
            <a:off x="5159250" y="1515100"/>
            <a:ext cx="3402000" cy="948300"/>
          </a:xfrm>
          <a:prstGeom prst="rect">
            <a:avLst/>
          </a:prstGeom>
          <a:noFill/>
          <a:ln>
            <a:noFill/>
          </a:ln>
        </p:spPr>
        <p:txBody>
          <a:bodyPr anchorCtr="0" anchor="t" bIns="0" lIns="91425" spcFirstLastPara="1" rIns="0" wrap="square" tIns="0">
            <a:spAutoFit/>
          </a:bodyPr>
          <a:lstStyle/>
          <a:p>
            <a:pPr indent="-298450" lvl="0" marL="457200" marR="0" rtl="0" algn="l">
              <a:lnSpc>
                <a:spcPct val="115000"/>
              </a:lnSpc>
              <a:spcBef>
                <a:spcPts val="0"/>
              </a:spcBef>
              <a:spcAft>
                <a:spcPts val="0"/>
              </a:spcAft>
              <a:buClr>
                <a:schemeClr val="dk1"/>
              </a:buClr>
              <a:buSzPts val="1100"/>
              <a:buFont typeface="Arial"/>
              <a:buAutoNum type="arabicPeriod" startAt="2"/>
            </a:pPr>
            <a:r>
              <a:rPr b="0" i="0" lang="en-GB" sz="1100" u="none" cap="none" strike="noStrike">
                <a:solidFill>
                  <a:schemeClr val="dk1"/>
                </a:solidFill>
                <a:latin typeface="Arial"/>
                <a:ea typeface="Arial"/>
                <a:cs typeface="Arial"/>
                <a:sym typeface="Arial"/>
              </a:rPr>
              <a:t xml:space="preserve">Define appropriate quantities for the purpose of descriptive modeling. 	 </a:t>
            </a:r>
            <a:endParaRPr b="0" i="0" sz="1100" u="none" cap="none" strike="noStrike">
              <a:solidFill>
                <a:schemeClr val="dk1"/>
              </a:solidFill>
              <a:latin typeface="Arial"/>
              <a:ea typeface="Arial"/>
              <a:cs typeface="Arial"/>
              <a:sym typeface="Arial"/>
            </a:endParaRPr>
          </a:p>
          <a:p>
            <a:pPr indent="-298450" lvl="0" marL="457200" marR="0" rtl="0" algn="l">
              <a:lnSpc>
                <a:spcPct val="115000"/>
              </a:lnSpc>
              <a:spcBef>
                <a:spcPts val="0"/>
              </a:spcBef>
              <a:spcAft>
                <a:spcPts val="0"/>
              </a:spcAft>
              <a:buClr>
                <a:schemeClr val="dk1"/>
              </a:buClr>
              <a:buSzPts val="1100"/>
              <a:buFont typeface="Arial"/>
              <a:buAutoNum type="arabicPeriod" startAt="2"/>
            </a:pPr>
            <a:r>
              <a:rPr b="0" i="0" lang="en-GB" sz="1100" u="none" cap="none" strike="noStrike">
                <a:solidFill>
                  <a:schemeClr val="dk1"/>
                </a:solidFill>
                <a:latin typeface="Arial"/>
                <a:ea typeface="Arial"/>
                <a:cs typeface="Arial"/>
                <a:sym typeface="Arial"/>
              </a:rPr>
              <a:t>Choose a level of accuracy appropriate to limitations on measurement when reporting quantities.</a:t>
            </a:r>
            <a:endParaRPr b="0" i="0" sz="11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00" name="Shape 300"/>
        <p:cNvGrpSpPr/>
        <p:nvPr/>
      </p:nvGrpSpPr>
      <p:grpSpPr>
        <a:xfrm>
          <a:off x="0" y="0"/>
          <a:ext cx="0" cy="0"/>
          <a:chOff x="0" y="0"/>
          <a:chExt cx="0" cy="0"/>
        </a:xfrm>
      </p:grpSpPr>
      <p:sp>
        <p:nvSpPr>
          <p:cNvPr id="301" name="Google Shape;301;p1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1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M100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303" name="Google Shape;303;p1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304" name="Google Shape;304;p10"/>
          <p:cNvGraphicFramePr/>
          <p:nvPr/>
        </p:nvGraphicFramePr>
        <p:xfrm>
          <a:off x="311700" y="1057150"/>
          <a:ext cx="3000000" cy="3000000"/>
        </p:xfrm>
        <a:graphic>
          <a:graphicData uri="http://schemas.openxmlformats.org/drawingml/2006/table">
            <a:tbl>
              <a:tblPr>
                <a:noFill/>
                <a:tableStyleId>{262662F2-F54E-4B8C-A19A-E156171E7A7D}</a:tableStyleId>
              </a:tblPr>
              <a:tblGrid>
                <a:gridCol w="615725"/>
                <a:gridCol w="7935925"/>
              </a:tblGrid>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Identify quantities of interest for modeling purposes.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Reason with units in problems, formulas, and data displays to solve problems.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Interpret simple numeric and algebraic expressions that arise in applications in terms of the context.</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Interpret equations, tables, and graphs that arise in applications involving proportional relationships.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100.e</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Interpret data displays, such as line plots, histograms, and box plots in terms of the context.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4826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100.f</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Solve real-world problems involving distances, intervals of time, liquid volume, mass, money, and other situations where operations with fractions and decimals are appropriate.</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482650">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DM Sans"/>
                          <a:ea typeface="DM Sans"/>
                          <a:cs typeface="DM Sans"/>
                          <a:sym typeface="DM Sans"/>
                        </a:rPr>
                        <a:t>100.g</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Solve real-world problems involving area and perimeter of polygons, as well as surface area and volume of prisms and pyramids.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DM Sans"/>
                          <a:ea typeface="DM Sans"/>
                          <a:cs typeface="DM Sans"/>
                          <a:sym typeface="DM Sans"/>
                        </a:rPr>
                        <a:t>100.h</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Solve real-world problems involving quantities in a proportional relationship, including scale drawings. </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DM Sans"/>
                          <a:ea typeface="DM Sans"/>
                          <a:cs typeface="DM Sans"/>
                          <a:sym typeface="DM Sans"/>
                        </a:rPr>
                        <a:t>100.i</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GB" sz="1200" u="none" cap="none" strike="noStrike">
                          <a:solidFill>
                            <a:srgbClr val="1F1F1F"/>
                          </a:solidFill>
                          <a:latin typeface="IBM Plex Sans"/>
                          <a:ea typeface="IBM Plex Sans"/>
                          <a:cs typeface="IBM Plex Sans"/>
                          <a:sym typeface="IBM Plex Sans"/>
                        </a:rPr>
                        <a:t>Choose a level of accuracy appropriate to limitations on measurement when reporting quantities.</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08" name="Shape 308"/>
        <p:cNvGrpSpPr/>
        <p:nvPr/>
      </p:nvGrpSpPr>
      <p:grpSpPr>
        <a:xfrm>
          <a:off x="0" y="0"/>
          <a:ext cx="0" cy="0"/>
          <a:chOff x="0" y="0"/>
          <a:chExt cx="0" cy="0"/>
        </a:xfrm>
      </p:grpSpPr>
      <p:sp>
        <p:nvSpPr>
          <p:cNvPr id="309" name="Google Shape;309;g346306f6387_0_0"/>
          <p:cNvSpPr/>
          <p:nvPr/>
        </p:nvSpPr>
        <p:spPr>
          <a:xfrm>
            <a:off x="0" y="0"/>
            <a:ext cx="9144000" cy="8124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g346306f6387_0_0"/>
          <p:cNvSpPr txBox="1"/>
          <p:nvPr/>
        </p:nvSpPr>
        <p:spPr>
          <a:xfrm>
            <a:off x="345075" y="276625"/>
            <a:ext cx="6553800" cy="2910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2100"/>
              <a:buFont typeface="Arial"/>
              <a:buNone/>
            </a:pPr>
            <a:r>
              <a:rPr b="0" i="0" lang="en-GB" sz="2100" u="none" cap="none" strike="noStrike">
                <a:solidFill>
                  <a:schemeClr val="dk1"/>
                </a:solidFill>
                <a:latin typeface="Nanum Myeongjo"/>
                <a:ea typeface="Nanum Myeongjo"/>
                <a:cs typeface="Nanum Myeongjo"/>
                <a:sym typeface="Nanum Myeongjo"/>
              </a:rPr>
              <a:t>M100 Content and Practice Expectations (CPE)</a:t>
            </a:r>
            <a:endParaRPr b="0" i="0" sz="2100" u="none" cap="none" strike="noStrike">
              <a:solidFill>
                <a:schemeClr val="dk1"/>
              </a:solidFill>
              <a:latin typeface="Nanum Myeongjo"/>
              <a:ea typeface="Nanum Myeongjo"/>
              <a:cs typeface="Nanum Myeongjo"/>
              <a:sym typeface="Nanum Myeongjo"/>
            </a:endParaRPr>
          </a:p>
        </p:txBody>
      </p:sp>
      <p:cxnSp>
        <p:nvCxnSpPr>
          <p:cNvPr id="311" name="Google Shape;311;g346306f6387_0_0"/>
          <p:cNvCxnSpPr/>
          <p:nvPr/>
        </p:nvCxnSpPr>
        <p:spPr>
          <a:xfrm rot="10800000">
            <a:off x="-4200" y="812375"/>
            <a:ext cx="9152400" cy="0"/>
          </a:xfrm>
          <a:prstGeom prst="straightConnector1">
            <a:avLst/>
          </a:prstGeom>
          <a:noFill/>
          <a:ln cap="flat" cmpd="sng" w="9525">
            <a:solidFill>
              <a:schemeClr val="dk1"/>
            </a:solidFill>
            <a:prstDash val="solid"/>
            <a:round/>
            <a:headEnd len="sm" w="sm" type="none"/>
            <a:tailEnd len="sm" w="sm" type="none"/>
          </a:ln>
        </p:spPr>
      </p:cxnSp>
      <p:graphicFrame>
        <p:nvGraphicFramePr>
          <p:cNvPr id="312" name="Google Shape;312;g346306f6387_0_0"/>
          <p:cNvGraphicFramePr/>
          <p:nvPr/>
        </p:nvGraphicFramePr>
        <p:xfrm>
          <a:off x="311700" y="1057150"/>
          <a:ext cx="3000000" cy="3000000"/>
        </p:xfrm>
        <a:graphic>
          <a:graphicData uri="http://schemas.openxmlformats.org/drawingml/2006/table">
            <a:tbl>
              <a:tblPr>
                <a:noFill/>
                <a:tableStyleId>{262662F2-F54E-4B8C-A19A-E156171E7A7D}</a:tableStyleId>
              </a:tblPr>
              <a:tblGrid>
                <a:gridCol w="615725"/>
                <a:gridCol w="7935925"/>
              </a:tblGrid>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100.a</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Identify quantities of interest for modeling purposes.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100.b</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Reason with units in problems, formulas, and data displays to solve problems.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100.c</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Interpret simple numeric and algebraic expressions that arise in applications in terms of the context.</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100.d</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Interpret equations, tables, and graphs that arise in applications involving proportional relationships.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100.e</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Interpret data displays, such as line plots, histograms, and box plots in terms of the context.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482650">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solidFill>
                            <a:schemeClr val="dk1"/>
                          </a:solidFill>
                          <a:latin typeface="DM Sans"/>
                          <a:ea typeface="DM Sans"/>
                          <a:cs typeface="DM Sans"/>
                          <a:sym typeface="DM Sans"/>
                        </a:rPr>
                        <a:t>100.f</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Solve real-world problems involving distances, intervals of time, liquid volume, mass, money, and other situations where operations with fractions and decimals are appropriate.</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482650">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DM Sans"/>
                          <a:ea typeface="DM Sans"/>
                          <a:cs typeface="DM Sans"/>
                          <a:sym typeface="DM Sans"/>
                        </a:rPr>
                        <a:t>100.g</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Solve real-world problems involving area and perimeter of polygons, as well as surface area and volume of prisms and pyramids. </a:t>
                      </a:r>
                      <a:endParaRPr sz="1200" u="none" cap="none" strike="noStrike">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DM Sans"/>
                          <a:ea typeface="DM Sans"/>
                          <a:cs typeface="DM Sans"/>
                          <a:sym typeface="DM Sans"/>
                        </a:rPr>
                        <a:t>100.h</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n-GB" sz="1200" u="none" cap="none" strike="noStrike">
                          <a:latin typeface="IBM Plex Sans"/>
                          <a:ea typeface="IBM Plex Sans"/>
                          <a:cs typeface="IBM Plex Sans"/>
                          <a:sym typeface="IBM Plex Sans"/>
                        </a:rPr>
                        <a:t xml:space="preserve">Solve real-world problems involving quantities in a proportional relationship, including scale drawings. </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80450">
                <a:tc>
                  <a:txBody>
                    <a:bodyPr/>
                    <a:lstStyle/>
                    <a:p>
                      <a:pPr indent="0" lvl="0" marL="0" marR="0" rtl="0" algn="l">
                        <a:lnSpc>
                          <a:spcPct val="100000"/>
                        </a:lnSpc>
                        <a:spcBef>
                          <a:spcPts val="0"/>
                        </a:spcBef>
                        <a:spcAft>
                          <a:spcPts val="0"/>
                        </a:spcAft>
                        <a:buClr>
                          <a:schemeClr val="dk1"/>
                        </a:buClr>
                        <a:buSzPts val="1100"/>
                        <a:buFont typeface="Arial"/>
                        <a:buNone/>
                      </a:pPr>
                      <a:r>
                        <a:rPr lang="en-GB" sz="1200" u="none" cap="none" strike="noStrike">
                          <a:solidFill>
                            <a:schemeClr val="dk1"/>
                          </a:solidFill>
                          <a:latin typeface="DM Sans"/>
                          <a:ea typeface="DM Sans"/>
                          <a:cs typeface="DM Sans"/>
                          <a:sym typeface="DM Sans"/>
                        </a:rPr>
                        <a:t>100.i</a:t>
                      </a:r>
                      <a:endParaRPr sz="1200" u="none" cap="none" strike="noStrike">
                        <a:solidFill>
                          <a:schemeClr val="dk1"/>
                        </a:solidFill>
                        <a:latin typeface="DM Sans"/>
                        <a:ea typeface="DM Sans"/>
                        <a:cs typeface="DM Sans"/>
                        <a:sym typeface="DM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BDFCD7"/>
                    </a:solidFill>
                  </a:tcPr>
                </a:tc>
                <a:tc>
                  <a:txBody>
                    <a:bodyPr/>
                    <a:lstStyle/>
                    <a:p>
                      <a:pPr indent="0" lvl="0" marL="0" marR="0" rtl="0" algn="l">
                        <a:lnSpc>
                          <a:spcPct val="115000"/>
                        </a:lnSpc>
                        <a:spcBef>
                          <a:spcPts val="0"/>
                        </a:spcBef>
                        <a:spcAft>
                          <a:spcPts val="0"/>
                        </a:spcAft>
                        <a:buClr>
                          <a:srgbClr val="000000"/>
                        </a:buClr>
                        <a:buSzPts val="1000"/>
                        <a:buFont typeface="Arial"/>
                        <a:buNone/>
                      </a:pPr>
                      <a:r>
                        <a:rPr lang="en-GB" sz="1200" u="none" cap="none" strike="noStrike">
                          <a:solidFill>
                            <a:srgbClr val="1F1F1F"/>
                          </a:solidFill>
                          <a:latin typeface="IBM Plex Sans"/>
                          <a:ea typeface="IBM Plex Sans"/>
                          <a:cs typeface="IBM Plex Sans"/>
                          <a:sym typeface="IBM Plex Sans"/>
                        </a:rPr>
                        <a:t>Choose a level of accuracy appropriate to limitations on measurement when reporting quantities.</a:t>
                      </a:r>
                      <a:endParaRPr sz="1200" u="none" cap="none" strike="noStrike">
                        <a:solidFill>
                          <a:srgbClr val="1F1F1F"/>
                        </a:solidFill>
                        <a:latin typeface="IBM Plex Sans"/>
                        <a:ea typeface="IBM Plex Sans"/>
                        <a:cs typeface="IBM Plex Sans"/>
                        <a:sym typeface="IBM Plex Sans"/>
                      </a:endParaRPr>
                    </a:p>
                  </a:txBody>
                  <a:tcPr marT="63500" marB="63500" marR="63500" marL="6350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313" name="Google Shape;313;g346306f6387_0_0"/>
          <p:cNvSpPr/>
          <p:nvPr/>
        </p:nvSpPr>
        <p:spPr>
          <a:xfrm>
            <a:off x="6543275" y="24258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g346306f6387_0_0"/>
          <p:cNvSpPr txBox="1"/>
          <p:nvPr/>
        </p:nvSpPr>
        <p:spPr>
          <a:xfrm>
            <a:off x="6823325" y="2883200"/>
            <a:ext cx="1386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2200" u="none" cap="none" strike="noStrike">
                <a:solidFill>
                  <a:srgbClr val="BDFCD7"/>
                </a:solidFill>
                <a:latin typeface="DM Sans"/>
                <a:ea typeface="DM Sans"/>
                <a:cs typeface="DM Sans"/>
                <a:sym typeface="DM Sans"/>
              </a:rPr>
              <a:t>What</a:t>
            </a:r>
            <a:br>
              <a:rPr b="1" i="0" lang="en-GB" sz="2200" u="none" cap="none" strike="noStrike">
                <a:solidFill>
                  <a:srgbClr val="BDFCD7"/>
                </a:solidFill>
                <a:latin typeface="DM Sans"/>
                <a:ea typeface="DM Sans"/>
                <a:cs typeface="DM Sans"/>
                <a:sym typeface="DM Sans"/>
              </a:rPr>
            </a:br>
            <a:r>
              <a:rPr b="1" i="0" lang="en-GB" sz="2200" u="none" cap="none" strike="noStrike">
                <a:solidFill>
                  <a:srgbClr val="BDFCD7"/>
                </a:solidFill>
                <a:latin typeface="DM Sans"/>
                <a:ea typeface="DM Sans"/>
                <a:cs typeface="DM Sans"/>
                <a:sym typeface="DM Sans"/>
              </a:rPr>
              <a:t>resonates with you?</a:t>
            </a:r>
            <a:endParaRPr b="1" i="0" sz="2200" u="none" cap="none" strike="noStrike">
              <a:solidFill>
                <a:srgbClr val="BDFCD7"/>
              </a:solidFill>
              <a:latin typeface="DM Sans"/>
              <a:ea typeface="DM Sans"/>
              <a:cs typeface="DM Sans"/>
              <a:sym typeface="DM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18" name="Shape 318"/>
        <p:cNvGrpSpPr/>
        <p:nvPr/>
      </p:nvGrpSpPr>
      <p:grpSpPr>
        <a:xfrm>
          <a:off x="0" y="0"/>
          <a:ext cx="0" cy="0"/>
          <a:chOff x="0" y="0"/>
          <a:chExt cx="0" cy="0"/>
        </a:xfrm>
      </p:grpSpPr>
      <p:cxnSp>
        <p:nvCxnSpPr>
          <p:cNvPr id="319" name="Google Shape;319;p1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0" name="Google Shape;320;p1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1" name="Google Shape;321;p13"/>
          <p:cNvSpPr txBox="1"/>
          <p:nvPr/>
        </p:nvSpPr>
        <p:spPr>
          <a:xfrm>
            <a:off x="615900" y="1141350"/>
            <a:ext cx="5917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Thunder and Lightning</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Traffic Jam</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22" name="Google Shape;322;p13"/>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26" name="Shape 326"/>
        <p:cNvGrpSpPr/>
        <p:nvPr/>
      </p:nvGrpSpPr>
      <p:grpSpPr>
        <a:xfrm>
          <a:off x="0" y="0"/>
          <a:ext cx="0" cy="0"/>
          <a:chOff x="0" y="0"/>
          <a:chExt cx="0" cy="0"/>
        </a:xfrm>
      </p:grpSpPr>
      <p:cxnSp>
        <p:nvCxnSpPr>
          <p:cNvPr id="327" name="Google Shape;327;p1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28" name="Google Shape;328;p1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29" name="Google Shape;329;p14"/>
          <p:cNvSpPr txBox="1"/>
          <p:nvPr/>
        </p:nvSpPr>
        <p:spPr>
          <a:xfrm>
            <a:off x="615900" y="1141350"/>
            <a:ext cx="6079800" cy="2770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Choose at least one task to explore: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20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Thunder and Lightning</a:t>
            </a:r>
            <a:endParaRPr b="0" i="0" sz="2500" u="none" cap="none" strike="noStrike">
              <a:solidFill>
                <a:srgbClr val="83FBA3"/>
              </a:solidFill>
              <a:latin typeface="DM Sans"/>
              <a:ea typeface="DM Sans"/>
              <a:cs typeface="DM Sans"/>
              <a:sym typeface="DM Sans"/>
            </a:endParaRPr>
          </a:p>
          <a:p>
            <a:pPr indent="-387350" lvl="0" marL="457200" marR="0" rtl="0" algn="l">
              <a:lnSpc>
                <a:spcPct val="100000"/>
              </a:lnSpc>
              <a:spcBef>
                <a:spcPts val="0"/>
              </a:spcBef>
              <a:spcAft>
                <a:spcPts val="0"/>
              </a:spcAft>
              <a:buClr>
                <a:srgbClr val="83FBA3"/>
              </a:buClr>
              <a:buSzPts val="2500"/>
              <a:buFont typeface="DM Sans"/>
              <a:buChar char="●"/>
            </a:pPr>
            <a:r>
              <a:rPr b="0" i="0" lang="en-GB" sz="2500" u="none" cap="none" strike="noStrike">
                <a:solidFill>
                  <a:srgbClr val="83FBA3"/>
                </a:solidFill>
                <a:latin typeface="DM Sans"/>
                <a:ea typeface="DM Sans"/>
                <a:cs typeface="DM Sans"/>
                <a:sym typeface="DM Sans"/>
              </a:rPr>
              <a:t>Traffic Jam</a:t>
            </a:r>
            <a:endParaRPr b="0" i="0" sz="2500" u="none" cap="none" strike="noStrike">
              <a:solidFill>
                <a:srgbClr val="83FBA3"/>
              </a:solidFill>
              <a:latin typeface="DM Sans"/>
              <a:ea typeface="DM Sans"/>
              <a:cs typeface="DM Sans"/>
              <a:sym typeface="DM Sans"/>
            </a:endParaRPr>
          </a:p>
          <a:p>
            <a:pPr indent="0" lvl="0" marL="0" marR="0" rtl="0" algn="l">
              <a:lnSpc>
                <a:spcPct val="100000"/>
              </a:lnSpc>
              <a:spcBef>
                <a:spcPts val="1200"/>
              </a:spcBef>
              <a:spcAft>
                <a:spcPts val="0"/>
              </a:spcAft>
              <a:buClr>
                <a:schemeClr val="dk1"/>
              </a:buClr>
              <a:buSzPts val="1100"/>
              <a:buFont typeface="Arial"/>
              <a:buNone/>
            </a:pPr>
            <a:r>
              <a:rPr b="0" i="0" lang="en-GB" sz="2500" u="none" cap="none" strike="noStrike">
                <a:solidFill>
                  <a:schemeClr val="lt1"/>
                </a:solidFill>
                <a:latin typeface="DM Sans"/>
                <a:ea typeface="DM Sans"/>
                <a:cs typeface="DM Sans"/>
                <a:sym typeface="DM Sans"/>
              </a:rPr>
              <a:t xml:space="preserve">Which content and practice expectations are evident in each one? </a:t>
            </a:r>
            <a:endParaRPr b="0" i="0" sz="2500" u="none" cap="none" strike="noStrike">
              <a:solidFill>
                <a:schemeClr val="lt1"/>
              </a:solidFill>
              <a:latin typeface="DM Sans"/>
              <a:ea typeface="DM Sans"/>
              <a:cs typeface="DM Sans"/>
              <a:sym typeface="DM Sans"/>
            </a:endParaRPr>
          </a:p>
          <a:p>
            <a:pPr indent="0" lvl="0" marL="0" marR="0" rtl="0" algn="l">
              <a:lnSpc>
                <a:spcPct val="100000"/>
              </a:lnSpc>
              <a:spcBef>
                <a:spcPts val="1200"/>
              </a:spcBef>
              <a:spcAft>
                <a:spcPts val="1200"/>
              </a:spcAft>
              <a:buClr>
                <a:schemeClr val="dk1"/>
              </a:buClr>
              <a:buSzPts val="1100"/>
              <a:buFont typeface="Arial"/>
              <a:buNone/>
            </a:pPr>
            <a:r>
              <a:t/>
            </a:r>
            <a:endParaRPr b="0" i="0" sz="2500" u="none" cap="none" strike="noStrike">
              <a:solidFill>
                <a:schemeClr val="lt1"/>
              </a:solidFill>
              <a:latin typeface="DM Sans"/>
              <a:ea typeface="DM Sans"/>
              <a:cs typeface="DM Sans"/>
              <a:sym typeface="DM Sans"/>
            </a:endParaRPr>
          </a:p>
        </p:txBody>
      </p:sp>
      <p:sp>
        <p:nvSpPr>
          <p:cNvPr id="330" name="Google Shape;330;p14"/>
          <p:cNvSpPr txBox="1"/>
          <p:nvPr/>
        </p:nvSpPr>
        <p:spPr>
          <a:xfrm>
            <a:off x="615900" y="368375"/>
            <a:ext cx="39159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Investigate</a:t>
            </a:r>
            <a:endParaRPr b="0" i="0" sz="3500" u="none" cap="none" strike="noStrike">
              <a:solidFill>
                <a:srgbClr val="83FBA3"/>
              </a:solidFill>
              <a:latin typeface="Nanum Myeongjo"/>
              <a:ea typeface="Nanum Myeongjo"/>
              <a:cs typeface="Nanum Myeongjo"/>
              <a:sym typeface="Nanum Myeongjo"/>
            </a:endParaRPr>
          </a:p>
        </p:txBody>
      </p:sp>
      <p:sp>
        <p:nvSpPr>
          <p:cNvPr id="331" name="Google Shape;331;p14"/>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14"/>
          <p:cNvSpPr txBox="1"/>
          <p:nvPr/>
        </p:nvSpPr>
        <p:spPr>
          <a:xfrm>
            <a:off x="6975725" y="2898900"/>
            <a:ext cx="1386000" cy="1077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 What did you find?</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36" name="Shape 336"/>
        <p:cNvGrpSpPr/>
        <p:nvPr/>
      </p:nvGrpSpPr>
      <p:grpSpPr>
        <a:xfrm>
          <a:off x="0" y="0"/>
          <a:ext cx="0" cy="0"/>
          <a:chOff x="0" y="0"/>
          <a:chExt cx="0" cy="0"/>
        </a:xfrm>
      </p:grpSpPr>
      <p:cxnSp>
        <p:nvCxnSpPr>
          <p:cNvPr id="337" name="Google Shape;337;p1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38" name="Google Shape;338;p1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39" name="Google Shape;339;p15"/>
          <p:cNvSpPr txBox="1"/>
          <p:nvPr/>
        </p:nvSpPr>
        <p:spPr>
          <a:xfrm>
            <a:off x="650600" y="1674750"/>
            <a:ext cx="5917800" cy="1667400"/>
          </a:xfrm>
          <a:prstGeom prst="rect">
            <a:avLst/>
          </a:prstGeom>
          <a:noFill/>
          <a:ln>
            <a:noFill/>
          </a:ln>
        </p:spPr>
        <p:txBody>
          <a:bodyPr anchorCtr="0" anchor="t" bIns="0" lIns="0" spcFirstLastPara="1" rIns="0" wrap="square" tIns="0">
            <a:spAutoFit/>
          </a:bodyPr>
          <a:lstStyle/>
          <a:p>
            <a:pPr indent="-387350" lvl="0" marL="457200" marR="0" rtl="0" algn="l">
              <a:lnSpc>
                <a:spcPct val="100000"/>
              </a:lnSpc>
              <a:spcBef>
                <a:spcPts val="0"/>
              </a:spcBef>
              <a:spcAft>
                <a:spcPts val="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do these content and practice expectations align to ways you’ve taught this topic before? </a:t>
            </a:r>
            <a:endParaRPr b="0" i="0" sz="2500" u="none" cap="none" strike="noStrike">
              <a:solidFill>
                <a:schemeClr val="lt1"/>
              </a:solidFill>
              <a:latin typeface="DM Sans"/>
              <a:ea typeface="DM Sans"/>
              <a:cs typeface="DM Sans"/>
              <a:sym typeface="DM Sans"/>
            </a:endParaRPr>
          </a:p>
          <a:p>
            <a:pPr indent="-387350" lvl="0" marL="457200" marR="0" rtl="0" algn="l">
              <a:lnSpc>
                <a:spcPct val="100000"/>
              </a:lnSpc>
              <a:spcBef>
                <a:spcPts val="1000"/>
              </a:spcBef>
              <a:spcAft>
                <a:spcPts val="1000"/>
              </a:spcAft>
              <a:buClr>
                <a:schemeClr val="lt1"/>
              </a:buClr>
              <a:buSzPts val="2500"/>
              <a:buFont typeface="Nanum Myeongjo"/>
              <a:buAutoNum type="arabicPeriod"/>
            </a:pPr>
            <a:r>
              <a:rPr b="0" i="0" lang="en-GB" sz="2500" u="none" cap="none" strike="noStrike">
                <a:solidFill>
                  <a:schemeClr val="lt1"/>
                </a:solidFill>
                <a:latin typeface="DM Sans"/>
                <a:ea typeface="DM Sans"/>
                <a:cs typeface="DM Sans"/>
                <a:sym typeface="DM Sans"/>
              </a:rPr>
              <a:t xml:space="preserve">How are they different? </a:t>
            </a:r>
            <a:endParaRPr b="0" i="0" sz="2500" u="none" cap="none" strike="noStrike">
              <a:solidFill>
                <a:schemeClr val="lt1"/>
              </a:solidFill>
              <a:latin typeface="DM Sans"/>
              <a:ea typeface="DM Sans"/>
              <a:cs typeface="DM Sans"/>
              <a:sym typeface="DM Sans"/>
            </a:endParaRPr>
          </a:p>
        </p:txBody>
      </p:sp>
      <p:sp>
        <p:nvSpPr>
          <p:cNvPr id="340" name="Google Shape;340;p15"/>
          <p:cNvSpPr/>
          <p:nvPr/>
        </p:nvSpPr>
        <p:spPr>
          <a:xfrm>
            <a:off x="66956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1" name="Google Shape;341;p15"/>
          <p:cNvSpPr txBox="1"/>
          <p:nvPr/>
        </p:nvSpPr>
        <p:spPr>
          <a:xfrm>
            <a:off x="6975725" y="296842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Come off mute or put your thoughts in the chat!</a:t>
            </a:r>
            <a:endParaRPr b="1" i="0" sz="1400" u="none" cap="none" strike="noStrike">
              <a:solidFill>
                <a:srgbClr val="145758"/>
              </a:solidFill>
              <a:latin typeface="DM Sans"/>
              <a:ea typeface="DM Sans"/>
              <a:cs typeface="DM Sans"/>
              <a:sym typeface="DM Sans"/>
            </a:endParaRPr>
          </a:p>
        </p:txBody>
      </p:sp>
      <p:sp>
        <p:nvSpPr>
          <p:cNvPr id="342" name="Google Shape;342;p15"/>
          <p:cNvSpPr txBox="1"/>
          <p:nvPr/>
        </p:nvSpPr>
        <p:spPr>
          <a:xfrm>
            <a:off x="615900" y="368375"/>
            <a:ext cx="39159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What’s the Same? What’s Different?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346" name="Shape 346"/>
        <p:cNvGrpSpPr/>
        <p:nvPr/>
      </p:nvGrpSpPr>
      <p:grpSpPr>
        <a:xfrm>
          <a:off x="0" y="0"/>
          <a:ext cx="0" cy="0"/>
          <a:chOff x="0" y="0"/>
          <a:chExt cx="0" cy="0"/>
        </a:xfrm>
      </p:grpSpPr>
      <p:pic>
        <p:nvPicPr>
          <p:cNvPr id="347" name="Google Shape;347;p16"/>
          <p:cNvPicPr preferRelativeResize="0"/>
          <p:nvPr/>
        </p:nvPicPr>
        <p:blipFill rotWithShape="1">
          <a:blip r:embed="rId3">
            <a:alphaModFix/>
          </a:blip>
          <a:srcRect b="0" l="0" r="0" t="0"/>
          <a:stretch/>
        </p:blipFill>
        <p:spPr>
          <a:xfrm rot="432179">
            <a:off x="2764280" y="359560"/>
            <a:ext cx="2773340" cy="1592282"/>
          </a:xfrm>
          <a:prstGeom prst="rect">
            <a:avLst/>
          </a:prstGeom>
          <a:noFill/>
          <a:ln>
            <a:noFill/>
          </a:ln>
        </p:spPr>
      </p:pic>
      <p:sp>
        <p:nvSpPr>
          <p:cNvPr id="348" name="Google Shape;348;p16"/>
          <p:cNvSpPr txBox="1"/>
          <p:nvPr/>
        </p:nvSpPr>
        <p:spPr>
          <a:xfrm>
            <a:off x="5687325" y="601800"/>
            <a:ext cx="28554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and 40 percent of four-year students are placed into non-credit bearing developmental mathematics (Ganga et al., 2018)</a:t>
            </a:r>
            <a:endParaRPr b="0" i="0" sz="1400" u="none" cap="none" strike="noStrike">
              <a:solidFill>
                <a:schemeClr val="dk1"/>
              </a:solidFill>
              <a:latin typeface="DM Sans"/>
              <a:ea typeface="DM Sans"/>
              <a:cs typeface="DM Sans"/>
              <a:sym typeface="DM Sans"/>
            </a:endParaRPr>
          </a:p>
        </p:txBody>
      </p:sp>
      <p:sp>
        <p:nvSpPr>
          <p:cNvPr id="349" name="Google Shape;349;p16"/>
          <p:cNvSpPr txBox="1"/>
          <p:nvPr/>
        </p:nvSpPr>
        <p:spPr>
          <a:xfrm>
            <a:off x="3115050" y="6082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60%</a:t>
            </a:r>
            <a:endParaRPr b="0" i="0" sz="9000" u="none" cap="none" strike="noStrike">
              <a:solidFill>
                <a:schemeClr val="dk1"/>
              </a:solidFill>
              <a:latin typeface="Nanum Myeongjo"/>
              <a:ea typeface="Nanum Myeongjo"/>
              <a:cs typeface="Nanum Myeongjo"/>
              <a:sym typeface="Nanum Myeongjo"/>
            </a:endParaRPr>
          </a:p>
        </p:txBody>
      </p:sp>
      <p:cxnSp>
        <p:nvCxnSpPr>
          <p:cNvPr id="350" name="Google Shape;350;p16"/>
          <p:cNvCxnSpPr/>
          <p:nvPr/>
        </p:nvCxnSpPr>
        <p:spPr>
          <a:xfrm>
            <a:off x="2510750" y="300"/>
            <a:ext cx="0" cy="5141400"/>
          </a:xfrm>
          <a:prstGeom prst="straightConnector1">
            <a:avLst/>
          </a:prstGeom>
          <a:noFill/>
          <a:ln cap="flat" cmpd="sng" w="9525">
            <a:solidFill>
              <a:schemeClr val="dk2"/>
            </a:solidFill>
            <a:prstDash val="solid"/>
            <a:round/>
            <a:headEnd len="sm" w="sm" type="none"/>
            <a:tailEnd len="sm" w="sm" type="none"/>
          </a:ln>
        </p:spPr>
      </p:cxnSp>
      <p:pic>
        <p:nvPicPr>
          <p:cNvPr id="351" name="Google Shape;351;p16"/>
          <p:cNvPicPr preferRelativeResize="0"/>
          <p:nvPr/>
        </p:nvPicPr>
        <p:blipFill rotWithShape="1">
          <a:blip r:embed="rId3">
            <a:alphaModFix/>
          </a:blip>
          <a:srcRect b="0" l="0" r="0" t="0"/>
          <a:stretch/>
        </p:blipFill>
        <p:spPr>
          <a:xfrm rot="432179">
            <a:off x="2764280" y="2308260"/>
            <a:ext cx="2773340" cy="1592282"/>
          </a:xfrm>
          <a:prstGeom prst="rect">
            <a:avLst/>
          </a:prstGeom>
          <a:noFill/>
          <a:ln>
            <a:noFill/>
          </a:ln>
        </p:spPr>
      </p:pic>
      <p:sp>
        <p:nvSpPr>
          <p:cNvPr id="352" name="Google Shape;352;p16"/>
          <p:cNvSpPr txBox="1"/>
          <p:nvPr/>
        </p:nvSpPr>
        <p:spPr>
          <a:xfrm>
            <a:off x="5687325" y="2499600"/>
            <a:ext cx="2951100" cy="1293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200"/>
              </a:spcAft>
              <a:buClr>
                <a:srgbClr val="000000"/>
              </a:buClr>
              <a:buSzPts val="1400"/>
              <a:buFont typeface="Arial"/>
              <a:buNone/>
            </a:pPr>
            <a:r>
              <a:rPr b="0" i="0" lang="en-GB" sz="1400" u="none" cap="none" strike="noStrike">
                <a:solidFill>
                  <a:schemeClr val="dk1"/>
                </a:solidFill>
                <a:latin typeface="DM Sans"/>
                <a:ea typeface="DM Sans"/>
                <a:cs typeface="DM Sans"/>
                <a:sym typeface="DM Sans"/>
              </a:rPr>
              <a:t>of community college students complete the developmental math sequence. Only 20 percent complete a college-level math course over three years (Bailey, Jeong, &amp; Cho, 2010).</a:t>
            </a:r>
            <a:endParaRPr b="0" i="0" sz="1400" u="none" cap="none" strike="noStrike">
              <a:solidFill>
                <a:schemeClr val="dk1"/>
              </a:solidFill>
              <a:latin typeface="DM Sans"/>
              <a:ea typeface="DM Sans"/>
              <a:cs typeface="DM Sans"/>
              <a:sym typeface="DM Sans"/>
            </a:endParaRPr>
          </a:p>
        </p:txBody>
      </p:sp>
      <p:sp>
        <p:nvSpPr>
          <p:cNvPr id="353" name="Google Shape;353;p16"/>
          <p:cNvSpPr txBox="1"/>
          <p:nvPr/>
        </p:nvSpPr>
        <p:spPr>
          <a:xfrm>
            <a:off x="3115050" y="2556950"/>
            <a:ext cx="2511600" cy="10338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9000"/>
              <a:buFont typeface="Arial"/>
              <a:buNone/>
            </a:pPr>
            <a:r>
              <a:rPr b="0" i="0" lang="en-GB" sz="9000" u="none" cap="none" strike="noStrike">
                <a:solidFill>
                  <a:schemeClr val="dk1"/>
                </a:solidFill>
                <a:latin typeface="Nanum Myeongjo"/>
                <a:ea typeface="Nanum Myeongjo"/>
                <a:cs typeface="Nanum Myeongjo"/>
                <a:sym typeface="Nanum Myeongjo"/>
              </a:rPr>
              <a:t>33%</a:t>
            </a:r>
            <a:endParaRPr b="0" i="0" sz="9000" u="none" cap="none" strike="noStrike">
              <a:solidFill>
                <a:schemeClr val="dk1"/>
              </a:solidFill>
              <a:latin typeface="Nanum Myeongjo"/>
              <a:ea typeface="Nanum Myeongjo"/>
              <a:cs typeface="Nanum Myeongjo"/>
              <a:sym typeface="Nanum Myeongjo"/>
            </a:endParaRPr>
          </a:p>
        </p:txBody>
      </p:sp>
      <p:sp>
        <p:nvSpPr>
          <p:cNvPr id="354" name="Google Shape;354;p16"/>
          <p:cNvSpPr txBox="1"/>
          <p:nvPr/>
        </p:nvSpPr>
        <p:spPr>
          <a:xfrm>
            <a:off x="553775" y="266000"/>
            <a:ext cx="22860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Math Gaps Create</a:t>
            </a:r>
            <a:endParaRPr b="0" i="0" sz="18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1800"/>
              <a:buFont typeface="Arial"/>
              <a:buNone/>
            </a:pPr>
            <a:r>
              <a:rPr b="0" i="0" lang="en-GB" sz="1800" u="none" cap="none" strike="noStrike">
                <a:solidFill>
                  <a:schemeClr val="dk1"/>
                </a:solidFill>
                <a:latin typeface="Nanum Myeongjo"/>
                <a:ea typeface="Nanum Myeongjo"/>
                <a:cs typeface="Nanum Myeongjo"/>
                <a:sym typeface="Nanum Myeongjo"/>
              </a:rPr>
              <a:t>Lasting Barriers</a:t>
            </a:r>
            <a:endParaRPr b="0" i="0" sz="1800" u="none" cap="none" strike="noStrike">
              <a:solidFill>
                <a:schemeClr val="dk1"/>
              </a:solidFill>
              <a:latin typeface="Nanum Myeongjo"/>
              <a:ea typeface="Nanum Myeongjo"/>
              <a:cs typeface="Nanum Myeongjo"/>
              <a:sym typeface="Nanum Myeongjo"/>
            </a:endParaRPr>
          </a:p>
        </p:txBody>
      </p:sp>
      <p:sp>
        <p:nvSpPr>
          <p:cNvPr id="355" name="Google Shape;355;p16"/>
          <p:cNvSpPr txBox="1"/>
          <p:nvPr/>
        </p:nvSpPr>
        <p:spPr>
          <a:xfrm>
            <a:off x="3115050" y="361950"/>
            <a:ext cx="10209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About</a:t>
            </a:r>
            <a:endParaRPr b="1" i="0" sz="2000" u="none" cap="none" strike="noStrike">
              <a:solidFill>
                <a:srgbClr val="000000"/>
              </a:solidFill>
              <a:latin typeface="DM Sans"/>
              <a:ea typeface="DM Sans"/>
              <a:cs typeface="DM Sans"/>
              <a:sym typeface="DM Sans"/>
            </a:endParaRPr>
          </a:p>
        </p:txBody>
      </p:sp>
      <p:sp>
        <p:nvSpPr>
          <p:cNvPr id="356" name="Google Shape;356;p16"/>
          <p:cNvSpPr txBox="1"/>
          <p:nvPr/>
        </p:nvSpPr>
        <p:spPr>
          <a:xfrm>
            <a:off x="3115050" y="2310650"/>
            <a:ext cx="764400" cy="2463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2000"/>
              <a:buFont typeface="Arial"/>
              <a:buNone/>
            </a:pPr>
            <a:r>
              <a:rPr b="1" i="0" lang="en-GB" sz="2000" u="none" cap="none" strike="noStrike">
                <a:solidFill>
                  <a:schemeClr val="dk1"/>
                </a:solidFill>
                <a:latin typeface="DM Sans"/>
                <a:ea typeface="DM Sans"/>
                <a:cs typeface="DM Sans"/>
                <a:sym typeface="DM Sans"/>
              </a:rPr>
              <a:t>Only</a:t>
            </a:r>
            <a:endParaRPr b="1" i="0" sz="2000" u="none" cap="none" strike="noStrike">
              <a:solidFill>
                <a:srgbClr val="000000"/>
              </a:solidFill>
              <a:latin typeface="DM Sans"/>
              <a:ea typeface="DM Sans"/>
              <a:cs typeface="DM Sans"/>
              <a:sym typeface="DM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360" name="Shape 360"/>
        <p:cNvGrpSpPr/>
        <p:nvPr/>
      </p:nvGrpSpPr>
      <p:grpSpPr>
        <a:xfrm>
          <a:off x="0" y="0"/>
          <a:ext cx="0" cy="0"/>
          <a:chOff x="0" y="0"/>
          <a:chExt cx="0" cy="0"/>
        </a:xfrm>
      </p:grpSpPr>
      <p:sp>
        <p:nvSpPr>
          <p:cNvPr id="361" name="Google Shape;361;p17"/>
          <p:cNvSpPr txBox="1"/>
          <p:nvPr/>
        </p:nvSpPr>
        <p:spPr>
          <a:xfrm>
            <a:off x="3105100" y="1376125"/>
            <a:ext cx="24090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Is math...?</a:t>
            </a:r>
            <a:endParaRPr b="0" i="0" sz="1400" u="none" cap="none" strike="noStrike">
              <a:solidFill>
                <a:schemeClr val="dk1"/>
              </a:solidFill>
              <a:latin typeface="Nanum Myeongjo"/>
              <a:ea typeface="Nanum Myeongjo"/>
              <a:cs typeface="Nanum Myeongjo"/>
              <a:sym typeface="Nanum Myeongjo"/>
            </a:endParaRPr>
          </a:p>
        </p:txBody>
      </p:sp>
      <p:sp>
        <p:nvSpPr>
          <p:cNvPr id="362" name="Google Shape;362;p17"/>
          <p:cNvSpPr txBox="1"/>
          <p:nvPr/>
        </p:nvSpPr>
        <p:spPr>
          <a:xfrm>
            <a:off x="3105100" y="1741950"/>
            <a:ext cx="2134800" cy="1536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getting one right answer, the teacher’s way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Irrelevant</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doing procedures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Independent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Something my teacher made up</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Formulaic</a:t>
            </a:r>
            <a:endParaRPr b="0" i="0" sz="1000" u="none" cap="none" strike="noStrike">
              <a:solidFill>
                <a:schemeClr val="dk1"/>
              </a:solidFill>
              <a:latin typeface="DM Sans"/>
              <a:ea typeface="DM Sans"/>
              <a:cs typeface="DM Sans"/>
              <a:sym typeface="DM Sans"/>
            </a:endParaRPr>
          </a:p>
        </p:txBody>
      </p:sp>
      <p:cxnSp>
        <p:nvCxnSpPr>
          <p:cNvPr id="363" name="Google Shape;363;p17"/>
          <p:cNvCxnSpPr/>
          <p:nvPr/>
        </p:nvCxnSpPr>
        <p:spPr>
          <a:xfrm>
            <a:off x="2374350" y="1083650"/>
            <a:ext cx="6784800" cy="0"/>
          </a:xfrm>
          <a:prstGeom prst="straightConnector1">
            <a:avLst/>
          </a:prstGeom>
          <a:noFill/>
          <a:ln cap="flat" cmpd="sng" w="9525">
            <a:solidFill>
              <a:schemeClr val="dk1"/>
            </a:solidFill>
            <a:prstDash val="solid"/>
            <a:round/>
            <a:headEnd len="sm" w="sm" type="none"/>
            <a:tailEnd len="sm" w="sm" type="none"/>
          </a:ln>
        </p:spPr>
      </p:cxnSp>
      <p:sp>
        <p:nvSpPr>
          <p:cNvPr id="364" name="Google Shape;364;p17"/>
          <p:cNvSpPr txBox="1"/>
          <p:nvPr/>
        </p:nvSpPr>
        <p:spPr>
          <a:xfrm>
            <a:off x="6237525" y="1376125"/>
            <a:ext cx="1915200" cy="21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Nanum Myeongjo"/>
                <a:ea typeface="Nanum Myeongjo"/>
                <a:cs typeface="Nanum Myeongjo"/>
                <a:sym typeface="Nanum Myeongjo"/>
              </a:rPr>
              <a:t>Or could math be...?</a:t>
            </a:r>
            <a:endParaRPr b="0" i="0" sz="1400" u="none" cap="none" strike="noStrike">
              <a:solidFill>
                <a:schemeClr val="dk1"/>
              </a:solidFill>
              <a:latin typeface="Nanum Myeongjo"/>
              <a:ea typeface="Nanum Myeongjo"/>
              <a:cs typeface="Nanum Myeongjo"/>
              <a:sym typeface="Nanum Myeongjo"/>
            </a:endParaRPr>
          </a:p>
        </p:txBody>
      </p:sp>
      <p:sp>
        <p:nvSpPr>
          <p:cNvPr id="365" name="Google Shape;365;p17"/>
          <p:cNvSpPr txBox="1"/>
          <p:nvPr/>
        </p:nvSpPr>
        <p:spPr>
          <a:xfrm>
            <a:off x="6237525" y="1741950"/>
            <a:ext cx="1915200" cy="2067600"/>
          </a:xfrm>
          <a:prstGeom prst="rect">
            <a:avLst/>
          </a:prstGeom>
          <a:noFill/>
          <a:ln>
            <a:noFill/>
          </a:ln>
        </p:spPr>
        <p:txBody>
          <a:bodyPr anchorCtr="0" anchor="t" bIns="0" lIns="0" spcFirstLastPara="1" rIns="0" wrap="square" tIns="0">
            <a:spAutoFit/>
          </a:bodyPr>
          <a:lstStyle/>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using multiple strategies flexibly</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Connected to the real-world in ways that make sense</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About understanding and applying</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Collaborative work</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Lived across continents and centuries</a:t>
            </a:r>
            <a:endParaRPr b="0" i="0" sz="1000" u="none" cap="none" strike="noStrike">
              <a:solidFill>
                <a:schemeClr val="dk1"/>
              </a:solidFill>
              <a:latin typeface="DM Sans"/>
              <a:ea typeface="DM Sans"/>
              <a:cs typeface="DM Sans"/>
              <a:sym typeface="DM Sans"/>
            </a:endParaRPr>
          </a:p>
          <a:p>
            <a:pPr indent="-146304" lvl="0" marL="146304" marR="0" rtl="0" algn="l">
              <a:lnSpc>
                <a:spcPct val="115000"/>
              </a:lnSpc>
              <a:spcBef>
                <a:spcPts val="500"/>
              </a:spcBef>
              <a:spcAft>
                <a:spcPts val="0"/>
              </a:spcAft>
              <a:buClr>
                <a:schemeClr val="dk1"/>
              </a:buClr>
              <a:buSzPts val="1000"/>
              <a:buFont typeface="DM Sans"/>
              <a:buChar char="●"/>
            </a:pPr>
            <a:r>
              <a:rPr b="0" i="0" lang="en-GB" sz="1000" u="none" cap="none" strike="noStrike">
                <a:solidFill>
                  <a:schemeClr val="dk1"/>
                </a:solidFill>
                <a:latin typeface="DM Sans"/>
                <a:ea typeface="DM Sans"/>
                <a:cs typeface="DM Sans"/>
                <a:sym typeface="DM Sans"/>
              </a:rPr>
              <a:t>Novel, challenging problems</a:t>
            </a:r>
            <a:endParaRPr b="0" i="0" sz="1000" u="none" cap="none" strike="noStrike">
              <a:solidFill>
                <a:schemeClr val="dk1"/>
              </a:solidFill>
              <a:latin typeface="DM Sans"/>
              <a:ea typeface="DM Sans"/>
              <a:cs typeface="DM Sans"/>
              <a:sym typeface="DM Sans"/>
            </a:endParaRPr>
          </a:p>
        </p:txBody>
      </p:sp>
      <p:cxnSp>
        <p:nvCxnSpPr>
          <p:cNvPr id="366" name="Google Shape;366;p17"/>
          <p:cNvCxnSpPr/>
          <p:nvPr/>
        </p:nvCxnSpPr>
        <p:spPr>
          <a:xfrm>
            <a:off x="5916300" y="1083650"/>
            <a:ext cx="0" cy="4065300"/>
          </a:xfrm>
          <a:prstGeom prst="straightConnector1">
            <a:avLst/>
          </a:prstGeom>
          <a:noFill/>
          <a:ln cap="flat" cmpd="sng" w="9525">
            <a:solidFill>
              <a:schemeClr val="dk1"/>
            </a:solidFill>
            <a:prstDash val="solid"/>
            <a:round/>
            <a:headEnd len="sm" w="sm" type="none"/>
            <a:tailEnd len="sm" w="sm" type="none"/>
          </a:ln>
        </p:spPr>
      </p:cxnSp>
      <p:cxnSp>
        <p:nvCxnSpPr>
          <p:cNvPr id="367" name="Google Shape;367;p17"/>
          <p:cNvCxnSpPr/>
          <p:nvPr/>
        </p:nvCxnSpPr>
        <p:spPr>
          <a:xfrm>
            <a:off x="2374350" y="4721100"/>
            <a:ext cx="6784800" cy="0"/>
          </a:xfrm>
          <a:prstGeom prst="straightConnector1">
            <a:avLst/>
          </a:prstGeom>
          <a:noFill/>
          <a:ln cap="flat" cmpd="sng" w="9525">
            <a:solidFill>
              <a:schemeClr val="dk1"/>
            </a:solidFill>
            <a:prstDash val="solid"/>
            <a:round/>
            <a:headEnd len="sm" w="sm" type="none"/>
            <a:tailEnd len="sm" w="sm" type="none"/>
          </a:ln>
        </p:spPr>
      </p:cxnSp>
      <p:sp>
        <p:nvSpPr>
          <p:cNvPr id="368" name="Google Shape;368;p17"/>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7"/>
          <p:cNvSpPr txBox="1"/>
          <p:nvPr/>
        </p:nvSpPr>
        <p:spPr>
          <a:xfrm>
            <a:off x="325175" y="342200"/>
            <a:ext cx="2169900" cy="12192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We Must Lead the Movement</a:t>
            </a:r>
            <a:endParaRPr b="0" i="0" sz="3300" u="none" cap="none" strike="noStrike">
              <a:solidFill>
                <a:schemeClr val="dk1"/>
              </a:solidFill>
              <a:latin typeface="Nanum Myeongjo"/>
              <a:ea typeface="Nanum Myeongjo"/>
              <a:cs typeface="Nanum Myeongjo"/>
              <a:sym typeface="Nanum Myeongjo"/>
            </a:endParaRPr>
          </a:p>
        </p:txBody>
      </p:sp>
      <p:cxnSp>
        <p:nvCxnSpPr>
          <p:cNvPr id="370" name="Google Shape;370;p17"/>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371" name="Google Shape;371;p17"/>
          <p:cNvSpPr/>
          <p:nvPr/>
        </p:nvSpPr>
        <p:spPr>
          <a:xfrm>
            <a:off x="389700" y="299897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7"/>
          <p:cNvSpPr txBox="1"/>
          <p:nvPr/>
        </p:nvSpPr>
        <p:spPr>
          <a:xfrm>
            <a:off x="669750" y="3541075"/>
            <a:ext cx="1386000" cy="861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How can this approach give space for what math can be?</a:t>
            </a:r>
            <a:endParaRPr b="1" i="0" sz="1400" u="none" cap="none" strike="noStrike">
              <a:solidFill>
                <a:srgbClr val="BDFCD7"/>
              </a:solidFill>
              <a:latin typeface="DM Sans"/>
              <a:ea typeface="DM Sans"/>
              <a:cs typeface="DM Sans"/>
              <a:sym typeface="DM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376" name="Shape 376"/>
        <p:cNvGrpSpPr/>
        <p:nvPr/>
      </p:nvGrpSpPr>
      <p:grpSpPr>
        <a:xfrm>
          <a:off x="0" y="0"/>
          <a:ext cx="0" cy="0"/>
          <a:chOff x="0" y="0"/>
          <a:chExt cx="0" cy="0"/>
        </a:xfrm>
      </p:grpSpPr>
      <p:cxnSp>
        <p:nvCxnSpPr>
          <p:cNvPr id="377" name="Google Shape;377;p18"/>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378" name="Google Shape;378;p18"/>
          <p:cNvSpPr txBox="1"/>
          <p:nvPr/>
        </p:nvSpPr>
        <p:spPr>
          <a:xfrm>
            <a:off x="3419850" y="303450"/>
            <a:ext cx="4318200" cy="30291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 xml:space="preserve">Task 1: Expectations </a:t>
            </a:r>
            <a:br>
              <a:rPr b="0" i="0" lang="en-GB" sz="5200" u="none" cap="none" strike="noStrike">
                <a:solidFill>
                  <a:schemeClr val="dk1"/>
                </a:solidFill>
                <a:latin typeface="Nanum Myeongjo"/>
                <a:ea typeface="Nanum Myeongjo"/>
                <a:cs typeface="Nanum Myeongjo"/>
                <a:sym typeface="Nanum Myeongjo"/>
              </a:rPr>
            </a:br>
            <a:r>
              <a:rPr b="0" i="0" lang="en-GB" sz="5200" u="none" cap="none" strike="noStrike">
                <a:solidFill>
                  <a:schemeClr val="dk1"/>
                </a:solidFill>
                <a:latin typeface="Nanum Myeongjo"/>
                <a:ea typeface="Nanum Myeongjo"/>
                <a:cs typeface="Nanum Myeongjo"/>
                <a:sym typeface="Nanum Myeongjo"/>
              </a:rPr>
              <a:t>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379" name="Google Shape;379;p18"/>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02</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83" name="Shape 383"/>
        <p:cNvGrpSpPr/>
        <p:nvPr/>
      </p:nvGrpSpPr>
      <p:grpSpPr>
        <a:xfrm>
          <a:off x="0" y="0"/>
          <a:ext cx="0" cy="0"/>
          <a:chOff x="0" y="0"/>
          <a:chExt cx="0" cy="0"/>
        </a:xfrm>
      </p:grpSpPr>
      <p:cxnSp>
        <p:nvCxnSpPr>
          <p:cNvPr id="384" name="Google Shape;384;p1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85" name="Google Shape;385;p1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86" name="Google Shape;386;p19"/>
          <p:cNvSpPr txBox="1"/>
          <p:nvPr/>
        </p:nvSpPr>
        <p:spPr>
          <a:xfrm>
            <a:off x="615900" y="1141350"/>
            <a:ext cx="5917800" cy="369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 xml:space="preserve">Ayhan came across his great grandmother’s recipe for lemon cake. He mixed all the ingredients together in his 3 quart mixing bowl and noticed the batter almost filled up the bowl.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Now he has to determine which baking pan to use. He has a set of pans that include the following:</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 loaf pan that measures 8.5 inches by 4.5 inches by 2.5 inches</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 square pan that measures 8 inches by 8 inches by 2 inches</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An oblong pan that measures 13 inches by 9 inches by 1.75 inches</a:t>
            </a:r>
            <a:endParaRPr b="0" i="0" sz="1600" u="none" cap="none" strike="noStrike">
              <a:solidFill>
                <a:schemeClr val="lt1"/>
              </a:solidFill>
              <a:latin typeface="DM Sans"/>
              <a:ea typeface="DM Sans"/>
              <a:cs typeface="DM Sans"/>
              <a:sym typeface="DM Sans"/>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Which pan should he use?</a:t>
            </a:r>
            <a:endParaRPr b="0" i="0" sz="2900" u="none" cap="none" strike="noStrike">
              <a:solidFill>
                <a:schemeClr val="lt1"/>
              </a:solidFill>
              <a:latin typeface="DM Sans"/>
              <a:ea typeface="DM Sans"/>
              <a:cs typeface="DM Sans"/>
              <a:sym typeface="DM Sans"/>
            </a:endParaRPr>
          </a:p>
        </p:txBody>
      </p:sp>
      <p:sp>
        <p:nvSpPr>
          <p:cNvPr id="387" name="Google Shape;387;p19"/>
          <p:cNvSpPr txBox="1"/>
          <p:nvPr/>
        </p:nvSpPr>
        <p:spPr>
          <a:xfrm>
            <a:off x="615900" y="368375"/>
            <a:ext cx="49005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Do Some Math!</a:t>
            </a:r>
            <a:endParaRPr b="0" i="0" sz="3500" u="none" cap="none" strike="noStrike">
              <a:solidFill>
                <a:srgbClr val="83FBA3"/>
              </a:solidFill>
              <a:latin typeface="Nanum Myeongjo"/>
              <a:ea typeface="Nanum Myeongjo"/>
              <a:cs typeface="Nanum Myeongjo"/>
              <a:sym typeface="Nanum Myeongjo"/>
            </a:endParaRPr>
          </a:p>
        </p:txBody>
      </p:sp>
      <p:sp>
        <p:nvSpPr>
          <p:cNvPr id="388" name="Google Shape;388;p19"/>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9"/>
          <p:cNvSpPr txBox="1"/>
          <p:nvPr/>
        </p:nvSpPr>
        <p:spPr>
          <a:xfrm>
            <a:off x="6735575" y="2810975"/>
            <a:ext cx="1561500" cy="129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200"/>
              <a:buFont typeface="Arial"/>
              <a:buNone/>
            </a:pPr>
            <a:r>
              <a:rPr b="1" i="0" lang="en-GB" sz="1400" u="none" cap="none" strike="noStrike">
                <a:solidFill>
                  <a:srgbClr val="145758"/>
                </a:solidFill>
                <a:latin typeface="Proxima Nova"/>
                <a:ea typeface="Proxima Nova"/>
                <a:cs typeface="Proxima Nova"/>
                <a:sym typeface="Proxima Nova"/>
              </a:rPr>
              <a:t>Do the task as a student would. Jot down any reflections that you have as you do the math!</a:t>
            </a:r>
            <a:endParaRPr b="1" i="0" sz="1400" u="none" cap="none" strike="noStrike">
              <a:solidFill>
                <a:srgbClr val="145758"/>
              </a:solidFill>
              <a:latin typeface="DM Sans"/>
              <a:ea typeface="DM Sans"/>
              <a:cs typeface="DM Sans"/>
              <a:sym typeface="DM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393" name="Shape 393"/>
        <p:cNvGrpSpPr/>
        <p:nvPr/>
      </p:nvGrpSpPr>
      <p:grpSpPr>
        <a:xfrm>
          <a:off x="0" y="0"/>
          <a:ext cx="0" cy="0"/>
          <a:chOff x="0" y="0"/>
          <a:chExt cx="0" cy="0"/>
        </a:xfrm>
      </p:grpSpPr>
      <p:cxnSp>
        <p:nvCxnSpPr>
          <p:cNvPr id="394" name="Google Shape;394;p20"/>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395" name="Google Shape;395;p20"/>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396" name="Google Shape;396;p20"/>
          <p:cNvSpPr txBox="1"/>
          <p:nvPr/>
        </p:nvSpPr>
        <p:spPr>
          <a:xfrm>
            <a:off x="615900" y="368375"/>
            <a:ext cx="70974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397" name="Google Shape;397;p20"/>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8" name="Google Shape;398;p20"/>
          <p:cNvSpPr txBox="1"/>
          <p:nvPr/>
        </p:nvSpPr>
        <p:spPr>
          <a:xfrm>
            <a:off x="6639425" y="2930775"/>
            <a:ext cx="1753800" cy="10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350" u="none" cap="none" strike="noStrike">
                <a:solidFill>
                  <a:srgbClr val="145758"/>
                </a:solidFill>
                <a:latin typeface="DM Sans"/>
                <a:ea typeface="DM Sans"/>
                <a:cs typeface="DM Sans"/>
                <a:sym typeface="DM Sans"/>
              </a:rPr>
              <a:t>Choose 1-2 Content and Practice Expectations that student work could give evidence of.</a:t>
            </a:r>
            <a:endParaRPr b="1" i="0" sz="1350" u="none" cap="none" strike="noStrike">
              <a:solidFill>
                <a:srgbClr val="145758"/>
              </a:solidFill>
              <a:latin typeface="DM Sans"/>
              <a:ea typeface="DM Sans"/>
              <a:cs typeface="DM Sans"/>
              <a:sym typeface="DM Sans"/>
            </a:endParaRPr>
          </a:p>
        </p:txBody>
      </p:sp>
      <p:sp>
        <p:nvSpPr>
          <p:cNvPr id="399" name="Google Shape;399;p20"/>
          <p:cNvSpPr txBox="1"/>
          <p:nvPr/>
        </p:nvSpPr>
        <p:spPr>
          <a:xfrm>
            <a:off x="615900" y="1141350"/>
            <a:ext cx="5917800" cy="369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 xml:space="preserve">Ayhan came across his great grandmother’s recipe for lemon cake. He mixed all the ingredients together in his 3 quart mixing bowl and noticed the batter almost filled up the bowl.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Now he has to determine which baking pan to use. He has a set of pans that include the following:</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 loaf pan that measures 8.5 inches by 4.5 inches by 2.5 inches</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 square pan that measures 8 inches by 8 inches by 2 inches</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An oblong pan that measures 13 inches by 9 inches by 1.75 inches</a:t>
            </a:r>
            <a:endParaRPr b="0" i="0" sz="1600" u="none" cap="none" strike="noStrike">
              <a:solidFill>
                <a:schemeClr val="lt1"/>
              </a:solidFill>
              <a:latin typeface="DM Sans"/>
              <a:ea typeface="DM Sans"/>
              <a:cs typeface="DM Sans"/>
              <a:sym typeface="DM Sans"/>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Which pan should he use?</a:t>
            </a:r>
            <a:endParaRPr b="0" i="0" sz="2900" u="none" cap="none" strike="noStrike">
              <a:solidFill>
                <a:schemeClr val="lt1"/>
              </a:solidFill>
              <a:latin typeface="DM Sans"/>
              <a:ea typeface="DM Sans"/>
              <a:cs typeface="DM Sans"/>
              <a:sym typeface="DM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03" name="Shape 403"/>
        <p:cNvGrpSpPr/>
        <p:nvPr/>
      </p:nvGrpSpPr>
      <p:grpSpPr>
        <a:xfrm>
          <a:off x="0" y="0"/>
          <a:ext cx="0" cy="0"/>
          <a:chOff x="0" y="0"/>
          <a:chExt cx="0" cy="0"/>
        </a:xfrm>
      </p:grpSpPr>
      <p:cxnSp>
        <p:nvCxnSpPr>
          <p:cNvPr id="404" name="Google Shape;404;p2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05" name="Google Shape;405;p2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06" name="Google Shape;406;p21"/>
          <p:cNvSpPr txBox="1"/>
          <p:nvPr/>
        </p:nvSpPr>
        <p:spPr>
          <a:xfrm>
            <a:off x="615900" y="368375"/>
            <a:ext cx="70377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Content and Practice Expectations</a:t>
            </a:r>
            <a:endParaRPr b="0" i="0" sz="3500" u="none" cap="none" strike="noStrike">
              <a:solidFill>
                <a:srgbClr val="83FBA3"/>
              </a:solidFill>
              <a:latin typeface="Nanum Myeongjo"/>
              <a:ea typeface="Nanum Myeongjo"/>
              <a:cs typeface="Nanum Myeongjo"/>
              <a:sym typeface="Nanum Myeongjo"/>
            </a:endParaRPr>
          </a:p>
        </p:txBody>
      </p:sp>
      <p:sp>
        <p:nvSpPr>
          <p:cNvPr id="407" name="Google Shape;407;p2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p21"/>
          <p:cNvSpPr txBox="1"/>
          <p:nvPr/>
        </p:nvSpPr>
        <p:spPr>
          <a:xfrm>
            <a:off x="6735575" y="2805575"/>
            <a:ext cx="1561500" cy="129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200" u="none" cap="none" strike="noStrike">
                <a:solidFill>
                  <a:srgbClr val="145758"/>
                </a:solidFill>
                <a:latin typeface="Proxima Nova"/>
                <a:ea typeface="Proxima Nova"/>
                <a:cs typeface="Proxima Nova"/>
                <a:sym typeface="Proxima Nova"/>
              </a:rPr>
              <a:t xml:space="preserve">100.g: Solve real-world problems involving area and perimeter of polygons, as well as surface area and volume of prisms and pyramids. </a:t>
            </a:r>
            <a:endParaRPr b="1" i="0" sz="1200" u="none" cap="none" strike="noStrike">
              <a:solidFill>
                <a:srgbClr val="145758"/>
              </a:solidFill>
              <a:latin typeface="DM Sans"/>
              <a:ea typeface="DM Sans"/>
              <a:cs typeface="DM Sans"/>
              <a:sym typeface="DM Sans"/>
            </a:endParaRPr>
          </a:p>
        </p:txBody>
      </p:sp>
      <p:sp>
        <p:nvSpPr>
          <p:cNvPr id="409" name="Google Shape;409;p21"/>
          <p:cNvSpPr txBox="1"/>
          <p:nvPr/>
        </p:nvSpPr>
        <p:spPr>
          <a:xfrm>
            <a:off x="615900" y="1141350"/>
            <a:ext cx="5917800" cy="369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 xml:space="preserve">Ayhan came across his great grandmother’s recipe for lemon cake. He mixed all the ingredients together in his 3 quart mixing bowl and noticed the batter almost filled up the bowl.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Now he has to determine which baking pan to use. He has a set of pans that include the following:</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 loaf pan that measures 8.5 inches by 4.5 inches by 2.5 inches</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 square pan that measures 8 inches by 8 inches by 2 inches</a:t>
            </a:r>
            <a:endParaRPr b="0" i="0" sz="1600" u="none" cap="none" strike="noStrike">
              <a:solidFill>
                <a:schemeClr val="lt1"/>
              </a:solidFill>
              <a:latin typeface="DM Sans"/>
              <a:ea typeface="DM Sans"/>
              <a:cs typeface="DM Sans"/>
              <a:sym typeface="DM Sans"/>
            </a:endParaRPr>
          </a:p>
          <a:p>
            <a:pPr indent="-330200" lvl="0" marL="457200" marR="0" rtl="0" algn="l">
              <a:lnSpc>
                <a:spcPct val="100000"/>
              </a:lnSpc>
              <a:spcBef>
                <a:spcPts val="0"/>
              </a:spcBef>
              <a:spcAft>
                <a:spcPts val="0"/>
              </a:spcAft>
              <a:buClr>
                <a:schemeClr val="lt1"/>
              </a:buClr>
              <a:buSzPts val="1600"/>
              <a:buFont typeface="DM Sans"/>
              <a:buChar char="●"/>
            </a:pPr>
            <a:r>
              <a:rPr b="0" i="0" lang="en-GB" sz="1600" u="none" cap="none" strike="noStrike">
                <a:solidFill>
                  <a:schemeClr val="lt1"/>
                </a:solidFill>
                <a:latin typeface="DM Sans"/>
                <a:ea typeface="DM Sans"/>
                <a:cs typeface="DM Sans"/>
                <a:sym typeface="DM Sans"/>
              </a:rPr>
              <a:t>An oblong pan that measures 13 inches by 9 inches by 1.75 inches</a:t>
            </a:r>
            <a:endParaRPr b="0" i="0" sz="1600" u="none" cap="none" strike="noStrike">
              <a:solidFill>
                <a:schemeClr val="lt1"/>
              </a:solidFill>
              <a:latin typeface="DM Sans"/>
              <a:ea typeface="DM Sans"/>
              <a:cs typeface="DM Sans"/>
              <a:sym typeface="DM Sans"/>
            </a:endParaRPr>
          </a:p>
          <a:p>
            <a:pPr indent="0" lvl="0" marL="45720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DM Sans"/>
              <a:ea typeface="DM Sans"/>
              <a:cs typeface="DM Sans"/>
              <a:sym typeface="DM Sans"/>
            </a:endParaRPr>
          </a:p>
          <a:p>
            <a:pPr indent="0" lvl="0" marL="0" marR="0" rtl="0" algn="l">
              <a:lnSpc>
                <a:spcPct val="100000"/>
              </a:lnSpc>
              <a:spcBef>
                <a:spcPts val="0"/>
              </a:spcBef>
              <a:spcAft>
                <a:spcPts val="0"/>
              </a:spcAft>
              <a:buClr>
                <a:schemeClr val="dk1"/>
              </a:buClr>
              <a:buSzPts val="1100"/>
              <a:buFont typeface="Arial"/>
              <a:buNone/>
            </a:pPr>
            <a:r>
              <a:rPr b="0" i="0" lang="en-GB" sz="1600" u="none" cap="none" strike="noStrike">
                <a:solidFill>
                  <a:schemeClr val="lt1"/>
                </a:solidFill>
                <a:latin typeface="DM Sans"/>
                <a:ea typeface="DM Sans"/>
                <a:cs typeface="DM Sans"/>
                <a:sym typeface="DM Sans"/>
              </a:rPr>
              <a:t>Which pan should he use?</a:t>
            </a:r>
            <a:endParaRPr b="0" i="0" sz="2900" u="none" cap="none" strike="noStrike">
              <a:solidFill>
                <a:schemeClr val="lt1"/>
              </a:solidFill>
              <a:latin typeface="DM Sans"/>
              <a:ea typeface="DM Sans"/>
              <a:cs typeface="DM Sans"/>
              <a:sym typeface="DM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13" name="Shape 413"/>
        <p:cNvGrpSpPr/>
        <p:nvPr/>
      </p:nvGrpSpPr>
      <p:grpSpPr>
        <a:xfrm>
          <a:off x="0" y="0"/>
          <a:ext cx="0" cy="0"/>
          <a:chOff x="0" y="0"/>
          <a:chExt cx="0" cy="0"/>
        </a:xfrm>
      </p:grpSpPr>
      <p:sp>
        <p:nvSpPr>
          <p:cNvPr id="414" name="Google Shape;414;p2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M100 Quantitative Reasoning,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15" name="Google Shape;415;p2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16" name="Google Shape;416;p2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17" name="Google Shape;417;p2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2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cxnSp>
        <p:nvCxnSpPr>
          <p:cNvPr id="419" name="Google Shape;419;p2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20" name="Google Shape;420;p2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21" name="Google Shape;421;p2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25" name="Shape 425"/>
        <p:cNvGrpSpPr/>
        <p:nvPr/>
      </p:nvGrpSpPr>
      <p:grpSpPr>
        <a:xfrm>
          <a:off x="0" y="0"/>
          <a:ext cx="0" cy="0"/>
          <a:chOff x="0" y="0"/>
          <a:chExt cx="0" cy="0"/>
        </a:xfrm>
      </p:grpSpPr>
      <p:sp>
        <p:nvSpPr>
          <p:cNvPr id="426" name="Google Shape;426;p23"/>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M100 Quantitative Reasoning,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27" name="Google Shape;427;p23"/>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28" name="Google Shape;428;p23"/>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29" name="Google Shape;429;p23"/>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30" name="Google Shape;430;p23"/>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31" name="Google Shape;431;p23"/>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432" name="Google Shape;432;p23"/>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33" name="Google Shape;433;p23"/>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434" name="Google Shape;434;p23"/>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GB" sz="1300" u="none" cap="none" strike="noStrike">
                <a:solidFill>
                  <a:srgbClr val="83FBA3"/>
                </a:solidFill>
                <a:latin typeface="Proxima Nova"/>
                <a:ea typeface="Proxima Nova"/>
                <a:cs typeface="Proxima Nova"/>
                <a:sym typeface="Proxima Nova"/>
              </a:rPr>
              <a:t>Which of these principles does this task lend itself to? Which ones can the task be easily adapted to accommodate?</a:t>
            </a:r>
            <a:endParaRPr b="0" i="0" sz="1300" u="none" cap="none" strike="noStrike">
              <a:solidFill>
                <a:srgbClr val="000000"/>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438" name="Shape 438"/>
        <p:cNvGrpSpPr/>
        <p:nvPr/>
      </p:nvGrpSpPr>
      <p:grpSpPr>
        <a:xfrm>
          <a:off x="0" y="0"/>
          <a:ext cx="0" cy="0"/>
          <a:chOff x="0" y="0"/>
          <a:chExt cx="0" cy="0"/>
        </a:xfrm>
      </p:grpSpPr>
      <p:sp>
        <p:nvSpPr>
          <p:cNvPr id="439" name="Google Shape;439;p24"/>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M100 Quantitative Reasoning, students will employ the following learning principles: </a:t>
            </a:r>
            <a:endParaRPr b="1" i="0" sz="900" u="none" cap="none" strike="noStrike">
              <a:solidFill>
                <a:schemeClr val="dk1"/>
              </a:solidFill>
              <a:latin typeface="DM Sans"/>
              <a:ea typeface="DM Sans"/>
              <a:cs typeface="DM Sans"/>
              <a:sym typeface="DM Sans"/>
            </a:endParaRPr>
          </a:p>
        </p:txBody>
      </p:sp>
      <p:sp>
        <p:nvSpPr>
          <p:cNvPr id="440" name="Google Shape;440;p24"/>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441" name="Google Shape;441;p24"/>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442" name="Google Shape;442;p24"/>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443" name="Google Shape;443;p24"/>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444" name="Google Shape;444;p24"/>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sp>
        <p:nvSpPr>
          <p:cNvPr id="445" name="Google Shape;445;p24"/>
          <p:cNvSpPr/>
          <p:nvPr/>
        </p:nvSpPr>
        <p:spPr>
          <a:xfrm>
            <a:off x="6543275" y="25787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24"/>
          <p:cNvSpPr txBox="1"/>
          <p:nvPr/>
        </p:nvSpPr>
        <p:spPr>
          <a:xfrm>
            <a:off x="6739325" y="3235575"/>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Share what </a:t>
            </a:r>
            <a:br>
              <a:rPr b="1" i="0" lang="en-GB" sz="1600" u="none" cap="none" strike="noStrike">
                <a:solidFill>
                  <a:srgbClr val="83FBA3"/>
                </a:solidFill>
                <a:latin typeface="DM Sans"/>
                <a:ea typeface="DM Sans"/>
                <a:cs typeface="DM Sans"/>
                <a:sym typeface="DM Sans"/>
              </a:rPr>
            </a:br>
            <a:r>
              <a:rPr b="1" i="0" lang="en-GB" sz="1600" u="none" cap="none" strike="noStrike">
                <a:solidFill>
                  <a:srgbClr val="83FBA3"/>
                </a:solidFill>
                <a:latin typeface="DM Sans"/>
                <a:ea typeface="DM Sans"/>
                <a:cs typeface="DM Sans"/>
                <a:sym typeface="DM Sans"/>
              </a:rPr>
              <a:t>you came up with!</a:t>
            </a:r>
            <a:endParaRPr b="1" i="0" sz="1000" u="none" cap="none" strike="noStrike">
              <a:solidFill>
                <a:srgbClr val="83FBA3"/>
              </a:solidFill>
              <a:latin typeface="DM Sans"/>
              <a:ea typeface="DM Sans"/>
              <a:cs typeface="DM Sans"/>
              <a:sym typeface="DM Sans"/>
            </a:endParaRPr>
          </a:p>
        </p:txBody>
      </p:sp>
      <p:cxnSp>
        <p:nvCxnSpPr>
          <p:cNvPr id="447" name="Google Shape;447;p24"/>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448" name="Google Shape;448;p24"/>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452" name="Shape 452"/>
        <p:cNvGrpSpPr/>
        <p:nvPr/>
      </p:nvGrpSpPr>
      <p:grpSpPr>
        <a:xfrm>
          <a:off x="0" y="0"/>
          <a:ext cx="0" cy="0"/>
          <a:chOff x="0" y="0"/>
          <a:chExt cx="0" cy="0"/>
        </a:xfrm>
      </p:grpSpPr>
      <p:cxnSp>
        <p:nvCxnSpPr>
          <p:cNvPr id="453" name="Google Shape;453;p25"/>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454" name="Google Shape;454;p25"/>
          <p:cNvSpPr txBox="1"/>
          <p:nvPr/>
        </p:nvSpPr>
        <p:spPr>
          <a:xfrm>
            <a:off x="3419850" y="303450"/>
            <a:ext cx="4318200" cy="15759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1: Student Work</a:t>
            </a:r>
            <a:endParaRPr b="0" i="0" sz="5200" u="none" cap="none" strike="noStrike">
              <a:solidFill>
                <a:schemeClr val="dk1"/>
              </a:solidFill>
              <a:latin typeface="Nanum Myeongjo"/>
              <a:ea typeface="Nanum Myeongjo"/>
              <a:cs typeface="Nanum Myeongjo"/>
              <a:sym typeface="Nanum Myeongjo"/>
            </a:endParaRPr>
          </a:p>
        </p:txBody>
      </p:sp>
      <p:sp>
        <p:nvSpPr>
          <p:cNvPr id="455" name="Google Shape;455;p25"/>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03</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59" name="Shape 459"/>
        <p:cNvGrpSpPr/>
        <p:nvPr/>
      </p:nvGrpSpPr>
      <p:grpSpPr>
        <a:xfrm>
          <a:off x="0" y="0"/>
          <a:ext cx="0" cy="0"/>
          <a:chOff x="0" y="0"/>
          <a:chExt cx="0" cy="0"/>
        </a:xfrm>
      </p:grpSpPr>
      <p:cxnSp>
        <p:nvCxnSpPr>
          <p:cNvPr id="460" name="Google Shape;460;g34a2a1e8d37_0_84"/>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61" name="Google Shape;461;g34a2a1e8d37_0_84"/>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62" name="Google Shape;462;g34a2a1e8d37_0_84"/>
          <p:cNvSpPr txBox="1"/>
          <p:nvPr/>
        </p:nvSpPr>
        <p:spPr>
          <a:xfrm>
            <a:off x="664600" y="1027825"/>
            <a:ext cx="7924800" cy="3463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1200"/>
              </a:spcAft>
              <a:buClr>
                <a:srgbClr val="000000"/>
              </a:buClr>
              <a:buSzPts val="1100"/>
              <a:buFont typeface="Arial"/>
              <a:buNone/>
            </a:pPr>
            <a:r>
              <a:rPr b="0" i="0" lang="en-GB" sz="1800" u="none" cap="none" strike="noStrike">
                <a:solidFill>
                  <a:srgbClr val="FFFFFF"/>
                </a:solidFill>
                <a:latin typeface="DM Sans"/>
                <a:ea typeface="DM Sans"/>
                <a:cs typeface="DM Sans"/>
                <a:sym typeface="DM Sans"/>
              </a:rPr>
              <a:t xml:space="preserve">“The development of mathematical understanding over the course of human history and for students in classrooms today relies on diverse and multidimensional ways of thinking, learning, and knowing (Boaler &amp; Staples, 2008; Joseph, 2011). Ability labels obscure and distort this fact, compressing mathematical ability into a single linear scale. For example, a student may be fast and accurate with arithmetic computations but struggle to explain their reasoning. Teachers may label such a student “high” or “advanced” because the predominant culture privileges quick computation as an indicator of mathematical ability. But this label omits many important facets of the student’s current strengths and learning needs.”  -National Council of Teachers of Mathematics </a:t>
            </a:r>
            <a:endParaRPr b="0" i="0" sz="1500" u="none" cap="none" strike="noStrike">
              <a:solidFill>
                <a:srgbClr val="FFFFFF"/>
              </a:solidFill>
              <a:latin typeface="DM Sans"/>
              <a:ea typeface="DM Sans"/>
              <a:cs typeface="DM Sans"/>
              <a:sym typeface="DM Sans"/>
            </a:endParaRPr>
          </a:p>
        </p:txBody>
      </p:sp>
      <p:sp>
        <p:nvSpPr>
          <p:cNvPr id="463" name="Google Shape;463;g34a2a1e8d37_0_84"/>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is the impact of our labels?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67" name="Shape 467"/>
        <p:cNvGrpSpPr/>
        <p:nvPr/>
      </p:nvGrpSpPr>
      <p:grpSpPr>
        <a:xfrm>
          <a:off x="0" y="0"/>
          <a:ext cx="0" cy="0"/>
          <a:chOff x="0" y="0"/>
          <a:chExt cx="0" cy="0"/>
        </a:xfrm>
      </p:grpSpPr>
      <p:sp>
        <p:nvSpPr>
          <p:cNvPr id="468" name="Google Shape;468;p26"/>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69" name="Google Shape;469;p26"/>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470" name="Google Shape;470;p26"/>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71" name="Google Shape;471;p26"/>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72" name="Google Shape;472;p26"/>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pic>
        <p:nvPicPr>
          <p:cNvPr id="473" name="Google Shape;473;p26"/>
          <p:cNvPicPr preferRelativeResize="0"/>
          <p:nvPr/>
        </p:nvPicPr>
        <p:blipFill rotWithShape="1">
          <a:blip r:embed="rId3">
            <a:alphaModFix/>
          </a:blip>
          <a:srcRect b="0" l="0" r="15852" t="0"/>
          <a:stretch/>
        </p:blipFill>
        <p:spPr>
          <a:xfrm>
            <a:off x="3233750" y="1362316"/>
            <a:ext cx="5719024" cy="2756359"/>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477" name="Shape 477"/>
        <p:cNvGrpSpPr/>
        <p:nvPr/>
      </p:nvGrpSpPr>
      <p:grpSpPr>
        <a:xfrm>
          <a:off x="0" y="0"/>
          <a:ext cx="0" cy="0"/>
          <a:chOff x="0" y="0"/>
          <a:chExt cx="0" cy="0"/>
        </a:xfrm>
      </p:grpSpPr>
      <p:cxnSp>
        <p:nvCxnSpPr>
          <p:cNvPr id="478" name="Google Shape;478;p27"/>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479" name="Google Shape;479;p27"/>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480" name="Google Shape;480;p27"/>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2400" u="none" cap="none" strike="noStrike">
              <a:solidFill>
                <a:schemeClr val="dk1"/>
              </a:solidFill>
              <a:latin typeface="Nanum Myeongjo"/>
              <a:ea typeface="Nanum Myeongjo"/>
              <a:cs typeface="Nanum Myeongjo"/>
              <a:sym typeface="Nanum Myeongjo"/>
            </a:endParaRPr>
          </a:p>
        </p:txBody>
      </p:sp>
      <p:sp>
        <p:nvSpPr>
          <p:cNvPr id="481" name="Google Shape;481;p27"/>
          <p:cNvSpPr/>
          <p:nvPr/>
        </p:nvSpPr>
        <p:spPr>
          <a:xfrm>
            <a:off x="1169275" y="2737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2" name="Google Shape;482;p27"/>
          <p:cNvSpPr txBox="1"/>
          <p:nvPr/>
        </p:nvSpPr>
        <p:spPr>
          <a:xfrm>
            <a:off x="1449325" y="3386800"/>
            <a:ext cx="1386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BDFCD7"/>
                </a:solidFill>
                <a:latin typeface="DM Sans"/>
                <a:ea typeface="DM Sans"/>
                <a:cs typeface="DM Sans"/>
                <a:sym typeface="DM Sans"/>
              </a:rPr>
              <a:t>Come off mute and share what you saw!</a:t>
            </a:r>
            <a:endParaRPr b="1" i="0" sz="1400" u="none" cap="none" strike="noStrike">
              <a:solidFill>
                <a:srgbClr val="BDFCD7"/>
              </a:solidFill>
              <a:latin typeface="DM Sans"/>
              <a:ea typeface="DM Sans"/>
              <a:cs typeface="DM Sans"/>
              <a:sym typeface="DM Sans"/>
            </a:endParaRPr>
          </a:p>
        </p:txBody>
      </p:sp>
      <p:sp>
        <p:nvSpPr>
          <p:cNvPr id="483" name="Google Shape;483;p27"/>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484" name="Google Shape;484;p27"/>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pic>
        <p:nvPicPr>
          <p:cNvPr id="485" name="Google Shape;485;p27"/>
          <p:cNvPicPr preferRelativeResize="0"/>
          <p:nvPr/>
        </p:nvPicPr>
        <p:blipFill rotWithShape="1">
          <a:blip r:embed="rId3">
            <a:alphaModFix/>
          </a:blip>
          <a:srcRect b="0" l="0" r="15852" t="0"/>
          <a:stretch/>
        </p:blipFill>
        <p:spPr>
          <a:xfrm>
            <a:off x="3233750" y="1362316"/>
            <a:ext cx="5719024" cy="2756359"/>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89" name="Shape 489"/>
        <p:cNvGrpSpPr/>
        <p:nvPr/>
      </p:nvGrpSpPr>
      <p:grpSpPr>
        <a:xfrm>
          <a:off x="0" y="0"/>
          <a:ext cx="0" cy="0"/>
          <a:chOff x="0" y="0"/>
          <a:chExt cx="0" cy="0"/>
        </a:xfrm>
      </p:grpSpPr>
      <p:cxnSp>
        <p:nvCxnSpPr>
          <p:cNvPr id="490" name="Google Shape;490;p28"/>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491" name="Google Shape;491;p28"/>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492" name="Google Shape;492;p28"/>
          <p:cNvSpPr txBox="1"/>
          <p:nvPr/>
        </p:nvSpPr>
        <p:spPr>
          <a:xfrm>
            <a:off x="1613100" y="376226"/>
            <a:ext cx="5917800" cy="538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1000"/>
              </a:spcAft>
              <a:buClr>
                <a:schemeClr val="dk1"/>
              </a:buClr>
              <a:buSzPts val="1100"/>
              <a:buFont typeface="Arial"/>
              <a:buNone/>
            </a:pPr>
            <a:r>
              <a:rPr b="0" i="0" lang="en-GB" sz="3500" u="none" cap="none" strike="noStrike">
                <a:solidFill>
                  <a:srgbClr val="83FBA3"/>
                </a:solidFill>
                <a:latin typeface="Nanum Myeongjo"/>
                <a:ea typeface="Nanum Myeongjo"/>
                <a:cs typeface="Nanum Myeongjo"/>
                <a:sym typeface="Nanum Myeongjo"/>
              </a:rPr>
              <a:t>Criteria for Success</a:t>
            </a:r>
            <a:endParaRPr b="0" i="0" sz="3500" u="none" cap="none" strike="noStrike">
              <a:solidFill>
                <a:schemeClr val="lt1"/>
              </a:solidFill>
              <a:latin typeface="Nanum Myeongjo"/>
              <a:ea typeface="Nanum Myeongjo"/>
              <a:cs typeface="Nanum Myeongjo"/>
              <a:sym typeface="Nanum Myeongjo"/>
            </a:endParaRPr>
          </a:p>
        </p:txBody>
      </p:sp>
      <p:graphicFrame>
        <p:nvGraphicFramePr>
          <p:cNvPr id="493" name="Google Shape;493;p28"/>
          <p:cNvGraphicFramePr/>
          <p:nvPr/>
        </p:nvGraphicFramePr>
        <p:xfrm>
          <a:off x="1037388" y="1308850"/>
          <a:ext cx="3000000" cy="3000000"/>
        </p:xfrm>
        <a:graphic>
          <a:graphicData uri="http://schemas.openxmlformats.org/drawingml/2006/table">
            <a:tbl>
              <a:tblPr>
                <a:noFill/>
                <a:tableStyleId>{69A9D515-6767-43A0-9092-7E9F124A96F7}</a:tableStyleId>
              </a:tblPr>
              <a:tblGrid>
                <a:gridCol w="2677225"/>
                <a:gridCol w="2807825"/>
                <a:gridCol w="1839225"/>
              </a:tblGrid>
              <a:tr h="5000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lnB cap="flat" cmpd="sng" w="12700">
                      <a:solidFill>
                        <a:srgbClr val="000000"/>
                      </a:solidFill>
                      <a:prstDash val="solid"/>
                      <a:round/>
                      <a:headEnd len="sm" w="sm" type="none"/>
                      <a:tailEnd len="sm" w="sm" type="none"/>
                    </a:lnB>
                    <a:solidFill>
                      <a:srgbClr val="83FBA3"/>
                    </a:solidFill>
                  </a:tcPr>
                </a:tc>
              </a:tr>
              <a:tr h="1634625">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an emerging understanding of the targeted expectation(s). After conferencing and additional instruction/learning, the student may provide a revised or different artifact as evidence of their learning.</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000000"/>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78909C"/>
                    </a:solidFill>
                  </a:tcPr>
                </a:tc>
                <a:tc>
                  <a:txBody>
                    <a:bodyPr/>
                    <a:lstStyle/>
                    <a:p>
                      <a:pPr indent="0" lvl="0" marL="0" marR="0" rtl="0" algn="l">
                        <a:lnSpc>
                          <a:spcPct val="100000"/>
                        </a:lnSpc>
                        <a:spcBef>
                          <a:spcPts val="0"/>
                        </a:spcBef>
                        <a:spcAft>
                          <a:spcPts val="0"/>
                        </a:spcAft>
                        <a:buClr>
                          <a:srgbClr val="000000"/>
                        </a:buClr>
                        <a:buSzPts val="1300"/>
                        <a:buFont typeface="Arial"/>
                        <a:buNone/>
                      </a:pPr>
                      <a:r>
                        <a:rPr lang="en-GB" sz="1300" u="none" cap="none" strike="noStrike">
                          <a:solidFill>
                            <a:srgbClr val="FFFFFF"/>
                          </a:solidFill>
                          <a:latin typeface="DM Sans"/>
                          <a:ea typeface="DM Sans"/>
                          <a:cs typeface="DM Sans"/>
                          <a:sym typeface="DM Sans"/>
                        </a:rPr>
                        <a:t>The student’s artifact demonstrates evidence that they have met the targeted expectation(s).</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78909C"/>
                    </a:solidFill>
                  </a:tcPr>
                </a:tc>
              </a:tr>
            </a:tbl>
          </a:graphicData>
        </a:graphic>
      </p:graphicFrame>
      <p:sp>
        <p:nvSpPr>
          <p:cNvPr id="494" name="Google Shape;494;p28"/>
          <p:cNvSpPr/>
          <p:nvPr/>
        </p:nvSpPr>
        <p:spPr>
          <a:xfrm>
            <a:off x="6956600" y="3044050"/>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8"/>
          <p:cNvSpPr txBox="1"/>
          <p:nvPr/>
        </p:nvSpPr>
        <p:spPr>
          <a:xfrm>
            <a:off x="7148900" y="3524500"/>
            <a:ext cx="1561500" cy="9852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600" u="none" cap="none" strike="noStrike">
                <a:solidFill>
                  <a:srgbClr val="145758"/>
                </a:solidFill>
                <a:latin typeface="Proxima Nova"/>
                <a:ea typeface="Proxima Nova"/>
                <a:cs typeface="Proxima Nova"/>
                <a:sym typeface="Proxima Nova"/>
              </a:rPr>
              <a:t>What resonates with you? What questions surace for you?</a:t>
            </a:r>
            <a:endParaRPr b="1" i="0" sz="1600" u="none" cap="none" strike="noStrike">
              <a:solidFill>
                <a:srgbClr val="145758"/>
              </a:solidFill>
              <a:latin typeface="DM Sans"/>
              <a:ea typeface="DM Sans"/>
              <a:cs typeface="DM Sans"/>
              <a:sym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499" name="Shape 499"/>
        <p:cNvGrpSpPr/>
        <p:nvPr/>
      </p:nvGrpSpPr>
      <p:grpSpPr>
        <a:xfrm>
          <a:off x="0" y="0"/>
          <a:ext cx="0" cy="0"/>
          <a:chOff x="0" y="0"/>
          <a:chExt cx="0" cy="0"/>
        </a:xfrm>
      </p:grpSpPr>
      <p:cxnSp>
        <p:nvCxnSpPr>
          <p:cNvPr id="500" name="Google Shape;500;p29"/>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01" name="Google Shape;501;p29"/>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02" name="Google Shape;502;p29"/>
          <p:cNvSpPr txBox="1"/>
          <p:nvPr/>
        </p:nvSpPr>
        <p:spPr>
          <a:xfrm>
            <a:off x="664600" y="1027825"/>
            <a:ext cx="7924800" cy="38559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300" u="none" cap="none" strike="noStrike">
                <a:solidFill>
                  <a:schemeClr val="lt1"/>
                </a:solidFill>
                <a:latin typeface="DM Sans"/>
                <a:ea typeface="DM Sans"/>
                <a:cs typeface="DM Sans"/>
                <a:sym typeface="DM Sans"/>
              </a:rPr>
              <a:t xml:space="preserve">Grading echoes the economic framework of testing, presuming that we can encapsulate learning in a number or a letter. Street data reminds us that our primary task as educators is to provide regular feedback to students so they can grow, not to evaluate them in order to anoint them academically capable or not. </a:t>
            </a:r>
            <a:r>
              <a:rPr b="0" i="0" lang="en-GB" sz="2000" u="none" cap="none" strike="noStrike">
                <a:solidFill>
                  <a:schemeClr val="lt1"/>
                </a:solidFill>
                <a:latin typeface="DM Sans"/>
                <a:ea typeface="DM Sans"/>
                <a:cs typeface="DM Sans"/>
                <a:sym typeface="DM Sans"/>
              </a:rPr>
              <a:t>(Safir and Dugan, 2021, p. 135)</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200"/>
              </a:spcBef>
              <a:spcAft>
                <a:spcPts val="0"/>
              </a:spcAft>
              <a:buClr>
                <a:schemeClr val="dk1"/>
              </a:buClr>
              <a:buSzPts val="1100"/>
              <a:buFont typeface="Arial"/>
              <a:buNone/>
            </a:pPr>
            <a:r>
              <a:t/>
            </a:r>
            <a:endParaRPr b="0" i="0" sz="2000" u="none" cap="none" strike="noStrike">
              <a:solidFill>
                <a:schemeClr val="lt1"/>
              </a:solidFill>
              <a:latin typeface="DM Sans"/>
              <a:ea typeface="DM Sans"/>
              <a:cs typeface="DM Sans"/>
              <a:sym typeface="DM Sans"/>
            </a:endParaRPr>
          </a:p>
          <a:p>
            <a:pPr indent="0" lvl="0" marL="457200" marR="0" rtl="0" algn="l">
              <a:lnSpc>
                <a:spcPct val="115000"/>
              </a:lnSpc>
              <a:spcBef>
                <a:spcPts val="1200"/>
              </a:spcBef>
              <a:spcAft>
                <a:spcPts val="0"/>
              </a:spcAft>
              <a:buClr>
                <a:schemeClr val="dk1"/>
              </a:buClr>
              <a:buSzPts val="1100"/>
              <a:buFont typeface="Arial"/>
              <a:buNone/>
            </a:pPr>
            <a:r>
              <a:rPr b="0" i="0" lang="en-GB" sz="1200" u="none" cap="none" strike="noStrike">
                <a:solidFill>
                  <a:schemeClr val="lt1"/>
                </a:solidFill>
                <a:latin typeface="DM Sans"/>
                <a:ea typeface="DM Sans"/>
                <a:cs typeface="DM Sans"/>
                <a:sym typeface="DM Sans"/>
              </a:rPr>
              <a:t xml:space="preserve">Source: Safir, Shane, and Jamila Dugan. Street Data: A Next-Generation Model for Equity, Pedagogy, and School Transformation. Corwin, 2021. </a:t>
            </a:r>
            <a:endParaRPr b="0" i="0" sz="2000" u="none" cap="none" strike="noStrike">
              <a:solidFill>
                <a:schemeClr val="lt1"/>
              </a:solidFill>
              <a:latin typeface="DM Sans"/>
              <a:ea typeface="DM Sans"/>
              <a:cs typeface="DM Sans"/>
              <a:sym typeface="DM Sans"/>
            </a:endParaRPr>
          </a:p>
        </p:txBody>
      </p:sp>
      <p:sp>
        <p:nvSpPr>
          <p:cNvPr id="503" name="Google Shape;503;p29"/>
          <p:cNvSpPr txBox="1"/>
          <p:nvPr/>
        </p:nvSpPr>
        <p:spPr>
          <a:xfrm>
            <a:off x="615900" y="368375"/>
            <a:ext cx="7681200" cy="538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Humanizing Assessment</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507" name="Shape 507"/>
        <p:cNvGrpSpPr/>
        <p:nvPr/>
      </p:nvGrpSpPr>
      <p:grpSpPr>
        <a:xfrm>
          <a:off x="0" y="0"/>
          <a:ext cx="0" cy="0"/>
          <a:chOff x="0" y="0"/>
          <a:chExt cx="0" cy="0"/>
        </a:xfrm>
      </p:grpSpPr>
      <p:cxnSp>
        <p:nvCxnSpPr>
          <p:cNvPr id="508" name="Google Shape;508;p30"/>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509" name="Google Shape;509;p30"/>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510" name="Google Shape;510;p3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511" name="Google Shape;511;p30"/>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512" name="Google Shape;512;p3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513" name="Google Shape;513;p30"/>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514" name="Google Shape;514;p3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515" name="Google Shape;515;p30"/>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516" name="Google Shape;516;p30"/>
          <p:cNvSpPr txBox="1"/>
          <p:nvPr/>
        </p:nvSpPr>
        <p:spPr>
          <a:xfrm>
            <a:off x="325175" y="2843600"/>
            <a:ext cx="2169900" cy="769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 xml:space="preserve">100.g: Solve real-world problems involving area and perimeter of polygons, as well as surface area and volume of prisms and pyramids. </a:t>
            </a:r>
            <a:endParaRPr b="1" i="0" sz="1000" u="none" cap="none" strike="noStrike">
              <a:solidFill>
                <a:schemeClr val="dk1"/>
              </a:solidFill>
              <a:latin typeface="DM Sans"/>
              <a:ea typeface="DM Sans"/>
              <a:cs typeface="DM Sans"/>
              <a:sym typeface="DM Sans"/>
            </a:endParaRPr>
          </a:p>
        </p:txBody>
      </p:sp>
      <p:cxnSp>
        <p:nvCxnSpPr>
          <p:cNvPr id="517" name="Google Shape;517;p30"/>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518" name="Google Shape;518;p30"/>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519" name="Google Shape;519;p30"/>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520" name="Google Shape;520;p30"/>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521" name="Google Shape;521;p30"/>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25" name="Shape 525"/>
        <p:cNvGrpSpPr/>
        <p:nvPr/>
      </p:nvGrpSpPr>
      <p:grpSpPr>
        <a:xfrm>
          <a:off x="0" y="0"/>
          <a:ext cx="0" cy="0"/>
          <a:chOff x="0" y="0"/>
          <a:chExt cx="0" cy="0"/>
        </a:xfrm>
      </p:grpSpPr>
      <p:cxnSp>
        <p:nvCxnSpPr>
          <p:cNvPr id="526" name="Google Shape;526;p31"/>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27" name="Google Shape;527;p31"/>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528" name="Google Shape;528;p31"/>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529" name="Google Shape;529;p31"/>
          <p:cNvGraphicFramePr/>
          <p:nvPr/>
        </p:nvGraphicFramePr>
        <p:xfrm>
          <a:off x="1329888" y="1246550"/>
          <a:ext cx="3000000" cy="3000000"/>
        </p:xfrm>
        <a:graphic>
          <a:graphicData uri="http://schemas.openxmlformats.org/drawingml/2006/table">
            <a:tbl>
              <a:tblPr>
                <a:noFill/>
                <a:tableStyleId>{69A9D515-6767-43A0-9092-7E9F124A96F7}</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530" name="Google Shape;530;p31"/>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531" name="Google Shape;531;p31"/>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532" name="Google Shape;532;p31"/>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533" name="Google Shape;533;p31"/>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534" name="Google Shape;534;p31"/>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535" name="Google Shape;535;p31"/>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31"/>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31"/>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538" name="Google Shape;538;p31"/>
          <p:cNvGraphicFramePr/>
          <p:nvPr/>
        </p:nvGraphicFramePr>
        <p:xfrm>
          <a:off x="5926900" y="2474950"/>
          <a:ext cx="3000000" cy="3000000"/>
        </p:xfrm>
        <a:graphic>
          <a:graphicData uri="http://schemas.openxmlformats.org/drawingml/2006/table">
            <a:tbl>
              <a:tblPr>
                <a:noFill/>
                <a:tableStyleId>{262662F2-F54E-4B8C-A19A-E156171E7A7D}</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539" name="Google Shape;539;p31"/>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31"/>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541" name="Google Shape;541;p31"/>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45" name="Shape 545"/>
        <p:cNvGrpSpPr/>
        <p:nvPr/>
      </p:nvGrpSpPr>
      <p:grpSpPr>
        <a:xfrm>
          <a:off x="0" y="0"/>
          <a:ext cx="0" cy="0"/>
          <a:chOff x="0" y="0"/>
          <a:chExt cx="0" cy="0"/>
        </a:xfrm>
      </p:grpSpPr>
      <p:cxnSp>
        <p:nvCxnSpPr>
          <p:cNvPr id="546" name="Google Shape;546;p32"/>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547" name="Google Shape;547;p32"/>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548" name="Google Shape;548;p32"/>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549" name="Google Shape;549;p32"/>
          <p:cNvPicPr preferRelativeResize="0"/>
          <p:nvPr/>
        </p:nvPicPr>
        <p:blipFill rotWithShape="1">
          <a:blip r:embed="rId3">
            <a:alphaModFix/>
          </a:blip>
          <a:srcRect b="0" l="0" r="0" t="0"/>
          <a:stretch/>
        </p:blipFill>
        <p:spPr>
          <a:xfrm>
            <a:off x="740625" y="1457125"/>
            <a:ext cx="7954501" cy="3225975"/>
          </a:xfrm>
          <a:prstGeom prst="rect">
            <a:avLst/>
          </a:prstGeom>
          <a:noFill/>
          <a:ln cap="flat" cmpd="sng" w="9525">
            <a:solidFill>
              <a:srgbClr val="000000"/>
            </a:solidFill>
            <a:prstDash val="solid"/>
            <a:round/>
            <a:headEnd len="sm" w="sm" type="none"/>
            <a:tailEnd len="sm" w="sm" type="none"/>
          </a:ln>
        </p:spPr>
      </p:pic>
      <p:sp>
        <p:nvSpPr>
          <p:cNvPr id="550" name="Google Shape;550;p32"/>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32"/>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55" name="Shape 555"/>
        <p:cNvGrpSpPr/>
        <p:nvPr/>
      </p:nvGrpSpPr>
      <p:grpSpPr>
        <a:xfrm>
          <a:off x="0" y="0"/>
          <a:ext cx="0" cy="0"/>
          <a:chOff x="0" y="0"/>
          <a:chExt cx="0" cy="0"/>
        </a:xfrm>
      </p:grpSpPr>
      <p:cxnSp>
        <p:nvCxnSpPr>
          <p:cNvPr id="556" name="Google Shape;556;p33"/>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57" name="Google Shape;557;p33"/>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58" name="Google Shape;558;p33"/>
          <p:cNvSpPr txBox="1"/>
          <p:nvPr/>
        </p:nvSpPr>
        <p:spPr>
          <a:xfrm>
            <a:off x="615900" y="303450"/>
            <a:ext cx="28041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sp>
        <p:nvSpPr>
          <p:cNvPr id="559" name="Google Shape;559;p33"/>
          <p:cNvSpPr/>
          <p:nvPr/>
        </p:nvSpPr>
        <p:spPr>
          <a:xfrm>
            <a:off x="6543275"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0" name="Google Shape;560;p33"/>
          <p:cNvSpPr txBox="1"/>
          <p:nvPr/>
        </p:nvSpPr>
        <p:spPr>
          <a:xfrm>
            <a:off x="6739325"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 xml:space="preserve">Let’s compare notes. </a:t>
            </a:r>
            <a:endParaRPr b="1" i="0" sz="1000" u="none" cap="none" strike="noStrike">
              <a:solidFill>
                <a:srgbClr val="83FBA3"/>
              </a:solidFill>
              <a:latin typeface="DM Sans"/>
              <a:ea typeface="DM Sans"/>
              <a:cs typeface="DM Sans"/>
              <a:sym typeface="DM Sans"/>
            </a:endParaRPr>
          </a:p>
        </p:txBody>
      </p:sp>
      <p:pic>
        <p:nvPicPr>
          <p:cNvPr id="561" name="Google Shape;561;p33"/>
          <p:cNvPicPr preferRelativeResize="0"/>
          <p:nvPr/>
        </p:nvPicPr>
        <p:blipFill rotWithShape="1">
          <a:blip r:embed="rId3">
            <a:alphaModFix/>
          </a:blip>
          <a:srcRect b="0" l="0" r="0" t="0"/>
          <a:stretch/>
        </p:blipFill>
        <p:spPr>
          <a:xfrm>
            <a:off x="742550" y="1006475"/>
            <a:ext cx="5800725" cy="367665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565" name="Shape 565"/>
        <p:cNvGrpSpPr/>
        <p:nvPr/>
      </p:nvGrpSpPr>
      <p:grpSpPr>
        <a:xfrm>
          <a:off x="0" y="0"/>
          <a:ext cx="0" cy="0"/>
          <a:chOff x="0" y="0"/>
          <a:chExt cx="0" cy="0"/>
        </a:xfrm>
      </p:grpSpPr>
      <p:cxnSp>
        <p:nvCxnSpPr>
          <p:cNvPr id="566" name="Google Shape;566;p34"/>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67" name="Google Shape;567;p34"/>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568" name="Google Shape;568;p34"/>
          <p:cNvSpPr txBox="1"/>
          <p:nvPr/>
        </p:nvSpPr>
        <p:spPr>
          <a:xfrm>
            <a:off x="615900" y="303450"/>
            <a:ext cx="2298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pic>
        <p:nvPicPr>
          <p:cNvPr id="569" name="Google Shape;569;p34"/>
          <p:cNvPicPr preferRelativeResize="0"/>
          <p:nvPr/>
        </p:nvPicPr>
        <p:blipFill rotWithShape="1">
          <a:blip r:embed="rId3">
            <a:alphaModFix/>
          </a:blip>
          <a:srcRect b="0" l="0" r="0" t="0"/>
          <a:stretch/>
        </p:blipFill>
        <p:spPr>
          <a:xfrm>
            <a:off x="1881188" y="982000"/>
            <a:ext cx="5381625" cy="4124325"/>
          </a:xfrm>
          <a:prstGeom prst="rect">
            <a:avLst/>
          </a:prstGeom>
          <a:noFill/>
          <a:ln>
            <a:noFill/>
          </a:ln>
        </p:spPr>
      </p:pic>
      <p:sp>
        <p:nvSpPr>
          <p:cNvPr id="570" name="Google Shape;570;p34"/>
          <p:cNvSpPr/>
          <p:nvPr/>
        </p:nvSpPr>
        <p:spPr>
          <a:xfrm>
            <a:off x="944400" y="2273925"/>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1" name="Google Shape;571;p34"/>
          <p:cNvSpPr txBox="1"/>
          <p:nvPr/>
        </p:nvSpPr>
        <p:spPr>
          <a:xfrm>
            <a:off x="1140450" y="3000675"/>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83FBA3"/>
                </a:solidFill>
                <a:latin typeface="DM Sans"/>
                <a:ea typeface="DM Sans"/>
                <a:cs typeface="DM Sans"/>
                <a:sym typeface="DM Sans"/>
              </a:rPr>
              <a:t>Let’s compare notes.</a:t>
            </a:r>
            <a:endParaRPr b="1" i="0" sz="1000" u="none" cap="none" strike="noStrike">
              <a:solidFill>
                <a:srgbClr val="83FBA3"/>
              </a:solidFill>
              <a:latin typeface="DM Sans"/>
              <a:ea typeface="DM Sans"/>
              <a:cs typeface="DM Sans"/>
              <a:sym typeface="DM San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575" name="Shape 575"/>
        <p:cNvGrpSpPr/>
        <p:nvPr/>
      </p:nvGrpSpPr>
      <p:grpSpPr>
        <a:xfrm>
          <a:off x="0" y="0"/>
          <a:ext cx="0" cy="0"/>
          <a:chOff x="0" y="0"/>
          <a:chExt cx="0" cy="0"/>
        </a:xfrm>
      </p:grpSpPr>
      <p:cxnSp>
        <p:nvCxnSpPr>
          <p:cNvPr id="576" name="Google Shape;576;p35"/>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577" name="Google Shape;577;p35"/>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578" name="Google Shape;578;p35"/>
          <p:cNvSpPr txBox="1"/>
          <p:nvPr/>
        </p:nvSpPr>
        <p:spPr>
          <a:xfrm>
            <a:off x="615900" y="1598550"/>
            <a:ext cx="6571800" cy="4095300"/>
          </a:xfrm>
          <a:prstGeom prst="rect">
            <a:avLst/>
          </a:prstGeom>
          <a:noFill/>
          <a:ln>
            <a:noFill/>
          </a:ln>
        </p:spPr>
        <p:txBody>
          <a:bodyPr anchorCtr="0" anchor="t" bIns="0" lIns="0" spcFirstLastPara="1" rIns="0" wrap="square" tIns="0">
            <a:spAutoFit/>
          </a:bodyPr>
          <a:lstStyle/>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Content and Practice Expectations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Learning Principles</a:t>
            </a:r>
            <a:endParaRPr b="0" i="0" sz="2200" u="none" cap="none" strike="noStrike">
              <a:solidFill>
                <a:schemeClr val="lt1"/>
              </a:solidFill>
              <a:latin typeface="DM Sans"/>
              <a:ea typeface="DM Sans"/>
              <a:cs typeface="DM Sans"/>
              <a:sym typeface="DM Sans"/>
            </a:endParaRPr>
          </a:p>
          <a:p>
            <a:pPr indent="-368300" lvl="0" marL="457200" marR="0" rtl="0" algn="l">
              <a:lnSpc>
                <a:spcPct val="115000"/>
              </a:lnSpc>
              <a:spcBef>
                <a:spcPts val="0"/>
              </a:spcBef>
              <a:spcAft>
                <a:spcPts val="0"/>
              </a:spcAft>
              <a:buClr>
                <a:schemeClr val="lt1"/>
              </a:buClr>
              <a:buSzPts val="2200"/>
              <a:buFont typeface="DM Sans"/>
              <a:buChar char="●"/>
            </a:pPr>
            <a:r>
              <a:rPr b="0" i="0" lang="en-GB" sz="2200" u="none" cap="none" strike="noStrike">
                <a:solidFill>
                  <a:schemeClr val="lt1"/>
                </a:solidFill>
                <a:latin typeface="DM Sans"/>
                <a:ea typeface="DM Sans"/>
                <a:cs typeface="DM Sans"/>
                <a:sym typeface="DM Sans"/>
              </a:rPr>
              <a:t>Criteria for Success</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Which one excites you the most?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one will have the greatest impact on students?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What questions surface for you?</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t/>
            </a:r>
            <a:endParaRPr b="0" i="0" sz="2200" u="none" cap="none" strike="noStrike">
              <a:solidFill>
                <a:schemeClr val="lt1"/>
              </a:solidFill>
              <a:latin typeface="DM Sans"/>
              <a:ea typeface="DM Sans"/>
              <a:cs typeface="DM Sans"/>
              <a:sym typeface="DM Sans"/>
            </a:endParaRPr>
          </a:p>
        </p:txBody>
      </p:sp>
      <p:sp>
        <p:nvSpPr>
          <p:cNvPr id="579" name="Google Shape;579;p35"/>
          <p:cNvSpPr txBox="1"/>
          <p:nvPr/>
        </p:nvSpPr>
        <p:spPr>
          <a:xfrm>
            <a:off x="615900" y="368375"/>
            <a:ext cx="64176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Three Key Components of the Math Badging System</a:t>
            </a:r>
            <a:endParaRPr b="0" i="0" sz="3500" u="none" cap="none" strike="noStrike">
              <a:solidFill>
                <a:srgbClr val="83FBA3"/>
              </a:solidFill>
              <a:latin typeface="Nanum Myeongjo"/>
              <a:ea typeface="Nanum Myeongjo"/>
              <a:cs typeface="Nanum Myeongjo"/>
              <a:sym typeface="Nanum Myeongjo"/>
            </a:endParaRPr>
          </a:p>
        </p:txBody>
      </p:sp>
      <p:sp>
        <p:nvSpPr>
          <p:cNvPr id="580" name="Google Shape;580;p35"/>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1" name="Google Shape;581;p35"/>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585" name="Shape 585"/>
        <p:cNvGrpSpPr/>
        <p:nvPr/>
      </p:nvGrpSpPr>
      <p:grpSpPr>
        <a:xfrm>
          <a:off x="0" y="0"/>
          <a:ext cx="0" cy="0"/>
          <a:chOff x="0" y="0"/>
          <a:chExt cx="0" cy="0"/>
        </a:xfrm>
      </p:grpSpPr>
      <p:cxnSp>
        <p:nvCxnSpPr>
          <p:cNvPr id="586" name="Google Shape;586;p36"/>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587" name="Google Shape;587;p36"/>
          <p:cNvSpPr txBox="1"/>
          <p:nvPr/>
        </p:nvSpPr>
        <p:spPr>
          <a:xfrm>
            <a:off x="3419850" y="303450"/>
            <a:ext cx="4318200" cy="30216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Expectations and Learning Principles</a:t>
            </a:r>
            <a:endParaRPr b="0" i="0" sz="5200" u="none" cap="none" strike="noStrike">
              <a:solidFill>
                <a:schemeClr val="dk1"/>
              </a:solidFill>
              <a:latin typeface="Nanum Myeongjo"/>
              <a:ea typeface="Nanum Myeongjo"/>
              <a:cs typeface="Nanum Myeongjo"/>
              <a:sym typeface="Nanum Myeongjo"/>
            </a:endParaRPr>
          </a:p>
        </p:txBody>
      </p:sp>
      <p:sp>
        <p:nvSpPr>
          <p:cNvPr id="588" name="Google Shape;588;p36"/>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04</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592" name="Shape 592"/>
        <p:cNvGrpSpPr/>
        <p:nvPr/>
      </p:nvGrpSpPr>
      <p:grpSpPr>
        <a:xfrm>
          <a:off x="0" y="0"/>
          <a:ext cx="0" cy="0"/>
          <a:chOff x="0" y="0"/>
          <a:chExt cx="0" cy="0"/>
        </a:xfrm>
      </p:grpSpPr>
      <p:cxnSp>
        <p:nvCxnSpPr>
          <p:cNvPr id="593" name="Google Shape;593;p37"/>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594" name="Google Shape;594;p37"/>
          <p:cNvCxnSpPr/>
          <p:nvPr/>
        </p:nvCxnSpPr>
        <p:spPr>
          <a:xfrm>
            <a:off x="6396050" y="300"/>
            <a:ext cx="0" cy="5141400"/>
          </a:xfrm>
          <a:prstGeom prst="straightConnector1">
            <a:avLst/>
          </a:prstGeom>
          <a:noFill/>
          <a:ln cap="flat" cmpd="sng" w="9525">
            <a:solidFill>
              <a:schemeClr val="dk2"/>
            </a:solidFill>
            <a:prstDash val="solid"/>
            <a:round/>
            <a:headEnd len="sm" w="sm" type="none"/>
            <a:tailEnd len="sm" w="sm" type="none"/>
          </a:ln>
        </p:spPr>
      </p:cxnSp>
      <p:sp>
        <p:nvSpPr>
          <p:cNvPr id="595" name="Google Shape;595;p37"/>
          <p:cNvSpPr txBox="1"/>
          <p:nvPr/>
        </p:nvSpPr>
        <p:spPr>
          <a:xfrm>
            <a:off x="615900" y="303450"/>
            <a:ext cx="40407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Let’s Do Some Math!</a:t>
            </a:r>
            <a:endParaRPr b="0" i="0" sz="3300" u="none" cap="none" strike="noStrike">
              <a:solidFill>
                <a:schemeClr val="dk1"/>
              </a:solidFill>
              <a:latin typeface="Nanum Myeongjo"/>
              <a:ea typeface="Nanum Myeongjo"/>
              <a:cs typeface="Nanum Myeongjo"/>
              <a:sym typeface="Nanum Myeongjo"/>
            </a:endParaRPr>
          </a:p>
        </p:txBody>
      </p:sp>
      <p:pic>
        <p:nvPicPr>
          <p:cNvPr id="596" name="Google Shape;596;p37"/>
          <p:cNvPicPr preferRelativeResize="0"/>
          <p:nvPr/>
        </p:nvPicPr>
        <p:blipFill rotWithShape="1">
          <a:blip r:embed="rId3">
            <a:alphaModFix/>
          </a:blip>
          <a:srcRect b="0" l="0" r="0" t="0"/>
          <a:stretch/>
        </p:blipFill>
        <p:spPr>
          <a:xfrm>
            <a:off x="1714000" y="987075"/>
            <a:ext cx="5716010" cy="4078049"/>
          </a:xfrm>
          <a:prstGeom prst="rect">
            <a:avLst/>
          </a:prstGeom>
          <a:noFill/>
          <a:ln>
            <a:noFill/>
          </a:ln>
        </p:spPr>
      </p:pic>
      <p:sp>
        <p:nvSpPr>
          <p:cNvPr id="597" name="Google Shape;597;p37"/>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98" name="Google Shape;598;p37"/>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Do the task as a student would. Jot down any reflections that you have as you do the math!</a:t>
            </a:r>
            <a:endParaRPr b="1" i="0" sz="800" u="none" cap="none" strike="noStrike">
              <a:solidFill>
                <a:srgbClr val="C9FC8D"/>
              </a:solidFill>
              <a:latin typeface="DM Sans"/>
              <a:ea typeface="DM Sans"/>
              <a:cs typeface="DM Sans"/>
              <a:sym typeface="DM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02" name="Shape 602"/>
        <p:cNvGrpSpPr/>
        <p:nvPr/>
      </p:nvGrpSpPr>
      <p:grpSpPr>
        <a:xfrm>
          <a:off x="0" y="0"/>
          <a:ext cx="0" cy="0"/>
          <a:chOff x="0" y="0"/>
          <a:chExt cx="0" cy="0"/>
        </a:xfrm>
      </p:grpSpPr>
      <p:cxnSp>
        <p:nvCxnSpPr>
          <p:cNvPr id="603" name="Google Shape;603;p3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04" name="Google Shape;604;p38"/>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05" name="Google Shape;605;p38"/>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606" name="Google Shape;606;p38"/>
          <p:cNvPicPr preferRelativeResize="0"/>
          <p:nvPr/>
        </p:nvPicPr>
        <p:blipFill rotWithShape="1">
          <a:blip r:embed="rId3">
            <a:alphaModFix/>
          </a:blip>
          <a:srcRect b="0" l="0" r="0" t="0"/>
          <a:stretch/>
        </p:blipFill>
        <p:spPr>
          <a:xfrm>
            <a:off x="1714000" y="987075"/>
            <a:ext cx="5716010" cy="4078049"/>
          </a:xfrm>
          <a:prstGeom prst="rect">
            <a:avLst/>
          </a:prstGeom>
          <a:noFill/>
          <a:ln>
            <a:noFill/>
          </a:ln>
        </p:spPr>
      </p:pic>
      <p:sp>
        <p:nvSpPr>
          <p:cNvPr id="607" name="Google Shape;607;p38"/>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08" name="Google Shape;608;p38"/>
          <p:cNvSpPr txBox="1"/>
          <p:nvPr/>
        </p:nvSpPr>
        <p:spPr>
          <a:xfrm>
            <a:off x="6976350" y="2679000"/>
            <a:ext cx="1554000" cy="846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Choose 1-2 Content and Practice Expectations that student work could give evidence of.</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12" name="Shape 612"/>
        <p:cNvGrpSpPr/>
        <p:nvPr/>
      </p:nvGrpSpPr>
      <p:grpSpPr>
        <a:xfrm>
          <a:off x="0" y="0"/>
          <a:ext cx="0" cy="0"/>
          <a:chOff x="0" y="0"/>
          <a:chExt cx="0" cy="0"/>
        </a:xfrm>
      </p:grpSpPr>
      <p:cxnSp>
        <p:nvCxnSpPr>
          <p:cNvPr id="613" name="Google Shape;613;p3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cxnSp>
        <p:nvCxnSpPr>
          <p:cNvPr id="614" name="Google Shape;614;p39"/>
          <p:cNvCxnSpPr/>
          <p:nvPr/>
        </p:nvCxnSpPr>
        <p:spPr>
          <a:xfrm>
            <a:off x="7843850" y="300"/>
            <a:ext cx="0" cy="5141400"/>
          </a:xfrm>
          <a:prstGeom prst="straightConnector1">
            <a:avLst/>
          </a:prstGeom>
          <a:noFill/>
          <a:ln cap="flat" cmpd="sng" w="9525">
            <a:solidFill>
              <a:schemeClr val="dk2"/>
            </a:solidFill>
            <a:prstDash val="solid"/>
            <a:round/>
            <a:headEnd len="sm" w="sm" type="none"/>
            <a:tailEnd len="sm" w="sm" type="none"/>
          </a:ln>
        </p:spPr>
      </p:cxnSp>
      <p:sp>
        <p:nvSpPr>
          <p:cNvPr id="615" name="Google Shape;615;p39"/>
          <p:cNvSpPr txBox="1"/>
          <p:nvPr/>
        </p:nvSpPr>
        <p:spPr>
          <a:xfrm>
            <a:off x="615900" y="303450"/>
            <a:ext cx="6597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Content and Practice Expectations</a:t>
            </a:r>
            <a:endParaRPr b="0" i="0" sz="3300" u="none" cap="none" strike="noStrike">
              <a:solidFill>
                <a:schemeClr val="dk1"/>
              </a:solidFill>
              <a:latin typeface="Nanum Myeongjo"/>
              <a:ea typeface="Nanum Myeongjo"/>
              <a:cs typeface="Nanum Myeongjo"/>
              <a:sym typeface="Nanum Myeongjo"/>
            </a:endParaRPr>
          </a:p>
        </p:txBody>
      </p:sp>
      <p:pic>
        <p:nvPicPr>
          <p:cNvPr id="616" name="Google Shape;616;p39"/>
          <p:cNvPicPr preferRelativeResize="0"/>
          <p:nvPr/>
        </p:nvPicPr>
        <p:blipFill rotWithShape="1">
          <a:blip r:embed="rId3">
            <a:alphaModFix/>
          </a:blip>
          <a:srcRect b="0" l="0" r="0" t="0"/>
          <a:stretch/>
        </p:blipFill>
        <p:spPr>
          <a:xfrm>
            <a:off x="1714000" y="987075"/>
            <a:ext cx="5716010" cy="4078049"/>
          </a:xfrm>
          <a:prstGeom prst="rect">
            <a:avLst/>
          </a:prstGeom>
          <a:noFill/>
          <a:ln>
            <a:noFill/>
          </a:ln>
        </p:spPr>
      </p:pic>
      <p:sp>
        <p:nvSpPr>
          <p:cNvPr id="617" name="Google Shape;617;p39"/>
          <p:cNvSpPr/>
          <p:nvPr/>
        </p:nvSpPr>
        <p:spPr>
          <a:xfrm>
            <a:off x="6780300" y="2091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18" name="Google Shape;618;p39"/>
          <p:cNvSpPr txBox="1"/>
          <p:nvPr/>
        </p:nvSpPr>
        <p:spPr>
          <a:xfrm>
            <a:off x="6976350" y="2679000"/>
            <a:ext cx="1554000" cy="677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C9FC8D"/>
                </a:solidFill>
                <a:latin typeface="DM Sans"/>
                <a:ea typeface="DM Sans"/>
                <a:cs typeface="DM Sans"/>
                <a:sym typeface="DM Sans"/>
              </a:rPr>
              <a:t xml:space="preserve">100.a: Identify quantities of interest for modeling purposes. </a:t>
            </a:r>
            <a:endParaRPr b="1" i="0" sz="1100" u="none" cap="none" strike="noStrike">
              <a:solidFill>
                <a:srgbClr val="C9FC8D"/>
              </a:solidFill>
              <a:latin typeface="DM Sans"/>
              <a:ea typeface="DM Sans"/>
              <a:cs typeface="DM Sans"/>
              <a:sym typeface="DM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22" name="Shape 622"/>
        <p:cNvGrpSpPr/>
        <p:nvPr/>
      </p:nvGrpSpPr>
      <p:grpSpPr>
        <a:xfrm>
          <a:off x="0" y="0"/>
          <a:ext cx="0" cy="0"/>
          <a:chOff x="0" y="0"/>
          <a:chExt cx="0" cy="0"/>
        </a:xfrm>
      </p:grpSpPr>
      <p:sp>
        <p:nvSpPr>
          <p:cNvPr id="623" name="Google Shape;623;p40"/>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M100 Quantitative Reasoning,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24" name="Google Shape;624;p40"/>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25" name="Google Shape;625;p40"/>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26" name="Google Shape;626;p40"/>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27" name="Google Shape;627;p40"/>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28" name="Google Shape;628;p40"/>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29" name="Google Shape;629;p40"/>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30" name="Google Shape;630;p40"/>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34" name="Shape 634"/>
        <p:cNvGrpSpPr/>
        <p:nvPr/>
      </p:nvGrpSpPr>
      <p:grpSpPr>
        <a:xfrm>
          <a:off x="0" y="0"/>
          <a:ext cx="0" cy="0"/>
          <a:chOff x="0" y="0"/>
          <a:chExt cx="0" cy="0"/>
        </a:xfrm>
      </p:grpSpPr>
      <p:sp>
        <p:nvSpPr>
          <p:cNvPr id="635" name="Google Shape;635;p41"/>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M100 Quantitative Reasoning,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36" name="Google Shape;636;p41"/>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37" name="Google Shape;637;p41"/>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38" name="Google Shape;638;p41"/>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39" name="Google Shape;639;p41"/>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40" name="Google Shape;640;p41"/>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41" name="Google Shape;641;p41"/>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42" name="Google Shape;642;p41"/>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43" name="Google Shape;643;p41"/>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44" name="Google Shape;644;p41"/>
          <p:cNvSpPr txBox="1"/>
          <p:nvPr/>
        </p:nvSpPr>
        <p:spPr>
          <a:xfrm>
            <a:off x="6595350" y="2937350"/>
            <a:ext cx="1554000" cy="1015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of these principles does this task lend itself to? </a:t>
            </a:r>
            <a:endParaRPr b="1" i="0" sz="1100" u="none" cap="none" strike="noStrike">
              <a:solidFill>
                <a:srgbClr val="BDFCD7"/>
              </a:solidFill>
              <a:latin typeface="DM Sans"/>
              <a:ea typeface="DM Sans"/>
              <a:cs typeface="DM Sans"/>
              <a:sym typeface="DM Sans"/>
            </a:endParaRPr>
          </a:p>
          <a:p>
            <a:pPr indent="0" lvl="0" marL="0" marR="0" rtl="0" algn="ctr">
              <a:lnSpc>
                <a:spcPct val="100000"/>
              </a:lnSpc>
              <a:spcBef>
                <a:spcPts val="0"/>
              </a:spcBef>
              <a:spcAft>
                <a:spcPts val="0"/>
              </a:spcAft>
              <a:buClr>
                <a:srgbClr val="000000"/>
              </a:buClr>
              <a:buSzPts val="1100"/>
              <a:buFont typeface="Arial"/>
              <a:buNone/>
            </a:pPr>
            <a:r>
              <a:rPr b="1" i="0" lang="en-GB" sz="1100" u="none" cap="none" strike="noStrike">
                <a:solidFill>
                  <a:srgbClr val="BDFCD7"/>
                </a:solidFill>
                <a:latin typeface="DM Sans"/>
                <a:ea typeface="DM Sans"/>
                <a:cs typeface="DM Sans"/>
                <a:sym typeface="DM Sans"/>
              </a:rPr>
              <a:t xml:space="preserve">Which ones can the task be easily adapted to accommodate? </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48" name="Shape 648"/>
        <p:cNvGrpSpPr/>
        <p:nvPr/>
      </p:nvGrpSpPr>
      <p:grpSpPr>
        <a:xfrm>
          <a:off x="0" y="0"/>
          <a:ext cx="0" cy="0"/>
          <a:chOff x="0" y="0"/>
          <a:chExt cx="0" cy="0"/>
        </a:xfrm>
      </p:grpSpPr>
      <p:sp>
        <p:nvSpPr>
          <p:cNvPr id="649" name="Google Shape;649;p42"/>
          <p:cNvSpPr txBox="1"/>
          <p:nvPr/>
        </p:nvSpPr>
        <p:spPr>
          <a:xfrm>
            <a:off x="3105100" y="690325"/>
            <a:ext cx="3636300" cy="646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 xml:space="preserve">In M100 Quantitative Reasoning, students will employ the following learning principles: </a:t>
            </a:r>
            <a:endParaRPr b="1" i="0" sz="1400" u="none" cap="none" strike="noStrike">
              <a:solidFill>
                <a:schemeClr val="dk1"/>
              </a:solidFill>
              <a:latin typeface="DM Sans"/>
              <a:ea typeface="DM Sans"/>
              <a:cs typeface="DM Sans"/>
              <a:sym typeface="DM Sans"/>
            </a:endParaRPr>
          </a:p>
        </p:txBody>
      </p:sp>
      <p:sp>
        <p:nvSpPr>
          <p:cNvPr id="650" name="Google Shape;650;p42"/>
          <p:cNvSpPr txBox="1"/>
          <p:nvPr/>
        </p:nvSpPr>
        <p:spPr>
          <a:xfrm>
            <a:off x="3105100" y="1506075"/>
            <a:ext cx="4830900" cy="2268900"/>
          </a:xfrm>
          <a:prstGeom prst="rect">
            <a:avLst/>
          </a:prstGeom>
          <a:noFill/>
          <a:ln>
            <a:noFill/>
          </a:ln>
        </p:spPr>
        <p:txBody>
          <a:bodyPr anchorCtr="0" anchor="t" bIns="0" lIns="0" spcFirstLastPara="1" rIns="0" wrap="square" tIns="0">
            <a:spAutoFit/>
          </a:bodyPr>
          <a:lstStyle/>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Engage with cognitively demanding tasks in heterogeneous settings (LP 1).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Engage in social activities (LP 2).</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Build conceptual understanding through reasoning (LP 3).</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Have agency in their learning (LP 4).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View mathematics as a human endeavor across centuries (LP 5).</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 xml:space="preserve">See mathematics as relevant (LP 6). </a:t>
            </a:r>
            <a:endParaRPr b="0" i="0" sz="1200" u="none" cap="none" strike="noStrike">
              <a:solidFill>
                <a:schemeClr val="dk1"/>
              </a:solidFill>
              <a:latin typeface="DM Sans"/>
              <a:ea typeface="DM Sans"/>
              <a:cs typeface="DM Sans"/>
              <a:sym typeface="DM Sans"/>
            </a:endParaRPr>
          </a:p>
          <a:p>
            <a:pPr indent="-164592" lvl="0" marL="164592" marR="0" rtl="0" algn="l">
              <a:lnSpc>
                <a:spcPct val="115000"/>
              </a:lnSpc>
              <a:spcBef>
                <a:spcPts val="500"/>
              </a:spcBef>
              <a:spcAft>
                <a:spcPts val="0"/>
              </a:spcAft>
              <a:buClr>
                <a:schemeClr val="dk1"/>
              </a:buClr>
              <a:buSzPts val="1200"/>
              <a:buFont typeface="DM Sans"/>
              <a:buChar char="●"/>
            </a:pPr>
            <a:r>
              <a:rPr b="0" i="0" lang="en-GB" sz="1200" u="none" cap="none" strike="noStrike">
                <a:solidFill>
                  <a:schemeClr val="dk1"/>
                </a:solidFill>
                <a:latin typeface="DM Sans"/>
                <a:ea typeface="DM Sans"/>
                <a:cs typeface="DM Sans"/>
                <a:sym typeface="DM Sans"/>
              </a:rPr>
              <a:t>Employ technology as a tool for problem-solving and understanding (LP 7).</a:t>
            </a:r>
            <a:endParaRPr b="0" i="0" sz="1200" u="none" cap="none" strike="noStrike">
              <a:solidFill>
                <a:schemeClr val="dk1"/>
              </a:solidFill>
              <a:latin typeface="DM Sans"/>
              <a:ea typeface="DM Sans"/>
              <a:cs typeface="DM Sans"/>
              <a:sym typeface="DM Sans"/>
            </a:endParaRPr>
          </a:p>
        </p:txBody>
      </p:sp>
      <p:cxnSp>
        <p:nvCxnSpPr>
          <p:cNvPr id="651" name="Google Shape;651;p42"/>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52" name="Google Shape;652;p42"/>
          <p:cNvSpPr/>
          <p:nvPr/>
        </p:nvSpPr>
        <p:spPr>
          <a:xfrm>
            <a:off x="0" y="0"/>
            <a:ext cx="27234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53" name="Google Shape;653;p42"/>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54" name="Google Shape;654;p42"/>
          <p:cNvCxnSpPr/>
          <p:nvPr/>
        </p:nvCxnSpPr>
        <p:spPr>
          <a:xfrm>
            <a:off x="2720450"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55" name="Google Shape;655;p42"/>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56" name="Google Shape;656;p42"/>
          <p:cNvSpPr txBox="1"/>
          <p:nvPr/>
        </p:nvSpPr>
        <p:spPr>
          <a:xfrm>
            <a:off x="325175" y="647000"/>
            <a:ext cx="2169900" cy="8127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Learning</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Principles</a:t>
            </a:r>
            <a:endParaRPr b="0" i="0" sz="3300" u="none" cap="none" strike="noStrike">
              <a:solidFill>
                <a:schemeClr val="dk1"/>
              </a:solidFill>
              <a:latin typeface="Nanum Myeongjo"/>
              <a:ea typeface="Nanum Myeongjo"/>
              <a:cs typeface="Nanum Myeongjo"/>
              <a:sym typeface="Nanum Myeongjo"/>
            </a:endParaRPr>
          </a:p>
        </p:txBody>
      </p:sp>
      <p:sp>
        <p:nvSpPr>
          <p:cNvPr id="657" name="Google Shape;657;p42"/>
          <p:cNvSpPr/>
          <p:nvPr/>
        </p:nvSpPr>
        <p:spPr>
          <a:xfrm>
            <a:off x="6399300" y="247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58" name="Google Shape;658;p42"/>
          <p:cNvSpPr txBox="1"/>
          <p:nvPr/>
        </p:nvSpPr>
        <p:spPr>
          <a:xfrm>
            <a:off x="6595350" y="3075800"/>
            <a:ext cx="1554000" cy="7389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BDFCD7"/>
                </a:solidFill>
                <a:latin typeface="DM Sans"/>
                <a:ea typeface="DM Sans"/>
                <a:cs typeface="DM Sans"/>
                <a:sym typeface="DM Sans"/>
              </a:rPr>
              <a:t xml:space="preserve">Share what </a:t>
            </a:r>
            <a:br>
              <a:rPr b="1" i="0" lang="en-GB" sz="1600" u="none" cap="none" strike="noStrike">
                <a:solidFill>
                  <a:srgbClr val="BDFCD7"/>
                </a:solidFill>
                <a:latin typeface="DM Sans"/>
                <a:ea typeface="DM Sans"/>
                <a:cs typeface="DM Sans"/>
                <a:sym typeface="DM Sans"/>
              </a:rPr>
            </a:br>
            <a:r>
              <a:rPr b="1" i="0" lang="en-GB" sz="1600" u="none" cap="none" strike="noStrike">
                <a:solidFill>
                  <a:srgbClr val="BDFCD7"/>
                </a:solidFill>
                <a:latin typeface="DM Sans"/>
                <a:ea typeface="DM Sans"/>
                <a:cs typeface="DM Sans"/>
                <a:sym typeface="DM Sans"/>
              </a:rPr>
              <a:t>you came up with!</a:t>
            </a:r>
            <a:endParaRPr b="1" i="0" sz="1100" u="none" cap="none" strike="noStrike">
              <a:solidFill>
                <a:srgbClr val="BDFCD7"/>
              </a:solidFill>
              <a:latin typeface="DM Sans"/>
              <a:ea typeface="DM Sans"/>
              <a:cs typeface="DM Sans"/>
              <a:sym typeface="DM Sans"/>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662" name="Shape 662"/>
        <p:cNvGrpSpPr/>
        <p:nvPr/>
      </p:nvGrpSpPr>
      <p:grpSpPr>
        <a:xfrm>
          <a:off x="0" y="0"/>
          <a:ext cx="0" cy="0"/>
          <a:chOff x="0" y="0"/>
          <a:chExt cx="0" cy="0"/>
        </a:xfrm>
      </p:grpSpPr>
      <p:cxnSp>
        <p:nvCxnSpPr>
          <p:cNvPr id="663" name="Google Shape;663;p43"/>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664" name="Google Shape;664;p43"/>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Task 2: Student Work</a:t>
            </a:r>
            <a:endParaRPr b="0" i="0" sz="5200" u="none" cap="none" strike="noStrike">
              <a:solidFill>
                <a:schemeClr val="dk1"/>
              </a:solidFill>
              <a:latin typeface="Nanum Myeongjo"/>
              <a:ea typeface="Nanum Myeongjo"/>
              <a:cs typeface="Nanum Myeongjo"/>
              <a:sym typeface="Nanum Myeongjo"/>
            </a:endParaRPr>
          </a:p>
        </p:txBody>
      </p:sp>
      <p:sp>
        <p:nvSpPr>
          <p:cNvPr id="665" name="Google Shape;665;p43"/>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05</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69" name="Shape 669"/>
        <p:cNvGrpSpPr/>
        <p:nvPr/>
      </p:nvGrpSpPr>
      <p:grpSpPr>
        <a:xfrm>
          <a:off x="0" y="0"/>
          <a:ext cx="0" cy="0"/>
          <a:chOff x="0" y="0"/>
          <a:chExt cx="0" cy="0"/>
        </a:xfrm>
      </p:grpSpPr>
      <p:sp>
        <p:nvSpPr>
          <p:cNvPr id="670" name="Google Shape;670;p44"/>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71" name="Google Shape;671;p44"/>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72" name="Google Shape;672;p44"/>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73" name="Google Shape;673;p44"/>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74" name="Google Shape;674;p44"/>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pic>
        <p:nvPicPr>
          <p:cNvPr id="675" name="Google Shape;675;p44"/>
          <p:cNvPicPr preferRelativeResize="0"/>
          <p:nvPr/>
        </p:nvPicPr>
        <p:blipFill rotWithShape="1">
          <a:blip r:embed="rId3">
            <a:alphaModFix/>
          </a:blip>
          <a:srcRect b="14972" l="6582" r="9671" t="7368"/>
          <a:stretch/>
        </p:blipFill>
        <p:spPr>
          <a:xfrm>
            <a:off x="4341775" y="92525"/>
            <a:ext cx="4012175" cy="495695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9FC8D"/>
        </a:solidFill>
      </p:bgPr>
    </p:bg>
    <p:spTree>
      <p:nvGrpSpPr>
        <p:cNvPr id="679" name="Shape 679"/>
        <p:cNvGrpSpPr/>
        <p:nvPr/>
      </p:nvGrpSpPr>
      <p:grpSpPr>
        <a:xfrm>
          <a:off x="0" y="0"/>
          <a:ext cx="0" cy="0"/>
          <a:chOff x="0" y="0"/>
          <a:chExt cx="0" cy="0"/>
        </a:xfrm>
      </p:grpSpPr>
      <p:sp>
        <p:nvSpPr>
          <p:cNvPr id="680" name="Google Shape;680;p45"/>
          <p:cNvSpPr txBox="1"/>
          <p:nvPr/>
        </p:nvSpPr>
        <p:spPr>
          <a:xfrm>
            <a:off x="615900" y="2077375"/>
            <a:ext cx="2617200" cy="347100"/>
          </a:xfrm>
          <a:prstGeom prst="rect">
            <a:avLst/>
          </a:prstGeom>
          <a:noFill/>
          <a:ln>
            <a:noFill/>
          </a:ln>
        </p:spPr>
        <p:txBody>
          <a:bodyPr anchorCtr="0" anchor="t" bIns="0" lIns="91425" spcFirstLastPara="1" rIns="0" wrap="square" tIns="0">
            <a:spAutoFit/>
          </a:bodyPr>
          <a:lstStyle/>
          <a:p>
            <a:pPr indent="-82296" lvl="0" marL="82296" marR="0" rtl="0" algn="l">
              <a:lnSpc>
                <a:spcPct val="105000"/>
              </a:lnSpc>
              <a:spcBef>
                <a:spcPts val="1200"/>
              </a:spcBef>
              <a:spcAft>
                <a:spcPts val="0"/>
              </a:spcAft>
              <a:buClr>
                <a:schemeClr val="dk1"/>
              </a:buClr>
              <a:buSzPts val="1100"/>
              <a:buFont typeface="DM Sans"/>
              <a:buChar char="●"/>
            </a:pPr>
            <a:r>
              <a:rPr b="0" i="0" lang="en-GB" sz="1100" u="none" cap="none" strike="noStrike">
                <a:solidFill>
                  <a:schemeClr val="dk1"/>
                </a:solidFill>
                <a:latin typeface="DM Sans"/>
                <a:ea typeface="DM Sans"/>
                <a:cs typeface="DM Sans"/>
                <a:sym typeface="DM Sans"/>
              </a:rPr>
              <a:t>One thing you notice about each piece of student work.</a:t>
            </a:r>
            <a:endParaRPr b="0" i="0" sz="1100" u="none" cap="none" strike="noStrike">
              <a:solidFill>
                <a:schemeClr val="dk1"/>
              </a:solidFill>
              <a:latin typeface="DM Sans"/>
              <a:ea typeface="DM Sans"/>
              <a:cs typeface="DM Sans"/>
              <a:sym typeface="DM Sans"/>
            </a:endParaRPr>
          </a:p>
        </p:txBody>
      </p:sp>
      <p:sp>
        <p:nvSpPr>
          <p:cNvPr id="681" name="Google Shape;681;p45"/>
          <p:cNvSpPr txBox="1"/>
          <p:nvPr/>
        </p:nvSpPr>
        <p:spPr>
          <a:xfrm>
            <a:off x="615900" y="1764850"/>
            <a:ext cx="2617200" cy="169200"/>
          </a:xfrm>
          <a:prstGeom prst="rect">
            <a:avLst/>
          </a:prstGeom>
          <a:noFill/>
          <a:ln>
            <a:noFill/>
          </a:ln>
        </p:spPr>
        <p:txBody>
          <a:bodyPr anchorCtr="0" anchor="t" bIns="0" lIns="0" spcFirstLastPara="1" rIns="0" wrap="square" tIns="0">
            <a:spAutoFit/>
          </a:bodyPr>
          <a:lstStyle/>
          <a:p>
            <a:pPr indent="0" lvl="0" marL="0" marR="0" rtl="0" algn="l">
              <a:lnSpc>
                <a:spcPct val="105000"/>
              </a:lnSpc>
              <a:spcBef>
                <a:spcPts val="0"/>
              </a:spcBef>
              <a:spcAft>
                <a:spcPts val="0"/>
              </a:spcAft>
              <a:buClr>
                <a:srgbClr val="000000"/>
              </a:buClr>
              <a:buSzPts val="1100"/>
              <a:buFont typeface="Arial"/>
              <a:buNone/>
            </a:pPr>
            <a:r>
              <a:rPr b="0" i="0" lang="en-GB" sz="1100" u="none" cap="none" strike="noStrike">
                <a:solidFill>
                  <a:schemeClr val="dk1"/>
                </a:solidFill>
                <a:latin typeface="DM Sans Medium"/>
                <a:ea typeface="DM Sans Medium"/>
                <a:cs typeface="DM Sans Medium"/>
                <a:sym typeface="DM Sans Medium"/>
              </a:rPr>
              <a:t>Jot down</a:t>
            </a:r>
            <a:endParaRPr b="0" i="0" sz="1100" u="none" cap="none" strike="noStrike">
              <a:solidFill>
                <a:srgbClr val="000000"/>
              </a:solidFill>
              <a:latin typeface="DM Sans Medium"/>
              <a:ea typeface="DM Sans Medium"/>
              <a:cs typeface="DM Sans Medium"/>
              <a:sym typeface="DM Sans Medium"/>
            </a:endParaRPr>
          </a:p>
        </p:txBody>
      </p:sp>
      <p:cxnSp>
        <p:nvCxnSpPr>
          <p:cNvPr id="682" name="Google Shape;682;p45"/>
          <p:cNvCxnSpPr/>
          <p:nvPr/>
        </p:nvCxnSpPr>
        <p:spPr>
          <a:xfrm>
            <a:off x="-2700" y="1482784"/>
            <a:ext cx="9149400" cy="0"/>
          </a:xfrm>
          <a:prstGeom prst="straightConnector1">
            <a:avLst/>
          </a:prstGeom>
          <a:noFill/>
          <a:ln cap="flat" cmpd="sng" w="9525">
            <a:solidFill>
              <a:schemeClr val="dk1"/>
            </a:solidFill>
            <a:prstDash val="solid"/>
            <a:round/>
            <a:headEnd len="sm" w="sm" type="none"/>
            <a:tailEnd len="sm" w="sm" type="none"/>
          </a:ln>
        </p:spPr>
      </p:cxnSp>
      <p:cxnSp>
        <p:nvCxnSpPr>
          <p:cNvPr id="683" name="Google Shape;683;p45"/>
          <p:cNvCxnSpPr/>
          <p:nvPr/>
        </p:nvCxnSpPr>
        <p:spPr>
          <a:xfrm>
            <a:off x="7081850" y="300"/>
            <a:ext cx="0" cy="5141400"/>
          </a:xfrm>
          <a:prstGeom prst="straightConnector1">
            <a:avLst/>
          </a:prstGeom>
          <a:noFill/>
          <a:ln cap="flat" cmpd="sng" w="9525">
            <a:solidFill>
              <a:schemeClr val="dk2"/>
            </a:solidFill>
            <a:prstDash val="solid"/>
            <a:round/>
            <a:headEnd len="sm" w="sm" type="none"/>
            <a:tailEnd len="sm" w="sm" type="none"/>
          </a:ln>
        </p:spPr>
      </p:cxnSp>
      <p:sp>
        <p:nvSpPr>
          <p:cNvPr id="684" name="Google Shape;684;p45"/>
          <p:cNvSpPr txBox="1"/>
          <p:nvPr/>
        </p:nvSpPr>
        <p:spPr>
          <a:xfrm>
            <a:off x="615900" y="303450"/>
            <a:ext cx="5453700" cy="9144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 xml:space="preserve">Round 1:What </a:t>
            </a:r>
            <a:br>
              <a:rPr b="0" i="0" lang="en-GB" sz="3300" u="none" cap="none" strike="noStrike">
                <a:solidFill>
                  <a:schemeClr val="dk1"/>
                </a:solidFill>
                <a:latin typeface="Nanum Myeongjo"/>
                <a:ea typeface="Nanum Myeongjo"/>
                <a:cs typeface="Nanum Myeongjo"/>
                <a:sym typeface="Nanum Myeongjo"/>
              </a:rPr>
            </a:br>
            <a:r>
              <a:rPr b="0" i="0" lang="en-GB" sz="3300" u="none" cap="none" strike="noStrike">
                <a:solidFill>
                  <a:schemeClr val="dk1"/>
                </a:solidFill>
                <a:latin typeface="Nanum Myeongjo"/>
                <a:ea typeface="Nanum Myeongjo"/>
                <a:cs typeface="Nanum Myeongjo"/>
                <a:sym typeface="Nanum Myeongjo"/>
              </a:rPr>
              <a:t>do you notice?</a:t>
            </a:r>
            <a:endParaRPr b="0" i="0" sz="3300" u="none" cap="none" strike="noStrike">
              <a:solidFill>
                <a:schemeClr val="dk1"/>
              </a:solidFill>
              <a:latin typeface="Nanum Myeongjo"/>
              <a:ea typeface="Nanum Myeongjo"/>
              <a:cs typeface="Nanum Myeongjo"/>
              <a:sym typeface="Nanum Myeongjo"/>
            </a:endParaRPr>
          </a:p>
        </p:txBody>
      </p:sp>
      <p:sp>
        <p:nvSpPr>
          <p:cNvPr id="685" name="Google Shape;685;p45"/>
          <p:cNvSpPr/>
          <p:nvPr/>
        </p:nvSpPr>
        <p:spPr>
          <a:xfrm>
            <a:off x="1612725" y="26440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6" name="Google Shape;686;p45"/>
          <p:cNvSpPr txBox="1"/>
          <p:nvPr/>
        </p:nvSpPr>
        <p:spPr>
          <a:xfrm>
            <a:off x="1808775" y="3331300"/>
            <a:ext cx="15540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C9FC8D"/>
                </a:solidFill>
                <a:latin typeface="DM Sans"/>
                <a:ea typeface="DM Sans"/>
                <a:cs typeface="DM Sans"/>
                <a:sym typeface="DM Sans"/>
              </a:rPr>
              <a:t>Come off mute and share what you saw!</a:t>
            </a:r>
            <a:endParaRPr b="1" i="0" sz="1400" u="none" cap="none" strike="noStrike">
              <a:solidFill>
                <a:srgbClr val="C9FC8D"/>
              </a:solidFill>
              <a:latin typeface="DM Sans"/>
              <a:ea typeface="DM Sans"/>
              <a:cs typeface="DM Sans"/>
              <a:sym typeface="DM Sans"/>
            </a:endParaRPr>
          </a:p>
        </p:txBody>
      </p:sp>
      <p:pic>
        <p:nvPicPr>
          <p:cNvPr id="687" name="Google Shape;687;p45"/>
          <p:cNvPicPr preferRelativeResize="0"/>
          <p:nvPr/>
        </p:nvPicPr>
        <p:blipFill rotWithShape="1">
          <a:blip r:embed="rId3">
            <a:alphaModFix/>
          </a:blip>
          <a:srcRect b="14972" l="6582" r="9671" t="7368"/>
          <a:stretch/>
        </p:blipFill>
        <p:spPr>
          <a:xfrm>
            <a:off x="4341775" y="92525"/>
            <a:ext cx="4012175" cy="495695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691" name="Shape 691"/>
        <p:cNvGrpSpPr/>
        <p:nvPr/>
      </p:nvGrpSpPr>
      <p:grpSpPr>
        <a:xfrm>
          <a:off x="0" y="0"/>
          <a:ext cx="0" cy="0"/>
          <a:chOff x="0" y="0"/>
          <a:chExt cx="0" cy="0"/>
        </a:xfrm>
      </p:grpSpPr>
      <p:cxnSp>
        <p:nvCxnSpPr>
          <p:cNvPr id="692" name="Google Shape;692;p46"/>
          <p:cNvCxnSpPr/>
          <p:nvPr/>
        </p:nvCxnSpPr>
        <p:spPr>
          <a:xfrm>
            <a:off x="6900" y="1085975"/>
            <a:ext cx="9152400" cy="0"/>
          </a:xfrm>
          <a:prstGeom prst="straightConnector1">
            <a:avLst/>
          </a:prstGeom>
          <a:noFill/>
          <a:ln cap="flat" cmpd="sng" w="9525">
            <a:solidFill>
              <a:srgbClr val="000000"/>
            </a:solidFill>
            <a:prstDash val="solid"/>
            <a:round/>
            <a:headEnd len="sm" w="sm" type="none"/>
            <a:tailEnd len="sm" w="sm" type="none"/>
          </a:ln>
        </p:spPr>
      </p:cxnSp>
      <p:sp>
        <p:nvSpPr>
          <p:cNvPr id="693" name="Google Shape;693;p46"/>
          <p:cNvSpPr txBox="1"/>
          <p:nvPr/>
        </p:nvSpPr>
        <p:spPr>
          <a:xfrm>
            <a:off x="3120200" y="608950"/>
            <a:ext cx="5396400" cy="2154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chemeClr val="dk1"/>
                </a:solidFill>
                <a:latin typeface="DM Sans"/>
                <a:ea typeface="DM Sans"/>
                <a:cs typeface="DM Sans"/>
                <a:sym typeface="DM Sans"/>
              </a:rPr>
              <a:t>Let’s examine some work together:</a:t>
            </a:r>
            <a:endParaRPr b="1" i="0" sz="1400" u="none" cap="none" strike="noStrike">
              <a:solidFill>
                <a:schemeClr val="dk1"/>
              </a:solidFill>
              <a:latin typeface="DM Sans"/>
              <a:ea typeface="DM Sans"/>
              <a:cs typeface="DM Sans"/>
              <a:sym typeface="DM Sans"/>
            </a:endParaRPr>
          </a:p>
        </p:txBody>
      </p:sp>
      <p:cxnSp>
        <p:nvCxnSpPr>
          <p:cNvPr id="694" name="Google Shape;694;p46"/>
          <p:cNvCxnSpPr/>
          <p:nvPr/>
        </p:nvCxnSpPr>
        <p:spPr>
          <a:xfrm>
            <a:off x="8834775" y="-6900"/>
            <a:ext cx="0" cy="5155800"/>
          </a:xfrm>
          <a:prstGeom prst="straightConnector1">
            <a:avLst/>
          </a:prstGeom>
          <a:noFill/>
          <a:ln cap="flat" cmpd="sng" w="9525">
            <a:solidFill>
              <a:srgbClr val="000000"/>
            </a:solidFill>
            <a:prstDash val="solid"/>
            <a:round/>
            <a:headEnd len="sm" w="sm" type="none"/>
            <a:tailEnd len="sm" w="sm" type="none"/>
          </a:ln>
        </p:spPr>
      </p:cxnSp>
      <p:sp>
        <p:nvSpPr>
          <p:cNvPr id="695" name="Google Shape;695;p46"/>
          <p:cNvSpPr/>
          <p:nvPr/>
        </p:nvSpPr>
        <p:spPr>
          <a:xfrm>
            <a:off x="0" y="0"/>
            <a:ext cx="2796600" cy="5143500"/>
          </a:xfrm>
          <a:prstGeom prst="rect">
            <a:avLst/>
          </a:prstGeom>
          <a:solidFill>
            <a:srgbClr val="BDFCD7"/>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696" name="Google Shape;696;p46"/>
          <p:cNvCxnSpPr/>
          <p:nvPr/>
        </p:nvCxnSpPr>
        <p:spPr>
          <a:xfrm>
            <a:off x="-13800" y="4831525"/>
            <a:ext cx="9173100" cy="0"/>
          </a:xfrm>
          <a:prstGeom prst="straightConnector1">
            <a:avLst/>
          </a:prstGeom>
          <a:noFill/>
          <a:ln cap="flat" cmpd="sng" w="9525">
            <a:solidFill>
              <a:srgbClr val="000000"/>
            </a:solidFill>
            <a:prstDash val="solid"/>
            <a:round/>
            <a:headEnd len="sm" w="sm" type="none"/>
            <a:tailEnd len="sm" w="sm" type="none"/>
          </a:ln>
        </p:spPr>
      </p:cxnSp>
      <p:cxnSp>
        <p:nvCxnSpPr>
          <p:cNvPr id="697" name="Google Shape;697;p46"/>
          <p:cNvCxnSpPr/>
          <p:nvPr/>
        </p:nvCxnSpPr>
        <p:spPr>
          <a:xfrm>
            <a:off x="2796525" y="-6900"/>
            <a:ext cx="0" cy="5155800"/>
          </a:xfrm>
          <a:prstGeom prst="straightConnector1">
            <a:avLst/>
          </a:prstGeom>
          <a:noFill/>
          <a:ln cap="flat" cmpd="sng" w="9525">
            <a:solidFill>
              <a:schemeClr val="dk1"/>
            </a:solidFill>
            <a:prstDash val="solid"/>
            <a:round/>
            <a:headEnd len="sm" w="sm" type="none"/>
            <a:tailEnd len="sm" w="sm" type="none"/>
          </a:ln>
        </p:spPr>
      </p:cxnSp>
      <p:cxnSp>
        <p:nvCxnSpPr>
          <p:cNvPr id="698" name="Google Shape;698;p46"/>
          <p:cNvCxnSpPr/>
          <p:nvPr/>
        </p:nvCxnSpPr>
        <p:spPr>
          <a:xfrm>
            <a:off x="6900" y="317500"/>
            <a:ext cx="9152400" cy="0"/>
          </a:xfrm>
          <a:prstGeom prst="straightConnector1">
            <a:avLst/>
          </a:prstGeom>
          <a:noFill/>
          <a:ln cap="flat" cmpd="sng" w="9525">
            <a:solidFill>
              <a:srgbClr val="000000"/>
            </a:solidFill>
            <a:prstDash val="solid"/>
            <a:round/>
            <a:headEnd len="sm" w="sm" type="none"/>
            <a:tailEnd len="sm" w="sm" type="none"/>
          </a:ln>
        </p:spPr>
      </p:cxnSp>
      <p:sp>
        <p:nvSpPr>
          <p:cNvPr id="699" name="Google Shape;699;p46"/>
          <p:cNvSpPr txBox="1"/>
          <p:nvPr/>
        </p:nvSpPr>
        <p:spPr>
          <a:xfrm>
            <a:off x="325175" y="647000"/>
            <a:ext cx="2169900" cy="2031900"/>
          </a:xfrm>
          <a:prstGeom prst="rect">
            <a:avLst/>
          </a:prstGeom>
          <a:noFill/>
          <a:ln>
            <a:noFill/>
          </a:ln>
        </p:spPr>
        <p:txBody>
          <a:bodyPr anchorCtr="0" anchor="t" bIns="0" lIns="0" spcFirstLastPara="1" rIns="0" wrap="square" tIns="0">
            <a:spAutoFit/>
          </a:bodyPr>
          <a:lstStyle/>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Round 2:</a:t>
            </a:r>
            <a:endParaRPr b="0" i="0" sz="3300" u="none" cap="none" strike="noStrike">
              <a:solidFill>
                <a:schemeClr val="dk1"/>
              </a:solidFill>
              <a:latin typeface="Nanum Myeongjo"/>
              <a:ea typeface="Nanum Myeongjo"/>
              <a:cs typeface="Nanum Myeongjo"/>
              <a:sym typeface="Nanum Myeongjo"/>
            </a:endParaRPr>
          </a:p>
          <a:p>
            <a:pPr indent="0" lvl="0" marL="0" marR="0" rtl="0" algn="l">
              <a:lnSpc>
                <a:spcPct val="8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What evidence of learning is there?</a:t>
            </a:r>
            <a:endParaRPr b="0" i="0" sz="3300" u="none" cap="none" strike="noStrike">
              <a:solidFill>
                <a:schemeClr val="dk1"/>
              </a:solidFill>
              <a:latin typeface="Nanum Myeongjo"/>
              <a:ea typeface="Nanum Myeongjo"/>
              <a:cs typeface="Nanum Myeongjo"/>
              <a:sym typeface="Nanum Myeongjo"/>
            </a:endParaRPr>
          </a:p>
        </p:txBody>
      </p:sp>
      <p:sp>
        <p:nvSpPr>
          <p:cNvPr id="700" name="Google Shape;700;p46"/>
          <p:cNvSpPr txBox="1"/>
          <p:nvPr/>
        </p:nvSpPr>
        <p:spPr>
          <a:xfrm>
            <a:off x="325175" y="2843600"/>
            <a:ext cx="2169900" cy="307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chemeClr val="dk1"/>
                </a:solidFill>
                <a:latin typeface="DM Sans"/>
                <a:ea typeface="DM Sans"/>
                <a:cs typeface="DM Sans"/>
                <a:sym typeface="DM Sans"/>
              </a:rPr>
              <a:t xml:space="preserve">100.a: Identify quantities of interest for modeling purposes. </a:t>
            </a:r>
            <a:endParaRPr b="1" i="0" sz="1000" u="none" cap="none" strike="noStrike">
              <a:solidFill>
                <a:schemeClr val="dk1"/>
              </a:solidFill>
              <a:latin typeface="DM Sans"/>
              <a:ea typeface="DM Sans"/>
              <a:cs typeface="DM Sans"/>
              <a:sym typeface="DM Sans"/>
            </a:endParaRPr>
          </a:p>
        </p:txBody>
      </p:sp>
      <p:cxnSp>
        <p:nvCxnSpPr>
          <p:cNvPr id="701" name="Google Shape;701;p46"/>
          <p:cNvCxnSpPr/>
          <p:nvPr/>
        </p:nvCxnSpPr>
        <p:spPr>
          <a:xfrm>
            <a:off x="4885475" y="1085975"/>
            <a:ext cx="0" cy="3745500"/>
          </a:xfrm>
          <a:prstGeom prst="straightConnector1">
            <a:avLst/>
          </a:prstGeom>
          <a:noFill/>
          <a:ln cap="flat" cmpd="sng" w="9525">
            <a:solidFill>
              <a:schemeClr val="dk1"/>
            </a:solidFill>
            <a:prstDash val="solid"/>
            <a:round/>
            <a:headEnd len="sm" w="sm" type="none"/>
            <a:tailEnd len="sm" w="sm" type="none"/>
          </a:ln>
        </p:spPr>
      </p:cxnSp>
      <p:cxnSp>
        <p:nvCxnSpPr>
          <p:cNvPr id="702" name="Google Shape;702;p46"/>
          <p:cNvCxnSpPr/>
          <p:nvPr/>
        </p:nvCxnSpPr>
        <p:spPr>
          <a:xfrm>
            <a:off x="6898225" y="1085975"/>
            <a:ext cx="0" cy="3745500"/>
          </a:xfrm>
          <a:prstGeom prst="straightConnector1">
            <a:avLst/>
          </a:prstGeom>
          <a:noFill/>
          <a:ln cap="flat" cmpd="sng" w="9525">
            <a:solidFill>
              <a:schemeClr val="dk1"/>
            </a:solidFill>
            <a:prstDash val="solid"/>
            <a:round/>
            <a:headEnd len="sm" w="sm" type="none"/>
            <a:tailEnd len="sm" w="sm" type="none"/>
          </a:ln>
        </p:spPr>
      </p:cxnSp>
      <p:sp>
        <p:nvSpPr>
          <p:cNvPr id="703" name="Google Shape;703;p46"/>
          <p:cNvSpPr txBox="1"/>
          <p:nvPr/>
        </p:nvSpPr>
        <p:spPr>
          <a:xfrm>
            <a:off x="3008088" y="1262550"/>
            <a:ext cx="1665900" cy="21651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Conference and Provide Revision Support</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an emerging understanding of the targeted expectation(s). After conferencing and additional instruction/ learning, the student may provide a revised or different artifact as evidence of their learning.</a:t>
            </a:r>
            <a:endParaRPr b="0" i="0" sz="1000" u="none" cap="none" strike="noStrike">
              <a:solidFill>
                <a:srgbClr val="000000"/>
              </a:solidFill>
              <a:latin typeface="DM Sans"/>
              <a:ea typeface="DM Sans"/>
              <a:cs typeface="DM Sans"/>
              <a:sym typeface="DM Sans"/>
            </a:endParaRPr>
          </a:p>
        </p:txBody>
      </p:sp>
      <p:sp>
        <p:nvSpPr>
          <p:cNvPr id="704" name="Google Shape;704;p46"/>
          <p:cNvSpPr txBox="1"/>
          <p:nvPr/>
        </p:nvSpPr>
        <p:spPr>
          <a:xfrm>
            <a:off x="5058900" y="1262550"/>
            <a:ext cx="1665900" cy="2229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Accept with Revision</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shows evidence of approaching a full understanding of the targeted expectation(s). The artifact may contain execution errors that should be corrected in revision. The student may revise the selected artifact or submit a different artifact.</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
        <p:nvSpPr>
          <p:cNvPr id="705" name="Google Shape;705;p46"/>
          <p:cNvSpPr txBox="1"/>
          <p:nvPr/>
        </p:nvSpPr>
        <p:spPr>
          <a:xfrm>
            <a:off x="7071650" y="1262550"/>
            <a:ext cx="1665900" cy="1167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1000"/>
              <a:buFont typeface="Arial"/>
              <a:buNone/>
            </a:pPr>
            <a:r>
              <a:rPr b="1" i="0" lang="en-GB" sz="1000" u="none" cap="none" strike="noStrike">
                <a:solidFill>
                  <a:srgbClr val="000000"/>
                </a:solidFill>
                <a:latin typeface="DM Sans"/>
                <a:ea typeface="DM Sans"/>
                <a:cs typeface="DM Sans"/>
                <a:sym typeface="DM Sans"/>
              </a:rPr>
              <a:t xml:space="preserve">Accept </a:t>
            </a:r>
            <a:endParaRPr b="1"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0"/>
              </a:spcAft>
              <a:buClr>
                <a:srgbClr val="000000"/>
              </a:buClr>
              <a:buSzPts val="1000"/>
              <a:buFont typeface="Arial"/>
              <a:buNone/>
            </a:pPr>
            <a:r>
              <a:rPr b="0" i="0" lang="en-GB" sz="1000" u="none" cap="none" strike="noStrike">
                <a:solidFill>
                  <a:srgbClr val="000000"/>
                </a:solidFill>
                <a:latin typeface="DM Sans"/>
                <a:ea typeface="DM Sans"/>
                <a:cs typeface="DM Sans"/>
                <a:sym typeface="DM Sans"/>
              </a:rPr>
              <a:t>The student’s artifact demonstrates evidence that they have met the targeted expectation(s).</a:t>
            </a:r>
            <a:endParaRPr b="0" i="0" sz="1000" u="none" cap="none" strike="noStrike">
              <a:solidFill>
                <a:srgbClr val="000000"/>
              </a:solidFill>
              <a:latin typeface="DM Sans"/>
              <a:ea typeface="DM Sans"/>
              <a:cs typeface="DM Sans"/>
              <a:sym typeface="DM Sans"/>
            </a:endParaRPr>
          </a:p>
          <a:p>
            <a:pPr indent="0" lvl="0" marL="0" marR="0" rtl="0" algn="l">
              <a:lnSpc>
                <a:spcPct val="115000"/>
              </a:lnSpc>
              <a:spcBef>
                <a:spcPts val="500"/>
              </a:spcBef>
              <a:spcAft>
                <a:spcPts val="500"/>
              </a:spcAft>
              <a:buClr>
                <a:srgbClr val="000000"/>
              </a:buClr>
              <a:buSzPts val="1000"/>
              <a:buFont typeface="Arial"/>
              <a:buNone/>
            </a:pPr>
            <a:r>
              <a:t/>
            </a:r>
            <a:endParaRPr b="0" i="0" sz="1000" u="none" cap="none" strike="noStrike">
              <a:solidFill>
                <a:srgbClr val="000000"/>
              </a:solidFill>
              <a:latin typeface="DM Sans"/>
              <a:ea typeface="DM Sans"/>
              <a:cs typeface="DM Sans"/>
              <a:sym typeface="DM Sans"/>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DFCD7"/>
        </a:solidFill>
      </p:bgPr>
    </p:bg>
    <p:spTree>
      <p:nvGrpSpPr>
        <p:cNvPr id="709" name="Shape 709"/>
        <p:cNvGrpSpPr/>
        <p:nvPr/>
      </p:nvGrpSpPr>
      <p:grpSpPr>
        <a:xfrm>
          <a:off x="0" y="0"/>
          <a:ext cx="0" cy="0"/>
          <a:chOff x="0" y="0"/>
          <a:chExt cx="0" cy="0"/>
        </a:xfrm>
      </p:grpSpPr>
      <p:cxnSp>
        <p:nvCxnSpPr>
          <p:cNvPr id="710" name="Google Shape;710;g346306f6387_0_2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11" name="Google Shape;711;g346306f6387_0_20"/>
          <p:cNvSpPr txBox="1"/>
          <p:nvPr/>
        </p:nvSpPr>
        <p:spPr>
          <a:xfrm>
            <a:off x="615900" y="303450"/>
            <a:ext cx="50679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Examining Student Work</a:t>
            </a:r>
            <a:endParaRPr b="0" i="0" sz="3300" u="none" cap="none" strike="noStrike">
              <a:solidFill>
                <a:schemeClr val="dk1"/>
              </a:solidFill>
              <a:latin typeface="Nanum Myeongjo"/>
              <a:ea typeface="Nanum Myeongjo"/>
              <a:cs typeface="Nanum Myeongjo"/>
              <a:sym typeface="Nanum Myeongjo"/>
            </a:endParaRPr>
          </a:p>
        </p:txBody>
      </p:sp>
      <p:cxnSp>
        <p:nvCxnSpPr>
          <p:cNvPr id="712" name="Google Shape;712;g346306f6387_0_20"/>
          <p:cNvCxnSpPr/>
          <p:nvPr/>
        </p:nvCxnSpPr>
        <p:spPr>
          <a:xfrm>
            <a:off x="5674175" y="300"/>
            <a:ext cx="0" cy="5141400"/>
          </a:xfrm>
          <a:prstGeom prst="straightConnector1">
            <a:avLst/>
          </a:prstGeom>
          <a:noFill/>
          <a:ln cap="flat" cmpd="sng" w="9525">
            <a:solidFill>
              <a:schemeClr val="dk2"/>
            </a:solidFill>
            <a:prstDash val="solid"/>
            <a:round/>
            <a:headEnd len="sm" w="sm" type="none"/>
            <a:tailEnd len="sm" w="sm" type="none"/>
          </a:ln>
        </p:spPr>
      </p:cxnSp>
      <p:graphicFrame>
        <p:nvGraphicFramePr>
          <p:cNvPr id="713" name="Google Shape;713;g346306f6387_0_20"/>
          <p:cNvGraphicFramePr/>
          <p:nvPr/>
        </p:nvGraphicFramePr>
        <p:xfrm>
          <a:off x="1329888" y="1246550"/>
          <a:ext cx="3000000" cy="3000000"/>
        </p:xfrm>
        <a:graphic>
          <a:graphicData uri="http://schemas.openxmlformats.org/drawingml/2006/table">
            <a:tbl>
              <a:tblPr>
                <a:noFill/>
                <a:tableStyleId>{69A9D515-6767-43A0-9092-7E9F124A96F7}</a:tableStyleId>
              </a:tblPr>
              <a:tblGrid>
                <a:gridCol w="1784375"/>
                <a:gridCol w="1784375"/>
                <a:gridCol w="1784375"/>
              </a:tblGrid>
              <a:tr h="381325">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Conference and Provide Revision Support</a:t>
                      </a:r>
                      <a:endParaRPr b="1" sz="1200" u="none" cap="none" strike="noStrike">
                        <a:latin typeface="DM Sans"/>
                        <a:ea typeface="DM Sans"/>
                        <a:cs typeface="DM Sans"/>
                        <a:sym typeface="DM Sans"/>
                      </a:endParaRPr>
                    </a:p>
                  </a:txBody>
                  <a:tcPr marT="63500" marB="63500" marR="63500" marL="63500" anchor="ctr">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 with Revision</a:t>
                      </a:r>
                      <a:endParaRPr b="1" sz="1200" u="none" cap="none" strike="noStrike">
                        <a:latin typeface="DM Sans"/>
                        <a:ea typeface="DM Sans"/>
                        <a:cs typeface="DM Sans"/>
                        <a:sym typeface="DM Sans"/>
                      </a:endParaRPr>
                    </a:p>
                  </a:txBody>
                  <a:tcPr marT="63500" marB="63500" marR="63500" marL="63500" anchor="ctr">
                    <a:lnB cap="flat" cmpd="sng" w="12700">
                      <a:solidFill>
                        <a:srgbClr val="1F1F1F"/>
                      </a:solidFill>
                      <a:prstDash val="solid"/>
                      <a:round/>
                      <a:headEnd len="sm" w="sm" type="none"/>
                      <a:tailEnd len="sm" w="sm" type="none"/>
                    </a:lnB>
                    <a:solidFill>
                      <a:srgbClr val="83FBA3"/>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GB" sz="1200" u="none" cap="none" strike="noStrike">
                          <a:latin typeface="DM Sans"/>
                          <a:ea typeface="DM Sans"/>
                          <a:cs typeface="DM Sans"/>
                          <a:sym typeface="DM Sans"/>
                        </a:rPr>
                        <a:t>Accept</a:t>
                      </a:r>
                      <a:endParaRPr b="1" sz="1200" u="none" cap="none" strike="noStrike">
                        <a:latin typeface="DM Sans"/>
                        <a:ea typeface="DM Sans"/>
                        <a:cs typeface="DM Sans"/>
                        <a:sym typeface="DM Sans"/>
                      </a:endParaRPr>
                    </a:p>
                  </a:txBody>
                  <a:tcPr marT="63500" marB="63500" marR="63500" marL="63500" anchor="ctr">
                    <a:solidFill>
                      <a:srgbClr val="83FBA3"/>
                    </a:solidFill>
                  </a:tcPr>
                </a:tc>
              </a:tr>
              <a:tr h="1246575">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R cap="flat" cmpd="sng" w="12700">
                      <a:solidFill>
                        <a:srgbClr val="1F1F1F"/>
                      </a:solidFill>
                      <a:prstDash val="solid"/>
                      <a:round/>
                      <a:headEnd len="sm" w="sm" type="none"/>
                      <a:tailEnd len="sm" w="sm" type="none"/>
                    </a:lnR>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lnR cap="flat" cmpd="sng" w="12700">
                      <a:solidFill>
                        <a:srgbClr val="1F1F1F"/>
                      </a:solidFill>
                      <a:prstDash val="solid"/>
                      <a:round/>
                      <a:headEnd len="sm" w="sm" type="none"/>
                      <a:tailEnd len="sm" w="sm" type="none"/>
                    </a:lnR>
                    <a:lnT cap="flat" cmpd="sng" w="12700">
                      <a:solidFill>
                        <a:srgbClr val="1F1F1F"/>
                      </a:solidFill>
                      <a:prstDash val="solid"/>
                      <a:round/>
                      <a:headEnd len="sm" w="sm" type="none"/>
                      <a:tailEnd len="sm" w="sm" type="none"/>
                    </a:lnT>
                    <a:lnB cap="flat" cmpd="sng" w="12700">
                      <a:solidFill>
                        <a:srgbClr val="1F1F1F"/>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300"/>
                        <a:buFont typeface="Arial"/>
                        <a:buNone/>
                      </a:pPr>
                      <a:r>
                        <a:t/>
                      </a:r>
                      <a:endParaRPr sz="1300" u="none" cap="none" strike="noStrike">
                        <a:solidFill>
                          <a:srgbClr val="FFFFFF"/>
                        </a:solidFill>
                        <a:latin typeface="DM Sans"/>
                        <a:ea typeface="DM Sans"/>
                        <a:cs typeface="DM Sans"/>
                        <a:sym typeface="DM Sans"/>
                      </a:endParaRPr>
                    </a:p>
                  </a:txBody>
                  <a:tcPr marT="63500" marB="63500" marR="63500" marL="63500">
                    <a:lnL cap="flat" cmpd="sng" w="12700">
                      <a:solidFill>
                        <a:srgbClr val="1F1F1F"/>
                      </a:solidFill>
                      <a:prstDash val="solid"/>
                      <a:round/>
                      <a:headEnd len="sm" w="sm" type="none"/>
                      <a:tailEnd len="sm" w="sm" type="none"/>
                    </a:lnL>
                    <a:solidFill>
                      <a:srgbClr val="FFFFFF"/>
                    </a:solidFill>
                  </a:tcPr>
                </a:tc>
              </a:tr>
            </a:tbl>
          </a:graphicData>
        </a:graphic>
      </p:graphicFrame>
      <p:pic>
        <p:nvPicPr>
          <p:cNvPr id="714" name="Google Shape;714;g346306f6387_0_20"/>
          <p:cNvPicPr preferRelativeResize="0"/>
          <p:nvPr/>
        </p:nvPicPr>
        <p:blipFill rotWithShape="1">
          <a:blip r:embed="rId3">
            <a:alphaModFix/>
          </a:blip>
          <a:srcRect b="0" l="0" r="0" t="0"/>
          <a:stretch/>
        </p:blipFill>
        <p:spPr>
          <a:xfrm>
            <a:off x="111675" y="1635525"/>
            <a:ext cx="544274" cy="534625"/>
          </a:xfrm>
          <a:prstGeom prst="rect">
            <a:avLst/>
          </a:prstGeom>
          <a:noFill/>
          <a:ln>
            <a:noFill/>
          </a:ln>
        </p:spPr>
      </p:pic>
      <p:pic>
        <p:nvPicPr>
          <p:cNvPr id="715" name="Google Shape;715;g346306f6387_0_20"/>
          <p:cNvPicPr preferRelativeResize="0"/>
          <p:nvPr/>
        </p:nvPicPr>
        <p:blipFill rotWithShape="1">
          <a:blip r:embed="rId3">
            <a:alphaModFix/>
          </a:blip>
          <a:srcRect b="0" l="0" r="0" t="0"/>
          <a:stretch/>
        </p:blipFill>
        <p:spPr>
          <a:xfrm>
            <a:off x="264075" y="1787925"/>
            <a:ext cx="544274" cy="534625"/>
          </a:xfrm>
          <a:prstGeom prst="rect">
            <a:avLst/>
          </a:prstGeom>
          <a:noFill/>
          <a:ln>
            <a:noFill/>
          </a:ln>
        </p:spPr>
      </p:pic>
      <p:pic>
        <p:nvPicPr>
          <p:cNvPr id="716" name="Google Shape;716;g346306f6387_0_20"/>
          <p:cNvPicPr preferRelativeResize="0"/>
          <p:nvPr/>
        </p:nvPicPr>
        <p:blipFill rotWithShape="1">
          <a:blip r:embed="rId3">
            <a:alphaModFix/>
          </a:blip>
          <a:srcRect b="0" l="0" r="0" t="0"/>
          <a:stretch/>
        </p:blipFill>
        <p:spPr>
          <a:xfrm>
            <a:off x="416475" y="1940325"/>
            <a:ext cx="544274" cy="534625"/>
          </a:xfrm>
          <a:prstGeom prst="rect">
            <a:avLst/>
          </a:prstGeom>
          <a:noFill/>
          <a:ln>
            <a:noFill/>
          </a:ln>
        </p:spPr>
      </p:pic>
      <p:pic>
        <p:nvPicPr>
          <p:cNvPr id="717" name="Google Shape;717;g346306f6387_0_20"/>
          <p:cNvPicPr preferRelativeResize="0"/>
          <p:nvPr/>
        </p:nvPicPr>
        <p:blipFill rotWithShape="1">
          <a:blip r:embed="rId3">
            <a:alphaModFix/>
          </a:blip>
          <a:srcRect b="0" l="0" r="0" t="0"/>
          <a:stretch/>
        </p:blipFill>
        <p:spPr>
          <a:xfrm>
            <a:off x="568875" y="2092725"/>
            <a:ext cx="544274" cy="534625"/>
          </a:xfrm>
          <a:prstGeom prst="rect">
            <a:avLst/>
          </a:prstGeom>
          <a:noFill/>
          <a:ln>
            <a:noFill/>
          </a:ln>
        </p:spPr>
      </p:pic>
      <p:pic>
        <p:nvPicPr>
          <p:cNvPr id="718" name="Google Shape;718;g346306f6387_0_20"/>
          <p:cNvPicPr preferRelativeResize="0"/>
          <p:nvPr/>
        </p:nvPicPr>
        <p:blipFill rotWithShape="1">
          <a:blip r:embed="rId3">
            <a:alphaModFix/>
          </a:blip>
          <a:srcRect b="0" l="0" r="0" t="0"/>
          <a:stretch/>
        </p:blipFill>
        <p:spPr>
          <a:xfrm>
            <a:off x="721275" y="2245125"/>
            <a:ext cx="544274" cy="534625"/>
          </a:xfrm>
          <a:prstGeom prst="rect">
            <a:avLst/>
          </a:prstGeom>
          <a:noFill/>
          <a:ln>
            <a:noFill/>
          </a:ln>
        </p:spPr>
      </p:pic>
      <p:sp>
        <p:nvSpPr>
          <p:cNvPr id="719" name="Google Shape;719;g346306f6387_0_20"/>
          <p:cNvSpPr/>
          <p:nvPr/>
        </p:nvSpPr>
        <p:spPr>
          <a:xfrm rot="10800000">
            <a:off x="1265624" y="232255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0" name="Google Shape;720;g346306f6387_0_20"/>
          <p:cNvSpPr/>
          <p:nvPr/>
        </p:nvSpPr>
        <p:spPr>
          <a:xfrm>
            <a:off x="615898"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1" name="Google Shape;721;g346306f6387_0_20"/>
          <p:cNvSpPr txBox="1"/>
          <p:nvPr/>
        </p:nvSpPr>
        <p:spPr>
          <a:xfrm>
            <a:off x="754950" y="3496300"/>
            <a:ext cx="1371300" cy="1200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300" u="none" cap="none" strike="noStrike">
                <a:solidFill>
                  <a:srgbClr val="83FBA3"/>
                </a:solidFill>
                <a:latin typeface="DM Sans"/>
                <a:ea typeface="DM Sans"/>
                <a:cs typeface="DM Sans"/>
                <a:sym typeface="DM Sans"/>
              </a:rPr>
              <a:t>Drag a checkmark to the Criteria for Success to reflect evidence of learning</a:t>
            </a:r>
            <a:endParaRPr b="1" i="0" sz="700" u="none" cap="none" strike="noStrike">
              <a:solidFill>
                <a:srgbClr val="83FBA3"/>
              </a:solidFill>
              <a:latin typeface="DM Sans"/>
              <a:ea typeface="DM Sans"/>
              <a:cs typeface="DM Sans"/>
              <a:sym typeface="DM Sans"/>
            </a:endParaRPr>
          </a:p>
        </p:txBody>
      </p:sp>
      <p:graphicFrame>
        <p:nvGraphicFramePr>
          <p:cNvPr id="722" name="Google Shape;722;g346306f6387_0_20"/>
          <p:cNvGraphicFramePr/>
          <p:nvPr/>
        </p:nvGraphicFramePr>
        <p:xfrm>
          <a:off x="5926900" y="2474950"/>
          <a:ext cx="3000000" cy="3000000"/>
        </p:xfrm>
        <a:graphic>
          <a:graphicData uri="http://schemas.openxmlformats.org/drawingml/2006/table">
            <a:tbl>
              <a:tblPr>
                <a:noFill/>
                <a:tableStyleId>{262662F2-F54E-4B8C-A19A-E156171E7A7D}</a:tableStyleId>
              </a:tblPr>
              <a:tblGrid>
                <a:gridCol w="2913900"/>
              </a:tblGrid>
              <a:tr h="635750">
                <a:tc>
                  <a:txBody>
                    <a:bodyPr/>
                    <a:lstStyle/>
                    <a:p>
                      <a:pPr indent="0" lvl="0" marL="0" marR="0" rtl="0" algn="l">
                        <a:lnSpc>
                          <a:spcPct val="100000"/>
                        </a:lnSpc>
                        <a:spcBef>
                          <a:spcPts val="0"/>
                        </a:spcBef>
                        <a:spcAft>
                          <a:spcPts val="0"/>
                        </a:spcAft>
                        <a:buClr>
                          <a:srgbClr val="000000"/>
                        </a:buClr>
                        <a:buSzPts val="1400"/>
                        <a:buFont typeface="Arial"/>
                        <a:buNone/>
                      </a:pPr>
                      <a:r>
                        <a:rPr b="1" lang="en-GB" sz="1400" u="none" cap="none" strike="noStrike">
                          <a:solidFill>
                            <a:srgbClr val="000000"/>
                          </a:solidFill>
                        </a:rPr>
                        <a:t>Your thoughts about the evidence visible in the work</a:t>
                      </a:r>
                      <a:r>
                        <a:rPr lang="en-GB" sz="1400" u="none" cap="none" strike="noStrike">
                          <a:solidFill>
                            <a:srgbClr val="000000"/>
                          </a:solidFill>
                        </a:rPr>
                        <a:t>.</a:t>
                      </a:r>
                      <a:endParaRPr b="1"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83FBA3"/>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97375">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91425" marB="91425" marR="91425" marL="91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bl>
          </a:graphicData>
        </a:graphic>
      </p:graphicFrame>
      <p:sp>
        <p:nvSpPr>
          <p:cNvPr id="723" name="Google Shape;723;g346306f6387_0_20"/>
          <p:cNvSpPr/>
          <p:nvPr/>
        </p:nvSpPr>
        <p:spPr>
          <a:xfrm>
            <a:off x="3334160" y="3288250"/>
            <a:ext cx="1649400" cy="16167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24" name="Google Shape;724;g346306f6387_0_20"/>
          <p:cNvSpPr txBox="1"/>
          <p:nvPr/>
        </p:nvSpPr>
        <p:spPr>
          <a:xfrm>
            <a:off x="3473212" y="3680950"/>
            <a:ext cx="1371300" cy="831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800" u="none" cap="none" strike="noStrike">
                <a:solidFill>
                  <a:srgbClr val="83FBA3"/>
                </a:solidFill>
                <a:latin typeface="DM Sans"/>
                <a:ea typeface="DM Sans"/>
                <a:cs typeface="DM Sans"/>
                <a:sym typeface="DM Sans"/>
              </a:rPr>
              <a:t>Type out your thoughts</a:t>
            </a:r>
            <a:endParaRPr b="1" i="0" sz="1200" u="none" cap="none" strike="noStrike">
              <a:solidFill>
                <a:srgbClr val="83FBA3"/>
              </a:solidFill>
              <a:latin typeface="DM Sans"/>
              <a:ea typeface="DM Sans"/>
              <a:cs typeface="DM Sans"/>
              <a:sym typeface="DM Sans"/>
            </a:endParaRPr>
          </a:p>
        </p:txBody>
      </p:sp>
      <p:sp>
        <p:nvSpPr>
          <p:cNvPr id="725" name="Google Shape;725;g346306f6387_0_20"/>
          <p:cNvSpPr/>
          <p:nvPr/>
        </p:nvSpPr>
        <p:spPr>
          <a:xfrm rot="10800000">
            <a:off x="5051049" y="3944500"/>
            <a:ext cx="1432800" cy="304200"/>
          </a:xfrm>
          <a:prstGeom prst="leftArrow">
            <a:avLst>
              <a:gd fmla="val 50000" name="adj1"/>
              <a:gd fmla="val 50000" name="adj2"/>
            </a:avLst>
          </a:prstGeom>
          <a:solidFill>
            <a:srgbClr val="145758"/>
          </a:solidFill>
          <a:ln cap="flat" cmpd="sng" w="9525">
            <a:solidFill>
              <a:srgbClr val="145758"/>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29" name="Shape 729"/>
        <p:cNvGrpSpPr/>
        <p:nvPr/>
      </p:nvGrpSpPr>
      <p:grpSpPr>
        <a:xfrm>
          <a:off x="0" y="0"/>
          <a:ext cx="0" cy="0"/>
          <a:chOff x="0" y="0"/>
          <a:chExt cx="0" cy="0"/>
        </a:xfrm>
      </p:grpSpPr>
      <p:cxnSp>
        <p:nvCxnSpPr>
          <p:cNvPr id="730" name="Google Shape;730;p48"/>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31" name="Google Shape;731;p48"/>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#1</a:t>
            </a:r>
            <a:endParaRPr b="0" i="0" sz="3300" u="none" cap="none" strike="noStrike">
              <a:solidFill>
                <a:schemeClr val="dk1"/>
              </a:solidFill>
              <a:latin typeface="Nanum Myeongjo"/>
              <a:ea typeface="Nanum Myeongjo"/>
              <a:cs typeface="Nanum Myeongjo"/>
              <a:sym typeface="Nanum Myeongjo"/>
            </a:endParaRPr>
          </a:p>
        </p:txBody>
      </p:sp>
      <p:cxnSp>
        <p:nvCxnSpPr>
          <p:cNvPr id="732" name="Google Shape;732;p48"/>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33" name="Google Shape;733;p48"/>
          <p:cNvSpPr/>
          <p:nvPr/>
        </p:nvSpPr>
        <p:spPr>
          <a:xfrm>
            <a:off x="7014600" y="206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34" name="Google Shape;734;p48"/>
          <p:cNvSpPr txBox="1"/>
          <p:nvPr/>
        </p:nvSpPr>
        <p:spPr>
          <a:xfrm>
            <a:off x="7210650" y="27889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735" name="Google Shape;735;p48"/>
          <p:cNvPicPr preferRelativeResize="0"/>
          <p:nvPr/>
        </p:nvPicPr>
        <p:blipFill rotWithShape="1">
          <a:blip r:embed="rId3">
            <a:alphaModFix/>
          </a:blip>
          <a:srcRect b="14972" l="6582" r="9671" t="7368"/>
          <a:stretch/>
        </p:blipFill>
        <p:spPr>
          <a:xfrm>
            <a:off x="2914175" y="140350"/>
            <a:ext cx="4012175" cy="4956951"/>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39" name="Shape 739"/>
        <p:cNvGrpSpPr/>
        <p:nvPr/>
      </p:nvGrpSpPr>
      <p:grpSpPr>
        <a:xfrm>
          <a:off x="0" y="0"/>
          <a:ext cx="0" cy="0"/>
          <a:chOff x="0" y="0"/>
          <a:chExt cx="0" cy="0"/>
        </a:xfrm>
      </p:grpSpPr>
      <p:cxnSp>
        <p:nvCxnSpPr>
          <p:cNvPr id="740" name="Google Shape;740;p49"/>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41" name="Google Shape;741;p49"/>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#2</a:t>
            </a:r>
            <a:endParaRPr b="0" i="0" sz="3300" u="none" cap="none" strike="noStrike">
              <a:solidFill>
                <a:schemeClr val="dk1"/>
              </a:solidFill>
              <a:latin typeface="Nanum Myeongjo"/>
              <a:ea typeface="Nanum Myeongjo"/>
              <a:cs typeface="Nanum Myeongjo"/>
              <a:sym typeface="Nanum Myeongjo"/>
            </a:endParaRPr>
          </a:p>
        </p:txBody>
      </p:sp>
      <p:cxnSp>
        <p:nvCxnSpPr>
          <p:cNvPr id="742" name="Google Shape;742;p49"/>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pic>
        <p:nvPicPr>
          <p:cNvPr id="743" name="Google Shape;743;p49"/>
          <p:cNvPicPr preferRelativeResize="0"/>
          <p:nvPr/>
        </p:nvPicPr>
        <p:blipFill rotWithShape="1">
          <a:blip r:embed="rId3">
            <a:alphaModFix/>
          </a:blip>
          <a:srcRect b="0" l="0" r="0" t="0"/>
          <a:stretch/>
        </p:blipFill>
        <p:spPr>
          <a:xfrm>
            <a:off x="2973375" y="179725"/>
            <a:ext cx="3966147" cy="4838700"/>
          </a:xfrm>
          <a:prstGeom prst="rect">
            <a:avLst/>
          </a:prstGeom>
          <a:noFill/>
          <a:ln cap="flat" cmpd="sng" w="12700">
            <a:solidFill>
              <a:srgbClr val="000000"/>
            </a:solidFill>
            <a:prstDash val="solid"/>
            <a:miter lim="8000"/>
            <a:headEnd len="sm" w="sm" type="none"/>
            <a:tailEnd len="sm" w="sm" type="none"/>
          </a:ln>
        </p:spPr>
      </p:pic>
      <p:sp>
        <p:nvSpPr>
          <p:cNvPr id="744" name="Google Shape;744;p49"/>
          <p:cNvSpPr/>
          <p:nvPr/>
        </p:nvSpPr>
        <p:spPr>
          <a:xfrm>
            <a:off x="7014600" y="206220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45" name="Google Shape;745;p49"/>
          <p:cNvSpPr txBox="1"/>
          <p:nvPr/>
        </p:nvSpPr>
        <p:spPr>
          <a:xfrm>
            <a:off x="7210650" y="278895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8EF"/>
        </a:solidFill>
      </p:bgPr>
    </p:bg>
    <p:spTree>
      <p:nvGrpSpPr>
        <p:cNvPr id="749" name="Shape 749"/>
        <p:cNvGrpSpPr/>
        <p:nvPr/>
      </p:nvGrpSpPr>
      <p:grpSpPr>
        <a:xfrm>
          <a:off x="0" y="0"/>
          <a:ext cx="0" cy="0"/>
          <a:chOff x="0" y="0"/>
          <a:chExt cx="0" cy="0"/>
        </a:xfrm>
      </p:grpSpPr>
      <p:cxnSp>
        <p:nvCxnSpPr>
          <p:cNvPr id="750" name="Google Shape;750;p50"/>
          <p:cNvCxnSpPr/>
          <p:nvPr/>
        </p:nvCxnSpPr>
        <p:spPr>
          <a:xfrm>
            <a:off x="-2700" y="1246575"/>
            <a:ext cx="9149400" cy="0"/>
          </a:xfrm>
          <a:prstGeom prst="straightConnector1">
            <a:avLst/>
          </a:prstGeom>
          <a:noFill/>
          <a:ln cap="flat" cmpd="sng" w="9525">
            <a:solidFill>
              <a:schemeClr val="dk1"/>
            </a:solidFill>
            <a:prstDash val="solid"/>
            <a:round/>
            <a:headEnd len="sm" w="sm" type="none"/>
            <a:tailEnd len="sm" w="sm" type="none"/>
          </a:ln>
        </p:spPr>
      </p:cxnSp>
      <p:sp>
        <p:nvSpPr>
          <p:cNvPr id="751" name="Google Shape;751;p50"/>
          <p:cNvSpPr txBox="1"/>
          <p:nvPr/>
        </p:nvSpPr>
        <p:spPr>
          <a:xfrm>
            <a:off x="615900" y="303450"/>
            <a:ext cx="2922300" cy="457200"/>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Clr>
                <a:srgbClr val="000000"/>
              </a:buClr>
              <a:buSzPts val="3300"/>
              <a:buFont typeface="Arial"/>
              <a:buNone/>
            </a:pPr>
            <a:r>
              <a:rPr b="0" i="0" lang="en-GB" sz="3300" u="none" cap="none" strike="noStrike">
                <a:solidFill>
                  <a:schemeClr val="dk1"/>
                </a:solidFill>
                <a:latin typeface="Nanum Myeongjo"/>
                <a:ea typeface="Nanum Myeongjo"/>
                <a:cs typeface="Nanum Myeongjo"/>
                <a:sym typeface="Nanum Myeongjo"/>
              </a:rPr>
              <a:t>Example #3</a:t>
            </a:r>
            <a:endParaRPr b="0" i="0" sz="3300" u="none" cap="none" strike="noStrike">
              <a:solidFill>
                <a:schemeClr val="dk1"/>
              </a:solidFill>
              <a:latin typeface="Nanum Myeongjo"/>
              <a:ea typeface="Nanum Myeongjo"/>
              <a:cs typeface="Nanum Myeongjo"/>
              <a:sym typeface="Nanum Myeongjo"/>
            </a:endParaRPr>
          </a:p>
        </p:txBody>
      </p:sp>
      <p:cxnSp>
        <p:nvCxnSpPr>
          <p:cNvPr id="752" name="Google Shape;752;p50"/>
          <p:cNvCxnSpPr/>
          <p:nvPr/>
        </p:nvCxnSpPr>
        <p:spPr>
          <a:xfrm>
            <a:off x="4226375" y="300"/>
            <a:ext cx="0" cy="5141400"/>
          </a:xfrm>
          <a:prstGeom prst="straightConnector1">
            <a:avLst/>
          </a:prstGeom>
          <a:noFill/>
          <a:ln cap="flat" cmpd="sng" w="9525">
            <a:solidFill>
              <a:schemeClr val="dk2"/>
            </a:solidFill>
            <a:prstDash val="solid"/>
            <a:round/>
            <a:headEnd len="sm" w="sm" type="none"/>
            <a:tailEnd len="sm" w="sm" type="none"/>
          </a:ln>
        </p:spPr>
      </p:cxnSp>
      <p:sp>
        <p:nvSpPr>
          <p:cNvPr id="753" name="Google Shape;753;p50"/>
          <p:cNvSpPr/>
          <p:nvPr/>
        </p:nvSpPr>
        <p:spPr>
          <a:xfrm>
            <a:off x="516925" y="2550950"/>
            <a:ext cx="1946100" cy="1946100"/>
          </a:xfrm>
          <a:prstGeom prst="teardrop">
            <a:avLst>
              <a:gd fmla="val 100000" name="adj"/>
            </a:avLst>
          </a:prstGeom>
          <a:solidFill>
            <a:srgbClr val="14575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4" name="Google Shape;754;p50"/>
          <p:cNvSpPr txBox="1"/>
          <p:nvPr/>
        </p:nvSpPr>
        <p:spPr>
          <a:xfrm>
            <a:off x="712975" y="3277700"/>
            <a:ext cx="1554000" cy="4926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600"/>
              <a:buFont typeface="Arial"/>
              <a:buNone/>
            </a:pPr>
            <a:r>
              <a:rPr b="1" i="0" lang="en-GB" sz="1600" u="none" cap="none" strike="noStrike">
                <a:solidFill>
                  <a:srgbClr val="FFF8EF"/>
                </a:solidFill>
                <a:latin typeface="DM Sans"/>
                <a:ea typeface="DM Sans"/>
                <a:cs typeface="DM Sans"/>
                <a:sym typeface="DM Sans"/>
              </a:rPr>
              <a:t>Let’s compare notes.</a:t>
            </a:r>
            <a:endParaRPr b="1" i="0" sz="1000" u="none" cap="none" strike="noStrike">
              <a:solidFill>
                <a:srgbClr val="FFF8EF"/>
              </a:solidFill>
              <a:latin typeface="DM Sans"/>
              <a:ea typeface="DM Sans"/>
              <a:cs typeface="DM Sans"/>
              <a:sym typeface="DM Sans"/>
            </a:endParaRPr>
          </a:p>
        </p:txBody>
      </p:sp>
      <p:pic>
        <p:nvPicPr>
          <p:cNvPr id="755" name="Google Shape;755;p50"/>
          <p:cNvPicPr preferRelativeResize="0"/>
          <p:nvPr/>
        </p:nvPicPr>
        <p:blipFill rotWithShape="1">
          <a:blip r:embed="rId3">
            <a:alphaModFix/>
          </a:blip>
          <a:srcRect b="0" l="0" r="0" t="0"/>
          <a:stretch/>
        </p:blipFill>
        <p:spPr>
          <a:xfrm>
            <a:off x="2615425" y="913050"/>
            <a:ext cx="5701351" cy="4078049"/>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59" name="Shape 759"/>
        <p:cNvGrpSpPr/>
        <p:nvPr/>
      </p:nvGrpSpPr>
      <p:grpSpPr>
        <a:xfrm>
          <a:off x="0" y="0"/>
          <a:ext cx="0" cy="0"/>
          <a:chOff x="0" y="0"/>
          <a:chExt cx="0" cy="0"/>
        </a:xfrm>
      </p:grpSpPr>
      <p:cxnSp>
        <p:nvCxnSpPr>
          <p:cNvPr id="760" name="Google Shape;760;p51"/>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61" name="Google Shape;761;p51"/>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62" name="Google Shape;762;p51"/>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Let’s Hear Some Reflections</a:t>
            </a:r>
            <a:endParaRPr b="0" i="0" sz="3500" u="none" cap="none" strike="noStrike">
              <a:solidFill>
                <a:srgbClr val="83FBA3"/>
              </a:solidFill>
              <a:latin typeface="Nanum Myeongjo"/>
              <a:ea typeface="Nanum Myeongjo"/>
              <a:cs typeface="Nanum Myeongjo"/>
              <a:sym typeface="Nanum Myeongjo"/>
            </a:endParaRPr>
          </a:p>
        </p:txBody>
      </p:sp>
      <p:sp>
        <p:nvSpPr>
          <p:cNvPr id="763" name="Google Shape;763;p51"/>
          <p:cNvSpPr txBox="1"/>
          <p:nvPr/>
        </p:nvSpPr>
        <p:spPr>
          <a:xfrm>
            <a:off x="615900" y="1598550"/>
            <a:ext cx="5421300" cy="16353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What kinds of support will students need to demonstrate evidence of learning? </a:t>
            </a:r>
            <a:endParaRPr b="0" i="0" sz="22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2200"/>
              <a:buFont typeface="Arial"/>
              <a:buNone/>
            </a:pPr>
            <a:r>
              <a:rPr b="0" i="0" lang="en-GB" sz="2200" u="none" cap="none" strike="noStrike">
                <a:solidFill>
                  <a:schemeClr val="lt1"/>
                </a:solidFill>
                <a:latin typeface="DM Sans"/>
                <a:ea typeface="DM Sans"/>
                <a:cs typeface="DM Sans"/>
                <a:sym typeface="DM Sans"/>
              </a:rPr>
              <a:t xml:space="preserve">Has your thinking changed at all on how to implement this task? If so, how? </a:t>
            </a:r>
            <a:endParaRPr b="0" i="0" sz="2700" u="none" cap="none" strike="noStrike">
              <a:solidFill>
                <a:schemeClr val="lt1"/>
              </a:solidFill>
              <a:latin typeface="DM Sans"/>
              <a:ea typeface="DM Sans"/>
              <a:cs typeface="DM Sans"/>
              <a:sym typeface="DM Sans"/>
            </a:endParaRPr>
          </a:p>
        </p:txBody>
      </p:sp>
      <p:sp>
        <p:nvSpPr>
          <p:cNvPr id="764" name="Google Shape;764;p51"/>
          <p:cNvSpPr/>
          <p:nvPr/>
        </p:nvSpPr>
        <p:spPr>
          <a:xfrm>
            <a:off x="6543275" y="2426325"/>
            <a:ext cx="1946100" cy="1946100"/>
          </a:xfrm>
          <a:prstGeom prst="teardrop">
            <a:avLst>
              <a:gd fmla="val 100000" name="adj"/>
            </a:avLst>
          </a:prstGeom>
          <a:solidFill>
            <a:srgbClr val="83FBA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5" name="Google Shape;765;p51"/>
          <p:cNvSpPr txBox="1"/>
          <p:nvPr/>
        </p:nvSpPr>
        <p:spPr>
          <a:xfrm>
            <a:off x="6735575" y="3076125"/>
            <a:ext cx="1561500" cy="6465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1400"/>
              <a:buFont typeface="Arial"/>
              <a:buNone/>
            </a:pPr>
            <a:r>
              <a:rPr b="1" i="0" lang="en-GB" sz="1400" u="none" cap="none" strike="noStrike">
                <a:solidFill>
                  <a:srgbClr val="145758"/>
                </a:solidFill>
                <a:latin typeface="DM Sans"/>
                <a:ea typeface="DM Sans"/>
                <a:cs typeface="DM Sans"/>
                <a:sym typeface="DM Sans"/>
              </a:rPr>
              <a:t xml:space="preserve">Come off </a:t>
            </a:r>
            <a:br>
              <a:rPr b="1" i="0" lang="en-GB" sz="1400" u="none" cap="none" strike="noStrike">
                <a:solidFill>
                  <a:srgbClr val="145758"/>
                </a:solidFill>
                <a:latin typeface="DM Sans"/>
                <a:ea typeface="DM Sans"/>
                <a:cs typeface="DM Sans"/>
                <a:sym typeface="DM Sans"/>
              </a:rPr>
            </a:br>
            <a:r>
              <a:rPr b="1" i="0" lang="en-GB" sz="1400" u="none" cap="none" strike="noStrike">
                <a:solidFill>
                  <a:srgbClr val="145758"/>
                </a:solidFill>
                <a:latin typeface="DM Sans"/>
                <a:ea typeface="DM Sans"/>
                <a:cs typeface="DM Sans"/>
                <a:sym typeface="DM Sans"/>
              </a:rPr>
              <a:t>mute or share in the chat!</a:t>
            </a:r>
            <a:endParaRPr b="1" i="0" sz="1100" u="none" cap="none" strike="noStrike">
              <a:solidFill>
                <a:srgbClr val="145758"/>
              </a:solidFill>
              <a:latin typeface="DM Sans"/>
              <a:ea typeface="DM Sans"/>
              <a:cs typeface="DM Sans"/>
              <a:sym typeface="DM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3FBA3"/>
        </a:solidFill>
      </p:bgPr>
    </p:bg>
    <p:spTree>
      <p:nvGrpSpPr>
        <p:cNvPr id="769" name="Shape 769"/>
        <p:cNvGrpSpPr/>
        <p:nvPr/>
      </p:nvGrpSpPr>
      <p:grpSpPr>
        <a:xfrm>
          <a:off x="0" y="0"/>
          <a:ext cx="0" cy="0"/>
          <a:chOff x="0" y="0"/>
          <a:chExt cx="0" cy="0"/>
        </a:xfrm>
      </p:grpSpPr>
      <p:cxnSp>
        <p:nvCxnSpPr>
          <p:cNvPr id="770" name="Google Shape;770;p52"/>
          <p:cNvCxnSpPr/>
          <p:nvPr/>
        </p:nvCxnSpPr>
        <p:spPr>
          <a:xfrm>
            <a:off x="3115350" y="300"/>
            <a:ext cx="0" cy="5141400"/>
          </a:xfrm>
          <a:prstGeom prst="straightConnector1">
            <a:avLst/>
          </a:prstGeom>
          <a:noFill/>
          <a:ln cap="flat" cmpd="sng" w="9525">
            <a:solidFill>
              <a:schemeClr val="dk2"/>
            </a:solidFill>
            <a:prstDash val="solid"/>
            <a:round/>
            <a:headEnd len="sm" w="sm" type="none"/>
            <a:tailEnd len="sm" w="sm" type="none"/>
          </a:ln>
        </p:spPr>
      </p:cxnSp>
      <p:sp>
        <p:nvSpPr>
          <p:cNvPr id="771" name="Google Shape;771;p52"/>
          <p:cNvSpPr txBox="1"/>
          <p:nvPr/>
        </p:nvSpPr>
        <p:spPr>
          <a:xfrm>
            <a:off x="3419850" y="303450"/>
            <a:ext cx="4318200" cy="1819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Closing</a:t>
            </a:r>
            <a:endParaRPr b="0" i="0" sz="5200" u="none" cap="none" strike="noStrike">
              <a:solidFill>
                <a:schemeClr val="dk1"/>
              </a:solidFill>
              <a:latin typeface="Nanum Myeongjo"/>
              <a:ea typeface="Nanum Myeongjo"/>
              <a:cs typeface="Nanum Myeongjo"/>
              <a:sym typeface="Nanum Myeongjo"/>
            </a:endParaRPr>
          </a:p>
        </p:txBody>
      </p:sp>
      <p:sp>
        <p:nvSpPr>
          <p:cNvPr id="772" name="Google Shape;772;p52"/>
          <p:cNvSpPr txBox="1"/>
          <p:nvPr/>
        </p:nvSpPr>
        <p:spPr>
          <a:xfrm>
            <a:off x="615900" y="303450"/>
            <a:ext cx="1441500" cy="13785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rgbClr val="000000"/>
              </a:buClr>
              <a:buSzPts val="5200"/>
              <a:buFont typeface="Arial"/>
              <a:buNone/>
            </a:pPr>
            <a:r>
              <a:rPr b="0" i="0" lang="en-GB" sz="5200" u="none" cap="none" strike="noStrike">
                <a:solidFill>
                  <a:schemeClr val="dk1"/>
                </a:solidFill>
                <a:latin typeface="Nanum Myeongjo"/>
                <a:ea typeface="Nanum Myeongjo"/>
                <a:cs typeface="Nanum Myeongjo"/>
                <a:sym typeface="Nanum Myeongjo"/>
              </a:rPr>
              <a:t>06</a:t>
            </a:r>
            <a:endParaRPr b="0" i="0" sz="5200" u="none" cap="none" strike="noStrike">
              <a:solidFill>
                <a:schemeClr val="dk1"/>
              </a:solidFill>
              <a:latin typeface="Nanum Myeongjo"/>
              <a:ea typeface="Nanum Myeongjo"/>
              <a:cs typeface="Nanum Myeongjo"/>
              <a:sym typeface="Nanum Myeongjo"/>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45758"/>
        </a:solidFill>
      </p:bgPr>
    </p:bg>
    <p:spTree>
      <p:nvGrpSpPr>
        <p:cNvPr id="776" name="Shape 776"/>
        <p:cNvGrpSpPr/>
        <p:nvPr/>
      </p:nvGrpSpPr>
      <p:grpSpPr>
        <a:xfrm>
          <a:off x="0" y="0"/>
          <a:ext cx="0" cy="0"/>
          <a:chOff x="0" y="0"/>
          <a:chExt cx="0" cy="0"/>
        </a:xfrm>
      </p:grpSpPr>
      <p:cxnSp>
        <p:nvCxnSpPr>
          <p:cNvPr id="777" name="Google Shape;777;p53"/>
          <p:cNvCxnSpPr/>
          <p:nvPr/>
        </p:nvCxnSpPr>
        <p:spPr>
          <a:xfrm>
            <a:off x="312775" y="-13900"/>
            <a:ext cx="0" cy="5178300"/>
          </a:xfrm>
          <a:prstGeom prst="straightConnector1">
            <a:avLst/>
          </a:prstGeom>
          <a:noFill/>
          <a:ln cap="flat" cmpd="sng" w="9525">
            <a:solidFill>
              <a:srgbClr val="83FBA3"/>
            </a:solidFill>
            <a:prstDash val="solid"/>
            <a:round/>
            <a:headEnd len="sm" w="sm" type="none"/>
            <a:tailEnd len="sm" w="sm" type="none"/>
          </a:ln>
        </p:spPr>
      </p:cxnSp>
      <p:cxnSp>
        <p:nvCxnSpPr>
          <p:cNvPr id="778" name="Google Shape;778;p53"/>
          <p:cNvCxnSpPr/>
          <p:nvPr/>
        </p:nvCxnSpPr>
        <p:spPr>
          <a:xfrm rot="10800000">
            <a:off x="-100" y="4837750"/>
            <a:ext cx="9202800" cy="0"/>
          </a:xfrm>
          <a:prstGeom prst="straightConnector1">
            <a:avLst/>
          </a:prstGeom>
          <a:noFill/>
          <a:ln cap="flat" cmpd="sng" w="9525">
            <a:solidFill>
              <a:srgbClr val="83FBA3"/>
            </a:solidFill>
            <a:prstDash val="solid"/>
            <a:round/>
            <a:headEnd len="sm" w="sm" type="none"/>
            <a:tailEnd len="sm" w="sm" type="none"/>
          </a:ln>
        </p:spPr>
      </p:cxnSp>
      <p:sp>
        <p:nvSpPr>
          <p:cNvPr id="779" name="Google Shape;779;p53"/>
          <p:cNvSpPr txBox="1"/>
          <p:nvPr/>
        </p:nvSpPr>
        <p:spPr>
          <a:xfrm>
            <a:off x="615900" y="1598550"/>
            <a:ext cx="6871500" cy="32682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100"/>
              <a:buFont typeface="Arial"/>
              <a:buNone/>
            </a:pPr>
            <a:r>
              <a:rPr b="0" i="0" lang="en-GB" sz="2000" u="none" cap="none" strike="noStrike">
                <a:solidFill>
                  <a:schemeClr val="lt1"/>
                </a:solidFill>
                <a:latin typeface="DM Sans"/>
                <a:ea typeface="DM Sans"/>
                <a:cs typeface="DM Sans"/>
                <a:sym typeface="DM Sans"/>
              </a:rPr>
              <a:t xml:space="preserve">Choose one question to respond to: </a:t>
            </a:r>
            <a:endParaRPr b="0" i="0" sz="2000" u="none" cap="none" strike="noStrike">
              <a:solidFill>
                <a:schemeClr val="lt1"/>
              </a:solidFill>
              <a:latin typeface="DM Sans"/>
              <a:ea typeface="DM Sans"/>
              <a:cs typeface="DM Sans"/>
              <a:sym typeface="DM Sans"/>
            </a:endParaRPr>
          </a:p>
          <a:p>
            <a:pPr indent="-355600" lvl="0" marL="457200" marR="0" rtl="0" algn="l">
              <a:lnSpc>
                <a:spcPct val="115000"/>
              </a:lnSpc>
              <a:spcBef>
                <a:spcPts val="1000"/>
              </a:spcBef>
              <a:spcAft>
                <a:spcPts val="0"/>
              </a:spcAft>
              <a:buClr>
                <a:schemeClr val="lt1"/>
              </a:buClr>
              <a:buSzPts val="2000"/>
              <a:buFont typeface="DM Sans"/>
              <a:buAutoNum type="arabicPeriod"/>
            </a:pPr>
            <a:r>
              <a:rPr b="0" i="0" lang="en-GB" sz="2000" u="none" cap="none" strike="noStrike">
                <a:solidFill>
                  <a:schemeClr val="lt1"/>
                </a:solidFill>
                <a:latin typeface="DM Sans"/>
                <a:ea typeface="DM Sans"/>
                <a:cs typeface="DM Sans"/>
                <a:sym typeface="DM Sans"/>
              </a:rPr>
              <a:t xml:space="preserve">Which content and practice expectation are you most excited about? Why? </a:t>
            </a:r>
            <a:endParaRPr b="0" i="0" sz="2000" u="none" cap="none" strike="noStrike">
              <a:solidFill>
                <a:schemeClr val="lt1"/>
              </a:solidFill>
              <a:latin typeface="DM Sans"/>
              <a:ea typeface="DM Sans"/>
              <a:cs typeface="DM Sans"/>
              <a:sym typeface="DM Sans"/>
            </a:endParaRPr>
          </a:p>
          <a:p>
            <a:pPr indent="-355600" lvl="0" marL="457200" marR="0" rtl="0" algn="l">
              <a:lnSpc>
                <a:spcPct val="115000"/>
              </a:lnSpc>
              <a:spcBef>
                <a:spcPts val="1000"/>
              </a:spcBef>
              <a:spcAft>
                <a:spcPts val="0"/>
              </a:spcAft>
              <a:buClr>
                <a:schemeClr val="lt1"/>
              </a:buClr>
              <a:buSzPts val="2000"/>
              <a:buFont typeface="DM Sans"/>
              <a:buAutoNum type="arabicPeriod"/>
            </a:pPr>
            <a:r>
              <a:rPr b="0" i="0" lang="en-GB" sz="2000" u="none" cap="none" strike="noStrike">
                <a:solidFill>
                  <a:schemeClr val="lt1"/>
                </a:solidFill>
                <a:latin typeface="DM Sans"/>
                <a:ea typeface="DM Sans"/>
                <a:cs typeface="DM Sans"/>
                <a:sym typeface="DM Sans"/>
              </a:rPr>
              <a:t>Which learning principle are you most excited about connecting to M100 content? Why?</a:t>
            </a:r>
            <a:endParaRPr b="0" i="0" sz="2000" u="none" cap="none" strike="noStrike">
              <a:solidFill>
                <a:schemeClr val="lt1"/>
              </a:solidFill>
              <a:latin typeface="DM Sans"/>
              <a:ea typeface="DM Sans"/>
              <a:cs typeface="DM Sans"/>
              <a:sym typeface="DM Sans"/>
            </a:endParaRPr>
          </a:p>
          <a:p>
            <a:pPr indent="-355600" lvl="0" marL="457200" marR="0" rtl="0" algn="l">
              <a:lnSpc>
                <a:spcPct val="115000"/>
              </a:lnSpc>
              <a:spcBef>
                <a:spcPts val="1000"/>
              </a:spcBef>
              <a:spcAft>
                <a:spcPts val="0"/>
              </a:spcAft>
              <a:buClr>
                <a:schemeClr val="lt1"/>
              </a:buClr>
              <a:buSzPts val="2000"/>
              <a:buFont typeface="DM Sans"/>
              <a:buAutoNum type="arabicPeriod"/>
            </a:pPr>
            <a:r>
              <a:rPr b="0" i="0" lang="en-GB" sz="2000" u="none" cap="none" strike="noStrike">
                <a:solidFill>
                  <a:schemeClr val="lt1"/>
                </a:solidFill>
                <a:latin typeface="DM Sans"/>
                <a:ea typeface="DM Sans"/>
                <a:cs typeface="DM Sans"/>
                <a:sym typeface="DM Sans"/>
              </a:rPr>
              <a:t>What impact do you think using a portfolio system will have on your students? Why?</a:t>
            </a:r>
            <a:endParaRPr b="0" i="0" sz="2000" u="none" cap="none" strike="noStrike">
              <a:solidFill>
                <a:schemeClr val="lt1"/>
              </a:solidFill>
              <a:latin typeface="DM Sans"/>
              <a:ea typeface="DM Sans"/>
              <a:cs typeface="DM Sans"/>
              <a:sym typeface="DM Sans"/>
            </a:endParaRPr>
          </a:p>
          <a:p>
            <a:pPr indent="0" lvl="0" marL="0" marR="0" rtl="0" algn="l">
              <a:lnSpc>
                <a:spcPct val="115000"/>
              </a:lnSpc>
              <a:spcBef>
                <a:spcPts val="1000"/>
              </a:spcBef>
              <a:spcAft>
                <a:spcPts val="1000"/>
              </a:spcAft>
              <a:buClr>
                <a:srgbClr val="000000"/>
              </a:buClr>
              <a:buSzPts val="1800"/>
              <a:buFont typeface="Arial"/>
              <a:buNone/>
            </a:pPr>
            <a:r>
              <a:t/>
            </a:r>
            <a:endParaRPr b="0" i="0" sz="1800" u="none" cap="none" strike="noStrike">
              <a:solidFill>
                <a:schemeClr val="lt1"/>
              </a:solidFill>
              <a:latin typeface="DM Sans"/>
              <a:ea typeface="DM Sans"/>
              <a:cs typeface="DM Sans"/>
              <a:sym typeface="DM Sans"/>
            </a:endParaRPr>
          </a:p>
        </p:txBody>
      </p:sp>
      <p:sp>
        <p:nvSpPr>
          <p:cNvPr id="780" name="Google Shape;780;p53"/>
          <p:cNvSpPr txBox="1"/>
          <p:nvPr/>
        </p:nvSpPr>
        <p:spPr>
          <a:xfrm>
            <a:off x="615900" y="368375"/>
            <a:ext cx="4900500" cy="1077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1000"/>
              </a:spcAft>
              <a:buClr>
                <a:srgbClr val="000000"/>
              </a:buClr>
              <a:buSzPts val="3500"/>
              <a:buFont typeface="Arial"/>
              <a:buNone/>
            </a:pPr>
            <a:r>
              <a:rPr b="0" i="0" lang="en-GB" sz="3500" u="none" cap="none" strike="noStrike">
                <a:solidFill>
                  <a:srgbClr val="83FBA3"/>
                </a:solidFill>
                <a:latin typeface="Nanum Myeongjo"/>
                <a:ea typeface="Nanum Myeongjo"/>
                <a:cs typeface="Nanum Myeongjo"/>
                <a:sym typeface="Nanum Myeongjo"/>
              </a:rPr>
              <a:t>What Are Your Takeaways?</a:t>
            </a:r>
            <a:endParaRPr b="0" i="0" sz="3500" u="none" cap="none" strike="noStrike">
              <a:solidFill>
                <a:srgbClr val="83FBA3"/>
              </a:solidFill>
              <a:latin typeface="Nanum Myeongjo"/>
              <a:ea typeface="Nanum Myeongjo"/>
              <a:cs typeface="Nanum Myeongjo"/>
              <a:sym typeface="Nanum Myeongjo"/>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