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DM Sans Medium"/>
      <p:regular r:id="rId16"/>
      <p:bold r:id="rId17"/>
      <p:italic r:id="rId18"/>
      <p:boldItalic r:id="rId19"/>
    </p:embeddedFont>
    <p:embeddedFont>
      <p:font typeface="DM Sans"/>
      <p:regular r:id="rId20"/>
      <p:bold r:id="rId21"/>
      <p:italic r:id="rId22"/>
      <p:boldItalic r:id="rId23"/>
    </p:embeddedFont>
    <p:embeddedFont>
      <p:font typeface="Nanum Myeongjo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6" roundtripDataSignature="AMtx7mid8c/Mihre54TPfxPju+Gtz/Yu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8879104-7EB4-4720-AC49-9EEC7D9D79EF}">
  <a:tblStyle styleId="{B8879104-7EB4-4720-AC49-9EEC7D9D79E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048D152E-3C7A-4BFF-9874-B7E056B3FB64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-regular.fntdata"/><Relationship Id="rId22" Type="http://schemas.openxmlformats.org/officeDocument/2006/relationships/font" Target="fonts/DMSans-italic.fntdata"/><Relationship Id="rId21" Type="http://schemas.openxmlformats.org/officeDocument/2006/relationships/font" Target="fonts/DMSans-bold.fntdata"/><Relationship Id="rId24" Type="http://schemas.openxmlformats.org/officeDocument/2006/relationships/font" Target="fonts/NanumMyeongjo-regular.fntdata"/><Relationship Id="rId23" Type="http://schemas.openxmlformats.org/officeDocument/2006/relationships/font" Target="fonts/DMSans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customschemas.google.com/relationships/presentationmetadata" Target="metadata"/><Relationship Id="rId25" Type="http://schemas.openxmlformats.org/officeDocument/2006/relationships/font" Target="fonts/NanumMyeongjo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DMSansMedium-bold.fntdata"/><Relationship Id="rId16" Type="http://schemas.openxmlformats.org/officeDocument/2006/relationships/font" Target="fonts/DMSansMedium-regular.fntdata"/><Relationship Id="rId19" Type="http://schemas.openxmlformats.org/officeDocument/2006/relationships/font" Target="fonts/DMSansMedium-boldItalic.fntdata"/><Relationship Id="rId18" Type="http://schemas.openxmlformats.org/officeDocument/2006/relationships/font" Target="fonts/DMSansMedium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1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11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 1">
  <p:cSld name="TITLE_1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oogle Shape;13;p12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" name="Google Shape;14;p12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TITLE_1_1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13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" name="Google Shape;17;p13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13"/>
          <p:cNvSpPr txBox="1"/>
          <p:nvPr/>
        </p:nvSpPr>
        <p:spPr>
          <a:xfrm>
            <a:off x="6158700" y="4835200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fld id="{00000000-1234-1234-1234-123412341234}" type="slidenum"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‹#›</a:t>
            </a:fld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" name="Google Shape;19;p13"/>
          <p:cNvSpPr txBox="1"/>
          <p:nvPr/>
        </p:nvSpPr>
        <p:spPr>
          <a:xfrm>
            <a:off x="3419850" y="4836225"/>
            <a:ext cx="2649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0" name="Google Shape;20;p13"/>
          <p:cNvSpPr txBox="1"/>
          <p:nvPr/>
        </p:nvSpPr>
        <p:spPr>
          <a:xfrm>
            <a:off x="615900" y="4836225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XQ</a:t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7" name="Google Shape;2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6" name="Google Shape;4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1" name="Google Shape;51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8" name="Google Shape;58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Google Shape;66;p1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" name="Google Shape;67;p1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8" name="Google Shape;68;p1"/>
          <p:cNvSpPr txBox="1"/>
          <p:nvPr/>
        </p:nvSpPr>
        <p:spPr>
          <a:xfrm>
            <a:off x="768300" y="379350"/>
            <a:ext cx="7896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Looking at Student Work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768300" y="1071275"/>
            <a:ext cx="78963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Directions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Examine the student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Determine where evidence of learning is along the Criteria for Success spectrum. Move a checkmark to the corresponding placement.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Add a note including your thoughts about the evidence visible in the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Consider the following questions: 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What evidence of success is present? What does the student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If the student was here, what question(s) would you post to understand what they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Google Shape;74;p2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5" name="Google Shape;75;p2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" name="Google Shape;76;p2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77" name="Google Shape;77;p2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{B8879104-7EB4-4720-AC49-9EEC7D9D79EF}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" name="Google Shape;82;p3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3" name="Google Shape;83;p3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4" name="Google Shape;84;p3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85" name="Google Shape;85;p3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6" name="Google Shape;86;p3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87" name="Google Shape;87;p3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{B8879104-7EB4-4720-AC49-9EEC7D9D79EF}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88" name="Google Shape;8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3"/>
          <p:cNvSpPr txBox="1"/>
          <p:nvPr/>
        </p:nvSpPr>
        <p:spPr>
          <a:xfrm>
            <a:off x="562325" y="3995975"/>
            <a:ext cx="3664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204.c: Interpret logarithmic and exponential functions that arise in applications in terms of the context.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93" name="Google Shape;9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4" name="Google Shape;104;p3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{048D152E-3C7A-4BFF-9874-B7E056B3FB64}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5" name="Google Shape;105;p3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0" name="Google Shape;110;p4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1" name="Google Shape;111;p4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2" name="Google Shape;112;p4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4" name="Google Shape;114;p4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15" name="Google Shape;115;p4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{B8879104-7EB4-4720-AC49-9EEC7D9D79EF}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16" name="Google Shape;11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4"/>
          <p:cNvSpPr txBox="1"/>
          <p:nvPr/>
        </p:nvSpPr>
        <p:spPr>
          <a:xfrm>
            <a:off x="562325" y="3995975"/>
            <a:ext cx="3664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204.c: Interpret logarithmic and exponential functions that arise in applications in terms of the context.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21" name="Google Shape;12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2" name="Google Shape;132;p4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{048D152E-3C7A-4BFF-9874-B7E056B3FB64}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3" name="Google Shape;133;p4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8" name="Google Shape;138;p5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9" name="Google Shape;139;p5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0" name="Google Shape;140;p5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41" name="Google Shape;141;p5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42" name="Google Shape;142;p5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43" name="Google Shape;143;p5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{B8879104-7EB4-4720-AC49-9EEC7D9D79EF}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44" name="Google Shape;14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8" name="Google Shape;148;p5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{048D152E-3C7A-4BFF-9874-B7E056B3FB64}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9" name="Google Shape;149;p5"/>
          <p:cNvSpPr txBox="1"/>
          <p:nvPr/>
        </p:nvSpPr>
        <p:spPr>
          <a:xfrm>
            <a:off x="562325" y="3995975"/>
            <a:ext cx="3664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204.c: Interpret logarithmic and exponential functions that arise in applications in terms of the context.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50" name="Google Shape;15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5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6" name="Google Shape;166;p6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7" name="Google Shape;167;p6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8" name="Google Shape;168;p6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169" name="Google Shape;169;p6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{B8879104-7EB4-4720-AC49-9EEC7D9D79EF}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4" name="Google Shape;174;p7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5" name="Google Shape;175;p7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6" name="Google Shape;176;p7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77" name="Google Shape;177;p7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78" name="Google Shape;178;p7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79" name="Google Shape;179;p7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{B8879104-7EB4-4720-AC49-9EEC7D9D79EF}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80" name="Google Shape;18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5" name="Google Shape;195;p7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{048D152E-3C7A-4BFF-9874-B7E056B3FB64}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6" name="Google Shape;196;p7"/>
          <p:cNvSpPr txBox="1"/>
          <p:nvPr/>
        </p:nvSpPr>
        <p:spPr>
          <a:xfrm>
            <a:off x="562325" y="3995975"/>
            <a:ext cx="34233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204.c: Interpret logarithmic and exponential functions that arise in applications in terms of the context.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8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3" name="Google Shape;203;p8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4" name="Google Shape;204;p8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07" name="Google Shape;207;p8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{B8879104-7EB4-4720-AC49-9EEC7D9D79EF}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08" name="Google Shape;20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3" name="Google Shape;223;p8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{048D152E-3C7A-4BFF-9874-B7E056B3FB64}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4" name="Google Shape;224;p8"/>
          <p:cNvSpPr txBox="1"/>
          <p:nvPr/>
        </p:nvSpPr>
        <p:spPr>
          <a:xfrm>
            <a:off x="562325" y="3995975"/>
            <a:ext cx="2576400" cy="11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204.c: Interpret logarithmic and exponential functions that arise in applications in terms of the context.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25" name="Google Shape;225;p8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0" name="Google Shape;230;p9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1" name="Google Shape;231;p9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2" name="Google Shape;232;p9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33" name="Google Shape;233;p9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4" name="Google Shape;234;p9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35" name="Google Shape;235;p9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{B8879104-7EB4-4720-AC49-9EEC7D9D79EF}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36" name="Google Shape;23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9"/>
          <p:cNvSpPr txBox="1"/>
          <p:nvPr/>
        </p:nvSpPr>
        <p:spPr>
          <a:xfrm>
            <a:off x="562325" y="3995975"/>
            <a:ext cx="32130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204.c: Interpret logarithmic and exponential functions that arise in applications in terms of the context.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41" name="Google Shape;24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2" name="Google Shape;252;p9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{048D152E-3C7A-4BFF-9874-B7E056B3FB64}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3" name="Google Shape;253;p9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