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62"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Lst>
  <p:sldSz cy="5143500" cx="9144000"/>
  <p:notesSz cx="6858000" cy="9144000"/>
  <p:embeddedFontLst>
    <p:embeddedFont>
      <p:font typeface="DM Sans Medium"/>
      <p:regular r:id="rId61"/>
      <p:bold r:id="rId62"/>
      <p:italic r:id="rId63"/>
      <p:boldItalic r:id="rId64"/>
    </p:embeddedFont>
    <p:embeddedFont>
      <p:font typeface="Proxima Nova"/>
      <p:regular r:id="rId65"/>
      <p:bold r:id="rId66"/>
      <p:italic r:id="rId67"/>
      <p:boldItalic r:id="rId68"/>
    </p:embeddedFont>
    <p:embeddedFont>
      <p:font typeface="Roboto"/>
      <p:regular r:id="rId69"/>
      <p:bold r:id="rId70"/>
      <p:italic r:id="rId71"/>
      <p:boldItalic r:id="rId72"/>
    </p:embeddedFont>
    <p:embeddedFont>
      <p:font typeface="DM Sans"/>
      <p:regular r:id="rId73"/>
      <p:bold r:id="rId74"/>
      <p:italic r:id="rId75"/>
      <p:boldItalic r:id="rId76"/>
    </p:embeddedFont>
    <p:embeddedFont>
      <p:font typeface="Nanum Myeongjo"/>
      <p:regular r:id="rId77"/>
      <p:bold r:id="rId78"/>
    </p:embeddedFont>
    <p:embeddedFont>
      <p:font typeface="Alfa Slab One"/>
      <p:regular r:id="rId7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408">
          <p15:clr>
            <a:srgbClr val="747775"/>
          </p15:clr>
        </p15:guide>
        <p15:guide id="2" pos="388">
          <p15:clr>
            <a:srgbClr val="747775"/>
          </p15:clr>
        </p15:guide>
      </p15:sldGuideLst>
    </p:ext>
    <p:ext uri="GoogleSlidesCustomDataVersion2">
      <go:slidesCustomData xmlns:go="http://customooxmlschemas.google.com/" r:id="rId80" roundtripDataSignature="AMtx7miWw3FBjFOfB2F5VmQ06s1++2oLC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54DAF3F-0BFB-46EF-8909-9BCD2746466E}">
  <a:tblStyle styleId="{C54DAF3F-0BFB-46EF-8909-9BCD2746466E}"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6649A290-8190-463D-9E4E-22953F3787AC}" styleName="Table_1">
    <a:wholeTbl>
      <a:tcTxStyle b="off" i="off">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408" orient="horz"/>
        <p:guide pos="388"/>
      </p:guideLst>
    </p:cSldViewPr>
  </p:slideViewPr>
</p:viewPr>
</file>

<file path=ppt/_rels/presentation.xml.rels><?xml version="1.0" encoding="UTF-8"?><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80" Type="http://customschemas.google.com/relationships/presentationmetadata" Target="meta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73" Type="http://schemas.openxmlformats.org/officeDocument/2006/relationships/font" Target="fonts/DMSans-regular.fntdata"/><Relationship Id="rId72" Type="http://schemas.openxmlformats.org/officeDocument/2006/relationships/font" Target="fonts/Roboto-boldItalic.fntdata"/><Relationship Id="rId31" Type="http://schemas.openxmlformats.org/officeDocument/2006/relationships/slide" Target="slides/slide24.xml"/><Relationship Id="rId75" Type="http://schemas.openxmlformats.org/officeDocument/2006/relationships/font" Target="fonts/DMSans-italic.fntdata"/><Relationship Id="rId30" Type="http://schemas.openxmlformats.org/officeDocument/2006/relationships/slide" Target="slides/slide23.xml"/><Relationship Id="rId74" Type="http://schemas.openxmlformats.org/officeDocument/2006/relationships/font" Target="fonts/DMSans-bold.fntdata"/><Relationship Id="rId33" Type="http://schemas.openxmlformats.org/officeDocument/2006/relationships/slide" Target="slides/slide26.xml"/><Relationship Id="rId77" Type="http://schemas.openxmlformats.org/officeDocument/2006/relationships/font" Target="fonts/NanumMyeongjo-regular.fntdata"/><Relationship Id="rId32" Type="http://schemas.openxmlformats.org/officeDocument/2006/relationships/slide" Target="slides/slide25.xml"/><Relationship Id="rId76" Type="http://schemas.openxmlformats.org/officeDocument/2006/relationships/font" Target="fonts/DMSans-boldItalic.fntdata"/><Relationship Id="rId35" Type="http://schemas.openxmlformats.org/officeDocument/2006/relationships/slide" Target="slides/slide28.xml"/><Relationship Id="rId79" Type="http://schemas.openxmlformats.org/officeDocument/2006/relationships/font" Target="fonts/AlfaSlabOne-regular.fntdata"/><Relationship Id="rId34" Type="http://schemas.openxmlformats.org/officeDocument/2006/relationships/slide" Target="slides/slide27.xml"/><Relationship Id="rId78" Type="http://schemas.openxmlformats.org/officeDocument/2006/relationships/font" Target="fonts/NanumMyeongjo-bold.fntdata"/><Relationship Id="rId71" Type="http://schemas.openxmlformats.org/officeDocument/2006/relationships/font" Target="fonts/Roboto-italic.fntdata"/><Relationship Id="rId70" Type="http://schemas.openxmlformats.org/officeDocument/2006/relationships/font" Target="fonts/Roboto-bold.fntdata"/><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font" Target="fonts/DMSansMedium-bold.fntdata"/><Relationship Id="rId61" Type="http://schemas.openxmlformats.org/officeDocument/2006/relationships/font" Target="fonts/DMSansMedium-regular.fntdata"/><Relationship Id="rId20" Type="http://schemas.openxmlformats.org/officeDocument/2006/relationships/slide" Target="slides/slide13.xml"/><Relationship Id="rId64" Type="http://schemas.openxmlformats.org/officeDocument/2006/relationships/font" Target="fonts/DMSansMedium-boldItalic.fntdata"/><Relationship Id="rId63" Type="http://schemas.openxmlformats.org/officeDocument/2006/relationships/font" Target="fonts/DMSansMedium-italic.fntdata"/><Relationship Id="rId22" Type="http://schemas.openxmlformats.org/officeDocument/2006/relationships/slide" Target="slides/slide15.xml"/><Relationship Id="rId66" Type="http://schemas.openxmlformats.org/officeDocument/2006/relationships/font" Target="fonts/ProximaNova-bold.fntdata"/><Relationship Id="rId21" Type="http://schemas.openxmlformats.org/officeDocument/2006/relationships/slide" Target="slides/slide14.xml"/><Relationship Id="rId65" Type="http://schemas.openxmlformats.org/officeDocument/2006/relationships/font" Target="fonts/ProximaNova-regular.fntdata"/><Relationship Id="rId24" Type="http://schemas.openxmlformats.org/officeDocument/2006/relationships/slide" Target="slides/slide17.xml"/><Relationship Id="rId68" Type="http://schemas.openxmlformats.org/officeDocument/2006/relationships/font" Target="fonts/ProximaNova-boldItalic.fntdata"/><Relationship Id="rId23" Type="http://schemas.openxmlformats.org/officeDocument/2006/relationships/slide" Target="slides/slide16.xml"/><Relationship Id="rId67" Type="http://schemas.openxmlformats.org/officeDocument/2006/relationships/font" Target="fonts/ProximaNova-italic.fntdata"/><Relationship Id="rId60" Type="http://schemas.openxmlformats.org/officeDocument/2006/relationships/slide" Target="slides/slide53.xml"/><Relationship Id="rId26" Type="http://schemas.openxmlformats.org/officeDocument/2006/relationships/slide" Target="slides/slide19.xml"/><Relationship Id="rId25" Type="http://schemas.openxmlformats.org/officeDocument/2006/relationships/slide" Target="slides/slide18.xml"/><Relationship Id="rId69" Type="http://schemas.openxmlformats.org/officeDocument/2006/relationships/font" Target="fonts/Roboto-regular.fntdata"/><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11" Type="http://schemas.openxmlformats.org/officeDocument/2006/relationships/slide" Target="slides/slide4.xml"/><Relationship Id="rId55" Type="http://schemas.openxmlformats.org/officeDocument/2006/relationships/slide" Target="slides/slide48.xml"/><Relationship Id="rId10" Type="http://schemas.openxmlformats.org/officeDocument/2006/relationships/slide" Target="slides/slide3.xml"/><Relationship Id="rId54" Type="http://schemas.openxmlformats.org/officeDocument/2006/relationships/slide" Target="slides/slide47.xml"/><Relationship Id="rId13" Type="http://schemas.openxmlformats.org/officeDocument/2006/relationships/slide" Target="slides/slide6.xml"/><Relationship Id="rId57" Type="http://schemas.openxmlformats.org/officeDocument/2006/relationships/slide" Target="slides/slide50.xml"/><Relationship Id="rId12" Type="http://schemas.openxmlformats.org/officeDocument/2006/relationships/slide" Target="slides/slide5.xml"/><Relationship Id="rId56" Type="http://schemas.openxmlformats.org/officeDocument/2006/relationships/slide" Target="slides/slide49.xml"/><Relationship Id="rId15" Type="http://schemas.openxmlformats.org/officeDocument/2006/relationships/slide" Target="slides/slide8.xml"/><Relationship Id="rId59" Type="http://schemas.openxmlformats.org/officeDocument/2006/relationships/slide" Target="slides/slide52.xml"/><Relationship Id="rId14" Type="http://schemas.openxmlformats.org/officeDocument/2006/relationships/slide" Target="slides/slide7.xml"/><Relationship Id="rId58" Type="http://schemas.openxmlformats.org/officeDocument/2006/relationships/slide" Target="slides/slide51.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nctm.org/Standards-and-Positions/Position-Statements/Ability-Labels_-Disrupting-%E2%80%9CHigh,%E2%80%9D-%E2%80%9CMedium,%E2%80%9D-and-%E2%80%9CLow%E2%80%9D-in-Mathematics-Education/" TargetMode="External"/></Relationships>
</file>

<file path=ppt/notesSlides/_rels/notesSlide2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presentation/d/1Kb-kW-U7O8WtjKtEXXvck50wfp3mmlVmDPJgMImQNTs/edit?usp=sharing" TargetMode="External"/></Relationships>
</file>

<file path=ppt/notesSlides/_rels/notesSlide3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presentation/d/1Kb-kW-U7O8WtjKtEXXvck50wfp3mmlVmDPJgMImQNTs/edit?usp=sharing" TargetMode="External"/></Relationships>
</file>

<file path=ppt/notesSlides/_rels/notesSlide4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4" name="Google Shape;134;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2" name="Google Shape;142;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a:solidFill>
                  <a:schemeClr val="dk1"/>
                </a:solidFill>
              </a:rPr>
              <a:t>Baseline timeframe: 2 hours</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0" name="Google Shape;150;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time to consider this joining question and invite folks to share.</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7" name="Google Shape;157;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overview of session goals and agenda.</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5" name="Google Shape;175;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slide serves to remind participants about the learning principles that undergird the bading system.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time to consider this question and invite folks to share with a partner and the whole group.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5" name="Google Shape;185;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25 minutes.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2" name="Google Shape;192;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consider the questions on this slide; they should generate responses based only on the title of the badge. Invite volunteers to share responses with the group.</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4" name="Google Shape;204;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Share that our process began by grounding in the standards and identifying the story of the standards.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read through the standards associated with this badge in the handout. (The slide image shows only a partial list.)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Frame this by asking participants to consider how they would synthesize this set of standards.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link to document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Link to Handout: [insert link]</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Feel free to download a copy.</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Please see pages 2-5 in your handout.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7" name="Google Shape;217;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volunteers to share responses with the group.</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What are the are the key takeaways for students?</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0" name="Google Shape;230;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these are the Content and Practice Expectations (CPE) we landed on.</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participants some time to read and consider: </a:t>
            </a:r>
            <a:r>
              <a:rPr i="1" lang="en">
                <a:solidFill>
                  <a:schemeClr val="dk1"/>
                </a:solidFill>
              </a:rPr>
              <a:t>What in our list of Content Practice Expectations resonates with you? What surprises you?</a:t>
            </a:r>
            <a:endParaRPr i="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Link to Handout: [insert link]</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Feel free to download a copy.</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Please see page 5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8" name="Google Shape;238;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share with the group.</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8" name="Google Shape;248;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select a task and look for connections to badge CPEs.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Offer enough time for everyone to engage with at least one task; participants do not need to look at both.</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Consider use of self-select breakout rooms to give participants time to discuss with small group.</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Please see page 7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6" name="Google Shape;256;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volunteers to share connections they see to each of the tasks.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Highlight responses where participants have identified one or more CPEs.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6" name="Google Shape;266;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participants some time to consider their responses to these questions then invite volunteers to share with whole group.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6" name="Google Shape;276;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Share these quotes with group as a way to give insight into the </a:t>
            </a:r>
            <a:r>
              <a:rPr i="1" lang="en">
                <a:solidFill>
                  <a:schemeClr val="dk1"/>
                </a:solidFill>
              </a:rPr>
              <a:t>why</a:t>
            </a:r>
            <a:r>
              <a:rPr lang="en">
                <a:solidFill>
                  <a:schemeClr val="dk1"/>
                </a:solidFill>
              </a:rPr>
              <a:t xml:space="preserve"> of this badging project.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0" name="Google Shape;290;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participants time to reflect on the HS Badging System, the quote and this list.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Invite participants to consider </a:t>
            </a:r>
            <a:r>
              <a:rPr i="1" lang="en">
                <a:solidFill>
                  <a:schemeClr val="dk1"/>
                </a:solidFill>
              </a:rPr>
              <a:t>how can this approach give students space for what math can be?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Consider inviting 1-2 voices to share thoughts with the group before transitioning to the next section.</a:t>
            </a:r>
            <a:endParaRPr>
              <a:solidFill>
                <a:schemeClr val="dk1"/>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6" name="Google Shape;306;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15 minutes.</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3" name="Google Shape;313;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read through prompt and consider how students might approach this. Invite to try it out for themselves.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Please see page 7 in your handout.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3" name="Google Shape;323;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r>
              <a:rPr lang="en">
                <a:solidFill>
                  <a:schemeClr val="dk1"/>
                </a:solidFill>
              </a:rPr>
              <a:t xml:space="preserve">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time to read and connect.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Consider use of breakout rooms to give participants time to discuss with a small group.</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3" name="Google Shape;333;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Encourage participants to use the content and practice expectations (CPE) to support their thinking.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A good CPE to focus on for this task is </a:t>
            </a:r>
            <a:r>
              <a:rPr b="1" lang="en">
                <a:solidFill>
                  <a:schemeClr val="dk1"/>
                </a:solidFill>
              </a:rPr>
              <a:t>104.i: Use a function of exponential type to determine values of interest in a real-world problem.</a:t>
            </a:r>
            <a:endParaRPr b="1">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p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3" name="Google Shape;343;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Share that we will now be reflecting on the learning principles in relation to this task.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read them over again in the handout.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Please see page 8 in your handout.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t/>
            </a:r>
            <a:endParaRPr b="1">
              <a:solidFill>
                <a:schemeClr val="dk1"/>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p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5" name="Google Shape;355;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time for participants to consider these questions, reflecting on the student experience associated with this task and consider how the 7 learning principles are evident.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Consider use of breakout rooms for small group conversation.</a:t>
            </a:r>
            <a:endParaRPr>
              <a:solidFill>
                <a:schemeClr val="dk1"/>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p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8" name="Google Shape;368;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share with the whole group.</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p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2" name="Google Shape;382;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30 minutes.</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p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9" name="Google Shape;389;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Let participants know that since we will be looking at student work, it is important to maintain an asset orientation and avoid deficit labels.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Ask a participant to read the quote out loud.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Ask the group to reflect on (a) the types of labels they have heard used in math contexts; (b) the potential impact of these labels. </a:t>
            </a:r>
            <a:endParaRPr>
              <a:solidFill>
                <a:schemeClr val="dk1"/>
              </a:solidFill>
            </a:endParaRPr>
          </a:p>
          <a:p>
            <a:pPr indent="0" lvl="0" marL="457200" rtl="0" algn="l">
              <a:lnSpc>
                <a:spcPct val="100000"/>
              </a:lnSpc>
              <a:spcBef>
                <a:spcPts val="0"/>
              </a:spcBef>
              <a:spcAft>
                <a:spcPts val="0"/>
              </a:spcAft>
              <a:buSzPts val="1100"/>
              <a:buNone/>
            </a:pPr>
            <a:r>
              <a:t/>
            </a:r>
            <a:endParaRPr>
              <a:solidFill>
                <a:schemeClr val="dk1"/>
              </a:solidFill>
            </a:endParaRPr>
          </a:p>
          <a:p>
            <a:pPr indent="0" lvl="0" marL="0" rtl="0" algn="l">
              <a:lnSpc>
                <a:spcPct val="100000"/>
              </a:lnSpc>
              <a:spcBef>
                <a:spcPts val="0"/>
              </a:spcBef>
              <a:spcAft>
                <a:spcPts val="0"/>
              </a:spcAft>
              <a:buSzPts val="1100"/>
              <a:buNone/>
            </a:pPr>
            <a:r>
              <a:rPr lang="en">
                <a:solidFill>
                  <a:schemeClr val="dk1"/>
                </a:solidFill>
              </a:rPr>
              <a:t xml:space="preserve">From: NCTM position paper </a:t>
            </a:r>
            <a:r>
              <a:rPr lang="en" u="sng">
                <a:solidFill>
                  <a:schemeClr val="hlink"/>
                </a:solidFill>
                <a:hlinkClick r:id="rId2"/>
              </a:rPr>
              <a:t>Ability Labels: Disrupting “High,” “Medium,” and “Low” in Mathematics Education</a:t>
            </a:r>
            <a:r>
              <a:rPr lang="en">
                <a:solidFill>
                  <a:schemeClr val="dk1"/>
                </a:solidFill>
              </a:rPr>
              <a:t xml:space="preserve"> November 2023</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p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7" name="Google Shape;397;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participants time to study student work associated with Task 1.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Please see pages 9-13 in your handout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p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7" name="Google Shape;407;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share what they noticed.</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Look for trends in responses, especially as connected to </a:t>
            </a:r>
            <a:r>
              <a:rPr b="1" lang="en">
                <a:solidFill>
                  <a:schemeClr val="dk1"/>
                </a:solidFill>
              </a:rPr>
              <a:t>CPE 104.i: Use a function of exponential type model to determine values of interest in a real-world problem</a:t>
            </a:r>
            <a:r>
              <a:rPr lang="en">
                <a:solidFill>
                  <a:schemeClr val="dk1"/>
                </a:solidFill>
              </a:rPr>
              <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p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9" name="Google Shape;419;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Introduce criteria for success.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Ask: “What resonates with you? What questions surface for you?”</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Consider use of breakout groups.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the following in chat: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Please see page 22 in your handout.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b="1">
              <a:solidFill>
                <a:schemeClr val="dk1"/>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9" name="Google Shape;429;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the quote. Ask participants to reflect on how the criteria and the ideas in the quote require rethinking something in their current practice.</a:t>
            </a:r>
            <a:endParaRPr b="1">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7" name="Google Shape;437;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Use this slide to set up what folks will do on the next slide:</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 xml:space="preserve">They will examine the student work. </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 xml:space="preserve">Determine where that </a:t>
            </a:r>
            <a:r>
              <a:rPr b="1" lang="en" u="sng">
                <a:solidFill>
                  <a:schemeClr val="dk1"/>
                </a:solidFill>
              </a:rPr>
              <a:t>work</a:t>
            </a:r>
            <a:r>
              <a:rPr lang="en">
                <a:solidFill>
                  <a:schemeClr val="dk1"/>
                </a:solidFill>
              </a:rPr>
              <a:t xml:space="preserve"> falls along the criteria for success spectrum.</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And add a checkmark and text sharing what evidence of success is present.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We will focus our lens on the CPE displayed on the slide: 104.i</a:t>
            </a:r>
            <a:endParaRPr>
              <a:solidFill>
                <a:schemeClr val="dk1"/>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g365beb6cb74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5" name="Google Shape;455;g365beb6cb74_0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Facilitator will need to make a copy of the </a:t>
            </a:r>
            <a:r>
              <a:rPr lang="en" u="sng">
                <a:solidFill>
                  <a:schemeClr val="hlink"/>
                </a:solidFill>
                <a:hlinkClick r:id="rId2"/>
              </a:rPr>
              <a:t>editable Google Slide Deck</a:t>
            </a:r>
            <a:r>
              <a:rPr lang="en">
                <a:solidFill>
                  <a:schemeClr val="dk1"/>
                </a:solidFill>
              </a:rPr>
              <a:t xml:space="preserve"> and share that link with participants.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edit the Google slide accordingly, sharing:</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Where they think the evidence of learning is along the Criteria for Success spectrum (using the check marks provided).</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If the student was here, what question(s) would you pose to understand what they know?</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 xml:space="preserve">Remind participants to focus on the CPEs to help guide decision making.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If they find the student </a:t>
            </a:r>
            <a:r>
              <a:rPr b="1" lang="en" u="sng">
                <a:solidFill>
                  <a:schemeClr val="dk1"/>
                </a:solidFill>
              </a:rPr>
              <a:t>work</a:t>
            </a:r>
            <a:r>
              <a:rPr b="1" lang="en">
                <a:solidFill>
                  <a:schemeClr val="dk1"/>
                </a:solidFill>
              </a:rPr>
              <a:t xml:space="preserve"> </a:t>
            </a:r>
            <a:r>
              <a:rPr lang="en">
                <a:solidFill>
                  <a:schemeClr val="dk1"/>
                </a:solidFill>
              </a:rPr>
              <a:t xml:space="preserve">falls within the first two categories, consider inviting folks to consider and share what “conferring and additional instruction/learning” might look like for that student, as time permits.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that directions are on the first slide.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Navigate to Google Slides file to illustrate use of tools as needed.</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p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5" name="Google Shape;475;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not a norming exercise; there is not single correct characterization of the work. Emphasize use of evidence and concrete next steps from each participant to support student learning. </a:t>
            </a:r>
            <a:endParaRPr>
              <a:solidFill>
                <a:schemeClr val="dk1"/>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p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5" name="Google Shape;485;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not a norming exercise; there is not single correct characterization of the work. Emphasize use of evidence and concrete next steps from each participant to support student learning. </a:t>
            </a:r>
            <a:endParaRPr>
              <a:solidFill>
                <a:schemeClr val="dk1"/>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p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6" name="Google Shape;496;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not a norming exercise; there is not single correct characterization of the work. Emphasize use of evidence and concrete next steps from each participant to support student learning. </a:t>
            </a:r>
            <a:endParaRPr>
              <a:solidFill>
                <a:schemeClr val="dk1"/>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p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7" name="Google Shape;507;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reflect. If time permits, consider using breakout rooms to have folks connect in smaller pairings or groups.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to share with whole group.</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p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7" name="Google Shape;517;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15 minutes.</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 name="Shape 522"/>
        <p:cNvGrpSpPr/>
        <p:nvPr/>
      </p:nvGrpSpPr>
      <p:grpSpPr>
        <a:xfrm>
          <a:off x="0" y="0"/>
          <a:ext cx="0" cy="0"/>
          <a:chOff x="0" y="0"/>
          <a:chExt cx="0" cy="0"/>
        </a:xfrm>
      </p:grpSpPr>
      <p:sp>
        <p:nvSpPr>
          <p:cNvPr id="523" name="Google Shape;523;p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4" name="Google Shape;524;p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read through prompt and consider how students might approach this. Invite to try it out for themselves.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Please see page 14 in your handout.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p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6" name="Google Shape;536;p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r>
              <a:rPr lang="en">
                <a:solidFill>
                  <a:schemeClr val="dk1"/>
                </a:solidFill>
              </a:rPr>
              <a:t xml:space="preserve">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time to read and connect.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Consider use of breakout rooms to give participants time to discuss with small group.</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p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8" name="Google Shape;548;p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Encourage participants to use the content and practice expectations (CPE) to support their thinking.</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A good CPE to focus on for this task is </a:t>
            </a:r>
            <a:r>
              <a:rPr b="1" lang="en">
                <a:solidFill>
                  <a:schemeClr val="dk1"/>
                </a:solidFill>
              </a:rPr>
              <a:t>104.d: Build an exponential function that models a relationship between two quantities.</a:t>
            </a:r>
            <a:endParaRPr b="1">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8" name="Shape 558"/>
        <p:cNvGrpSpPr/>
        <p:nvPr/>
      </p:nvGrpSpPr>
      <p:grpSpPr>
        <a:xfrm>
          <a:off x="0" y="0"/>
          <a:ext cx="0" cy="0"/>
          <a:chOff x="0" y="0"/>
          <a:chExt cx="0" cy="0"/>
        </a:xfrm>
      </p:grpSpPr>
      <p:sp>
        <p:nvSpPr>
          <p:cNvPr id="559" name="Google Shape;559;p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0" name="Google Shape;560;p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Share that we will now be reflecting on the learning principles in relation to this task.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read them over again in the handout.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Please see page 8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p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2" name="Google Shape;572;p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time for participants to consider these questions, reflecting on the student experience associated with this task and consider how the 7 learning principles are evident.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Consider use of breakout rooms for small group conversation.</a:t>
            </a:r>
            <a:endParaRPr>
              <a:solidFill>
                <a:schemeClr val="dk1"/>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p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6" name="Google Shape;586;p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share with the whole group.</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p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0" name="Google Shape;600;p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30 minutes.</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5" name="Shape 605"/>
        <p:cNvGrpSpPr/>
        <p:nvPr/>
      </p:nvGrpSpPr>
      <p:grpSpPr>
        <a:xfrm>
          <a:off x="0" y="0"/>
          <a:ext cx="0" cy="0"/>
          <a:chOff x="0" y="0"/>
          <a:chExt cx="0" cy="0"/>
        </a:xfrm>
      </p:grpSpPr>
      <p:sp>
        <p:nvSpPr>
          <p:cNvPr id="606" name="Google Shape;606;p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7" name="Google Shape;607;p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study student work.</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Please see pages 15-21 in your handout.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5" name="Shape 615"/>
        <p:cNvGrpSpPr/>
        <p:nvPr/>
      </p:nvGrpSpPr>
      <p:grpSpPr>
        <a:xfrm>
          <a:off x="0" y="0"/>
          <a:ext cx="0" cy="0"/>
          <a:chOff x="0" y="0"/>
          <a:chExt cx="0" cy="0"/>
        </a:xfrm>
      </p:grpSpPr>
      <p:sp>
        <p:nvSpPr>
          <p:cNvPr id="616" name="Google Shape;616;p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7" name="Google Shape;617;p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share what they noticed.</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Look for trends in responses, especially as connected to </a:t>
            </a:r>
            <a:r>
              <a:rPr b="1" lang="en">
                <a:solidFill>
                  <a:schemeClr val="dk1"/>
                </a:solidFill>
              </a:rPr>
              <a:t>CPE 104.d: Build an exponential function that models a relationship between two quantities.</a:t>
            </a:r>
            <a:endParaRPr>
              <a:solidFill>
                <a:schemeClr val="dk1"/>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7" name="Shape 627"/>
        <p:cNvGrpSpPr/>
        <p:nvPr/>
      </p:nvGrpSpPr>
      <p:grpSpPr>
        <a:xfrm>
          <a:off x="0" y="0"/>
          <a:ext cx="0" cy="0"/>
          <a:chOff x="0" y="0"/>
          <a:chExt cx="0" cy="0"/>
        </a:xfrm>
      </p:grpSpPr>
      <p:sp>
        <p:nvSpPr>
          <p:cNvPr id="628" name="Google Shape;628;p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9" name="Google Shape;629;p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Use this slide to set up what folks will do on the next slide:</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 xml:space="preserve">They will examine the student work. </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 xml:space="preserve">Determine where that </a:t>
            </a:r>
            <a:r>
              <a:rPr b="1" lang="en" u="sng">
                <a:solidFill>
                  <a:schemeClr val="dk1"/>
                </a:solidFill>
              </a:rPr>
              <a:t>work</a:t>
            </a:r>
            <a:r>
              <a:rPr lang="en">
                <a:solidFill>
                  <a:schemeClr val="dk1"/>
                </a:solidFill>
              </a:rPr>
              <a:t xml:space="preserve"> falls along the criteria for success spectrum.</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And add a checkmark and text sharing what evidence of success is present.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We will focus our lens on the CPE displayed on the slide: </a:t>
            </a:r>
            <a:r>
              <a:rPr b="1" lang="en">
                <a:solidFill>
                  <a:schemeClr val="dk1"/>
                </a:solidFill>
              </a:rPr>
              <a:t>104.d.Build an exponential function that models a relationship between two quantities.</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g365beb6cb74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7" name="Google Shape;647;g365beb6cb74_0_9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Facilitator will need to make a copy of the </a:t>
            </a:r>
            <a:r>
              <a:rPr lang="en" u="sng">
                <a:solidFill>
                  <a:schemeClr val="hlink"/>
                </a:solidFill>
                <a:hlinkClick r:id="rId2"/>
              </a:rPr>
              <a:t>editable Google Slide Deck</a:t>
            </a:r>
            <a:r>
              <a:rPr lang="en">
                <a:solidFill>
                  <a:schemeClr val="dk1"/>
                </a:solidFill>
              </a:rPr>
              <a:t xml:space="preserve"> and share that link with participants.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edit the Google slide accordingly, sharing:</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Where they think the evidence of learning is along the Criteria for Success spectrum (using the check marks provided).</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If the student was here, what question(s) would you pose to understand what they know?</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 xml:space="preserve">Remind participants to focus on the CPEs to help guide decision making.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If they find the student </a:t>
            </a:r>
            <a:r>
              <a:rPr b="1" lang="en" u="sng">
                <a:solidFill>
                  <a:schemeClr val="dk1"/>
                </a:solidFill>
              </a:rPr>
              <a:t>work</a:t>
            </a:r>
            <a:r>
              <a:rPr b="1" lang="en">
                <a:solidFill>
                  <a:schemeClr val="dk1"/>
                </a:solidFill>
              </a:rPr>
              <a:t xml:space="preserve"> </a:t>
            </a:r>
            <a:r>
              <a:rPr lang="en">
                <a:solidFill>
                  <a:schemeClr val="dk1"/>
                </a:solidFill>
              </a:rPr>
              <a:t xml:space="preserve">falls within the first two categories, consider inviting folks to consider and share what “conferring and additional instruction/learning” might look like for that student, as time permits.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that directions are on the first slide.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Navigate to Google Slides file to illustrate use of tools as needed.</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5" name="Shape 665"/>
        <p:cNvGrpSpPr/>
        <p:nvPr/>
      </p:nvGrpSpPr>
      <p:grpSpPr>
        <a:xfrm>
          <a:off x="0" y="0"/>
          <a:ext cx="0" cy="0"/>
          <a:chOff x="0" y="0"/>
          <a:chExt cx="0" cy="0"/>
        </a:xfrm>
      </p:grpSpPr>
      <p:sp>
        <p:nvSpPr>
          <p:cNvPr id="666" name="Google Shape;666;p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7" name="Google Shape;667;p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not a norming exercise; there is not single correct characterization of the work. Emphasize use of evidence and concrete next steps from each participant to support student learning. </a:t>
            </a:r>
            <a:endParaRPr>
              <a:solidFill>
                <a:schemeClr val="dk1"/>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5" name="Shape 675"/>
        <p:cNvGrpSpPr/>
        <p:nvPr/>
      </p:nvGrpSpPr>
      <p:grpSpPr>
        <a:xfrm>
          <a:off x="0" y="0"/>
          <a:ext cx="0" cy="0"/>
          <a:chOff x="0" y="0"/>
          <a:chExt cx="0" cy="0"/>
        </a:xfrm>
      </p:grpSpPr>
      <p:sp>
        <p:nvSpPr>
          <p:cNvPr id="676" name="Google Shape;676;p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7" name="Google Shape;677;p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not a norming exercise; there is not single correct characterization of the work. Emphasize use of evidence and concrete next steps from each participant to support student learning. </a:t>
            </a:r>
            <a:endParaRPr>
              <a:solidFill>
                <a:schemeClr val="dk1"/>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9" name="Shape 689"/>
        <p:cNvGrpSpPr/>
        <p:nvPr/>
      </p:nvGrpSpPr>
      <p:grpSpPr>
        <a:xfrm>
          <a:off x="0" y="0"/>
          <a:ext cx="0" cy="0"/>
          <a:chOff x="0" y="0"/>
          <a:chExt cx="0" cy="0"/>
        </a:xfrm>
      </p:grpSpPr>
      <p:sp>
        <p:nvSpPr>
          <p:cNvPr id="690" name="Google Shape;690;p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1" name="Google Shape;691;p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not a norming exercise; there is not single correct characterization of the work. Emphasize use of evidence and concrete next steps from each participant to support student learning. </a:t>
            </a:r>
            <a:endParaRPr>
              <a:solidFill>
                <a:schemeClr val="dk1"/>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1" name="Shape 701"/>
        <p:cNvGrpSpPr/>
        <p:nvPr/>
      </p:nvGrpSpPr>
      <p:grpSpPr>
        <a:xfrm>
          <a:off x="0" y="0"/>
          <a:ext cx="0" cy="0"/>
          <a:chOff x="0" y="0"/>
          <a:chExt cx="0" cy="0"/>
        </a:xfrm>
      </p:grpSpPr>
      <p:sp>
        <p:nvSpPr>
          <p:cNvPr id="702" name="Google Shape;702;p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3" name="Google Shape;703;p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reflect. If time permits, consider using breakout rooms to have folks connect in smaller pairings or groups.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to share with whole group.</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1" name="Shape 711"/>
        <p:cNvGrpSpPr/>
        <p:nvPr/>
      </p:nvGrpSpPr>
      <p:grpSpPr>
        <a:xfrm>
          <a:off x="0" y="0"/>
          <a:ext cx="0" cy="0"/>
          <a:chOff x="0" y="0"/>
          <a:chExt cx="0" cy="0"/>
        </a:xfrm>
      </p:grpSpPr>
      <p:sp>
        <p:nvSpPr>
          <p:cNvPr id="712" name="Google Shape;712;p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13" name="Google Shape;713;p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5 minutes.</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8" name="Shape 718"/>
        <p:cNvGrpSpPr/>
        <p:nvPr/>
      </p:nvGrpSpPr>
      <p:grpSpPr>
        <a:xfrm>
          <a:off x="0" y="0"/>
          <a:ext cx="0" cy="0"/>
          <a:chOff x="0" y="0"/>
          <a:chExt cx="0" cy="0"/>
        </a:xfrm>
      </p:grpSpPr>
      <p:sp>
        <p:nvSpPr>
          <p:cNvPr id="719" name="Google Shape;719;p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20" name="Google Shape;720;p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reflect. If time permits, consider using breakout rooms to have folks connect in smaller pairings or groups.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to share with whole group.</a:t>
            </a:r>
            <a:endParaRPr/>
          </a:p>
        </p:txBody>
      </p:sp>
    </p:spTree>
  </p:cSld>
  <p:clrMapOvr>
    <a:masterClrMapping/>
  </p:clrMapOvr>
</p:notes>
</file>

<file path=ppt/slideLayouts/_rels/slideLayout1.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4.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No Footer">
  <p:cSld name="TITLE_1">
    <p:spTree>
      <p:nvGrpSpPr>
        <p:cNvPr id="9" name="Shape 9"/>
        <p:cNvGrpSpPr/>
        <p:nvPr/>
      </p:nvGrpSpPr>
      <p:grpSpPr>
        <a:xfrm>
          <a:off x="0" y="0"/>
          <a:ext cx="0" cy="0"/>
          <a:chOff x="0" y="0"/>
          <a:chExt cx="0" cy="0"/>
        </a:xfrm>
      </p:grpSpPr>
      <p:cxnSp>
        <p:nvCxnSpPr>
          <p:cNvPr id="10" name="Google Shape;10;p56"/>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11" name="Google Shape;11;p56"/>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2" name="Shape 12"/>
        <p:cNvGrpSpPr/>
        <p:nvPr/>
      </p:nvGrpSpPr>
      <p:grpSpPr>
        <a:xfrm>
          <a:off x="0" y="0"/>
          <a:ext cx="0" cy="0"/>
          <a:chOff x="0" y="0"/>
          <a:chExt cx="0" cy="0"/>
        </a:xfrm>
      </p:grpSpPr>
      <p:cxnSp>
        <p:nvCxnSpPr>
          <p:cNvPr id="13" name="Google Shape;13;p74"/>
          <p:cNvCxnSpPr/>
          <p:nvPr/>
        </p:nvCxnSpPr>
        <p:spPr>
          <a:xfrm>
            <a:off x="4278300" y="2751163"/>
            <a:ext cx="587400" cy="0"/>
          </a:xfrm>
          <a:prstGeom prst="straightConnector1">
            <a:avLst/>
          </a:prstGeom>
          <a:noFill/>
          <a:ln cap="flat" cmpd="sng" w="76200">
            <a:solidFill>
              <a:schemeClr val="dk1"/>
            </a:solidFill>
            <a:prstDash val="solid"/>
            <a:round/>
            <a:headEnd len="sm" w="sm" type="none"/>
            <a:tailEnd len="sm" w="sm" type="none"/>
          </a:ln>
        </p:spPr>
      </p:cxnSp>
      <p:sp>
        <p:nvSpPr>
          <p:cNvPr id="14" name="Google Shape;14;p74"/>
          <p:cNvSpPr txBox="1"/>
          <p:nvPr>
            <p:ph type="ctrTitle"/>
          </p:nvPr>
        </p:nvSpPr>
        <p:spPr>
          <a:xfrm>
            <a:off x="311700" y="595975"/>
            <a:ext cx="8520600" cy="19578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400"/>
              <a:buNone/>
              <a:defRPr sz="5400"/>
            </a:lvl1pPr>
            <a:lvl2pPr lvl="1" algn="ctr">
              <a:lnSpc>
                <a:spcPct val="100000"/>
              </a:lnSpc>
              <a:spcBef>
                <a:spcPts val="0"/>
              </a:spcBef>
              <a:spcAft>
                <a:spcPts val="0"/>
              </a:spcAft>
              <a:buSzPts val="5400"/>
              <a:buNone/>
              <a:defRPr sz="5400"/>
            </a:lvl2pPr>
            <a:lvl3pPr lvl="2" algn="ctr">
              <a:lnSpc>
                <a:spcPct val="100000"/>
              </a:lnSpc>
              <a:spcBef>
                <a:spcPts val="0"/>
              </a:spcBef>
              <a:spcAft>
                <a:spcPts val="0"/>
              </a:spcAft>
              <a:buSzPts val="5400"/>
              <a:buNone/>
              <a:defRPr sz="5400"/>
            </a:lvl3pPr>
            <a:lvl4pPr lvl="3" algn="ctr">
              <a:lnSpc>
                <a:spcPct val="100000"/>
              </a:lnSpc>
              <a:spcBef>
                <a:spcPts val="0"/>
              </a:spcBef>
              <a:spcAft>
                <a:spcPts val="0"/>
              </a:spcAft>
              <a:buSzPts val="5400"/>
              <a:buNone/>
              <a:defRPr sz="5400"/>
            </a:lvl4pPr>
            <a:lvl5pPr lvl="4" algn="ctr">
              <a:lnSpc>
                <a:spcPct val="100000"/>
              </a:lnSpc>
              <a:spcBef>
                <a:spcPts val="0"/>
              </a:spcBef>
              <a:spcAft>
                <a:spcPts val="0"/>
              </a:spcAft>
              <a:buSzPts val="5400"/>
              <a:buNone/>
              <a:defRPr sz="5400"/>
            </a:lvl5pPr>
            <a:lvl6pPr lvl="5" algn="ctr">
              <a:lnSpc>
                <a:spcPct val="100000"/>
              </a:lnSpc>
              <a:spcBef>
                <a:spcPts val="0"/>
              </a:spcBef>
              <a:spcAft>
                <a:spcPts val="0"/>
              </a:spcAft>
              <a:buSzPts val="5400"/>
              <a:buNone/>
              <a:defRPr sz="5400"/>
            </a:lvl6pPr>
            <a:lvl7pPr lvl="6" algn="ctr">
              <a:lnSpc>
                <a:spcPct val="100000"/>
              </a:lnSpc>
              <a:spcBef>
                <a:spcPts val="0"/>
              </a:spcBef>
              <a:spcAft>
                <a:spcPts val="0"/>
              </a:spcAft>
              <a:buSzPts val="5400"/>
              <a:buNone/>
              <a:defRPr sz="5400"/>
            </a:lvl7pPr>
            <a:lvl8pPr lvl="7" algn="ctr">
              <a:lnSpc>
                <a:spcPct val="100000"/>
              </a:lnSpc>
              <a:spcBef>
                <a:spcPts val="0"/>
              </a:spcBef>
              <a:spcAft>
                <a:spcPts val="0"/>
              </a:spcAft>
              <a:buSzPts val="5400"/>
              <a:buNone/>
              <a:defRPr sz="5400"/>
            </a:lvl8pPr>
            <a:lvl9pPr lvl="8" algn="ctr">
              <a:lnSpc>
                <a:spcPct val="100000"/>
              </a:lnSpc>
              <a:spcBef>
                <a:spcPts val="0"/>
              </a:spcBef>
              <a:spcAft>
                <a:spcPts val="0"/>
              </a:spcAft>
              <a:buSzPts val="5400"/>
              <a:buNone/>
              <a:defRPr sz="5400"/>
            </a:lvl9pPr>
          </a:lstStyle>
          <a:p/>
        </p:txBody>
      </p:sp>
      <p:sp>
        <p:nvSpPr>
          <p:cNvPr id="15" name="Google Shape;15;p74"/>
          <p:cNvSpPr txBox="1"/>
          <p:nvPr>
            <p:ph idx="1" type="subTitle"/>
          </p:nvPr>
        </p:nvSpPr>
        <p:spPr>
          <a:xfrm>
            <a:off x="311700" y="3165823"/>
            <a:ext cx="8520600" cy="7335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16" name="Google Shape;16;p7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7" name="Shape 17"/>
        <p:cNvGrpSpPr/>
        <p:nvPr/>
      </p:nvGrpSpPr>
      <p:grpSpPr>
        <a:xfrm>
          <a:off x="0" y="0"/>
          <a:ext cx="0" cy="0"/>
          <a:chOff x="0" y="0"/>
          <a:chExt cx="0" cy="0"/>
        </a:xfrm>
      </p:grpSpPr>
      <p:sp>
        <p:nvSpPr>
          <p:cNvPr id="18" name="Google Shape;18;p75"/>
          <p:cNvSpPr txBox="1"/>
          <p:nvPr>
            <p:ph type="title"/>
          </p:nvPr>
        </p:nvSpPr>
        <p:spPr>
          <a:xfrm>
            <a:off x="311700" y="2480550"/>
            <a:ext cx="8114400" cy="24459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Clr>
                <a:schemeClr val="lt1"/>
              </a:buClr>
              <a:buSzPts val="6800"/>
              <a:buNone/>
              <a:defRPr sz="6800">
                <a:solidFill>
                  <a:schemeClr val="lt1"/>
                </a:solidFill>
              </a:defRPr>
            </a:lvl1pPr>
            <a:lvl2pPr lvl="1" algn="l">
              <a:lnSpc>
                <a:spcPct val="100000"/>
              </a:lnSpc>
              <a:spcBef>
                <a:spcPts val="0"/>
              </a:spcBef>
              <a:spcAft>
                <a:spcPts val="0"/>
              </a:spcAft>
              <a:buClr>
                <a:schemeClr val="lt1"/>
              </a:buClr>
              <a:buSzPts val="6800"/>
              <a:buNone/>
              <a:defRPr sz="6800">
                <a:solidFill>
                  <a:schemeClr val="lt1"/>
                </a:solidFill>
              </a:defRPr>
            </a:lvl2pPr>
            <a:lvl3pPr lvl="2" algn="l">
              <a:lnSpc>
                <a:spcPct val="100000"/>
              </a:lnSpc>
              <a:spcBef>
                <a:spcPts val="0"/>
              </a:spcBef>
              <a:spcAft>
                <a:spcPts val="0"/>
              </a:spcAft>
              <a:buClr>
                <a:schemeClr val="lt1"/>
              </a:buClr>
              <a:buSzPts val="6800"/>
              <a:buNone/>
              <a:defRPr sz="6800">
                <a:solidFill>
                  <a:schemeClr val="lt1"/>
                </a:solidFill>
              </a:defRPr>
            </a:lvl3pPr>
            <a:lvl4pPr lvl="3" algn="l">
              <a:lnSpc>
                <a:spcPct val="100000"/>
              </a:lnSpc>
              <a:spcBef>
                <a:spcPts val="0"/>
              </a:spcBef>
              <a:spcAft>
                <a:spcPts val="0"/>
              </a:spcAft>
              <a:buClr>
                <a:schemeClr val="lt1"/>
              </a:buClr>
              <a:buSzPts val="6800"/>
              <a:buNone/>
              <a:defRPr sz="6800">
                <a:solidFill>
                  <a:schemeClr val="lt1"/>
                </a:solidFill>
              </a:defRPr>
            </a:lvl4pPr>
            <a:lvl5pPr lvl="4" algn="l">
              <a:lnSpc>
                <a:spcPct val="100000"/>
              </a:lnSpc>
              <a:spcBef>
                <a:spcPts val="0"/>
              </a:spcBef>
              <a:spcAft>
                <a:spcPts val="0"/>
              </a:spcAft>
              <a:buClr>
                <a:schemeClr val="lt1"/>
              </a:buClr>
              <a:buSzPts val="6800"/>
              <a:buNone/>
              <a:defRPr sz="6800">
                <a:solidFill>
                  <a:schemeClr val="lt1"/>
                </a:solidFill>
              </a:defRPr>
            </a:lvl5pPr>
            <a:lvl6pPr lvl="5" algn="l">
              <a:lnSpc>
                <a:spcPct val="100000"/>
              </a:lnSpc>
              <a:spcBef>
                <a:spcPts val="0"/>
              </a:spcBef>
              <a:spcAft>
                <a:spcPts val="0"/>
              </a:spcAft>
              <a:buClr>
                <a:schemeClr val="lt1"/>
              </a:buClr>
              <a:buSzPts val="6800"/>
              <a:buNone/>
              <a:defRPr sz="6800">
                <a:solidFill>
                  <a:schemeClr val="lt1"/>
                </a:solidFill>
              </a:defRPr>
            </a:lvl6pPr>
            <a:lvl7pPr lvl="6" algn="l">
              <a:lnSpc>
                <a:spcPct val="100000"/>
              </a:lnSpc>
              <a:spcBef>
                <a:spcPts val="0"/>
              </a:spcBef>
              <a:spcAft>
                <a:spcPts val="0"/>
              </a:spcAft>
              <a:buClr>
                <a:schemeClr val="lt1"/>
              </a:buClr>
              <a:buSzPts val="6800"/>
              <a:buNone/>
              <a:defRPr sz="6800">
                <a:solidFill>
                  <a:schemeClr val="lt1"/>
                </a:solidFill>
              </a:defRPr>
            </a:lvl7pPr>
            <a:lvl8pPr lvl="7" algn="l">
              <a:lnSpc>
                <a:spcPct val="100000"/>
              </a:lnSpc>
              <a:spcBef>
                <a:spcPts val="0"/>
              </a:spcBef>
              <a:spcAft>
                <a:spcPts val="0"/>
              </a:spcAft>
              <a:buClr>
                <a:schemeClr val="lt1"/>
              </a:buClr>
              <a:buSzPts val="6800"/>
              <a:buNone/>
              <a:defRPr sz="6800">
                <a:solidFill>
                  <a:schemeClr val="lt1"/>
                </a:solidFill>
              </a:defRPr>
            </a:lvl8pPr>
            <a:lvl9pPr lvl="8" algn="l">
              <a:lnSpc>
                <a:spcPct val="100000"/>
              </a:lnSpc>
              <a:spcBef>
                <a:spcPts val="0"/>
              </a:spcBef>
              <a:spcAft>
                <a:spcPts val="0"/>
              </a:spcAft>
              <a:buClr>
                <a:schemeClr val="lt1"/>
              </a:buClr>
              <a:buSzPts val="6800"/>
              <a:buNone/>
              <a:defRPr sz="6800">
                <a:solidFill>
                  <a:schemeClr val="lt1"/>
                </a:solidFill>
              </a:defRPr>
            </a:lvl9pPr>
          </a:lstStyle>
          <a:p/>
        </p:txBody>
      </p:sp>
      <p:sp>
        <p:nvSpPr>
          <p:cNvPr id="19" name="Google Shape;19;p7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7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22" name="Google Shape;22;p7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3" name="Google Shape;23;p7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7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26" name="Google Shape;26;p77"/>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7" name="Google Shape;27;p77"/>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8" name="Google Shape;28;p7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7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31" name="Google Shape;31;p7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79"/>
          <p:cNvSpPr txBox="1"/>
          <p:nvPr>
            <p:ph type="title"/>
          </p:nvPr>
        </p:nvSpPr>
        <p:spPr>
          <a:xfrm>
            <a:off x="311700" y="6318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4" name="Google Shape;34;p79"/>
          <p:cNvSpPr txBox="1"/>
          <p:nvPr>
            <p:ph idx="1" type="body"/>
          </p:nvPr>
        </p:nvSpPr>
        <p:spPr>
          <a:xfrm>
            <a:off x="311700" y="1490875"/>
            <a:ext cx="2808000" cy="30780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5" name="Google Shape;35;p7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36" name="Shape 36"/>
        <p:cNvGrpSpPr/>
        <p:nvPr/>
      </p:nvGrpSpPr>
      <p:grpSpPr>
        <a:xfrm>
          <a:off x="0" y="0"/>
          <a:ext cx="0" cy="0"/>
          <a:chOff x="0" y="0"/>
          <a:chExt cx="0" cy="0"/>
        </a:xfrm>
      </p:grpSpPr>
      <p:sp>
        <p:nvSpPr>
          <p:cNvPr id="37" name="Google Shape;37;p80"/>
          <p:cNvSpPr txBox="1"/>
          <p:nvPr>
            <p:ph type="title"/>
          </p:nvPr>
        </p:nvSpPr>
        <p:spPr>
          <a:xfrm>
            <a:off x="490250" y="526350"/>
            <a:ext cx="5683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38" name="Google Shape;38;p8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81"/>
          <p:cNvSpPr/>
          <p:nvPr/>
        </p:nvSpPr>
        <p:spPr>
          <a:xfrm>
            <a:off x="4572000" y="10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1" name="Google Shape;41;p81"/>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2" name="Google Shape;42;p81"/>
          <p:cNvSpPr txBox="1"/>
          <p:nvPr>
            <p:ph type="title"/>
          </p:nvPr>
        </p:nvSpPr>
        <p:spPr>
          <a:xfrm>
            <a:off x="265500" y="1375599"/>
            <a:ext cx="4045200" cy="15519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3800"/>
              <a:buNone/>
              <a:defRPr sz="3800"/>
            </a:lvl1pPr>
            <a:lvl2pPr lvl="1" algn="ctr">
              <a:lnSpc>
                <a:spcPct val="100000"/>
              </a:lnSpc>
              <a:spcBef>
                <a:spcPts val="0"/>
              </a:spcBef>
              <a:spcAft>
                <a:spcPts val="0"/>
              </a:spcAft>
              <a:buSzPts val="3800"/>
              <a:buNone/>
              <a:defRPr sz="3800"/>
            </a:lvl2pPr>
            <a:lvl3pPr lvl="2" algn="ctr">
              <a:lnSpc>
                <a:spcPct val="100000"/>
              </a:lnSpc>
              <a:spcBef>
                <a:spcPts val="0"/>
              </a:spcBef>
              <a:spcAft>
                <a:spcPts val="0"/>
              </a:spcAft>
              <a:buSzPts val="3800"/>
              <a:buNone/>
              <a:defRPr sz="3800"/>
            </a:lvl3pPr>
            <a:lvl4pPr lvl="3" algn="ctr">
              <a:lnSpc>
                <a:spcPct val="100000"/>
              </a:lnSpc>
              <a:spcBef>
                <a:spcPts val="0"/>
              </a:spcBef>
              <a:spcAft>
                <a:spcPts val="0"/>
              </a:spcAft>
              <a:buSzPts val="3800"/>
              <a:buNone/>
              <a:defRPr sz="3800"/>
            </a:lvl4pPr>
            <a:lvl5pPr lvl="4" algn="ctr">
              <a:lnSpc>
                <a:spcPct val="100000"/>
              </a:lnSpc>
              <a:spcBef>
                <a:spcPts val="0"/>
              </a:spcBef>
              <a:spcAft>
                <a:spcPts val="0"/>
              </a:spcAft>
              <a:buSzPts val="3800"/>
              <a:buNone/>
              <a:defRPr sz="3800"/>
            </a:lvl5pPr>
            <a:lvl6pPr lvl="5" algn="ctr">
              <a:lnSpc>
                <a:spcPct val="100000"/>
              </a:lnSpc>
              <a:spcBef>
                <a:spcPts val="0"/>
              </a:spcBef>
              <a:spcAft>
                <a:spcPts val="0"/>
              </a:spcAft>
              <a:buSzPts val="3800"/>
              <a:buNone/>
              <a:defRPr sz="3800"/>
            </a:lvl6pPr>
            <a:lvl7pPr lvl="6" algn="ctr">
              <a:lnSpc>
                <a:spcPct val="100000"/>
              </a:lnSpc>
              <a:spcBef>
                <a:spcPts val="0"/>
              </a:spcBef>
              <a:spcAft>
                <a:spcPts val="0"/>
              </a:spcAft>
              <a:buSzPts val="3800"/>
              <a:buNone/>
              <a:defRPr sz="3800"/>
            </a:lvl7pPr>
            <a:lvl8pPr lvl="7" algn="ctr">
              <a:lnSpc>
                <a:spcPct val="100000"/>
              </a:lnSpc>
              <a:spcBef>
                <a:spcPts val="0"/>
              </a:spcBef>
              <a:spcAft>
                <a:spcPts val="0"/>
              </a:spcAft>
              <a:buSzPts val="3800"/>
              <a:buNone/>
              <a:defRPr sz="3800"/>
            </a:lvl8pPr>
            <a:lvl9pPr lvl="8" algn="ctr">
              <a:lnSpc>
                <a:spcPct val="100000"/>
              </a:lnSpc>
              <a:spcBef>
                <a:spcPts val="0"/>
              </a:spcBef>
              <a:spcAft>
                <a:spcPts val="0"/>
              </a:spcAft>
              <a:buSzPts val="3800"/>
              <a:buNone/>
              <a:defRPr sz="3800"/>
            </a:lvl9pPr>
          </a:lstStyle>
          <a:p/>
        </p:txBody>
      </p:sp>
      <p:sp>
        <p:nvSpPr>
          <p:cNvPr id="43" name="Google Shape;43;p81"/>
          <p:cNvSpPr txBox="1"/>
          <p:nvPr>
            <p:ph idx="1" type="subTitle"/>
          </p:nvPr>
        </p:nvSpPr>
        <p:spPr>
          <a:xfrm>
            <a:off x="265500" y="2981125"/>
            <a:ext cx="4045200" cy="13455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4" name="Google Shape;44;p81"/>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0"/>
              </a:spcBef>
              <a:spcAft>
                <a:spcPts val="0"/>
              </a:spcAft>
              <a:buClr>
                <a:schemeClr val="lt1"/>
              </a:buClr>
              <a:buSzPts val="1400"/>
              <a:buChar char="○"/>
              <a:defRPr>
                <a:solidFill>
                  <a:schemeClr val="lt1"/>
                </a:solidFill>
              </a:defRPr>
            </a:lvl2pPr>
            <a:lvl3pPr indent="-317500" lvl="2" marL="1371600" algn="l">
              <a:lnSpc>
                <a:spcPct val="115000"/>
              </a:lnSpc>
              <a:spcBef>
                <a:spcPts val="0"/>
              </a:spcBef>
              <a:spcAft>
                <a:spcPts val="0"/>
              </a:spcAft>
              <a:buClr>
                <a:schemeClr val="lt1"/>
              </a:buClr>
              <a:buSzPts val="1400"/>
              <a:buChar char="■"/>
              <a:defRPr>
                <a:solidFill>
                  <a:schemeClr val="lt1"/>
                </a:solidFill>
              </a:defRPr>
            </a:lvl3pPr>
            <a:lvl4pPr indent="-317500" lvl="3" marL="1828800" algn="l">
              <a:lnSpc>
                <a:spcPct val="115000"/>
              </a:lnSpc>
              <a:spcBef>
                <a:spcPts val="0"/>
              </a:spcBef>
              <a:spcAft>
                <a:spcPts val="0"/>
              </a:spcAft>
              <a:buClr>
                <a:schemeClr val="lt1"/>
              </a:buClr>
              <a:buSzPts val="1400"/>
              <a:buChar char="●"/>
              <a:defRPr>
                <a:solidFill>
                  <a:schemeClr val="lt1"/>
                </a:solidFill>
              </a:defRPr>
            </a:lvl4pPr>
            <a:lvl5pPr indent="-317500" lvl="4" marL="2286000" algn="l">
              <a:lnSpc>
                <a:spcPct val="115000"/>
              </a:lnSpc>
              <a:spcBef>
                <a:spcPts val="0"/>
              </a:spcBef>
              <a:spcAft>
                <a:spcPts val="0"/>
              </a:spcAft>
              <a:buClr>
                <a:schemeClr val="lt1"/>
              </a:buClr>
              <a:buSzPts val="1400"/>
              <a:buChar char="○"/>
              <a:defRPr>
                <a:solidFill>
                  <a:schemeClr val="lt1"/>
                </a:solidFill>
              </a:defRPr>
            </a:lvl5pPr>
            <a:lvl6pPr indent="-317500" lvl="5" marL="2743200" algn="l">
              <a:lnSpc>
                <a:spcPct val="115000"/>
              </a:lnSpc>
              <a:spcBef>
                <a:spcPts val="0"/>
              </a:spcBef>
              <a:spcAft>
                <a:spcPts val="0"/>
              </a:spcAft>
              <a:buClr>
                <a:schemeClr val="lt1"/>
              </a:buClr>
              <a:buSzPts val="1400"/>
              <a:buChar char="■"/>
              <a:defRPr>
                <a:solidFill>
                  <a:schemeClr val="lt1"/>
                </a:solidFill>
              </a:defRPr>
            </a:lvl6pPr>
            <a:lvl7pPr indent="-317500" lvl="6" marL="3200400" algn="l">
              <a:lnSpc>
                <a:spcPct val="115000"/>
              </a:lnSpc>
              <a:spcBef>
                <a:spcPts val="0"/>
              </a:spcBef>
              <a:spcAft>
                <a:spcPts val="0"/>
              </a:spcAft>
              <a:buClr>
                <a:schemeClr val="lt1"/>
              </a:buClr>
              <a:buSzPts val="1400"/>
              <a:buChar char="●"/>
              <a:defRPr>
                <a:solidFill>
                  <a:schemeClr val="lt1"/>
                </a:solidFill>
              </a:defRPr>
            </a:lvl7pPr>
            <a:lvl8pPr indent="-317500" lvl="7" marL="3657600" algn="l">
              <a:lnSpc>
                <a:spcPct val="115000"/>
              </a:lnSpc>
              <a:spcBef>
                <a:spcPts val="0"/>
              </a:spcBef>
              <a:spcAft>
                <a:spcPts val="0"/>
              </a:spcAft>
              <a:buClr>
                <a:schemeClr val="lt1"/>
              </a:buClr>
              <a:buSzPts val="1400"/>
              <a:buChar char="○"/>
              <a:defRPr>
                <a:solidFill>
                  <a:schemeClr val="lt1"/>
                </a:solidFill>
              </a:defRPr>
            </a:lvl8pPr>
            <a:lvl9pPr indent="-317500" lvl="8" marL="4114800" algn="l">
              <a:lnSpc>
                <a:spcPct val="115000"/>
              </a:lnSpc>
              <a:spcBef>
                <a:spcPts val="0"/>
              </a:spcBef>
              <a:spcAft>
                <a:spcPts val="0"/>
              </a:spcAft>
              <a:buClr>
                <a:schemeClr val="lt1"/>
              </a:buClr>
              <a:buSzPts val="1400"/>
              <a:buChar char="■"/>
              <a:defRPr>
                <a:solidFill>
                  <a:schemeClr val="lt1"/>
                </a:solidFill>
              </a:defRPr>
            </a:lvl9pPr>
          </a:lstStyle>
          <a:p/>
        </p:txBody>
      </p:sp>
      <p:sp>
        <p:nvSpPr>
          <p:cNvPr id="45" name="Google Shape;45;p8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p82"/>
          <p:cNvSpPr txBox="1"/>
          <p:nvPr>
            <p:ph idx="1" type="body"/>
          </p:nvPr>
        </p:nvSpPr>
        <p:spPr>
          <a:xfrm>
            <a:off x="319500" y="4233725"/>
            <a:ext cx="5998800" cy="5988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Clr>
                <a:schemeClr val="accent3"/>
              </a:buClr>
              <a:buSzPts val="1800"/>
              <a:buFont typeface="Alfa Slab One"/>
              <a:buNone/>
              <a:defRPr>
                <a:solidFill>
                  <a:schemeClr val="accent3"/>
                </a:solidFill>
                <a:latin typeface="Alfa Slab One"/>
                <a:ea typeface="Alfa Slab One"/>
                <a:cs typeface="Alfa Slab One"/>
                <a:sym typeface="Alfa Slab One"/>
              </a:defRPr>
            </a:lvl1pPr>
          </a:lstStyle>
          <a:p/>
        </p:txBody>
      </p:sp>
      <p:sp>
        <p:nvSpPr>
          <p:cNvPr id="48" name="Google Shape;48;p8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 name="Shape 49"/>
        <p:cNvGrpSpPr/>
        <p:nvPr/>
      </p:nvGrpSpPr>
      <p:grpSpPr>
        <a:xfrm>
          <a:off x="0" y="0"/>
          <a:ext cx="0" cy="0"/>
          <a:chOff x="0" y="0"/>
          <a:chExt cx="0" cy="0"/>
        </a:xfrm>
      </p:grpSpPr>
      <p:sp>
        <p:nvSpPr>
          <p:cNvPr id="50" name="Google Shape;50;p83"/>
          <p:cNvSpPr txBox="1"/>
          <p:nvPr>
            <p:ph hasCustomPrompt="1" type="title"/>
          </p:nvPr>
        </p:nvSpPr>
        <p:spPr>
          <a:xfrm>
            <a:off x="311700" y="1167925"/>
            <a:ext cx="8520600" cy="19800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dk1"/>
              </a:buClr>
              <a:buSzPts val="11000"/>
              <a:buNone/>
              <a:defRPr sz="11000">
                <a:solidFill>
                  <a:schemeClr val="dk1"/>
                </a:solidFill>
              </a:defRPr>
            </a:lvl1pPr>
            <a:lvl2pPr lvl="1" algn="ctr">
              <a:lnSpc>
                <a:spcPct val="100000"/>
              </a:lnSpc>
              <a:spcBef>
                <a:spcPts val="0"/>
              </a:spcBef>
              <a:spcAft>
                <a:spcPts val="0"/>
              </a:spcAft>
              <a:buClr>
                <a:schemeClr val="dk1"/>
              </a:buClr>
              <a:buSzPts val="11000"/>
              <a:buNone/>
              <a:defRPr sz="11000">
                <a:solidFill>
                  <a:schemeClr val="dk1"/>
                </a:solidFill>
              </a:defRPr>
            </a:lvl2pPr>
            <a:lvl3pPr lvl="2" algn="ctr">
              <a:lnSpc>
                <a:spcPct val="100000"/>
              </a:lnSpc>
              <a:spcBef>
                <a:spcPts val="0"/>
              </a:spcBef>
              <a:spcAft>
                <a:spcPts val="0"/>
              </a:spcAft>
              <a:buClr>
                <a:schemeClr val="dk1"/>
              </a:buClr>
              <a:buSzPts val="11000"/>
              <a:buNone/>
              <a:defRPr sz="11000">
                <a:solidFill>
                  <a:schemeClr val="dk1"/>
                </a:solidFill>
              </a:defRPr>
            </a:lvl3pPr>
            <a:lvl4pPr lvl="3" algn="ctr">
              <a:lnSpc>
                <a:spcPct val="100000"/>
              </a:lnSpc>
              <a:spcBef>
                <a:spcPts val="0"/>
              </a:spcBef>
              <a:spcAft>
                <a:spcPts val="0"/>
              </a:spcAft>
              <a:buClr>
                <a:schemeClr val="dk1"/>
              </a:buClr>
              <a:buSzPts val="11000"/>
              <a:buNone/>
              <a:defRPr sz="11000">
                <a:solidFill>
                  <a:schemeClr val="dk1"/>
                </a:solidFill>
              </a:defRPr>
            </a:lvl4pPr>
            <a:lvl5pPr lvl="4" algn="ctr">
              <a:lnSpc>
                <a:spcPct val="100000"/>
              </a:lnSpc>
              <a:spcBef>
                <a:spcPts val="0"/>
              </a:spcBef>
              <a:spcAft>
                <a:spcPts val="0"/>
              </a:spcAft>
              <a:buClr>
                <a:schemeClr val="dk1"/>
              </a:buClr>
              <a:buSzPts val="11000"/>
              <a:buNone/>
              <a:defRPr sz="11000">
                <a:solidFill>
                  <a:schemeClr val="dk1"/>
                </a:solidFill>
              </a:defRPr>
            </a:lvl5pPr>
            <a:lvl6pPr lvl="5" algn="ctr">
              <a:lnSpc>
                <a:spcPct val="100000"/>
              </a:lnSpc>
              <a:spcBef>
                <a:spcPts val="0"/>
              </a:spcBef>
              <a:spcAft>
                <a:spcPts val="0"/>
              </a:spcAft>
              <a:buClr>
                <a:schemeClr val="dk1"/>
              </a:buClr>
              <a:buSzPts val="11000"/>
              <a:buNone/>
              <a:defRPr sz="11000">
                <a:solidFill>
                  <a:schemeClr val="dk1"/>
                </a:solidFill>
              </a:defRPr>
            </a:lvl6pPr>
            <a:lvl7pPr lvl="6" algn="ctr">
              <a:lnSpc>
                <a:spcPct val="100000"/>
              </a:lnSpc>
              <a:spcBef>
                <a:spcPts val="0"/>
              </a:spcBef>
              <a:spcAft>
                <a:spcPts val="0"/>
              </a:spcAft>
              <a:buClr>
                <a:schemeClr val="dk1"/>
              </a:buClr>
              <a:buSzPts val="11000"/>
              <a:buNone/>
              <a:defRPr sz="11000">
                <a:solidFill>
                  <a:schemeClr val="dk1"/>
                </a:solidFill>
              </a:defRPr>
            </a:lvl7pPr>
            <a:lvl8pPr lvl="7" algn="ctr">
              <a:lnSpc>
                <a:spcPct val="100000"/>
              </a:lnSpc>
              <a:spcBef>
                <a:spcPts val="0"/>
              </a:spcBef>
              <a:spcAft>
                <a:spcPts val="0"/>
              </a:spcAft>
              <a:buClr>
                <a:schemeClr val="dk1"/>
              </a:buClr>
              <a:buSzPts val="11000"/>
              <a:buNone/>
              <a:defRPr sz="11000">
                <a:solidFill>
                  <a:schemeClr val="dk1"/>
                </a:solidFill>
              </a:defRPr>
            </a:lvl8pPr>
            <a:lvl9pPr lvl="8" algn="ctr">
              <a:lnSpc>
                <a:spcPct val="100000"/>
              </a:lnSpc>
              <a:spcBef>
                <a:spcPts val="0"/>
              </a:spcBef>
              <a:spcAft>
                <a:spcPts val="0"/>
              </a:spcAft>
              <a:buClr>
                <a:schemeClr val="dk1"/>
              </a:buClr>
              <a:buSzPts val="11000"/>
              <a:buNone/>
              <a:defRPr sz="11000">
                <a:solidFill>
                  <a:schemeClr val="dk1"/>
                </a:solidFill>
              </a:defRPr>
            </a:lvl9pPr>
          </a:lstStyle>
          <a:p>
            <a:r>
              <a:t>xx%</a:t>
            </a:r>
          </a:p>
        </p:txBody>
      </p:sp>
      <p:sp>
        <p:nvSpPr>
          <p:cNvPr id="51" name="Google Shape;51;p83"/>
          <p:cNvSpPr txBox="1"/>
          <p:nvPr>
            <p:ph idx="1" type="body"/>
          </p:nvPr>
        </p:nvSpPr>
        <p:spPr>
          <a:xfrm>
            <a:off x="311700" y="3224250"/>
            <a:ext cx="8520600" cy="10716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52" name="Google Shape;52;p8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8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a Section Header" showMasterSp="0">
  <p:cSld name="3a Section Header">
    <p:bg>
      <p:bgPr>
        <a:solidFill>
          <a:schemeClr val="accent1"/>
        </a:solidFill>
      </p:bgPr>
    </p:bg>
    <p:spTree>
      <p:nvGrpSpPr>
        <p:cNvPr id="55" name="Shape 55"/>
        <p:cNvGrpSpPr/>
        <p:nvPr/>
      </p:nvGrpSpPr>
      <p:grpSpPr>
        <a:xfrm>
          <a:off x="0" y="0"/>
          <a:ext cx="0" cy="0"/>
          <a:chOff x="0" y="0"/>
          <a:chExt cx="0" cy="0"/>
        </a:xfrm>
      </p:grpSpPr>
      <p:sp>
        <p:nvSpPr>
          <p:cNvPr id="56" name="Google Shape;56;p85"/>
          <p:cNvSpPr txBox="1"/>
          <p:nvPr>
            <p:ph type="title"/>
          </p:nvPr>
        </p:nvSpPr>
        <p:spPr>
          <a:xfrm>
            <a:off x="571481" y="1085851"/>
            <a:ext cx="7543800" cy="14859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lt1"/>
              </a:buClr>
              <a:buSzPts val="3300"/>
              <a:buFont typeface="Roboto"/>
              <a:buNone/>
              <a:defRPr>
                <a:solidFill>
                  <a:schemeClr val="lt1"/>
                </a:solidFill>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57" name="Google Shape;57;p85"/>
          <p:cNvSpPr txBox="1"/>
          <p:nvPr>
            <p:ph idx="1" type="subTitle"/>
          </p:nvPr>
        </p:nvSpPr>
        <p:spPr>
          <a:xfrm>
            <a:off x="571481" y="2702638"/>
            <a:ext cx="7543800" cy="1241700"/>
          </a:xfrm>
          <a:prstGeom prst="rect">
            <a:avLst/>
          </a:prstGeom>
          <a:noFill/>
          <a:ln>
            <a:noFill/>
          </a:ln>
        </p:spPr>
        <p:txBody>
          <a:bodyPr anchorCtr="0" anchor="t" bIns="34275" lIns="68575" spcFirstLastPara="1" rIns="68575" wrap="square" tIns="34275">
            <a:noAutofit/>
          </a:bodyPr>
          <a:lstStyle>
            <a:lvl1pPr lvl="0" algn="l">
              <a:lnSpc>
                <a:spcPct val="90000"/>
              </a:lnSpc>
              <a:spcBef>
                <a:spcPts val="800"/>
              </a:spcBef>
              <a:spcAft>
                <a:spcPts val="0"/>
              </a:spcAft>
              <a:buClr>
                <a:schemeClr val="lt1"/>
              </a:buClr>
              <a:buSzPts val="2100"/>
              <a:buNone/>
              <a:defRPr sz="2100">
                <a:solidFill>
                  <a:schemeClr val="lt1"/>
                </a:solidFill>
                <a:latin typeface="Roboto"/>
                <a:ea typeface="Roboto"/>
                <a:cs typeface="Roboto"/>
                <a:sym typeface="Roboto"/>
              </a:defRPr>
            </a:lvl1pPr>
            <a:lvl2pPr lvl="1" algn="ctr">
              <a:lnSpc>
                <a:spcPct val="90000"/>
              </a:lnSpc>
              <a:spcBef>
                <a:spcPts val="1200"/>
              </a:spcBef>
              <a:spcAft>
                <a:spcPts val="0"/>
              </a:spcAft>
              <a:buClr>
                <a:schemeClr val="dk1"/>
              </a:buClr>
              <a:buSzPts val="1500"/>
              <a:buNone/>
              <a:defRPr sz="1500"/>
            </a:lvl2pPr>
            <a:lvl3pPr lvl="2" algn="ctr">
              <a:lnSpc>
                <a:spcPct val="90000"/>
              </a:lnSpc>
              <a:spcBef>
                <a:spcPts val="1200"/>
              </a:spcBef>
              <a:spcAft>
                <a:spcPts val="0"/>
              </a:spcAft>
              <a:buClr>
                <a:schemeClr val="dk1"/>
              </a:buClr>
              <a:buSzPts val="1400"/>
              <a:buNone/>
              <a:defRPr sz="1400"/>
            </a:lvl3pPr>
            <a:lvl4pPr lvl="3" algn="ctr">
              <a:lnSpc>
                <a:spcPct val="90000"/>
              </a:lnSpc>
              <a:spcBef>
                <a:spcPts val="1200"/>
              </a:spcBef>
              <a:spcAft>
                <a:spcPts val="0"/>
              </a:spcAft>
              <a:buClr>
                <a:schemeClr val="dk1"/>
              </a:buClr>
              <a:buSzPts val="1200"/>
              <a:buNone/>
              <a:defRPr sz="1200"/>
            </a:lvl4pPr>
            <a:lvl5pPr lvl="4" algn="ctr">
              <a:lnSpc>
                <a:spcPct val="90000"/>
              </a:lnSpc>
              <a:spcBef>
                <a:spcPts val="1200"/>
              </a:spcBef>
              <a:spcAft>
                <a:spcPts val="0"/>
              </a:spcAft>
              <a:buClr>
                <a:schemeClr val="dk1"/>
              </a:buClr>
              <a:buSzPts val="1200"/>
              <a:buNone/>
              <a:defRPr sz="1200"/>
            </a:lvl5pPr>
            <a:lvl6pPr lvl="5" algn="ctr">
              <a:lnSpc>
                <a:spcPct val="90000"/>
              </a:lnSpc>
              <a:spcBef>
                <a:spcPts val="1200"/>
              </a:spcBef>
              <a:spcAft>
                <a:spcPts val="0"/>
              </a:spcAft>
              <a:buClr>
                <a:schemeClr val="dk1"/>
              </a:buClr>
              <a:buSzPts val="1200"/>
              <a:buNone/>
              <a:defRPr sz="1200"/>
            </a:lvl6pPr>
            <a:lvl7pPr lvl="6" algn="ctr">
              <a:lnSpc>
                <a:spcPct val="90000"/>
              </a:lnSpc>
              <a:spcBef>
                <a:spcPts val="1200"/>
              </a:spcBef>
              <a:spcAft>
                <a:spcPts val="0"/>
              </a:spcAft>
              <a:buClr>
                <a:schemeClr val="dk1"/>
              </a:buClr>
              <a:buSzPts val="1200"/>
              <a:buNone/>
              <a:defRPr sz="1200"/>
            </a:lvl7pPr>
            <a:lvl8pPr lvl="7" algn="ctr">
              <a:lnSpc>
                <a:spcPct val="90000"/>
              </a:lnSpc>
              <a:spcBef>
                <a:spcPts val="1200"/>
              </a:spcBef>
              <a:spcAft>
                <a:spcPts val="0"/>
              </a:spcAft>
              <a:buClr>
                <a:schemeClr val="dk1"/>
              </a:buClr>
              <a:buSzPts val="1200"/>
              <a:buNone/>
              <a:defRPr sz="1200"/>
            </a:lvl8pPr>
            <a:lvl9pPr lvl="8" algn="ctr">
              <a:lnSpc>
                <a:spcPct val="90000"/>
              </a:lnSpc>
              <a:spcBef>
                <a:spcPts val="1200"/>
              </a:spcBef>
              <a:spcAft>
                <a:spcPts val="1200"/>
              </a:spcAft>
              <a:buClr>
                <a:schemeClr val="dk1"/>
              </a:buClr>
              <a:buSzPts val="1200"/>
              <a:buNone/>
              <a:defRPr sz="1200"/>
            </a:lvl9pPr>
          </a:lstStyle>
          <a:p/>
        </p:txBody>
      </p:sp>
      <p:pic>
        <p:nvPicPr>
          <p:cNvPr id="58" name="Google Shape;58;p85"/>
          <p:cNvPicPr preferRelativeResize="0"/>
          <p:nvPr/>
        </p:nvPicPr>
        <p:blipFill rotWithShape="1">
          <a:blip r:embed="rId2">
            <a:alphaModFix/>
          </a:blip>
          <a:srcRect b="0" l="0" r="0" t="0"/>
          <a:stretch/>
        </p:blipFill>
        <p:spPr>
          <a:xfrm>
            <a:off x="7743825" y="4800600"/>
            <a:ext cx="1285875" cy="321469"/>
          </a:xfrm>
          <a:prstGeom prst="rect">
            <a:avLst/>
          </a:prstGeom>
          <a:noFill/>
          <a:ln>
            <a:noFill/>
          </a:ln>
        </p:spPr>
      </p:pic>
      <p:pic>
        <p:nvPicPr>
          <p:cNvPr id="59" name="Google Shape;59;p85"/>
          <p:cNvPicPr preferRelativeResize="0"/>
          <p:nvPr/>
        </p:nvPicPr>
        <p:blipFill rotWithShape="1">
          <a:blip r:embed="rId3">
            <a:alphaModFix/>
          </a:blip>
          <a:srcRect b="0" l="0" r="0" t="0"/>
          <a:stretch/>
        </p:blipFill>
        <p:spPr>
          <a:xfrm rot="5400000">
            <a:off x="-290946" y="290945"/>
            <a:ext cx="1200151" cy="618259"/>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No Footer">
  <p:cSld name="TITLE_1">
    <p:spTree>
      <p:nvGrpSpPr>
        <p:cNvPr id="64" name="Shape 64"/>
        <p:cNvGrpSpPr/>
        <p:nvPr/>
      </p:nvGrpSpPr>
      <p:grpSpPr>
        <a:xfrm>
          <a:off x="0" y="0"/>
          <a:ext cx="0" cy="0"/>
          <a:chOff x="0" y="0"/>
          <a:chExt cx="0" cy="0"/>
        </a:xfrm>
      </p:grpSpPr>
      <p:cxnSp>
        <p:nvCxnSpPr>
          <p:cNvPr id="65" name="Google Shape;65;p58"/>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66" name="Google Shape;66;p58"/>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7" name="Shape 67"/>
        <p:cNvGrpSpPr/>
        <p:nvPr/>
      </p:nvGrpSpPr>
      <p:grpSpPr>
        <a:xfrm>
          <a:off x="0" y="0"/>
          <a:ext cx="0" cy="0"/>
          <a:chOff x="0" y="0"/>
          <a:chExt cx="0" cy="0"/>
        </a:xfrm>
      </p:grpSpPr>
      <p:sp>
        <p:nvSpPr>
          <p:cNvPr id="68" name="Google Shape;68;p5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9" name="Google Shape;69;p5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70" name="Google Shape;70;p5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TITLE_1_1">
    <p:spTree>
      <p:nvGrpSpPr>
        <p:cNvPr id="71" name="Shape 71"/>
        <p:cNvGrpSpPr/>
        <p:nvPr/>
      </p:nvGrpSpPr>
      <p:grpSpPr>
        <a:xfrm>
          <a:off x="0" y="0"/>
          <a:ext cx="0" cy="0"/>
          <a:chOff x="0" y="0"/>
          <a:chExt cx="0" cy="0"/>
        </a:xfrm>
      </p:grpSpPr>
      <p:cxnSp>
        <p:nvCxnSpPr>
          <p:cNvPr id="72" name="Google Shape;72;p60"/>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73" name="Google Shape;73;p60"/>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74" name="Google Shape;74;p60"/>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75" name="Google Shape;75;p60"/>
          <p:cNvSpPr txBox="1"/>
          <p:nvPr/>
        </p:nvSpPr>
        <p:spPr>
          <a:xfrm>
            <a:off x="3419850" y="4836225"/>
            <a:ext cx="26496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DM Sans"/>
              <a:ea typeface="DM Sans"/>
              <a:cs typeface="DM Sans"/>
              <a:sym typeface="DM Sans"/>
            </a:endParaRPr>
          </a:p>
        </p:txBody>
      </p:sp>
      <p:sp>
        <p:nvSpPr>
          <p:cNvPr id="76" name="Google Shape;76;p60"/>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7" name="Shape 77"/>
        <p:cNvGrpSpPr/>
        <p:nvPr/>
      </p:nvGrpSpPr>
      <p:grpSpPr>
        <a:xfrm>
          <a:off x="0" y="0"/>
          <a:ext cx="0" cy="0"/>
          <a:chOff x="0" y="0"/>
          <a:chExt cx="0" cy="0"/>
        </a:xfrm>
      </p:grpSpPr>
      <p:sp>
        <p:nvSpPr>
          <p:cNvPr id="78" name="Google Shape;78;p61"/>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79" name="Google Shape;79;p61"/>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80" name="Google Shape;80;p6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p:cSld name="TITLE_2">
    <p:spTree>
      <p:nvGrpSpPr>
        <p:cNvPr id="81" name="Shape 81"/>
        <p:cNvGrpSpPr/>
        <p:nvPr/>
      </p:nvGrpSpPr>
      <p:grpSpPr>
        <a:xfrm>
          <a:off x="0" y="0"/>
          <a:ext cx="0" cy="0"/>
          <a:chOff x="0" y="0"/>
          <a:chExt cx="0" cy="0"/>
        </a:xfrm>
      </p:grpSpPr>
      <p:cxnSp>
        <p:nvCxnSpPr>
          <p:cNvPr id="82" name="Google Shape;82;p62"/>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83" name="Google Shape;83;p62"/>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84" name="Google Shape;84;p62"/>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85" name="Google Shape;85;p62"/>
          <p:cNvSpPr txBox="1"/>
          <p:nvPr/>
        </p:nvSpPr>
        <p:spPr>
          <a:xfrm>
            <a:off x="33873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DM Sans"/>
              <a:ea typeface="DM Sans"/>
              <a:cs typeface="DM Sans"/>
              <a:sym typeface="DM Sans"/>
            </a:endParaRPr>
          </a:p>
        </p:txBody>
      </p:sp>
      <p:sp>
        <p:nvSpPr>
          <p:cNvPr id="86" name="Google Shape;86;p62"/>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928">
          <p15:clr>
            <a:srgbClr val="FA7B17"/>
          </p15:clr>
        </p15:guide>
        <p15:guide id="6" pos="3029">
          <p15:clr>
            <a:srgbClr val="FA7B17"/>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87" name="Shape 87"/>
        <p:cNvGrpSpPr/>
        <p:nvPr/>
      </p:nvGrpSpPr>
      <p:grpSpPr>
        <a:xfrm>
          <a:off x="0" y="0"/>
          <a:ext cx="0" cy="0"/>
          <a:chOff x="0" y="0"/>
          <a:chExt cx="0" cy="0"/>
        </a:xfrm>
      </p:grpSpPr>
      <p:sp>
        <p:nvSpPr>
          <p:cNvPr id="88" name="Google Shape;88;p63"/>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89" name="Google Shape;89;p6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90" name="Shape 90"/>
        <p:cNvGrpSpPr/>
        <p:nvPr/>
      </p:nvGrpSpPr>
      <p:grpSpPr>
        <a:xfrm>
          <a:off x="0" y="0"/>
          <a:ext cx="0" cy="0"/>
          <a:chOff x="0" y="0"/>
          <a:chExt cx="0" cy="0"/>
        </a:xfrm>
      </p:grpSpPr>
      <p:sp>
        <p:nvSpPr>
          <p:cNvPr id="91" name="Google Shape;91;p6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92" name="Google Shape;92;p64"/>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93" name="Google Shape;93;p64"/>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94" name="Google Shape;94;p6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5" name="Shape 95"/>
        <p:cNvGrpSpPr/>
        <p:nvPr/>
      </p:nvGrpSpPr>
      <p:grpSpPr>
        <a:xfrm>
          <a:off x="0" y="0"/>
          <a:ext cx="0" cy="0"/>
          <a:chOff x="0" y="0"/>
          <a:chExt cx="0" cy="0"/>
        </a:xfrm>
      </p:grpSpPr>
      <p:sp>
        <p:nvSpPr>
          <p:cNvPr id="96" name="Google Shape;96;p6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97" name="Google Shape;97;p6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98" name="Shape 98"/>
        <p:cNvGrpSpPr/>
        <p:nvPr/>
      </p:nvGrpSpPr>
      <p:grpSpPr>
        <a:xfrm>
          <a:off x="0" y="0"/>
          <a:ext cx="0" cy="0"/>
          <a:chOff x="0" y="0"/>
          <a:chExt cx="0" cy="0"/>
        </a:xfrm>
      </p:grpSpPr>
      <p:sp>
        <p:nvSpPr>
          <p:cNvPr id="99" name="Google Shape;99;p66"/>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100" name="Google Shape;100;p66"/>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01" name="Google Shape;101;p6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02" name="Shape 102"/>
        <p:cNvGrpSpPr/>
        <p:nvPr/>
      </p:nvGrpSpPr>
      <p:grpSpPr>
        <a:xfrm>
          <a:off x="0" y="0"/>
          <a:ext cx="0" cy="0"/>
          <a:chOff x="0" y="0"/>
          <a:chExt cx="0" cy="0"/>
        </a:xfrm>
      </p:grpSpPr>
      <p:sp>
        <p:nvSpPr>
          <p:cNvPr id="103" name="Google Shape;103;p67"/>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104" name="Google Shape;104;p6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05" name="Shape 105"/>
        <p:cNvGrpSpPr/>
        <p:nvPr/>
      </p:nvGrpSpPr>
      <p:grpSpPr>
        <a:xfrm>
          <a:off x="0" y="0"/>
          <a:ext cx="0" cy="0"/>
          <a:chOff x="0" y="0"/>
          <a:chExt cx="0" cy="0"/>
        </a:xfrm>
      </p:grpSpPr>
      <p:sp>
        <p:nvSpPr>
          <p:cNvPr id="106" name="Google Shape;106;p68"/>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p68"/>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108" name="Google Shape;108;p68"/>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09" name="Google Shape;109;p68"/>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10" name="Google Shape;110;p6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11" name="Shape 111"/>
        <p:cNvGrpSpPr/>
        <p:nvPr/>
      </p:nvGrpSpPr>
      <p:grpSpPr>
        <a:xfrm>
          <a:off x="0" y="0"/>
          <a:ext cx="0" cy="0"/>
          <a:chOff x="0" y="0"/>
          <a:chExt cx="0" cy="0"/>
        </a:xfrm>
      </p:grpSpPr>
      <p:sp>
        <p:nvSpPr>
          <p:cNvPr id="112" name="Google Shape;112;p69"/>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113" name="Google Shape;113;p6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14" name="Shape 114"/>
        <p:cNvGrpSpPr/>
        <p:nvPr/>
      </p:nvGrpSpPr>
      <p:grpSpPr>
        <a:xfrm>
          <a:off x="0" y="0"/>
          <a:ext cx="0" cy="0"/>
          <a:chOff x="0" y="0"/>
          <a:chExt cx="0" cy="0"/>
        </a:xfrm>
      </p:grpSpPr>
      <p:sp>
        <p:nvSpPr>
          <p:cNvPr id="115" name="Google Shape;115;p70"/>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116" name="Google Shape;116;p70"/>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117" name="Google Shape;117;p7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8" name="Shape 118"/>
        <p:cNvGrpSpPr/>
        <p:nvPr/>
      </p:nvGrpSpPr>
      <p:grpSpPr>
        <a:xfrm>
          <a:off x="0" y="0"/>
          <a:ext cx="0" cy="0"/>
          <a:chOff x="0" y="0"/>
          <a:chExt cx="0" cy="0"/>
        </a:xfrm>
      </p:grpSpPr>
      <p:sp>
        <p:nvSpPr>
          <p:cNvPr id="119" name="Google Shape;119;p7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_quote">
  <p:cSld name="TITLE_1_1_1">
    <p:spTree>
      <p:nvGrpSpPr>
        <p:cNvPr id="120" name="Shape 120"/>
        <p:cNvGrpSpPr/>
        <p:nvPr/>
      </p:nvGrpSpPr>
      <p:grpSpPr>
        <a:xfrm>
          <a:off x="0" y="0"/>
          <a:ext cx="0" cy="0"/>
          <a:chOff x="0" y="0"/>
          <a:chExt cx="0" cy="0"/>
        </a:xfrm>
      </p:grpSpPr>
      <p:sp>
        <p:nvSpPr>
          <p:cNvPr id="121" name="Google Shape;121;p72"/>
          <p:cNvSpPr/>
          <p:nvPr/>
        </p:nvSpPr>
        <p:spPr>
          <a:xfrm>
            <a:off x="5844900" y="375"/>
            <a:ext cx="3299100" cy="5153400"/>
          </a:xfrm>
          <a:prstGeom prst="rect">
            <a:avLst/>
          </a:prstGeom>
          <a:solidFill>
            <a:srgbClr val="83FF3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22" name="Google Shape;122;p72"/>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123" name="Google Shape;123;p72"/>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124" name="Google Shape;124;p72"/>
          <p:cNvSpPr txBox="1"/>
          <p:nvPr/>
        </p:nvSpPr>
        <p:spPr>
          <a:xfrm>
            <a:off x="3419850" y="4836225"/>
            <a:ext cx="26496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DM Sans"/>
              <a:ea typeface="DM Sans"/>
              <a:cs typeface="DM Sans"/>
              <a:sym typeface="DM Sans"/>
            </a:endParaRPr>
          </a:p>
        </p:txBody>
      </p:sp>
      <p:sp>
        <p:nvSpPr>
          <p:cNvPr id="125" name="Google Shape;125;p72"/>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cxnSp>
        <p:nvCxnSpPr>
          <p:cNvPr id="126" name="Google Shape;126;p72"/>
          <p:cNvCxnSpPr/>
          <p:nvPr/>
        </p:nvCxnSpPr>
        <p:spPr>
          <a:xfrm>
            <a:off x="5844900" y="1350"/>
            <a:ext cx="0" cy="5141400"/>
          </a:xfrm>
          <a:prstGeom prst="straightConnector1">
            <a:avLst/>
          </a:prstGeom>
          <a:noFill/>
          <a:ln cap="flat" cmpd="sng" w="9525">
            <a:solidFill>
              <a:schemeClr val="dk2"/>
            </a:solidFill>
            <a:prstDash val="solid"/>
            <a:round/>
            <a:headEnd len="sm" w="sm" type="none"/>
            <a:tailEnd len="sm" w="sm" type="none"/>
          </a:ln>
        </p:spPr>
      </p:cxnSp>
      <p:cxnSp>
        <p:nvCxnSpPr>
          <p:cNvPr id="127" name="Google Shape;127;p72"/>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3">
  <p:cSld name="TITLE_3">
    <p:spTree>
      <p:nvGrpSpPr>
        <p:cNvPr id="128" name="Shape 128"/>
        <p:cNvGrpSpPr/>
        <p:nvPr/>
      </p:nvGrpSpPr>
      <p:grpSpPr>
        <a:xfrm>
          <a:off x="0" y="0"/>
          <a:ext cx="0" cy="0"/>
          <a:chOff x="0" y="0"/>
          <a:chExt cx="0" cy="0"/>
        </a:xfrm>
      </p:grpSpPr>
      <p:sp>
        <p:nvSpPr>
          <p:cNvPr id="129" name="Google Shape;129;p73"/>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30" name="Google Shape;130;p73"/>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31" name="Google Shape;131;p7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Relationships xmlns="http://schemas.openxmlformats.org/package/2006/relationships"><Relationship Id="rId11" Type="http://schemas.openxmlformats.org/officeDocument/2006/relationships/slideLayout" Target="../slideLayouts/slideLayout24.xml"/><Relationship Id="rId10" Type="http://schemas.openxmlformats.org/officeDocument/2006/relationships/slideLayout" Target="../slideLayouts/slideLayout23.xml"/><Relationship Id="rId13" Type="http://schemas.openxmlformats.org/officeDocument/2006/relationships/slideLayout" Target="../slideLayouts/slideLayout26.xml"/><Relationship Id="rId12" Type="http://schemas.openxmlformats.org/officeDocument/2006/relationships/slideLayout" Target="../slideLayouts/slideLayout25.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5" Type="http://schemas.openxmlformats.org/officeDocument/2006/relationships/slideLayout" Target="../slideLayouts/slideLayout28.xml"/><Relationship Id="rId14" Type="http://schemas.openxmlformats.org/officeDocument/2006/relationships/slideLayout" Target="../slideLayouts/slideLayout27.xml"/><Relationship Id="rId17" Type="http://schemas.openxmlformats.org/officeDocument/2006/relationships/theme" Target="../theme/theme3.xml"/><Relationship Id="rId16" Type="http://schemas.openxmlformats.org/officeDocument/2006/relationships/slideLayout" Target="../slideLayouts/slideLayout29.xml"/><Relationship Id="rId5" Type="http://schemas.openxmlformats.org/officeDocument/2006/relationships/slideLayout" Target="../slideLayouts/slideLayout18.xml"/><Relationship Id="rId6" Type="http://schemas.openxmlformats.org/officeDocument/2006/relationships/slideLayout" Target="../slideLayouts/slideLayout19.xml"/><Relationship Id="rId7" Type="http://schemas.openxmlformats.org/officeDocument/2006/relationships/slideLayout" Target="../slideLayouts/slideLayout20.xml"/><Relationship Id="rId8"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ameday">
    <p:bg>
      <p:bgPr>
        <a:solidFill>
          <a:schemeClr val="lt1"/>
        </a:solidFill>
      </p:bgPr>
    </p:bg>
    <p:spTree>
      <p:nvGrpSpPr>
        <p:cNvPr id="5" name="Shape 5"/>
        <p:cNvGrpSpPr/>
        <p:nvPr/>
      </p:nvGrpSpPr>
      <p:grpSpPr>
        <a:xfrm>
          <a:off x="0" y="0"/>
          <a:ext cx="0" cy="0"/>
          <a:chOff x="0" y="0"/>
          <a:chExt cx="0" cy="0"/>
        </a:xfrm>
      </p:grpSpPr>
      <p:sp>
        <p:nvSpPr>
          <p:cNvPr id="6" name="Google Shape;6;p5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1pPr>
            <a:lvl2pPr lvl="1"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2pPr>
            <a:lvl3pPr lvl="2"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3pPr>
            <a:lvl4pPr lvl="3"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4pPr>
            <a:lvl5pPr lvl="4"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5pPr>
            <a:lvl6pPr lvl="5"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6pPr>
            <a:lvl7pPr lvl="6"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7pPr>
            <a:lvl8pPr lvl="7"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8pPr>
            <a:lvl9pPr lvl="8"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9pPr>
          </a:lstStyle>
          <a:p/>
        </p:txBody>
      </p:sp>
      <p:sp>
        <p:nvSpPr>
          <p:cNvPr id="7" name="Google Shape;7;p5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Proxima Nova"/>
              <a:buChar char="●"/>
              <a:defRPr b="0" i="0" sz="1800" u="none" cap="none" strike="noStrike">
                <a:solidFill>
                  <a:schemeClr val="dk2"/>
                </a:solidFill>
                <a:latin typeface="Proxima Nova"/>
                <a:ea typeface="Proxima Nova"/>
                <a:cs typeface="Proxima Nova"/>
                <a:sym typeface="Proxima Nova"/>
              </a:defRPr>
            </a:lvl1pPr>
            <a:lvl2pPr indent="-317500" lvl="1" marL="9144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2pPr>
            <a:lvl3pPr indent="-317500" lvl="2" marL="13716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3pPr>
            <a:lvl4pPr indent="-317500" lvl="3" marL="18288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4pPr>
            <a:lvl5pPr indent="-317500" lvl="4" marL="22860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5pPr>
            <a:lvl6pPr indent="-317500" lvl="5" marL="27432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6pPr>
            <a:lvl7pPr indent="-317500" lvl="6" marL="32004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7pPr>
            <a:lvl8pPr indent="-317500" lvl="7" marL="36576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8pPr>
            <a:lvl9pPr indent="-317500" lvl="8" marL="41148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9pPr>
          </a:lstStyle>
          <a:p/>
        </p:txBody>
      </p:sp>
      <p:sp>
        <p:nvSpPr>
          <p:cNvPr id="8" name="Google Shape;8;p5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60" name="Shape 60"/>
        <p:cNvGrpSpPr/>
        <p:nvPr/>
      </p:nvGrpSpPr>
      <p:grpSpPr>
        <a:xfrm>
          <a:off x="0" y="0"/>
          <a:ext cx="0" cy="0"/>
          <a:chOff x="0" y="0"/>
          <a:chExt cx="0" cy="0"/>
        </a:xfrm>
      </p:grpSpPr>
      <p:sp>
        <p:nvSpPr>
          <p:cNvPr id="61" name="Google Shape;61;p5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62" name="Google Shape;62;p5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63" name="Google Shape;63;p5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docs.google.com/presentation/d/1Kb-kW-U7O8WtjKtEXXvck50wfp3mmlVmDPJgMImQNTs/edit?usp=sharing" TargetMode="External"/></Relationships>
</file>

<file path=ppt/slides/_rels/slide2.xml.rels><?xml version="1.0" encoding="UTF-8"?><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s>
</file>

<file path=ppt/slides/_rels/slide4.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5.png"/></Relationships>
</file>

<file path=ppt/slides/_rels/slide5.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s>
</file>

<file path=ppt/slides/_rels/slide6.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xml"/></Relationships>
</file>

<file path=ppt/slides/_rels/slide7.xml.rels><?xml version="1.0" encoding="UTF-8"?><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xml"/></Relationships>
</file>

<file path=ppt/slides/_rels/slide8.xml.rels><?xml version="1.0" encoding="UTF-8"?><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8.xml"/></Relationships>
</file>

<file path=ppt/slides/_rels/slide9.xml.rels><?xml version="1.0" encoding="UTF-8"?><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9.xml"/></Relationships>
</file>

<file path=ppt/slides/_rels/slide10.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s>
</file>

<file path=ppt/slides/_rels/slide11.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s>
</file>

<file path=ppt/slides/_rels/slide12.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s>
</file>

<file path=ppt/slides/_rels/slide13.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s>
</file>

<file path=ppt/slides/_rels/slide14.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s>
</file>

<file path=ppt/slides/_rels/slide15.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5.xml"/><Relationship Id="rId3" Type="http://schemas.openxmlformats.org/officeDocument/2006/relationships/image" Target="../media/image6.png"/></Relationships>
</file>

<file path=ppt/slides/_rels/slide16.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6.xml"/></Relationships>
</file>

<file path=ppt/slides/_rels/slide17.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7.xml"/></Relationships>
</file>

<file path=ppt/slides/_rels/slide18.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s>
</file>

<file path=ppt/slides/_rels/slide19.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s>
</file>

<file path=ppt/slides/_rels/slide20.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s>
</file>

<file path=ppt/slides/_rels/slide21.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1.xml"/></Relationships>
</file>

<file path=ppt/slides/_rels/slide22.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2.xml"/></Relationships>
</file>

<file path=ppt/slides/_rels/slide23.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3.xml"/></Relationships>
</file>

<file path=ppt/slides/_rels/slide24.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4.xml"/></Relationships>
</file>

<file path=ppt/slides/_rels/slide25.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5.xml"/></Relationships>
</file>

<file path=ppt/slides/_rels/slide26.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6.xml"/><Relationship Id="rId3" Type="http://schemas.openxmlformats.org/officeDocument/2006/relationships/image" Target="../media/image24.png"/></Relationships>
</file>

<file path=ppt/slides/_rels/slide27.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7.xml"/><Relationship Id="rId3" Type="http://schemas.openxmlformats.org/officeDocument/2006/relationships/image" Target="../media/image24.png"/></Relationships>
</file>

<file path=ppt/slides/_rels/slide28.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8.xml"/></Relationships>
</file>

<file path=ppt/slides/_rels/slide29.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9.xml"/></Relationships>
</file>

<file path=ppt/slides/_rels/slide30.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0.xml"/></Relationships>
</file>

<file path=ppt/slides/_rels/slide31.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1.xml"/><Relationship Id="rId3" Type="http://schemas.openxmlformats.org/officeDocument/2006/relationships/image" Target="../media/image9.png"/></Relationships>
</file>

<file path=ppt/slides/_rels/slide32.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2.xml"/><Relationship Id="rId3" Type="http://schemas.openxmlformats.org/officeDocument/2006/relationships/image" Target="../media/image24.png"/></Relationships>
</file>

<file path=ppt/slides/_rels/slide33.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3.xml"/><Relationship Id="rId3" Type="http://schemas.openxmlformats.org/officeDocument/2006/relationships/image" Target="../media/image17.png"/><Relationship Id="rId4" Type="http://schemas.openxmlformats.org/officeDocument/2006/relationships/image" Target="../media/image18.png"/></Relationships>
</file>

<file path=ppt/slides/_rels/slide34.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4.xml"/><Relationship Id="rId3" Type="http://schemas.openxmlformats.org/officeDocument/2006/relationships/image" Target="../media/image11.jpg"/><Relationship Id="rId4" Type="http://schemas.openxmlformats.org/officeDocument/2006/relationships/image" Target="../media/image10.png"/></Relationships>
</file>

<file path=ppt/slides/_rels/slide35.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5.xml"/></Relationships>
</file>

<file path=ppt/slides/_rels/slide36.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6.xml"/></Relationships>
</file>

<file path=ppt/slides/_rels/slide37.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7.xml"/><Relationship Id="rId3" Type="http://schemas.openxmlformats.org/officeDocument/2006/relationships/image" Target="../media/image14.png"/></Relationships>
</file>

<file path=ppt/slides/_rels/slide38.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8.xml"/><Relationship Id="rId3" Type="http://schemas.openxmlformats.org/officeDocument/2006/relationships/image" Target="../media/image14.png"/></Relationships>
</file>

<file path=ppt/slides/_rels/slide39.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9.xml"/><Relationship Id="rId3" Type="http://schemas.openxmlformats.org/officeDocument/2006/relationships/image" Target="../media/image14.png"/></Relationships>
</file>

<file path=ppt/slides/_rels/slide40.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0.xml"/></Relationships>
</file>

<file path=ppt/slides/_rels/slide41.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1.xml"/></Relationships>
</file>

<file path=ppt/slides/_rels/slide42.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2.xml"/></Relationships>
</file>

<file path=ppt/slides/_rels/slide43.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3.xml"/></Relationships>
</file>

<file path=ppt/slides/_rels/slide44.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4.xml"/><Relationship Id="rId3" Type="http://schemas.openxmlformats.org/officeDocument/2006/relationships/image" Target="../media/image16.jpg"/></Relationships>
</file>

<file path=ppt/slides/_rels/slide45.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5.xml"/><Relationship Id="rId3" Type="http://schemas.openxmlformats.org/officeDocument/2006/relationships/image" Target="../media/image16.jpg"/></Relationships>
</file>

<file path=ppt/slides/_rels/slide46.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6.xml"/></Relationships>
</file>

<file path=ppt/slides/_rels/slide47.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7.xml"/><Relationship Id="rId3" Type="http://schemas.openxmlformats.org/officeDocument/2006/relationships/image" Target="../media/image9.png"/></Relationships>
</file>

<file path=ppt/slides/_rels/slide48.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8.xml"/><Relationship Id="rId3" Type="http://schemas.openxmlformats.org/officeDocument/2006/relationships/image" Target="../media/image16.jpg"/></Relationships>
</file>

<file path=ppt/slides/_rels/slide49.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9.xml"/><Relationship Id="rId3" Type="http://schemas.openxmlformats.org/officeDocument/2006/relationships/image" Target="../media/image23.png"/><Relationship Id="rId4" Type="http://schemas.openxmlformats.org/officeDocument/2006/relationships/image" Target="../media/image25.png"/><Relationship Id="rId5" Type="http://schemas.openxmlformats.org/officeDocument/2006/relationships/image" Target="../media/image15.png"/><Relationship Id="rId6" Type="http://schemas.openxmlformats.org/officeDocument/2006/relationships/image" Target="../media/image12.png"/></Relationships>
</file>

<file path=ppt/slides/_rels/slide50.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0.xml"/><Relationship Id="rId3" Type="http://schemas.openxmlformats.org/officeDocument/2006/relationships/image" Target="../media/image19.png"/><Relationship Id="rId4" Type="http://schemas.openxmlformats.org/officeDocument/2006/relationships/image" Target="../media/image13.jpg"/><Relationship Id="rId5" Type="http://schemas.openxmlformats.org/officeDocument/2006/relationships/image" Target="../media/image22.jpg"/></Relationships>
</file>

<file path=ppt/slides/_rels/slide51.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1.xml"/></Relationships>
</file>

<file path=ppt/slides/_rels/slide52.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2.xml"/></Relationships>
</file>

<file path=ppt/slides/_rels/slide53.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145758"/>
        </a:solidFill>
      </p:bgPr>
    </p:bg>
    <p:spTree>
      <p:nvGrpSpPr>
        <p:cNvPr id="135" name="Shape 135"/>
        <p:cNvGrpSpPr/>
        <p:nvPr/>
      </p:nvGrpSpPr>
      <p:grpSpPr>
        <a:xfrm>
          <a:off x="0" y="0"/>
          <a:ext cx="0" cy="0"/>
          <a:chOff x="0" y="0"/>
          <a:chExt cx="0" cy="0"/>
        </a:xfrm>
      </p:grpSpPr>
      <p:cxnSp>
        <p:nvCxnSpPr>
          <p:cNvPr id="136" name="Google Shape;136;p1"/>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137" name="Google Shape;137;p1"/>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138" name="Google Shape;138;p1"/>
          <p:cNvSpPr txBox="1"/>
          <p:nvPr/>
        </p:nvSpPr>
        <p:spPr>
          <a:xfrm>
            <a:off x="768300" y="379350"/>
            <a:ext cx="7896300" cy="187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 sz="3500" u="none" cap="none" strike="noStrike">
                <a:solidFill>
                  <a:srgbClr val="83FBA3"/>
                </a:solidFill>
                <a:latin typeface="Nanum Myeongjo"/>
                <a:ea typeface="Nanum Myeongjo"/>
                <a:cs typeface="Nanum Myeongjo"/>
                <a:sym typeface="Nanum Myeongjo"/>
              </a:rPr>
              <a:t>Preparation Notes</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0"/>
              </a:spcAft>
              <a:buClr>
                <a:schemeClr val="dk1"/>
              </a:buClr>
              <a:buSzPts val="1100"/>
              <a:buFont typeface="Arial"/>
              <a:buNone/>
            </a:pPr>
            <a:r>
              <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1000"/>
              </a:spcAft>
              <a:buClr>
                <a:schemeClr val="dk1"/>
              </a:buClr>
              <a:buSzPts val="1100"/>
              <a:buFont typeface="Arial"/>
              <a:buNone/>
            </a:pPr>
            <a:r>
              <a:t/>
            </a:r>
            <a:endParaRPr b="0" i="0" sz="3500" u="none" cap="none" strike="noStrike">
              <a:solidFill>
                <a:schemeClr val="lt1"/>
              </a:solidFill>
              <a:latin typeface="Nanum Myeongjo"/>
              <a:ea typeface="Nanum Myeongjo"/>
              <a:cs typeface="Nanum Myeongjo"/>
              <a:sym typeface="Nanum Myeongjo"/>
            </a:endParaRPr>
          </a:p>
        </p:txBody>
      </p:sp>
      <p:sp>
        <p:nvSpPr>
          <p:cNvPr id="139" name="Google Shape;139;p1"/>
          <p:cNvSpPr txBox="1"/>
          <p:nvPr/>
        </p:nvSpPr>
        <p:spPr>
          <a:xfrm>
            <a:off x="312775" y="1071275"/>
            <a:ext cx="8733900" cy="34458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500"/>
              </a:spcBef>
              <a:spcAft>
                <a:spcPts val="0"/>
              </a:spcAft>
              <a:buClr>
                <a:srgbClr val="000000"/>
              </a:buClr>
              <a:buSzPts val="1400"/>
              <a:buFont typeface="Arial"/>
              <a:buNone/>
            </a:pPr>
            <a:r>
              <a:rPr b="0" i="0" lang="en" sz="1400" u="none" cap="none" strike="noStrike">
                <a:solidFill>
                  <a:schemeClr val="lt1"/>
                </a:solidFill>
                <a:latin typeface="Nanum Myeongjo"/>
                <a:ea typeface="Nanum Myeongjo"/>
                <a:cs typeface="Nanum Myeongjo"/>
                <a:sym typeface="Nanum Myeongjo"/>
              </a:rPr>
              <a:t>Please review and customize this deck to prepare it for use. Some notes:</a:t>
            </a:r>
            <a:endParaRPr b="0" i="0" sz="1400" u="none" cap="none" strike="noStrike">
              <a:solidFill>
                <a:schemeClr val="lt1"/>
              </a:solidFill>
              <a:latin typeface="Nanum Myeongjo"/>
              <a:ea typeface="Nanum Myeongjo"/>
              <a:cs typeface="Nanum Myeongjo"/>
              <a:sym typeface="Nanum Myeongjo"/>
            </a:endParaRPr>
          </a:p>
          <a:p>
            <a:pPr indent="-317500" lvl="0" marL="457200" marR="0" rtl="0" algn="l">
              <a:lnSpc>
                <a:spcPct val="115000"/>
              </a:lnSpc>
              <a:spcBef>
                <a:spcPts val="500"/>
              </a:spcBef>
              <a:spcAft>
                <a:spcPts val="0"/>
              </a:spcAft>
              <a:buClr>
                <a:schemeClr val="lt1"/>
              </a:buClr>
              <a:buSzPts val="1400"/>
              <a:buFont typeface="Nanum Myeongjo"/>
              <a:buChar char="●"/>
            </a:pPr>
            <a:r>
              <a:rPr b="0" i="0" lang="en" sz="1400" u="none" cap="none" strike="noStrike">
                <a:solidFill>
                  <a:schemeClr val="lt1"/>
                </a:solidFill>
                <a:latin typeface="Nanum Myeongjo"/>
                <a:ea typeface="Nanum Myeongjo"/>
                <a:cs typeface="Nanum Myeongjo"/>
                <a:sym typeface="Nanum Myeongjo"/>
              </a:rPr>
              <a:t xml:space="preserve">These professional learning (PL) materials (slide deck and accompanying handout) are being offered in editable forms so that you may make adjustments to better support the specific work happening in your school or district. </a:t>
            </a:r>
            <a:endParaRPr b="0" i="0" sz="1400" u="none" cap="none" strike="noStrike">
              <a:solidFill>
                <a:schemeClr val="lt1"/>
              </a:solidFill>
              <a:latin typeface="Nanum Myeongjo"/>
              <a:ea typeface="Nanum Myeongjo"/>
              <a:cs typeface="Nanum Myeongjo"/>
              <a:sym typeface="Nanum Myeongjo"/>
            </a:endParaRPr>
          </a:p>
          <a:p>
            <a:pPr indent="0" lvl="0" marL="457200" marR="0" rtl="0" algn="l">
              <a:lnSpc>
                <a:spcPct val="115000"/>
              </a:lnSpc>
              <a:spcBef>
                <a:spcPts val="500"/>
              </a:spcBef>
              <a:spcAft>
                <a:spcPts val="0"/>
              </a:spcAft>
              <a:buClr>
                <a:srgbClr val="000000"/>
              </a:buClr>
              <a:buSzPts val="1400"/>
              <a:buFont typeface="Arial"/>
              <a:buNone/>
            </a:pPr>
            <a:r>
              <a:t/>
            </a:r>
            <a:endParaRPr b="0" i="0" sz="1400" u="none" cap="none" strike="noStrike">
              <a:solidFill>
                <a:schemeClr val="lt1"/>
              </a:solidFill>
              <a:latin typeface="Nanum Myeongjo"/>
              <a:ea typeface="Nanum Myeongjo"/>
              <a:cs typeface="Nanum Myeongjo"/>
              <a:sym typeface="Nanum Myeongjo"/>
            </a:endParaRPr>
          </a:p>
          <a:p>
            <a:pPr indent="-317500" lvl="0" marL="457200" marR="0" rtl="0" algn="l">
              <a:lnSpc>
                <a:spcPct val="115000"/>
              </a:lnSpc>
              <a:spcBef>
                <a:spcPts val="500"/>
              </a:spcBef>
              <a:spcAft>
                <a:spcPts val="0"/>
              </a:spcAft>
              <a:buClr>
                <a:schemeClr val="lt1"/>
              </a:buClr>
              <a:buSzPts val="1400"/>
              <a:buFont typeface="Nanum Myeongjo"/>
              <a:buChar char="●"/>
            </a:pPr>
            <a:r>
              <a:rPr b="0" i="0" lang="en" sz="1400" u="none" cap="none" strike="noStrike">
                <a:solidFill>
                  <a:schemeClr val="lt1"/>
                </a:solidFill>
                <a:latin typeface="Nanum Myeongjo"/>
                <a:ea typeface="Nanum Myeongjo"/>
                <a:cs typeface="Nanum Myeongjo"/>
                <a:sym typeface="Nanum Myeongjo"/>
              </a:rPr>
              <a:t xml:space="preserve">These PL materials are designed to easily accommodate remote delivery: </a:t>
            </a:r>
            <a:endParaRPr b="0" i="0" sz="1400" u="none" cap="none" strike="noStrike">
              <a:solidFill>
                <a:schemeClr val="lt1"/>
              </a:solidFill>
              <a:latin typeface="Nanum Myeongjo"/>
              <a:ea typeface="Nanum Myeongjo"/>
              <a:cs typeface="Nanum Myeongjo"/>
              <a:sym typeface="Nanum Myeongjo"/>
            </a:endParaRPr>
          </a:p>
          <a:p>
            <a:pPr indent="-317500" lvl="1" marL="914400" marR="0" rtl="0" algn="l">
              <a:lnSpc>
                <a:spcPct val="115000"/>
              </a:lnSpc>
              <a:spcBef>
                <a:spcPts val="0"/>
              </a:spcBef>
              <a:spcAft>
                <a:spcPts val="0"/>
              </a:spcAft>
              <a:buClr>
                <a:schemeClr val="lt1"/>
              </a:buClr>
              <a:buSzPts val="1400"/>
              <a:buFont typeface="Nanum Myeongjo"/>
              <a:buChar char="○"/>
            </a:pPr>
            <a:r>
              <a:rPr b="0" i="0" lang="en" sz="1400" u="none" cap="none" strike="noStrike">
                <a:solidFill>
                  <a:schemeClr val="lt1"/>
                </a:solidFill>
                <a:latin typeface="Nanum Myeongjo"/>
                <a:ea typeface="Nanum Myeongjo"/>
                <a:cs typeface="Nanum Myeongjo"/>
                <a:sym typeface="Nanum Myeongjo"/>
              </a:rPr>
              <a:t xml:space="preserve">An </a:t>
            </a:r>
            <a:r>
              <a:rPr b="0" i="0" lang="en" sz="1400" u="sng" cap="none" strike="noStrike">
                <a:solidFill>
                  <a:srgbClr val="83FF36"/>
                </a:solidFill>
                <a:latin typeface="Nanum Myeongjo"/>
                <a:ea typeface="Nanum Myeongjo"/>
                <a:cs typeface="Nanum Myeongjo"/>
                <a:sym typeface="Nanum Myeongjo"/>
                <a:hlinkClick r:id="rId3">
                  <a:extLst>
                    <a:ext uri="{A12FA001-AC4F-418D-AE19-62706E023703}">
                      <ahyp:hlinkClr val="tx"/>
                    </a:ext>
                  </a:extLst>
                </a:hlinkClick>
              </a:rPr>
              <a:t>editable Google Slide Deck</a:t>
            </a:r>
            <a:r>
              <a:rPr b="0" i="0" lang="en" sz="1400" u="none" cap="none" strike="noStrike">
                <a:solidFill>
                  <a:srgbClr val="83FF36"/>
                </a:solidFill>
                <a:latin typeface="Nanum Myeongjo"/>
                <a:ea typeface="Nanum Myeongjo"/>
                <a:cs typeface="Nanum Myeongjo"/>
                <a:sym typeface="Nanum Myeongjo"/>
              </a:rPr>
              <a:t xml:space="preserve"> </a:t>
            </a:r>
            <a:r>
              <a:rPr b="0" i="0" lang="en" sz="1400" u="none" cap="none" strike="noStrike">
                <a:solidFill>
                  <a:schemeClr val="lt1"/>
                </a:solidFill>
                <a:latin typeface="Nanum Myeongjo"/>
                <a:ea typeface="Nanum Myeongjo"/>
                <a:cs typeface="Nanum Myeongjo"/>
                <a:sym typeface="Nanum Myeongjo"/>
              </a:rPr>
              <a:t xml:space="preserve">is provided to facilitate discussion of student work; the facilitator will need to make a copy of this and be ready to share the link with participants as noted in the deck. </a:t>
            </a:r>
            <a:endParaRPr b="0" i="0" sz="1400" u="none" cap="none" strike="noStrike">
              <a:solidFill>
                <a:schemeClr val="lt1"/>
              </a:solidFill>
              <a:latin typeface="Nanum Myeongjo"/>
              <a:ea typeface="Nanum Myeongjo"/>
              <a:cs typeface="Nanum Myeongjo"/>
              <a:sym typeface="Nanum Myeongjo"/>
            </a:endParaRPr>
          </a:p>
          <a:p>
            <a:pPr indent="-317500" lvl="1" marL="914400" marR="0" rtl="0" algn="l">
              <a:lnSpc>
                <a:spcPct val="115000"/>
              </a:lnSpc>
              <a:spcBef>
                <a:spcPts val="0"/>
              </a:spcBef>
              <a:spcAft>
                <a:spcPts val="0"/>
              </a:spcAft>
              <a:buClr>
                <a:schemeClr val="lt1"/>
              </a:buClr>
              <a:buSzPts val="1400"/>
              <a:buFont typeface="Nanum Myeongjo"/>
              <a:buChar char="○"/>
            </a:pPr>
            <a:r>
              <a:rPr b="0" i="0" lang="en" sz="1400" u="none" cap="none" strike="noStrike">
                <a:solidFill>
                  <a:schemeClr val="lt1"/>
                </a:solidFill>
                <a:latin typeface="Nanum Myeongjo"/>
                <a:ea typeface="Nanum Myeongjo"/>
                <a:cs typeface="Nanum Myeongjo"/>
                <a:sym typeface="Nanum Myeongjo"/>
              </a:rPr>
              <a:t>Text that can be readily pasted (marked with “—”) into a video call chat feature is included when participants need to reference the handout.</a:t>
            </a:r>
            <a:endParaRPr b="0" i="0" sz="1400" u="none" cap="none" strike="noStrike">
              <a:solidFill>
                <a:schemeClr val="lt1"/>
              </a:solidFill>
              <a:latin typeface="Nanum Myeongjo"/>
              <a:ea typeface="Nanum Myeongjo"/>
              <a:cs typeface="Nanum Myeongjo"/>
              <a:sym typeface="Nanum Myeongjo"/>
            </a:endParaRPr>
          </a:p>
          <a:p>
            <a:pPr indent="-317500" lvl="1" marL="914400" marR="0" rtl="0" algn="l">
              <a:lnSpc>
                <a:spcPct val="115000"/>
              </a:lnSpc>
              <a:spcBef>
                <a:spcPts val="0"/>
              </a:spcBef>
              <a:spcAft>
                <a:spcPts val="0"/>
              </a:spcAft>
              <a:buClr>
                <a:schemeClr val="lt1"/>
              </a:buClr>
              <a:buSzPts val="1400"/>
              <a:buFont typeface="Nanum Myeongjo"/>
              <a:buChar char="○"/>
            </a:pPr>
            <a:r>
              <a:rPr b="0" i="0" lang="en" sz="1400" u="none" cap="none" strike="noStrike">
                <a:solidFill>
                  <a:schemeClr val="lt1"/>
                </a:solidFill>
                <a:latin typeface="Nanum Myeongjo"/>
                <a:ea typeface="Nanum Myeongjo"/>
                <a:cs typeface="Nanum Myeongjo"/>
                <a:sym typeface="Nanum Myeongjo"/>
              </a:rPr>
              <a:t>There are placeholders for handout links to be shared with participants in the notes field of selected slides; the facilitator will need to add a link to the handout where indicated by “[insert link].”</a:t>
            </a:r>
            <a:endParaRPr b="0" i="0" sz="1400" u="none" cap="none" strike="noStrike">
              <a:solidFill>
                <a:schemeClr val="lt1"/>
              </a:solidFill>
              <a:latin typeface="Nanum Myeongjo"/>
              <a:ea typeface="Nanum Myeongjo"/>
              <a:cs typeface="Nanum Myeongjo"/>
              <a:sym typeface="Nanum Myeongjo"/>
            </a:endParaRPr>
          </a:p>
          <a:p>
            <a:pPr indent="0" lvl="0" marL="0" marR="0" rtl="0" algn="l">
              <a:lnSpc>
                <a:spcPct val="115000"/>
              </a:lnSpc>
              <a:spcBef>
                <a:spcPts val="500"/>
              </a:spcBef>
              <a:spcAft>
                <a:spcPts val="0"/>
              </a:spcAft>
              <a:buClr>
                <a:srgbClr val="000000"/>
              </a:buClr>
              <a:buSzPts val="1400"/>
              <a:buFont typeface="Arial"/>
              <a:buNone/>
            </a:pPr>
            <a:r>
              <a:t/>
            </a:r>
            <a:endParaRPr b="0" i="0" sz="1400" u="none" cap="none" strike="noStrike">
              <a:solidFill>
                <a:schemeClr val="lt1"/>
              </a:solidFill>
              <a:latin typeface="Nanum Myeongjo"/>
              <a:ea typeface="Nanum Myeongjo"/>
              <a:cs typeface="Nanum Myeongjo"/>
              <a:sym typeface="Nanum Myeongj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143" name="Shape 143"/>
        <p:cNvGrpSpPr/>
        <p:nvPr/>
      </p:nvGrpSpPr>
      <p:grpSpPr>
        <a:xfrm>
          <a:off x="0" y="0"/>
          <a:ext cx="0" cy="0"/>
          <a:chOff x="0" y="0"/>
          <a:chExt cx="0" cy="0"/>
        </a:xfrm>
      </p:grpSpPr>
      <p:sp>
        <p:nvSpPr>
          <p:cNvPr id="144" name="Google Shape;144;p2"/>
          <p:cNvSpPr txBox="1"/>
          <p:nvPr/>
        </p:nvSpPr>
        <p:spPr>
          <a:xfrm>
            <a:off x="615900" y="1031000"/>
            <a:ext cx="7620600" cy="1944600"/>
          </a:xfrm>
          <a:prstGeom prst="rect">
            <a:avLst/>
          </a:prstGeom>
          <a:noFill/>
          <a:ln>
            <a:noFill/>
          </a:ln>
        </p:spPr>
        <p:txBody>
          <a:bodyPr anchorCtr="0" anchor="t" bIns="0" lIns="0" spcFirstLastPara="1" rIns="0" wrap="square" tIns="0">
            <a:noAutofit/>
          </a:bodyPr>
          <a:lstStyle/>
          <a:p>
            <a:pPr indent="0" lvl="0" marL="0" marR="0" rtl="0" algn="l">
              <a:lnSpc>
                <a:spcPct val="80000"/>
              </a:lnSpc>
              <a:spcBef>
                <a:spcPts val="0"/>
              </a:spcBef>
              <a:spcAft>
                <a:spcPts val="0"/>
              </a:spcAft>
              <a:buClr>
                <a:srgbClr val="000000"/>
              </a:buClr>
              <a:buSzPts val="6400"/>
              <a:buFont typeface="Arial"/>
              <a:buNone/>
            </a:pPr>
            <a:r>
              <a:rPr b="0" i="0" lang="en" sz="6400" u="none" cap="none" strike="noStrike">
                <a:solidFill>
                  <a:srgbClr val="000000"/>
                </a:solidFill>
                <a:latin typeface="Nanum Myeongjo"/>
                <a:ea typeface="Nanum Myeongjo"/>
                <a:cs typeface="Nanum Myeongjo"/>
                <a:sym typeface="Nanum Myeongjo"/>
              </a:rPr>
              <a:t xml:space="preserve">M104 Overview </a:t>
            </a:r>
            <a:endParaRPr b="0" i="0" sz="6400" u="none" cap="none" strike="noStrike">
              <a:solidFill>
                <a:srgbClr val="000000"/>
              </a:solidFill>
              <a:latin typeface="Nanum Myeongjo"/>
              <a:ea typeface="Nanum Myeongjo"/>
              <a:cs typeface="Nanum Myeongjo"/>
              <a:sym typeface="Nanum Myeongjo"/>
            </a:endParaRPr>
          </a:p>
        </p:txBody>
      </p:sp>
      <p:sp>
        <p:nvSpPr>
          <p:cNvPr id="145" name="Google Shape;145;p2"/>
          <p:cNvSpPr txBox="1"/>
          <p:nvPr/>
        </p:nvSpPr>
        <p:spPr>
          <a:xfrm>
            <a:off x="615900" y="4436800"/>
            <a:ext cx="2682300" cy="246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0" i="0" lang="en" sz="1600" u="none" cap="none" strike="noStrike">
                <a:solidFill>
                  <a:srgbClr val="000000"/>
                </a:solidFill>
                <a:latin typeface="DM Sans Medium"/>
                <a:ea typeface="DM Sans Medium"/>
                <a:cs typeface="DM Sans Medium"/>
                <a:sym typeface="DM Sans Medium"/>
              </a:rPr>
              <a:t>Month XX, XXXX</a:t>
            </a:r>
            <a:endParaRPr b="0" i="0" sz="1600" u="none" cap="none" strike="noStrike">
              <a:solidFill>
                <a:srgbClr val="000000"/>
              </a:solidFill>
              <a:latin typeface="DM Sans Medium"/>
              <a:ea typeface="DM Sans Medium"/>
              <a:cs typeface="DM Sans Medium"/>
              <a:sym typeface="DM Sans Medium"/>
            </a:endParaRPr>
          </a:p>
        </p:txBody>
      </p:sp>
      <p:pic>
        <p:nvPicPr>
          <p:cNvPr id="146" name="Google Shape;146;p2"/>
          <p:cNvPicPr preferRelativeResize="0"/>
          <p:nvPr/>
        </p:nvPicPr>
        <p:blipFill rotWithShape="1">
          <a:blip r:embed="rId3">
            <a:alphaModFix/>
          </a:blip>
          <a:srcRect b="0" l="0" r="0" t="0"/>
          <a:stretch/>
        </p:blipFill>
        <p:spPr>
          <a:xfrm>
            <a:off x="8162438" y="4343025"/>
            <a:ext cx="678562" cy="340075"/>
          </a:xfrm>
          <a:prstGeom prst="rect">
            <a:avLst/>
          </a:prstGeom>
          <a:noFill/>
          <a:ln>
            <a:noFill/>
          </a:ln>
        </p:spPr>
      </p:pic>
      <p:sp>
        <p:nvSpPr>
          <p:cNvPr id="147" name="Google Shape;147;p2"/>
          <p:cNvSpPr txBox="1"/>
          <p:nvPr/>
        </p:nvSpPr>
        <p:spPr>
          <a:xfrm>
            <a:off x="615900" y="1880150"/>
            <a:ext cx="4340700" cy="246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 sz="1600" u="none" cap="none" strike="noStrike">
                <a:solidFill>
                  <a:srgbClr val="000000"/>
                </a:solidFill>
                <a:latin typeface="DM Sans"/>
                <a:ea typeface="DM Sans"/>
                <a:cs typeface="DM Sans"/>
                <a:sym typeface="DM Sans"/>
              </a:rPr>
              <a:t>XQ Badge Project PL Series Baseline Session</a:t>
            </a:r>
            <a:endParaRPr b="1" i="0" sz="1600" u="none" cap="none" strike="noStrike">
              <a:solidFill>
                <a:srgbClr val="000000"/>
              </a:solidFill>
              <a:latin typeface="DM Sans"/>
              <a:ea typeface="DM Sans"/>
              <a:cs typeface="DM Sans"/>
              <a:sym typeface="DM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151" name="Shape 151"/>
        <p:cNvGrpSpPr/>
        <p:nvPr/>
      </p:nvGrpSpPr>
      <p:grpSpPr>
        <a:xfrm>
          <a:off x="0" y="0"/>
          <a:ext cx="0" cy="0"/>
          <a:chOff x="0" y="0"/>
          <a:chExt cx="0" cy="0"/>
        </a:xfrm>
      </p:grpSpPr>
      <p:cxnSp>
        <p:nvCxnSpPr>
          <p:cNvPr id="152" name="Google Shape;152;p3"/>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153" name="Google Shape;153;p3"/>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154" name="Google Shape;154;p3"/>
          <p:cNvSpPr txBox="1"/>
          <p:nvPr/>
        </p:nvSpPr>
        <p:spPr>
          <a:xfrm>
            <a:off x="768300" y="379351"/>
            <a:ext cx="5917800" cy="3899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 sz="3500" u="none" cap="none" strike="noStrike">
                <a:solidFill>
                  <a:srgbClr val="83FBA3"/>
                </a:solidFill>
                <a:latin typeface="Nanum Myeongjo"/>
                <a:ea typeface="Nanum Myeongjo"/>
                <a:cs typeface="Nanum Myeongjo"/>
                <a:sym typeface="Nanum Myeongjo"/>
              </a:rPr>
              <a:t>Welcome!</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1000"/>
              </a:spcAft>
              <a:buClr>
                <a:schemeClr val="dk1"/>
              </a:buClr>
              <a:buSzPts val="1100"/>
              <a:buFont typeface="Arial"/>
              <a:buNone/>
            </a:pPr>
            <a:r>
              <a:rPr b="0" i="0" lang="en" sz="3500" u="none" cap="none" strike="noStrike">
                <a:solidFill>
                  <a:schemeClr val="lt1"/>
                </a:solidFill>
                <a:latin typeface="DM Sans"/>
                <a:ea typeface="DM Sans"/>
                <a:cs typeface="DM Sans"/>
                <a:sym typeface="DM Sans"/>
              </a:rPr>
              <a:t>Community Builder:</a:t>
            </a:r>
            <a:br>
              <a:rPr b="0" i="0" lang="en" sz="3500" u="none" cap="none" strike="noStrike">
                <a:solidFill>
                  <a:schemeClr val="lt1"/>
                </a:solidFill>
                <a:latin typeface="Nanum Myeongjo"/>
                <a:ea typeface="Nanum Myeongjo"/>
                <a:cs typeface="Nanum Myeongjo"/>
                <a:sym typeface="Nanum Myeongjo"/>
              </a:rPr>
            </a:br>
            <a:r>
              <a:rPr b="0" i="0" lang="en" sz="3500" u="none" cap="none" strike="noStrike">
                <a:solidFill>
                  <a:schemeClr val="lt1"/>
                </a:solidFill>
                <a:latin typeface="Nanum Myeongjo"/>
                <a:ea typeface="Nanum Myeongjo"/>
                <a:cs typeface="Nanum Myeongjo"/>
                <a:sym typeface="Nanum Myeongjo"/>
              </a:rPr>
              <a:t>Write a “tweet” in 140 characters or less to describe a moment/interaction that pushed your teaching practice. Get ready to share!</a:t>
            </a:r>
            <a:endParaRPr b="0" i="0" sz="3500" u="none" cap="none" strike="noStrike">
              <a:solidFill>
                <a:schemeClr val="lt1"/>
              </a:solidFill>
              <a:latin typeface="Nanum Myeongjo"/>
              <a:ea typeface="Nanum Myeongjo"/>
              <a:cs typeface="Nanum Myeongjo"/>
              <a:sym typeface="Nanum Myeongj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158" name="Shape 158"/>
        <p:cNvGrpSpPr/>
        <p:nvPr/>
      </p:nvGrpSpPr>
      <p:grpSpPr>
        <a:xfrm>
          <a:off x="0" y="0"/>
          <a:ext cx="0" cy="0"/>
          <a:chOff x="0" y="0"/>
          <a:chExt cx="0" cy="0"/>
        </a:xfrm>
      </p:grpSpPr>
      <p:sp>
        <p:nvSpPr>
          <p:cNvPr id="159" name="Google Shape;159;p4"/>
          <p:cNvSpPr txBox="1"/>
          <p:nvPr/>
        </p:nvSpPr>
        <p:spPr>
          <a:xfrm>
            <a:off x="2876500" y="1757125"/>
            <a:ext cx="24090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dk1"/>
                </a:solidFill>
                <a:latin typeface="Nanum Myeongjo"/>
                <a:ea typeface="Nanum Myeongjo"/>
                <a:cs typeface="Nanum Myeongjo"/>
                <a:sym typeface="Nanum Myeongjo"/>
              </a:rPr>
              <a:t>Participants will be able to:</a:t>
            </a:r>
            <a:endParaRPr b="0" i="0" sz="1400" u="none" cap="none" strike="noStrike">
              <a:solidFill>
                <a:schemeClr val="dk1"/>
              </a:solidFill>
              <a:latin typeface="Nanum Myeongjo"/>
              <a:ea typeface="Nanum Myeongjo"/>
              <a:cs typeface="Nanum Myeongjo"/>
              <a:sym typeface="Nanum Myeongjo"/>
            </a:endParaRPr>
          </a:p>
        </p:txBody>
      </p:sp>
      <p:sp>
        <p:nvSpPr>
          <p:cNvPr id="160" name="Google Shape;160;p4"/>
          <p:cNvSpPr txBox="1"/>
          <p:nvPr/>
        </p:nvSpPr>
        <p:spPr>
          <a:xfrm>
            <a:off x="2876500" y="2088175"/>
            <a:ext cx="2134800" cy="15213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Explain the content and practice expectations for the M104 badge</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Analyze tasks through the lenses of (1) content and practice expectations and (2) learning principles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Analyze student work for evidence of learning</a:t>
            </a:r>
            <a:endParaRPr b="0" i="0" sz="1000" u="none" cap="none" strike="noStrike">
              <a:solidFill>
                <a:schemeClr val="dk1"/>
              </a:solidFill>
              <a:latin typeface="DM Sans"/>
              <a:ea typeface="DM Sans"/>
              <a:cs typeface="DM Sans"/>
              <a:sym typeface="DM Sans"/>
            </a:endParaRPr>
          </a:p>
        </p:txBody>
      </p:sp>
      <p:cxnSp>
        <p:nvCxnSpPr>
          <p:cNvPr id="161" name="Google Shape;161;p4"/>
          <p:cNvCxnSpPr/>
          <p:nvPr/>
        </p:nvCxnSpPr>
        <p:spPr>
          <a:xfrm>
            <a:off x="2374350" y="1083650"/>
            <a:ext cx="6784800" cy="0"/>
          </a:xfrm>
          <a:prstGeom prst="straightConnector1">
            <a:avLst/>
          </a:prstGeom>
          <a:noFill/>
          <a:ln cap="flat" cmpd="sng" w="9525">
            <a:solidFill>
              <a:schemeClr val="dk1"/>
            </a:solidFill>
            <a:prstDash val="solid"/>
            <a:round/>
            <a:headEnd len="sm" w="sm" type="none"/>
            <a:tailEnd len="sm" w="sm" type="none"/>
          </a:ln>
        </p:spPr>
      </p:cxnSp>
      <p:sp>
        <p:nvSpPr>
          <p:cNvPr id="162" name="Google Shape;162;p4"/>
          <p:cNvSpPr/>
          <p:nvPr/>
        </p:nvSpPr>
        <p:spPr>
          <a:xfrm>
            <a:off x="2876500" y="617975"/>
            <a:ext cx="922200" cy="922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 name="Google Shape;163;p4"/>
          <p:cNvSpPr txBox="1"/>
          <p:nvPr/>
        </p:nvSpPr>
        <p:spPr>
          <a:xfrm>
            <a:off x="6085125" y="1757125"/>
            <a:ext cx="9222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dk1"/>
                </a:solidFill>
                <a:latin typeface="Nanum Myeongjo"/>
                <a:ea typeface="Nanum Myeongjo"/>
                <a:cs typeface="Nanum Myeongjo"/>
                <a:sym typeface="Nanum Myeongjo"/>
              </a:rPr>
              <a:t>Agenda:</a:t>
            </a:r>
            <a:endParaRPr b="0" i="0" sz="1400" u="none" cap="none" strike="noStrike">
              <a:solidFill>
                <a:schemeClr val="dk1"/>
              </a:solidFill>
              <a:latin typeface="Nanum Myeongjo"/>
              <a:ea typeface="Nanum Myeongjo"/>
              <a:cs typeface="Nanum Myeongjo"/>
              <a:sym typeface="Nanum Myeongjo"/>
            </a:endParaRPr>
          </a:p>
        </p:txBody>
      </p:sp>
      <p:sp>
        <p:nvSpPr>
          <p:cNvPr id="164" name="Google Shape;164;p4"/>
          <p:cNvSpPr txBox="1"/>
          <p:nvPr/>
        </p:nvSpPr>
        <p:spPr>
          <a:xfrm>
            <a:off x="6085125" y="2088175"/>
            <a:ext cx="1915200" cy="17136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Exploring the Content</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Task 1: Expectations and Learning Principles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Task 1: Student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Task 2: Expectations and Learning Principles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Task 2: Student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Closing</a:t>
            </a:r>
            <a:endParaRPr b="0" i="0" sz="1000" u="none" cap="none" strike="noStrike">
              <a:solidFill>
                <a:schemeClr val="dk1"/>
              </a:solidFill>
              <a:latin typeface="DM Sans"/>
              <a:ea typeface="DM Sans"/>
              <a:cs typeface="DM Sans"/>
              <a:sym typeface="DM Sans"/>
            </a:endParaRPr>
          </a:p>
        </p:txBody>
      </p:sp>
      <p:sp>
        <p:nvSpPr>
          <p:cNvPr id="165" name="Google Shape;165;p4"/>
          <p:cNvSpPr/>
          <p:nvPr/>
        </p:nvSpPr>
        <p:spPr>
          <a:xfrm>
            <a:off x="6085125" y="617975"/>
            <a:ext cx="922200" cy="922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66" name="Google Shape;166;p4"/>
          <p:cNvCxnSpPr/>
          <p:nvPr/>
        </p:nvCxnSpPr>
        <p:spPr>
          <a:xfrm>
            <a:off x="5687700" y="1083650"/>
            <a:ext cx="0" cy="4065300"/>
          </a:xfrm>
          <a:prstGeom prst="straightConnector1">
            <a:avLst/>
          </a:prstGeom>
          <a:noFill/>
          <a:ln cap="flat" cmpd="sng" w="9525">
            <a:solidFill>
              <a:schemeClr val="dk1"/>
            </a:solidFill>
            <a:prstDash val="solid"/>
            <a:round/>
            <a:headEnd len="sm" w="sm" type="none"/>
            <a:tailEnd len="sm" w="sm" type="none"/>
          </a:ln>
        </p:spPr>
      </p:cxnSp>
      <p:cxnSp>
        <p:nvCxnSpPr>
          <p:cNvPr id="167" name="Google Shape;167;p4"/>
          <p:cNvCxnSpPr/>
          <p:nvPr/>
        </p:nvCxnSpPr>
        <p:spPr>
          <a:xfrm>
            <a:off x="2374350" y="4721100"/>
            <a:ext cx="6784800" cy="0"/>
          </a:xfrm>
          <a:prstGeom prst="straightConnector1">
            <a:avLst/>
          </a:prstGeom>
          <a:noFill/>
          <a:ln cap="flat" cmpd="sng" w="9525">
            <a:solidFill>
              <a:schemeClr val="dk1"/>
            </a:solidFill>
            <a:prstDash val="solid"/>
            <a:round/>
            <a:headEnd len="sm" w="sm" type="none"/>
            <a:tailEnd len="sm" w="sm" type="none"/>
          </a:ln>
        </p:spPr>
      </p:cxnSp>
      <p:sp>
        <p:nvSpPr>
          <p:cNvPr id="168" name="Google Shape;168;p4"/>
          <p:cNvSpPr/>
          <p:nvPr/>
        </p:nvSpPr>
        <p:spPr>
          <a:xfrm>
            <a:off x="0" y="0"/>
            <a:ext cx="25056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 name="Google Shape;169;p4"/>
          <p:cNvSpPr txBox="1"/>
          <p:nvPr/>
        </p:nvSpPr>
        <p:spPr>
          <a:xfrm>
            <a:off x="325175" y="342200"/>
            <a:ext cx="1915200" cy="12192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Outcomes and Agenda</a:t>
            </a:r>
            <a:endParaRPr b="0" i="0" sz="3300" u="none" cap="none" strike="noStrike">
              <a:solidFill>
                <a:schemeClr val="dk1"/>
              </a:solidFill>
              <a:latin typeface="Nanum Myeongjo"/>
              <a:ea typeface="Nanum Myeongjo"/>
              <a:cs typeface="Nanum Myeongjo"/>
              <a:sym typeface="Nanum Myeongjo"/>
            </a:endParaRPr>
          </a:p>
        </p:txBody>
      </p:sp>
      <p:cxnSp>
        <p:nvCxnSpPr>
          <p:cNvPr id="170" name="Google Shape;170;p4"/>
          <p:cNvCxnSpPr/>
          <p:nvPr/>
        </p:nvCxnSpPr>
        <p:spPr>
          <a:xfrm>
            <a:off x="2505475" y="-6900"/>
            <a:ext cx="0" cy="5155800"/>
          </a:xfrm>
          <a:prstGeom prst="straightConnector1">
            <a:avLst/>
          </a:prstGeom>
          <a:noFill/>
          <a:ln cap="flat" cmpd="sng" w="9525">
            <a:solidFill>
              <a:schemeClr val="dk1"/>
            </a:solidFill>
            <a:prstDash val="solid"/>
            <a:round/>
            <a:headEnd len="sm" w="sm" type="none"/>
            <a:tailEnd len="sm" w="sm" type="none"/>
          </a:ln>
        </p:spPr>
      </p:cxnSp>
      <p:pic>
        <p:nvPicPr>
          <p:cNvPr id="171" name="Google Shape;171;p4"/>
          <p:cNvPicPr preferRelativeResize="0"/>
          <p:nvPr/>
        </p:nvPicPr>
        <p:blipFill rotWithShape="1">
          <a:blip r:embed="rId3">
            <a:alphaModFix/>
          </a:blip>
          <a:srcRect b="0" l="0" r="0" t="0"/>
          <a:stretch/>
        </p:blipFill>
        <p:spPr>
          <a:xfrm>
            <a:off x="3096768" y="841025"/>
            <a:ext cx="481663" cy="485249"/>
          </a:xfrm>
          <a:prstGeom prst="rect">
            <a:avLst/>
          </a:prstGeom>
          <a:noFill/>
          <a:ln>
            <a:noFill/>
          </a:ln>
        </p:spPr>
      </p:pic>
      <p:pic>
        <p:nvPicPr>
          <p:cNvPr id="172" name="Google Shape;172;p4"/>
          <p:cNvPicPr preferRelativeResize="0"/>
          <p:nvPr/>
        </p:nvPicPr>
        <p:blipFill rotWithShape="1">
          <a:blip r:embed="rId4">
            <a:alphaModFix/>
          </a:blip>
          <a:srcRect b="0" l="0" r="0" t="0"/>
          <a:stretch/>
        </p:blipFill>
        <p:spPr>
          <a:xfrm>
            <a:off x="6309925" y="841025"/>
            <a:ext cx="472599" cy="4852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176" name="Shape 176"/>
        <p:cNvGrpSpPr/>
        <p:nvPr/>
      </p:nvGrpSpPr>
      <p:grpSpPr>
        <a:xfrm>
          <a:off x="0" y="0"/>
          <a:ext cx="0" cy="0"/>
          <a:chOff x="0" y="0"/>
          <a:chExt cx="0" cy="0"/>
        </a:xfrm>
      </p:grpSpPr>
      <p:cxnSp>
        <p:nvCxnSpPr>
          <p:cNvPr id="177" name="Google Shape;177;p5"/>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178" name="Google Shape;178;p5"/>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179" name="Google Shape;179;p5"/>
          <p:cNvSpPr txBox="1"/>
          <p:nvPr/>
        </p:nvSpPr>
        <p:spPr>
          <a:xfrm>
            <a:off x="768300" y="379350"/>
            <a:ext cx="7896300" cy="187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 sz="3500" u="none" cap="none" strike="noStrike">
                <a:solidFill>
                  <a:srgbClr val="83FBA3"/>
                </a:solidFill>
                <a:latin typeface="Nanum Myeongjo"/>
                <a:ea typeface="Nanum Myeongjo"/>
                <a:cs typeface="Nanum Myeongjo"/>
                <a:sym typeface="Nanum Myeongjo"/>
              </a:rPr>
              <a:t>Learning Principles</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0"/>
              </a:spcAft>
              <a:buClr>
                <a:schemeClr val="dk1"/>
              </a:buClr>
              <a:buSzPts val="1100"/>
              <a:buFont typeface="Arial"/>
              <a:buNone/>
            </a:pPr>
            <a:r>
              <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1000"/>
              </a:spcAft>
              <a:buClr>
                <a:schemeClr val="dk1"/>
              </a:buClr>
              <a:buSzPts val="1100"/>
              <a:buFont typeface="Arial"/>
              <a:buNone/>
            </a:pPr>
            <a:r>
              <a:t/>
            </a:r>
            <a:endParaRPr b="0" i="0" sz="3500" u="none" cap="none" strike="noStrike">
              <a:solidFill>
                <a:schemeClr val="lt1"/>
              </a:solidFill>
              <a:latin typeface="Nanum Myeongjo"/>
              <a:ea typeface="Nanum Myeongjo"/>
              <a:cs typeface="Nanum Myeongjo"/>
              <a:sym typeface="Nanum Myeongjo"/>
            </a:endParaRPr>
          </a:p>
        </p:txBody>
      </p:sp>
      <p:sp>
        <p:nvSpPr>
          <p:cNvPr id="180" name="Google Shape;180;p5"/>
          <p:cNvSpPr txBox="1"/>
          <p:nvPr/>
        </p:nvSpPr>
        <p:spPr>
          <a:xfrm>
            <a:off x="768300" y="1071275"/>
            <a:ext cx="5967300" cy="3210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 xml:space="preserve">Engage with cognitively demanding tasks in heterogeneous settings. </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Engage in social activities.</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Build conceptual understanding through reasoning.</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 xml:space="preserve">Have agency in their learning. </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View mathematics as a human endeavor across centuries.</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 xml:space="preserve">See mathematics as relevant. </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Employ technology as a tool for problem-solving and understanding.</a:t>
            </a:r>
            <a:endParaRPr b="0" i="0" sz="1800" u="none" cap="none" strike="noStrike">
              <a:solidFill>
                <a:schemeClr val="lt1"/>
              </a:solidFill>
              <a:latin typeface="Nanum Myeongjo"/>
              <a:ea typeface="Nanum Myeongjo"/>
              <a:cs typeface="Nanum Myeongjo"/>
              <a:sym typeface="Nanum Myeongjo"/>
            </a:endParaRPr>
          </a:p>
        </p:txBody>
      </p:sp>
      <p:sp>
        <p:nvSpPr>
          <p:cNvPr id="181" name="Google Shape;181;p5"/>
          <p:cNvSpPr/>
          <p:nvPr/>
        </p:nvSpPr>
        <p:spPr>
          <a:xfrm>
            <a:off x="66956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 name="Google Shape;182;p5"/>
          <p:cNvSpPr txBox="1"/>
          <p:nvPr/>
        </p:nvSpPr>
        <p:spPr>
          <a:xfrm>
            <a:off x="6887975" y="3145425"/>
            <a:ext cx="1561500" cy="507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145758"/>
                </a:solidFill>
                <a:latin typeface="Proxima Nova"/>
                <a:ea typeface="Proxima Nova"/>
                <a:cs typeface="Proxima Nova"/>
                <a:sym typeface="Proxima Nova"/>
              </a:rPr>
              <a:t>Which learning principle would you like to focus on today?</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186" name="Shape 186"/>
        <p:cNvGrpSpPr/>
        <p:nvPr/>
      </p:nvGrpSpPr>
      <p:grpSpPr>
        <a:xfrm>
          <a:off x="0" y="0"/>
          <a:ext cx="0" cy="0"/>
          <a:chOff x="0" y="0"/>
          <a:chExt cx="0" cy="0"/>
        </a:xfrm>
      </p:grpSpPr>
      <p:cxnSp>
        <p:nvCxnSpPr>
          <p:cNvPr id="187" name="Google Shape;187;p6"/>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188" name="Google Shape;188;p6"/>
          <p:cNvSpPr txBox="1"/>
          <p:nvPr/>
        </p:nvSpPr>
        <p:spPr>
          <a:xfrm>
            <a:off x="3419850" y="303450"/>
            <a:ext cx="5421300" cy="19446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Exploring the Content</a:t>
            </a:r>
            <a:endParaRPr b="0" i="0" sz="5200" u="none" cap="none" strike="noStrike">
              <a:solidFill>
                <a:schemeClr val="dk1"/>
              </a:solidFill>
              <a:latin typeface="Nanum Myeongjo"/>
              <a:ea typeface="Nanum Myeongjo"/>
              <a:cs typeface="Nanum Myeongjo"/>
              <a:sym typeface="Nanum Myeongjo"/>
            </a:endParaRPr>
          </a:p>
        </p:txBody>
      </p:sp>
      <p:sp>
        <p:nvSpPr>
          <p:cNvPr id="189" name="Google Shape;189;p6"/>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01</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193" name="Shape 193"/>
        <p:cNvGrpSpPr/>
        <p:nvPr/>
      </p:nvGrpSpPr>
      <p:grpSpPr>
        <a:xfrm>
          <a:off x="0" y="0"/>
          <a:ext cx="0" cy="0"/>
          <a:chOff x="0" y="0"/>
          <a:chExt cx="0" cy="0"/>
        </a:xfrm>
      </p:grpSpPr>
      <p:cxnSp>
        <p:nvCxnSpPr>
          <p:cNvPr id="194" name="Google Shape;194;p7"/>
          <p:cNvCxnSpPr/>
          <p:nvPr/>
        </p:nvCxnSpPr>
        <p:spPr>
          <a:xfrm>
            <a:off x="343425" y="0"/>
            <a:ext cx="0" cy="5164500"/>
          </a:xfrm>
          <a:prstGeom prst="straightConnector1">
            <a:avLst/>
          </a:prstGeom>
          <a:noFill/>
          <a:ln cap="flat" cmpd="sng" w="9525">
            <a:solidFill>
              <a:schemeClr val="dk1"/>
            </a:solidFill>
            <a:prstDash val="solid"/>
            <a:round/>
            <a:headEnd len="sm" w="sm" type="none"/>
            <a:tailEnd len="sm" w="sm" type="none"/>
          </a:ln>
        </p:spPr>
      </p:cxnSp>
      <p:sp>
        <p:nvSpPr>
          <p:cNvPr id="195" name="Google Shape;195;p7"/>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 name="Google Shape;196;p7"/>
          <p:cNvSpPr txBox="1"/>
          <p:nvPr/>
        </p:nvSpPr>
        <p:spPr>
          <a:xfrm>
            <a:off x="345075" y="276625"/>
            <a:ext cx="60321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 sz="2100" u="none" cap="none" strike="noStrike">
                <a:solidFill>
                  <a:schemeClr val="dk1"/>
                </a:solidFill>
                <a:latin typeface="Nanum Myeongjo"/>
                <a:ea typeface="Nanum Myeongjo"/>
                <a:cs typeface="Nanum Myeongjo"/>
                <a:sym typeface="Nanum Myeongjo"/>
              </a:rPr>
              <a:t xml:space="preserve">M104 Modeling with Exponential Functions </a:t>
            </a:r>
            <a:endParaRPr b="0" i="0" sz="2100" u="none" cap="none" strike="noStrike">
              <a:solidFill>
                <a:schemeClr val="dk1"/>
              </a:solidFill>
              <a:latin typeface="Nanum Myeongjo"/>
              <a:ea typeface="Nanum Myeongjo"/>
              <a:cs typeface="Nanum Myeongjo"/>
              <a:sym typeface="Nanum Myeongjo"/>
            </a:endParaRPr>
          </a:p>
        </p:txBody>
      </p:sp>
      <p:cxnSp>
        <p:nvCxnSpPr>
          <p:cNvPr id="197" name="Google Shape;197;p7"/>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sp>
        <p:nvSpPr>
          <p:cNvPr id="198" name="Google Shape;198;p7"/>
          <p:cNvSpPr txBox="1"/>
          <p:nvPr/>
        </p:nvSpPr>
        <p:spPr>
          <a:xfrm>
            <a:off x="802275" y="1218825"/>
            <a:ext cx="5421300" cy="2154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200"/>
              </a:spcAft>
              <a:buClr>
                <a:schemeClr val="dk1"/>
              </a:buClr>
              <a:buSzPts val="1100"/>
              <a:buFont typeface="Arial"/>
              <a:buNone/>
            </a:pPr>
            <a:r>
              <a:rPr b="0" i="0" lang="en" sz="3500" u="none" cap="none" strike="noStrike">
                <a:solidFill>
                  <a:schemeClr val="dk1"/>
                </a:solidFill>
                <a:latin typeface="Nanum Myeongjo"/>
                <a:ea typeface="Nanum Myeongjo"/>
                <a:cs typeface="Nanum Myeongjo"/>
                <a:sym typeface="Nanum Myeongjo"/>
              </a:rPr>
              <a:t xml:space="preserve">What comes to mind? </a:t>
            </a:r>
            <a:br>
              <a:rPr b="0" i="0" lang="en" sz="3500" u="none" cap="none" strike="noStrike">
                <a:solidFill>
                  <a:schemeClr val="dk1"/>
                </a:solidFill>
                <a:latin typeface="Nanum Myeongjo"/>
                <a:ea typeface="Nanum Myeongjo"/>
                <a:cs typeface="Nanum Myeongjo"/>
                <a:sym typeface="Nanum Myeongjo"/>
              </a:rPr>
            </a:br>
            <a:r>
              <a:rPr b="0" i="0" lang="en" sz="3500" u="none" cap="none" strike="noStrike">
                <a:solidFill>
                  <a:schemeClr val="dk1"/>
                </a:solidFill>
                <a:latin typeface="Nanum Myeongjo"/>
                <a:ea typeface="Nanum Myeongjo"/>
                <a:cs typeface="Nanum Myeongjo"/>
                <a:sym typeface="Nanum Myeongjo"/>
              </a:rPr>
              <a:t xml:space="preserve">What knowledge and skills should students learn to earn this badge? </a:t>
            </a:r>
            <a:endParaRPr b="0" i="0" sz="3500" u="none" cap="none" strike="noStrike">
              <a:solidFill>
                <a:schemeClr val="dk1"/>
              </a:solidFill>
              <a:latin typeface="Nanum Myeongjo"/>
              <a:ea typeface="Nanum Myeongjo"/>
              <a:cs typeface="Nanum Myeongjo"/>
              <a:sym typeface="Nanum Myeongjo"/>
            </a:endParaRPr>
          </a:p>
        </p:txBody>
      </p:sp>
      <p:sp>
        <p:nvSpPr>
          <p:cNvPr id="199" name="Google Shape;199;p7"/>
          <p:cNvSpPr/>
          <p:nvPr/>
        </p:nvSpPr>
        <p:spPr>
          <a:xfrm>
            <a:off x="6695675" y="24263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 name="Google Shape;200;p7"/>
          <p:cNvSpPr txBox="1"/>
          <p:nvPr/>
        </p:nvSpPr>
        <p:spPr>
          <a:xfrm>
            <a:off x="6975725" y="3030975"/>
            <a:ext cx="1386000" cy="861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BDFCD7"/>
                </a:solidFill>
                <a:latin typeface="DM Sans"/>
                <a:ea typeface="DM Sans"/>
                <a:cs typeface="DM Sans"/>
                <a:sym typeface="DM Sans"/>
              </a:rPr>
              <a:t>Come off mute or put your thoughts in the chat!</a:t>
            </a:r>
            <a:endParaRPr b="1" i="0" sz="1400" u="none" cap="none" strike="noStrike">
              <a:solidFill>
                <a:srgbClr val="BDFCD7"/>
              </a:solidFill>
              <a:latin typeface="DM Sans"/>
              <a:ea typeface="DM Sans"/>
              <a:cs typeface="DM Sans"/>
              <a:sym typeface="DM Sans"/>
            </a:endParaRPr>
          </a:p>
        </p:txBody>
      </p:sp>
      <p:cxnSp>
        <p:nvCxnSpPr>
          <p:cNvPr id="201" name="Google Shape;201;p7"/>
          <p:cNvCxnSpPr/>
          <p:nvPr/>
        </p:nvCxnSpPr>
        <p:spPr>
          <a:xfrm rot="10800000">
            <a:off x="-4200" y="4815975"/>
            <a:ext cx="9152400" cy="0"/>
          </a:xfrm>
          <a:prstGeom prst="straightConnector1">
            <a:avLst/>
          </a:prstGeom>
          <a:noFill/>
          <a:ln cap="flat" cmpd="sng" w="9525">
            <a:solidFill>
              <a:schemeClr val="dk1"/>
            </a:solidFill>
            <a:prstDash val="solid"/>
            <a:round/>
            <a:headEnd len="sm" w="sm" type="none"/>
            <a:tailEnd len="sm" w="sm" type="none"/>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205" name="Shape 205"/>
        <p:cNvGrpSpPr/>
        <p:nvPr/>
      </p:nvGrpSpPr>
      <p:grpSpPr>
        <a:xfrm>
          <a:off x="0" y="0"/>
          <a:ext cx="0" cy="0"/>
          <a:chOff x="0" y="0"/>
          <a:chExt cx="0" cy="0"/>
        </a:xfrm>
      </p:grpSpPr>
      <p:sp>
        <p:nvSpPr>
          <p:cNvPr id="206" name="Google Shape;206;p8"/>
          <p:cNvSpPr txBox="1"/>
          <p:nvPr/>
        </p:nvSpPr>
        <p:spPr>
          <a:xfrm>
            <a:off x="615900" y="303450"/>
            <a:ext cx="4032900" cy="9696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chemeClr val="dk1"/>
              </a:buClr>
              <a:buSzPts val="1100"/>
              <a:buFont typeface="Arial"/>
              <a:buNone/>
            </a:pPr>
            <a:r>
              <a:rPr b="0" i="0" lang="en" sz="3500" u="none" cap="none" strike="noStrike">
                <a:solidFill>
                  <a:schemeClr val="dk1"/>
                </a:solidFill>
                <a:latin typeface="Nanum Myeongjo"/>
                <a:ea typeface="Nanum Myeongjo"/>
                <a:cs typeface="Nanum Myeongjo"/>
                <a:sym typeface="Nanum Myeongjo"/>
              </a:rPr>
              <a:t>What’s the Story of these Standards?</a:t>
            </a:r>
            <a:endParaRPr b="0" i="0" sz="3500" u="none" cap="none" strike="noStrike">
              <a:solidFill>
                <a:schemeClr val="dk1"/>
              </a:solidFill>
              <a:latin typeface="Nanum Myeongjo"/>
              <a:ea typeface="Nanum Myeongjo"/>
              <a:cs typeface="Nanum Myeongjo"/>
              <a:sym typeface="Nanum Myeongjo"/>
            </a:endParaRPr>
          </a:p>
        </p:txBody>
      </p:sp>
      <p:sp>
        <p:nvSpPr>
          <p:cNvPr id="207" name="Google Shape;207;p8"/>
          <p:cNvSpPr txBox="1"/>
          <p:nvPr/>
        </p:nvSpPr>
        <p:spPr>
          <a:xfrm>
            <a:off x="615900" y="2595775"/>
            <a:ext cx="3728400" cy="1566900"/>
          </a:xfrm>
          <a:prstGeom prst="rect">
            <a:avLst/>
          </a:prstGeom>
          <a:noFill/>
          <a:ln>
            <a:noFill/>
          </a:ln>
        </p:spPr>
        <p:txBody>
          <a:bodyPr anchorCtr="0" anchor="t" bIns="0" lIns="91425" spcFirstLastPara="1" rIns="0" wrap="square" tIns="0">
            <a:spAutoFit/>
          </a:bodyPr>
          <a:lstStyle/>
          <a:p>
            <a:pPr indent="-82296" lvl="0" marL="82296" marR="0" rtl="0" algn="l">
              <a:lnSpc>
                <a:spcPct val="115000"/>
              </a:lnSpc>
              <a:spcBef>
                <a:spcPts val="1200"/>
              </a:spcBef>
              <a:spcAft>
                <a:spcPts val="0"/>
              </a:spcAft>
              <a:buClr>
                <a:schemeClr val="dk1"/>
              </a:buClr>
              <a:buSzPts val="900"/>
              <a:buFont typeface="DM Sans"/>
              <a:buAutoNum type="arabicPeriod"/>
            </a:pPr>
            <a:r>
              <a:rPr b="0" i="0" lang="en" sz="900" u="none" cap="none" strike="noStrike">
                <a:solidFill>
                  <a:schemeClr val="dk1"/>
                </a:solidFill>
                <a:latin typeface="DM Sans"/>
                <a:ea typeface="DM Sans"/>
                <a:cs typeface="DM Sans"/>
                <a:sym typeface="DM Sans"/>
              </a:rPr>
              <a:t>Understand that a function from one set (called the domain) to another set (called the range) assigns to each element of the domain exactly one element of the range. If f is a function and x is an element of its domain, then f(x) denotes the output of f corresponding to the input x. The graph of f is the graph of the equation y = f(x)</a:t>
            </a:r>
            <a:endParaRPr b="0" i="0" sz="900" u="none" cap="none" strike="noStrike">
              <a:solidFill>
                <a:schemeClr val="dk1"/>
              </a:solidFill>
              <a:latin typeface="DM Sans"/>
              <a:ea typeface="DM Sans"/>
              <a:cs typeface="DM Sans"/>
              <a:sym typeface="DM Sans"/>
            </a:endParaRPr>
          </a:p>
          <a:p>
            <a:pPr indent="-82296" lvl="0" marL="82296" marR="0" rtl="0" algn="l">
              <a:lnSpc>
                <a:spcPct val="115000"/>
              </a:lnSpc>
              <a:spcBef>
                <a:spcPts val="1200"/>
              </a:spcBef>
              <a:spcAft>
                <a:spcPts val="1000"/>
              </a:spcAft>
              <a:buClr>
                <a:schemeClr val="dk1"/>
              </a:buClr>
              <a:buSzPts val="900"/>
              <a:buFont typeface="DM Sans"/>
              <a:buAutoNum type="arabicPeriod"/>
            </a:pPr>
            <a:r>
              <a:rPr b="0" i="0" lang="en" sz="900" u="none" cap="none" strike="noStrike">
                <a:solidFill>
                  <a:schemeClr val="dk1"/>
                </a:solidFill>
                <a:latin typeface="DM Sans"/>
                <a:ea typeface="DM Sans"/>
                <a:cs typeface="DM Sans"/>
                <a:sym typeface="DM Sans"/>
              </a:rPr>
              <a:t xml:space="preserve">Use function notation, evaluate functions for inputs in their domains, and interpret statements that use function notation in terms of a context. </a:t>
            </a:r>
            <a:endParaRPr b="0" i="0" sz="900" u="none" cap="none" strike="noStrike">
              <a:solidFill>
                <a:schemeClr val="dk1"/>
              </a:solidFill>
              <a:latin typeface="DM Sans"/>
              <a:ea typeface="DM Sans"/>
              <a:cs typeface="DM Sans"/>
              <a:sym typeface="DM Sans"/>
            </a:endParaRPr>
          </a:p>
        </p:txBody>
      </p:sp>
      <p:sp>
        <p:nvSpPr>
          <p:cNvPr id="208" name="Google Shape;208;p8"/>
          <p:cNvSpPr txBox="1"/>
          <p:nvPr/>
        </p:nvSpPr>
        <p:spPr>
          <a:xfrm>
            <a:off x="615900" y="1515100"/>
            <a:ext cx="4032900" cy="4419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Selected Common Core Standards for Mathematics High School - Functions</a:t>
            </a:r>
            <a:endParaRPr b="1" i="0" sz="1400" u="none" cap="none" strike="noStrike">
              <a:solidFill>
                <a:srgbClr val="000000"/>
              </a:solidFill>
              <a:latin typeface="DM Sans"/>
              <a:ea typeface="DM Sans"/>
              <a:cs typeface="DM Sans"/>
              <a:sym typeface="DM Sans"/>
            </a:endParaRPr>
          </a:p>
        </p:txBody>
      </p:sp>
      <p:cxnSp>
        <p:nvCxnSpPr>
          <p:cNvPr id="209" name="Google Shape;209;p8"/>
          <p:cNvCxnSpPr/>
          <p:nvPr/>
        </p:nvCxnSpPr>
        <p:spPr>
          <a:xfrm rot="10800000">
            <a:off x="4874201" y="125"/>
            <a:ext cx="0" cy="5162100"/>
          </a:xfrm>
          <a:prstGeom prst="straightConnector1">
            <a:avLst/>
          </a:prstGeom>
          <a:noFill/>
          <a:ln cap="flat" cmpd="sng" w="9525">
            <a:solidFill>
              <a:schemeClr val="dk2"/>
            </a:solidFill>
            <a:prstDash val="solid"/>
            <a:round/>
            <a:headEnd len="sm" w="sm" type="none"/>
            <a:tailEnd len="sm" w="sm" type="none"/>
          </a:ln>
        </p:spPr>
      </p:cxnSp>
      <p:sp>
        <p:nvSpPr>
          <p:cNvPr id="210" name="Google Shape;210;p8"/>
          <p:cNvSpPr txBox="1"/>
          <p:nvPr/>
        </p:nvSpPr>
        <p:spPr>
          <a:xfrm>
            <a:off x="615900" y="2147600"/>
            <a:ext cx="3512700" cy="3471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1" i="0" lang="en" sz="1100" u="none" cap="none" strike="noStrike">
                <a:solidFill>
                  <a:schemeClr val="dk1"/>
                </a:solidFill>
                <a:latin typeface="DM Sans"/>
                <a:ea typeface="DM Sans"/>
                <a:cs typeface="DM Sans"/>
                <a:sym typeface="DM Sans"/>
              </a:rPr>
              <a:t>Understand the concept of a function and use function notation</a:t>
            </a:r>
            <a:endParaRPr b="1" i="0" sz="1100" u="none" cap="none" strike="noStrike">
              <a:solidFill>
                <a:srgbClr val="000000"/>
              </a:solidFill>
              <a:latin typeface="DM Sans"/>
              <a:ea typeface="DM Sans"/>
              <a:cs typeface="DM Sans"/>
              <a:sym typeface="DM Sans"/>
            </a:endParaRPr>
          </a:p>
        </p:txBody>
      </p:sp>
      <p:sp>
        <p:nvSpPr>
          <p:cNvPr id="211" name="Google Shape;211;p8"/>
          <p:cNvSpPr txBox="1"/>
          <p:nvPr/>
        </p:nvSpPr>
        <p:spPr>
          <a:xfrm>
            <a:off x="5174775" y="751625"/>
            <a:ext cx="3402000" cy="2835900"/>
          </a:xfrm>
          <a:prstGeom prst="rect">
            <a:avLst/>
          </a:prstGeom>
          <a:noFill/>
          <a:ln>
            <a:noFill/>
          </a:ln>
        </p:spPr>
        <p:txBody>
          <a:bodyPr anchorCtr="0" anchor="t" bIns="0" lIns="91425" spcFirstLastPara="1" rIns="0" wrap="square" tIns="0">
            <a:spAutoFit/>
          </a:bodyPr>
          <a:lstStyle/>
          <a:p>
            <a:pPr indent="-82296" lvl="0" marL="82296" marR="0" rtl="0" algn="l">
              <a:lnSpc>
                <a:spcPct val="115000"/>
              </a:lnSpc>
              <a:spcBef>
                <a:spcPts val="1200"/>
              </a:spcBef>
              <a:spcAft>
                <a:spcPts val="0"/>
              </a:spcAft>
              <a:buClr>
                <a:schemeClr val="dk1"/>
              </a:buClr>
              <a:buSzPts val="900"/>
              <a:buFont typeface="DM Sans"/>
              <a:buAutoNum type="arabicPeriod"/>
            </a:pPr>
            <a:r>
              <a:rPr b="0" i="0" lang="en" sz="900" u="none" cap="none" strike="noStrike">
                <a:solidFill>
                  <a:schemeClr val="dk1"/>
                </a:solidFill>
                <a:latin typeface="DM Sans"/>
                <a:ea typeface="DM Sans"/>
                <a:cs typeface="DM Sans"/>
                <a:sym typeface="DM Sans"/>
              </a:rPr>
              <a:t>For a function that models a relationship between two qualities, interpret key features of graphs and tables in terms of the quantities, and sketch graphs showing key features given a verbal description of the relationship. Key features include: intercepts; intervals where the function is increasing, decreasing, positive, or negative; relative maximums and minimums; symmetries; and behavior; and periodicity</a:t>
            </a:r>
            <a:endParaRPr b="0" i="0" sz="900" u="none" cap="none" strike="noStrike">
              <a:solidFill>
                <a:schemeClr val="dk1"/>
              </a:solidFill>
              <a:latin typeface="DM Sans"/>
              <a:ea typeface="DM Sans"/>
              <a:cs typeface="DM Sans"/>
              <a:sym typeface="DM Sans"/>
            </a:endParaRPr>
          </a:p>
          <a:p>
            <a:pPr indent="-82296" lvl="0" marL="82296" marR="0" rtl="0" algn="l">
              <a:lnSpc>
                <a:spcPct val="115000"/>
              </a:lnSpc>
              <a:spcBef>
                <a:spcPts val="1200"/>
              </a:spcBef>
              <a:spcAft>
                <a:spcPts val="0"/>
              </a:spcAft>
              <a:buClr>
                <a:schemeClr val="dk1"/>
              </a:buClr>
              <a:buSzPts val="900"/>
              <a:buFont typeface="DM Sans"/>
              <a:buAutoNum type="arabicPeriod"/>
            </a:pPr>
            <a:r>
              <a:rPr b="0" i="0" lang="en" sz="900" u="none" cap="none" strike="noStrike">
                <a:solidFill>
                  <a:schemeClr val="dk1"/>
                </a:solidFill>
                <a:latin typeface="DM Sans"/>
                <a:ea typeface="DM Sans"/>
                <a:cs typeface="DM Sans"/>
                <a:sym typeface="DM Sans"/>
              </a:rPr>
              <a:t>Relate the domain of a function to its graph and, where applicable, to the quantitative relationship it describes. For example, if the function h(n) gives the number of person-hours it takes to assemble n engines in a factory, then the positive integers would be an appropriate domain for the function.</a:t>
            </a:r>
            <a:endParaRPr b="0" i="0" sz="900" u="none" cap="none" strike="noStrike">
              <a:solidFill>
                <a:schemeClr val="dk1"/>
              </a:solidFill>
              <a:latin typeface="DM Sans"/>
              <a:ea typeface="DM Sans"/>
              <a:cs typeface="DM Sans"/>
              <a:sym typeface="DM Sans"/>
            </a:endParaRPr>
          </a:p>
          <a:p>
            <a:pPr indent="-82296" lvl="0" marL="82296" marR="0" rtl="0" algn="l">
              <a:lnSpc>
                <a:spcPct val="115000"/>
              </a:lnSpc>
              <a:spcBef>
                <a:spcPts val="1200"/>
              </a:spcBef>
              <a:spcAft>
                <a:spcPts val="1000"/>
              </a:spcAft>
              <a:buClr>
                <a:schemeClr val="dk1"/>
              </a:buClr>
              <a:buSzPts val="900"/>
              <a:buFont typeface="DM Sans"/>
              <a:buAutoNum type="arabicPeriod"/>
            </a:pPr>
            <a:r>
              <a:rPr b="0" i="0" lang="en" sz="900" u="none" cap="none" strike="noStrike">
                <a:solidFill>
                  <a:schemeClr val="dk1"/>
                </a:solidFill>
                <a:latin typeface="DM Sans"/>
                <a:ea typeface="DM Sans"/>
                <a:cs typeface="DM Sans"/>
                <a:sym typeface="DM Sans"/>
              </a:rPr>
              <a:t>Calculate and interpret the average rate of change of a function (presented symbolically or as a table) over a specified interval. Estimate the rate of change from a graph.</a:t>
            </a:r>
            <a:endParaRPr b="0" i="0" sz="900" u="none" cap="none" strike="noStrike">
              <a:solidFill>
                <a:schemeClr val="dk1"/>
              </a:solidFill>
              <a:latin typeface="DM Sans"/>
              <a:ea typeface="DM Sans"/>
              <a:cs typeface="DM Sans"/>
              <a:sym typeface="DM Sans"/>
            </a:endParaRPr>
          </a:p>
        </p:txBody>
      </p:sp>
      <p:sp>
        <p:nvSpPr>
          <p:cNvPr id="212" name="Google Shape;212;p8"/>
          <p:cNvSpPr txBox="1"/>
          <p:nvPr/>
        </p:nvSpPr>
        <p:spPr>
          <a:xfrm>
            <a:off x="5174775" y="303450"/>
            <a:ext cx="3512700" cy="3471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1" i="0" lang="en" sz="1100" u="none" cap="none" strike="noStrike">
                <a:solidFill>
                  <a:schemeClr val="dk1"/>
                </a:solidFill>
                <a:latin typeface="DM Sans"/>
                <a:ea typeface="DM Sans"/>
                <a:cs typeface="DM Sans"/>
                <a:sym typeface="DM Sans"/>
              </a:rPr>
              <a:t>Interpret functions that arise in applications in terms of the context</a:t>
            </a:r>
            <a:endParaRPr b="1" i="0" sz="1100" u="none" cap="none" strike="noStrike">
              <a:solidFill>
                <a:srgbClr val="000000"/>
              </a:solidFill>
              <a:latin typeface="DM Sans"/>
              <a:ea typeface="DM Sans"/>
              <a:cs typeface="DM Sans"/>
              <a:sym typeface="DM Sans"/>
            </a:endParaRPr>
          </a:p>
        </p:txBody>
      </p:sp>
      <p:sp>
        <p:nvSpPr>
          <p:cNvPr id="213" name="Google Shape;213;p8"/>
          <p:cNvSpPr/>
          <p:nvPr/>
        </p:nvSpPr>
        <p:spPr>
          <a:xfrm>
            <a:off x="5365925" y="3934075"/>
            <a:ext cx="3155700" cy="10149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 name="Google Shape;214;p8"/>
          <p:cNvSpPr txBox="1"/>
          <p:nvPr/>
        </p:nvSpPr>
        <p:spPr>
          <a:xfrm>
            <a:off x="5443775" y="4048975"/>
            <a:ext cx="3000000" cy="785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1" i="0" lang="en" sz="1300" u="none" cap="none" strike="noStrike">
                <a:solidFill>
                  <a:srgbClr val="C9FC8D"/>
                </a:solidFill>
                <a:latin typeface="DM Sans"/>
                <a:ea typeface="DM Sans"/>
                <a:cs typeface="DM Sans"/>
                <a:sym typeface="DM Sans"/>
              </a:rPr>
              <a:t xml:space="preserve">How would you synthesize these? </a:t>
            </a:r>
            <a:br>
              <a:rPr b="1" i="0" lang="en" sz="1300" u="none" cap="none" strike="noStrike">
                <a:solidFill>
                  <a:srgbClr val="C9FC8D"/>
                </a:solidFill>
                <a:latin typeface="DM Sans"/>
                <a:ea typeface="DM Sans"/>
                <a:cs typeface="DM Sans"/>
                <a:sym typeface="DM Sans"/>
              </a:rPr>
            </a:br>
            <a:r>
              <a:rPr b="1" i="0" lang="en" sz="1300" u="none" cap="none" strike="noStrike">
                <a:solidFill>
                  <a:srgbClr val="C9FC8D"/>
                </a:solidFill>
                <a:latin typeface="DM Sans"/>
                <a:ea typeface="DM Sans"/>
                <a:cs typeface="DM Sans"/>
                <a:sym typeface="DM Sans"/>
              </a:rPr>
              <a:t xml:space="preserve">What are the key takeaways </a:t>
            </a:r>
            <a:br>
              <a:rPr b="1" i="0" lang="en" sz="1300" u="none" cap="none" strike="noStrike">
                <a:solidFill>
                  <a:srgbClr val="C9FC8D"/>
                </a:solidFill>
                <a:latin typeface="DM Sans"/>
                <a:ea typeface="DM Sans"/>
                <a:cs typeface="DM Sans"/>
                <a:sym typeface="DM Sans"/>
              </a:rPr>
            </a:br>
            <a:r>
              <a:rPr b="1" i="0" lang="en" sz="1300" u="none" cap="none" strike="noStrike">
                <a:solidFill>
                  <a:srgbClr val="C9FC8D"/>
                </a:solidFill>
                <a:latin typeface="DM Sans"/>
                <a:ea typeface="DM Sans"/>
                <a:cs typeface="DM Sans"/>
                <a:sym typeface="DM Sans"/>
              </a:rPr>
              <a:t>for students?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218" name="Shape 218"/>
        <p:cNvGrpSpPr/>
        <p:nvPr/>
      </p:nvGrpSpPr>
      <p:grpSpPr>
        <a:xfrm>
          <a:off x="0" y="0"/>
          <a:ext cx="0" cy="0"/>
          <a:chOff x="0" y="0"/>
          <a:chExt cx="0" cy="0"/>
        </a:xfrm>
      </p:grpSpPr>
      <p:sp>
        <p:nvSpPr>
          <p:cNvPr id="219" name="Google Shape;219;p9"/>
          <p:cNvSpPr txBox="1"/>
          <p:nvPr/>
        </p:nvSpPr>
        <p:spPr>
          <a:xfrm>
            <a:off x="615900" y="303450"/>
            <a:ext cx="4032900" cy="9696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chemeClr val="dk1"/>
              </a:buClr>
              <a:buSzPts val="1100"/>
              <a:buFont typeface="Arial"/>
              <a:buNone/>
            </a:pPr>
            <a:r>
              <a:rPr b="0" i="0" lang="en" sz="3500" u="none" cap="none" strike="noStrike">
                <a:solidFill>
                  <a:schemeClr val="dk1"/>
                </a:solidFill>
                <a:latin typeface="Nanum Myeongjo"/>
                <a:ea typeface="Nanum Myeongjo"/>
                <a:cs typeface="Nanum Myeongjo"/>
                <a:sym typeface="Nanum Myeongjo"/>
              </a:rPr>
              <a:t>What’s the Story of these Standards?</a:t>
            </a:r>
            <a:endParaRPr b="0" i="0" sz="3500" u="none" cap="none" strike="noStrike">
              <a:solidFill>
                <a:schemeClr val="dk1"/>
              </a:solidFill>
              <a:latin typeface="Nanum Myeongjo"/>
              <a:ea typeface="Nanum Myeongjo"/>
              <a:cs typeface="Nanum Myeongjo"/>
              <a:sym typeface="Nanum Myeongjo"/>
            </a:endParaRPr>
          </a:p>
        </p:txBody>
      </p:sp>
      <p:sp>
        <p:nvSpPr>
          <p:cNvPr id="220" name="Google Shape;220;p9"/>
          <p:cNvSpPr txBox="1"/>
          <p:nvPr/>
        </p:nvSpPr>
        <p:spPr>
          <a:xfrm>
            <a:off x="615900" y="2595775"/>
            <a:ext cx="3728400" cy="1566900"/>
          </a:xfrm>
          <a:prstGeom prst="rect">
            <a:avLst/>
          </a:prstGeom>
          <a:noFill/>
          <a:ln>
            <a:noFill/>
          </a:ln>
        </p:spPr>
        <p:txBody>
          <a:bodyPr anchorCtr="0" anchor="t" bIns="0" lIns="91425" spcFirstLastPara="1" rIns="0" wrap="square" tIns="0">
            <a:spAutoFit/>
          </a:bodyPr>
          <a:lstStyle/>
          <a:p>
            <a:pPr indent="-82296" lvl="0" marL="82296" marR="0" rtl="0" algn="l">
              <a:lnSpc>
                <a:spcPct val="115000"/>
              </a:lnSpc>
              <a:spcBef>
                <a:spcPts val="1200"/>
              </a:spcBef>
              <a:spcAft>
                <a:spcPts val="0"/>
              </a:spcAft>
              <a:buClr>
                <a:schemeClr val="dk1"/>
              </a:buClr>
              <a:buSzPts val="900"/>
              <a:buFont typeface="DM Sans"/>
              <a:buAutoNum type="arabicPeriod"/>
            </a:pPr>
            <a:r>
              <a:rPr b="0" i="0" lang="en" sz="900" u="none" cap="none" strike="noStrike">
                <a:solidFill>
                  <a:schemeClr val="dk1"/>
                </a:solidFill>
                <a:latin typeface="DM Sans"/>
                <a:ea typeface="DM Sans"/>
                <a:cs typeface="DM Sans"/>
                <a:sym typeface="DM Sans"/>
              </a:rPr>
              <a:t>Understand that a function from one set (called the domain) to another set (called the range) assigns to each element of the domain exactly one element of the range. If f is a function and x is an element of its domain, then f(x) denotes the output of f corresponding to the input x. The graph of f is the graph of the equation y = f(x)</a:t>
            </a:r>
            <a:endParaRPr b="0" i="0" sz="900" u="none" cap="none" strike="noStrike">
              <a:solidFill>
                <a:schemeClr val="dk1"/>
              </a:solidFill>
              <a:latin typeface="DM Sans"/>
              <a:ea typeface="DM Sans"/>
              <a:cs typeface="DM Sans"/>
              <a:sym typeface="DM Sans"/>
            </a:endParaRPr>
          </a:p>
          <a:p>
            <a:pPr indent="-82296" lvl="0" marL="82296" marR="0" rtl="0" algn="l">
              <a:lnSpc>
                <a:spcPct val="115000"/>
              </a:lnSpc>
              <a:spcBef>
                <a:spcPts val="1200"/>
              </a:spcBef>
              <a:spcAft>
                <a:spcPts val="1000"/>
              </a:spcAft>
              <a:buClr>
                <a:schemeClr val="dk1"/>
              </a:buClr>
              <a:buSzPts val="900"/>
              <a:buFont typeface="DM Sans"/>
              <a:buAutoNum type="arabicPeriod"/>
            </a:pPr>
            <a:r>
              <a:rPr b="0" i="0" lang="en" sz="900" u="none" cap="none" strike="noStrike">
                <a:solidFill>
                  <a:schemeClr val="dk1"/>
                </a:solidFill>
                <a:latin typeface="DM Sans"/>
                <a:ea typeface="DM Sans"/>
                <a:cs typeface="DM Sans"/>
                <a:sym typeface="DM Sans"/>
              </a:rPr>
              <a:t xml:space="preserve">Use function notation, evaluate functions for inputs in their domains, and interpret statements that use function notation in terms of a context. </a:t>
            </a:r>
            <a:endParaRPr b="0" i="0" sz="900" u="none" cap="none" strike="noStrike">
              <a:solidFill>
                <a:schemeClr val="dk1"/>
              </a:solidFill>
              <a:latin typeface="DM Sans"/>
              <a:ea typeface="DM Sans"/>
              <a:cs typeface="DM Sans"/>
              <a:sym typeface="DM Sans"/>
            </a:endParaRPr>
          </a:p>
        </p:txBody>
      </p:sp>
      <p:sp>
        <p:nvSpPr>
          <p:cNvPr id="221" name="Google Shape;221;p9"/>
          <p:cNvSpPr txBox="1"/>
          <p:nvPr/>
        </p:nvSpPr>
        <p:spPr>
          <a:xfrm>
            <a:off x="615900" y="1515100"/>
            <a:ext cx="4032900" cy="4419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Selected Common Core Standards for Mathematics High School - Functions</a:t>
            </a:r>
            <a:endParaRPr b="1" i="0" sz="1400" u="none" cap="none" strike="noStrike">
              <a:solidFill>
                <a:srgbClr val="000000"/>
              </a:solidFill>
              <a:latin typeface="DM Sans"/>
              <a:ea typeface="DM Sans"/>
              <a:cs typeface="DM Sans"/>
              <a:sym typeface="DM Sans"/>
            </a:endParaRPr>
          </a:p>
        </p:txBody>
      </p:sp>
      <p:cxnSp>
        <p:nvCxnSpPr>
          <p:cNvPr id="222" name="Google Shape;222;p9"/>
          <p:cNvCxnSpPr/>
          <p:nvPr/>
        </p:nvCxnSpPr>
        <p:spPr>
          <a:xfrm rot="10800000">
            <a:off x="4874201" y="125"/>
            <a:ext cx="0" cy="5162100"/>
          </a:xfrm>
          <a:prstGeom prst="straightConnector1">
            <a:avLst/>
          </a:prstGeom>
          <a:noFill/>
          <a:ln cap="flat" cmpd="sng" w="9525">
            <a:solidFill>
              <a:schemeClr val="dk2"/>
            </a:solidFill>
            <a:prstDash val="solid"/>
            <a:round/>
            <a:headEnd len="sm" w="sm" type="none"/>
            <a:tailEnd len="sm" w="sm" type="none"/>
          </a:ln>
        </p:spPr>
      </p:cxnSp>
      <p:sp>
        <p:nvSpPr>
          <p:cNvPr id="223" name="Google Shape;223;p9"/>
          <p:cNvSpPr txBox="1"/>
          <p:nvPr/>
        </p:nvSpPr>
        <p:spPr>
          <a:xfrm>
            <a:off x="615900" y="2147600"/>
            <a:ext cx="3512700" cy="3471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1" i="0" lang="en" sz="1100" u="none" cap="none" strike="noStrike">
                <a:solidFill>
                  <a:schemeClr val="dk1"/>
                </a:solidFill>
                <a:latin typeface="DM Sans"/>
                <a:ea typeface="DM Sans"/>
                <a:cs typeface="DM Sans"/>
                <a:sym typeface="DM Sans"/>
              </a:rPr>
              <a:t>Understand the concept of a function and use function notation</a:t>
            </a:r>
            <a:endParaRPr b="1" i="0" sz="1100" u="none" cap="none" strike="noStrike">
              <a:solidFill>
                <a:srgbClr val="000000"/>
              </a:solidFill>
              <a:latin typeface="DM Sans"/>
              <a:ea typeface="DM Sans"/>
              <a:cs typeface="DM Sans"/>
              <a:sym typeface="DM Sans"/>
            </a:endParaRPr>
          </a:p>
        </p:txBody>
      </p:sp>
      <p:sp>
        <p:nvSpPr>
          <p:cNvPr id="224" name="Google Shape;224;p9"/>
          <p:cNvSpPr txBox="1"/>
          <p:nvPr/>
        </p:nvSpPr>
        <p:spPr>
          <a:xfrm>
            <a:off x="5174775" y="751625"/>
            <a:ext cx="3402000" cy="2835900"/>
          </a:xfrm>
          <a:prstGeom prst="rect">
            <a:avLst/>
          </a:prstGeom>
          <a:noFill/>
          <a:ln>
            <a:noFill/>
          </a:ln>
        </p:spPr>
        <p:txBody>
          <a:bodyPr anchorCtr="0" anchor="t" bIns="0" lIns="91425" spcFirstLastPara="1" rIns="0" wrap="square" tIns="0">
            <a:spAutoFit/>
          </a:bodyPr>
          <a:lstStyle/>
          <a:p>
            <a:pPr indent="-82296" lvl="0" marL="82296" marR="0" rtl="0" algn="l">
              <a:lnSpc>
                <a:spcPct val="115000"/>
              </a:lnSpc>
              <a:spcBef>
                <a:spcPts val="1200"/>
              </a:spcBef>
              <a:spcAft>
                <a:spcPts val="0"/>
              </a:spcAft>
              <a:buClr>
                <a:schemeClr val="dk1"/>
              </a:buClr>
              <a:buSzPts val="900"/>
              <a:buFont typeface="DM Sans"/>
              <a:buAutoNum type="arabicPeriod"/>
            </a:pPr>
            <a:r>
              <a:rPr b="0" i="0" lang="en" sz="900" u="none" cap="none" strike="noStrike">
                <a:solidFill>
                  <a:schemeClr val="dk1"/>
                </a:solidFill>
                <a:latin typeface="DM Sans"/>
                <a:ea typeface="DM Sans"/>
                <a:cs typeface="DM Sans"/>
                <a:sym typeface="DM Sans"/>
              </a:rPr>
              <a:t>For a function that models a relationship between two qualities, interpret key features of graphs and tables in terms of the quantities, and sketch graphs showing key features given a verbal description of the relationship. Key features include: intercepts; intervals where the function is increasing, decreasing, positive, or negative; relative maximums and minimums; symmetries; and behavior; and periodicity</a:t>
            </a:r>
            <a:endParaRPr b="0" i="0" sz="900" u="none" cap="none" strike="noStrike">
              <a:solidFill>
                <a:schemeClr val="dk1"/>
              </a:solidFill>
              <a:latin typeface="DM Sans"/>
              <a:ea typeface="DM Sans"/>
              <a:cs typeface="DM Sans"/>
              <a:sym typeface="DM Sans"/>
            </a:endParaRPr>
          </a:p>
          <a:p>
            <a:pPr indent="-82296" lvl="0" marL="82296" marR="0" rtl="0" algn="l">
              <a:lnSpc>
                <a:spcPct val="115000"/>
              </a:lnSpc>
              <a:spcBef>
                <a:spcPts val="1200"/>
              </a:spcBef>
              <a:spcAft>
                <a:spcPts val="0"/>
              </a:spcAft>
              <a:buClr>
                <a:schemeClr val="dk1"/>
              </a:buClr>
              <a:buSzPts val="900"/>
              <a:buFont typeface="DM Sans"/>
              <a:buAutoNum type="arabicPeriod"/>
            </a:pPr>
            <a:r>
              <a:rPr b="0" i="0" lang="en" sz="900" u="none" cap="none" strike="noStrike">
                <a:solidFill>
                  <a:schemeClr val="dk1"/>
                </a:solidFill>
                <a:latin typeface="DM Sans"/>
                <a:ea typeface="DM Sans"/>
                <a:cs typeface="DM Sans"/>
                <a:sym typeface="DM Sans"/>
              </a:rPr>
              <a:t>Relate the domain of a function to its graph and, where applicable, to the quantitative relationship it describes. For example, if the function h(n) gives the number of person-hours it takes to assemble n engines in a factory, then the positive integers would be an appropriate domain for the function.</a:t>
            </a:r>
            <a:endParaRPr b="0" i="0" sz="900" u="none" cap="none" strike="noStrike">
              <a:solidFill>
                <a:schemeClr val="dk1"/>
              </a:solidFill>
              <a:latin typeface="DM Sans"/>
              <a:ea typeface="DM Sans"/>
              <a:cs typeface="DM Sans"/>
              <a:sym typeface="DM Sans"/>
            </a:endParaRPr>
          </a:p>
          <a:p>
            <a:pPr indent="-82296" lvl="0" marL="82296" marR="0" rtl="0" algn="l">
              <a:lnSpc>
                <a:spcPct val="115000"/>
              </a:lnSpc>
              <a:spcBef>
                <a:spcPts val="1200"/>
              </a:spcBef>
              <a:spcAft>
                <a:spcPts val="1000"/>
              </a:spcAft>
              <a:buClr>
                <a:schemeClr val="dk1"/>
              </a:buClr>
              <a:buSzPts val="900"/>
              <a:buFont typeface="DM Sans"/>
              <a:buAutoNum type="arabicPeriod"/>
            </a:pPr>
            <a:r>
              <a:rPr b="0" i="0" lang="en" sz="900" u="none" cap="none" strike="noStrike">
                <a:solidFill>
                  <a:schemeClr val="dk1"/>
                </a:solidFill>
                <a:latin typeface="DM Sans"/>
                <a:ea typeface="DM Sans"/>
                <a:cs typeface="DM Sans"/>
                <a:sym typeface="DM Sans"/>
              </a:rPr>
              <a:t>Calculate and interpret the average rate of change of a function (presented symbolically or as a table) over a specified interval. Estimate the rate of change from a graph.</a:t>
            </a:r>
            <a:endParaRPr b="0" i="0" sz="900" u="none" cap="none" strike="noStrike">
              <a:solidFill>
                <a:schemeClr val="dk1"/>
              </a:solidFill>
              <a:latin typeface="DM Sans"/>
              <a:ea typeface="DM Sans"/>
              <a:cs typeface="DM Sans"/>
              <a:sym typeface="DM Sans"/>
            </a:endParaRPr>
          </a:p>
        </p:txBody>
      </p:sp>
      <p:sp>
        <p:nvSpPr>
          <p:cNvPr id="225" name="Google Shape;225;p9"/>
          <p:cNvSpPr txBox="1"/>
          <p:nvPr/>
        </p:nvSpPr>
        <p:spPr>
          <a:xfrm>
            <a:off x="5174775" y="303450"/>
            <a:ext cx="3512700" cy="3471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1" i="0" lang="en" sz="1100" u="none" cap="none" strike="noStrike">
                <a:solidFill>
                  <a:schemeClr val="dk1"/>
                </a:solidFill>
                <a:latin typeface="DM Sans"/>
                <a:ea typeface="DM Sans"/>
                <a:cs typeface="DM Sans"/>
                <a:sym typeface="DM Sans"/>
              </a:rPr>
              <a:t>Interpret functions that arise in applications in terms of the context</a:t>
            </a:r>
            <a:endParaRPr b="1" i="0" sz="1100" u="none" cap="none" strike="noStrike">
              <a:solidFill>
                <a:srgbClr val="000000"/>
              </a:solidFill>
              <a:latin typeface="DM Sans"/>
              <a:ea typeface="DM Sans"/>
              <a:cs typeface="DM Sans"/>
              <a:sym typeface="DM Sans"/>
            </a:endParaRPr>
          </a:p>
        </p:txBody>
      </p:sp>
      <p:sp>
        <p:nvSpPr>
          <p:cNvPr id="226" name="Google Shape;226;p9"/>
          <p:cNvSpPr/>
          <p:nvPr/>
        </p:nvSpPr>
        <p:spPr>
          <a:xfrm>
            <a:off x="5365925" y="3906250"/>
            <a:ext cx="3155700" cy="5979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 name="Google Shape;227;p9"/>
          <p:cNvSpPr txBox="1"/>
          <p:nvPr/>
        </p:nvSpPr>
        <p:spPr>
          <a:xfrm>
            <a:off x="5570175" y="4021150"/>
            <a:ext cx="2721900" cy="384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1" i="0" lang="en" sz="1300" u="none" cap="none" strike="noStrike">
                <a:solidFill>
                  <a:srgbClr val="C9FC8D"/>
                </a:solidFill>
                <a:latin typeface="DM Sans"/>
                <a:ea typeface="DM Sans"/>
                <a:cs typeface="DM Sans"/>
                <a:sym typeface="DM Sans"/>
              </a:rPr>
              <a:t>Share your thinking!</a:t>
            </a:r>
            <a:endParaRPr b="1" i="0" sz="1300" u="none" cap="none" strike="noStrike">
              <a:solidFill>
                <a:srgbClr val="C9FC8D"/>
              </a:solidFill>
              <a:latin typeface="DM Sans"/>
              <a:ea typeface="DM Sans"/>
              <a:cs typeface="DM Sans"/>
              <a:sym typeface="DM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231" name="Shape 231"/>
        <p:cNvGrpSpPr/>
        <p:nvPr/>
      </p:nvGrpSpPr>
      <p:grpSpPr>
        <a:xfrm>
          <a:off x="0" y="0"/>
          <a:ext cx="0" cy="0"/>
          <a:chOff x="0" y="0"/>
          <a:chExt cx="0" cy="0"/>
        </a:xfrm>
      </p:grpSpPr>
      <p:sp>
        <p:nvSpPr>
          <p:cNvPr id="232" name="Google Shape;232;p10"/>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 name="Google Shape;233;p10"/>
          <p:cNvSpPr txBox="1"/>
          <p:nvPr/>
        </p:nvSpPr>
        <p:spPr>
          <a:xfrm>
            <a:off x="345075" y="276625"/>
            <a:ext cx="57567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 sz="2100" u="none" cap="none" strike="noStrike">
                <a:solidFill>
                  <a:schemeClr val="dk1"/>
                </a:solidFill>
                <a:latin typeface="Nanum Myeongjo"/>
                <a:ea typeface="Nanum Myeongjo"/>
                <a:cs typeface="Nanum Myeongjo"/>
                <a:sym typeface="Nanum Myeongjo"/>
              </a:rPr>
              <a:t>M104 Content and Practice Expectations (CPE)</a:t>
            </a:r>
            <a:endParaRPr b="0" i="0" sz="2100" u="none" cap="none" strike="noStrike">
              <a:solidFill>
                <a:schemeClr val="dk1"/>
              </a:solidFill>
              <a:latin typeface="Nanum Myeongjo"/>
              <a:ea typeface="Nanum Myeongjo"/>
              <a:cs typeface="Nanum Myeongjo"/>
              <a:sym typeface="Nanum Myeongjo"/>
            </a:endParaRPr>
          </a:p>
        </p:txBody>
      </p:sp>
      <p:cxnSp>
        <p:nvCxnSpPr>
          <p:cNvPr id="234" name="Google Shape;234;p10"/>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graphicFrame>
        <p:nvGraphicFramePr>
          <p:cNvPr id="235" name="Google Shape;235;p10"/>
          <p:cNvGraphicFramePr/>
          <p:nvPr/>
        </p:nvGraphicFramePr>
        <p:xfrm>
          <a:off x="311700" y="1057150"/>
          <a:ext cx="3000000" cy="3000000"/>
        </p:xfrm>
        <a:graphic>
          <a:graphicData uri="http://schemas.openxmlformats.org/drawingml/2006/table">
            <a:tbl>
              <a:tblPr>
                <a:noFill/>
                <a:tableStyleId>{C54DAF3F-0BFB-46EF-8909-9BCD2746466E}</a:tableStyleId>
              </a:tblPr>
              <a:tblGrid>
                <a:gridCol w="755075"/>
                <a:gridCol w="7796575"/>
              </a:tblGrid>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104.a</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Engage in the modeling cycle.</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104.b</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Interpret exponential functions that arise in applications in terms of the context.</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104.c</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Analyze exponential functions using different representations.</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104.d</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Build an exponential function that models a relationship between two quantities.</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104.e</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Construct and compare linear and exponential models and solve problems to draw conclusions.</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104.f</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Interpret expressions for exponential functions in terms of the situation they model.</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695900">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104.g</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Summarize, represent, and interpret data on two quantitative variables for linear and exponential model fits. In this badge, students are encouraged to investigate patterns of association in bivariate data, which includes the informal description of the fit of the curve and addresses the usefulness of the model for the particular context.</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104.h</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Understand the relevance of modeling with exponential functions.</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104.i</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15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Use a functions of exponential type model to determine values of interest in a real-world problem.</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239" name="Shape 239"/>
        <p:cNvGrpSpPr/>
        <p:nvPr/>
      </p:nvGrpSpPr>
      <p:grpSpPr>
        <a:xfrm>
          <a:off x="0" y="0"/>
          <a:ext cx="0" cy="0"/>
          <a:chOff x="0" y="0"/>
          <a:chExt cx="0" cy="0"/>
        </a:xfrm>
      </p:grpSpPr>
      <p:sp>
        <p:nvSpPr>
          <p:cNvPr id="240" name="Google Shape;240;p11"/>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1" name="Google Shape;241;p11"/>
          <p:cNvSpPr txBox="1"/>
          <p:nvPr/>
        </p:nvSpPr>
        <p:spPr>
          <a:xfrm>
            <a:off x="345075" y="276625"/>
            <a:ext cx="61983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 sz="2100" u="none" cap="none" strike="noStrike">
                <a:solidFill>
                  <a:schemeClr val="dk1"/>
                </a:solidFill>
                <a:latin typeface="Nanum Myeongjo"/>
                <a:ea typeface="Nanum Myeongjo"/>
                <a:cs typeface="Nanum Myeongjo"/>
                <a:sym typeface="Nanum Myeongjo"/>
              </a:rPr>
              <a:t>M104 Content and Practice Expectations (CPE)</a:t>
            </a:r>
            <a:endParaRPr b="0" i="0" sz="2100" u="none" cap="none" strike="noStrike">
              <a:solidFill>
                <a:schemeClr val="dk1"/>
              </a:solidFill>
              <a:latin typeface="Nanum Myeongjo"/>
              <a:ea typeface="Nanum Myeongjo"/>
              <a:cs typeface="Nanum Myeongjo"/>
              <a:sym typeface="Nanum Myeongjo"/>
            </a:endParaRPr>
          </a:p>
        </p:txBody>
      </p:sp>
      <p:cxnSp>
        <p:nvCxnSpPr>
          <p:cNvPr id="242" name="Google Shape;242;p11"/>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graphicFrame>
        <p:nvGraphicFramePr>
          <p:cNvPr id="243" name="Google Shape;243;p11"/>
          <p:cNvGraphicFramePr/>
          <p:nvPr/>
        </p:nvGraphicFramePr>
        <p:xfrm>
          <a:off x="311700" y="1057150"/>
          <a:ext cx="3000000" cy="3000000"/>
        </p:xfrm>
        <a:graphic>
          <a:graphicData uri="http://schemas.openxmlformats.org/drawingml/2006/table">
            <a:tbl>
              <a:tblPr>
                <a:noFill/>
                <a:tableStyleId>{C54DAF3F-0BFB-46EF-8909-9BCD2746466E}</a:tableStyleId>
              </a:tblPr>
              <a:tblGrid>
                <a:gridCol w="755075"/>
                <a:gridCol w="7796575"/>
              </a:tblGrid>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104.a</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Engage in the modeling cycle.</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104.b</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Interpret exponential functions that arise in applications in terms of the context.</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104.c</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Analyze exponential functions using different representations.</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104.d</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Build an exponential function that models a relationship between two quantities.</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104.e</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Construct and compare linear and exponential models and solve problems to draw conclusions.</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104.f</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Interpret expressions for exponential functions in terms of the situation they model.</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695900">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104.g</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Summarize, represent, and interpret data on two quantitative variables for linear and exponential model fits. In this badge, students are encouraged to investigate patterns of association in bivariate data, which includes the informal description of the fit of the curve and addresses the usefulness of the model for the particular context.</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104.h</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Understand the relevance of modeling with exponential functions.</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104.i</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15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Use a functions of exponential type model to determine values of interest in a real-world problem.</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bl>
          </a:graphicData>
        </a:graphic>
      </p:graphicFrame>
      <p:sp>
        <p:nvSpPr>
          <p:cNvPr id="244" name="Google Shape;244;p11"/>
          <p:cNvSpPr/>
          <p:nvPr/>
        </p:nvSpPr>
        <p:spPr>
          <a:xfrm>
            <a:off x="6848075" y="24258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 name="Google Shape;245;p11"/>
          <p:cNvSpPr txBox="1"/>
          <p:nvPr/>
        </p:nvSpPr>
        <p:spPr>
          <a:xfrm>
            <a:off x="7128125" y="3075600"/>
            <a:ext cx="13860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BDFCD7"/>
                </a:solidFill>
                <a:latin typeface="DM Sans"/>
                <a:ea typeface="DM Sans"/>
                <a:cs typeface="DM Sans"/>
                <a:sym typeface="DM Sans"/>
              </a:rPr>
              <a:t>What</a:t>
            </a:r>
            <a:br>
              <a:rPr b="1" i="0" lang="en" sz="1400" u="none" cap="none" strike="noStrike">
                <a:solidFill>
                  <a:srgbClr val="BDFCD7"/>
                </a:solidFill>
                <a:latin typeface="DM Sans"/>
                <a:ea typeface="DM Sans"/>
                <a:cs typeface="DM Sans"/>
                <a:sym typeface="DM Sans"/>
              </a:rPr>
            </a:br>
            <a:r>
              <a:rPr b="1" i="0" lang="en" sz="1400" u="none" cap="none" strike="noStrike">
                <a:solidFill>
                  <a:srgbClr val="BDFCD7"/>
                </a:solidFill>
                <a:latin typeface="DM Sans"/>
                <a:ea typeface="DM Sans"/>
                <a:cs typeface="DM Sans"/>
                <a:sym typeface="DM Sans"/>
              </a:rPr>
              <a:t>resonates with you?</a:t>
            </a:r>
            <a:endParaRPr b="1" i="0" sz="1400" u="none" cap="none" strike="noStrike">
              <a:solidFill>
                <a:srgbClr val="BDFCD7"/>
              </a:solidFill>
              <a:latin typeface="DM Sans"/>
              <a:ea typeface="DM Sans"/>
              <a:cs typeface="DM Sans"/>
              <a:sym typeface="DM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249" name="Shape 249"/>
        <p:cNvGrpSpPr/>
        <p:nvPr/>
      </p:nvGrpSpPr>
      <p:grpSpPr>
        <a:xfrm>
          <a:off x="0" y="0"/>
          <a:ext cx="0" cy="0"/>
          <a:chOff x="0" y="0"/>
          <a:chExt cx="0" cy="0"/>
        </a:xfrm>
      </p:grpSpPr>
      <p:cxnSp>
        <p:nvCxnSpPr>
          <p:cNvPr id="250" name="Google Shape;250;p13"/>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251" name="Google Shape;251;p13"/>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252" name="Google Shape;252;p13"/>
          <p:cNvSpPr txBox="1"/>
          <p:nvPr/>
        </p:nvSpPr>
        <p:spPr>
          <a:xfrm>
            <a:off x="615900" y="1141350"/>
            <a:ext cx="5917800" cy="2770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 sz="2500" u="none" cap="none" strike="noStrike">
                <a:solidFill>
                  <a:schemeClr val="lt1"/>
                </a:solidFill>
                <a:latin typeface="DM Sans"/>
                <a:ea typeface="DM Sans"/>
                <a:cs typeface="DM Sans"/>
                <a:sym typeface="DM Sans"/>
              </a:rPr>
              <a:t xml:space="preserve">Choose at least one task to explore: </a:t>
            </a:r>
            <a:endParaRPr b="0" i="0" sz="2500" u="none" cap="none" strike="noStrike">
              <a:solidFill>
                <a:schemeClr val="lt1"/>
              </a:solidFill>
              <a:latin typeface="DM Sans"/>
              <a:ea typeface="DM Sans"/>
              <a:cs typeface="DM Sans"/>
              <a:sym typeface="DM Sans"/>
            </a:endParaRPr>
          </a:p>
          <a:p>
            <a:pPr indent="-387350" lvl="0" marL="457200" marR="0" rtl="0" algn="l">
              <a:lnSpc>
                <a:spcPct val="100000"/>
              </a:lnSpc>
              <a:spcBef>
                <a:spcPts val="1200"/>
              </a:spcBef>
              <a:spcAft>
                <a:spcPts val="0"/>
              </a:spcAft>
              <a:buClr>
                <a:srgbClr val="83FBA3"/>
              </a:buClr>
              <a:buSzPts val="2500"/>
              <a:buFont typeface="DM Sans"/>
              <a:buChar char="●"/>
            </a:pPr>
            <a:r>
              <a:rPr b="0" i="0" lang="en" sz="2500" u="none" cap="none" strike="noStrike">
                <a:solidFill>
                  <a:srgbClr val="83FBA3"/>
                </a:solidFill>
                <a:latin typeface="DM Sans"/>
                <a:ea typeface="DM Sans"/>
                <a:cs typeface="DM Sans"/>
                <a:sym typeface="DM Sans"/>
              </a:rPr>
              <a:t>Lake Algae</a:t>
            </a:r>
            <a:endParaRPr b="0" i="0" sz="2500" u="none" cap="none" strike="noStrike">
              <a:solidFill>
                <a:srgbClr val="83FBA3"/>
              </a:solidFill>
              <a:latin typeface="DM Sans"/>
              <a:ea typeface="DM Sans"/>
              <a:cs typeface="DM Sans"/>
              <a:sym typeface="DM Sans"/>
            </a:endParaRPr>
          </a:p>
          <a:p>
            <a:pPr indent="-387350" lvl="0" marL="457200" marR="0" rtl="0" algn="l">
              <a:lnSpc>
                <a:spcPct val="100000"/>
              </a:lnSpc>
              <a:spcBef>
                <a:spcPts val="0"/>
              </a:spcBef>
              <a:spcAft>
                <a:spcPts val="0"/>
              </a:spcAft>
              <a:buClr>
                <a:srgbClr val="83FBA3"/>
              </a:buClr>
              <a:buSzPts val="2500"/>
              <a:buFont typeface="DM Sans"/>
              <a:buChar char="●"/>
            </a:pPr>
            <a:r>
              <a:rPr b="0" i="0" lang="en" sz="2500" u="none" cap="none" strike="noStrike">
                <a:solidFill>
                  <a:srgbClr val="83FBA3"/>
                </a:solidFill>
                <a:latin typeface="DM Sans"/>
                <a:ea typeface="DM Sans"/>
                <a:cs typeface="DM Sans"/>
                <a:sym typeface="DM Sans"/>
              </a:rPr>
              <a:t>Interesting Interest Rates</a:t>
            </a:r>
            <a:endParaRPr b="0" i="0" sz="2500" u="none" cap="none" strike="noStrike">
              <a:solidFill>
                <a:srgbClr val="83FBA3"/>
              </a:solidFill>
              <a:latin typeface="DM Sans"/>
              <a:ea typeface="DM Sans"/>
              <a:cs typeface="DM Sans"/>
              <a:sym typeface="DM Sans"/>
            </a:endParaRPr>
          </a:p>
          <a:p>
            <a:pPr indent="0" lvl="0" marL="0" marR="0" rtl="0" algn="l">
              <a:lnSpc>
                <a:spcPct val="100000"/>
              </a:lnSpc>
              <a:spcBef>
                <a:spcPts val="1200"/>
              </a:spcBef>
              <a:spcAft>
                <a:spcPts val="0"/>
              </a:spcAft>
              <a:buClr>
                <a:schemeClr val="dk1"/>
              </a:buClr>
              <a:buSzPts val="1100"/>
              <a:buFont typeface="Arial"/>
              <a:buNone/>
            </a:pPr>
            <a:r>
              <a:rPr b="0" i="0" lang="en" sz="2500" u="none" cap="none" strike="noStrike">
                <a:solidFill>
                  <a:schemeClr val="lt1"/>
                </a:solidFill>
                <a:latin typeface="DM Sans"/>
                <a:ea typeface="DM Sans"/>
                <a:cs typeface="DM Sans"/>
                <a:sym typeface="DM Sans"/>
              </a:rPr>
              <a:t xml:space="preserve">Which content and practice expectations are evident in each one? </a:t>
            </a:r>
            <a:endParaRPr b="0" i="0" sz="2500" u="none" cap="none" strike="noStrike">
              <a:solidFill>
                <a:schemeClr val="lt1"/>
              </a:solidFill>
              <a:latin typeface="DM Sans"/>
              <a:ea typeface="DM Sans"/>
              <a:cs typeface="DM Sans"/>
              <a:sym typeface="DM Sans"/>
            </a:endParaRPr>
          </a:p>
          <a:p>
            <a:pPr indent="0" lvl="0" marL="0" marR="0" rtl="0" algn="l">
              <a:lnSpc>
                <a:spcPct val="100000"/>
              </a:lnSpc>
              <a:spcBef>
                <a:spcPts val="1200"/>
              </a:spcBef>
              <a:spcAft>
                <a:spcPts val="1200"/>
              </a:spcAft>
              <a:buClr>
                <a:schemeClr val="dk1"/>
              </a:buClr>
              <a:buSzPts val="1100"/>
              <a:buFont typeface="Arial"/>
              <a:buNone/>
            </a:pPr>
            <a:r>
              <a:t/>
            </a:r>
            <a:endParaRPr b="0" i="0" sz="2500" u="none" cap="none" strike="noStrike">
              <a:solidFill>
                <a:schemeClr val="lt1"/>
              </a:solidFill>
              <a:latin typeface="DM Sans"/>
              <a:ea typeface="DM Sans"/>
              <a:cs typeface="DM Sans"/>
              <a:sym typeface="DM Sans"/>
            </a:endParaRPr>
          </a:p>
        </p:txBody>
      </p:sp>
      <p:sp>
        <p:nvSpPr>
          <p:cNvPr id="253" name="Google Shape;253;p13"/>
          <p:cNvSpPr txBox="1"/>
          <p:nvPr/>
        </p:nvSpPr>
        <p:spPr>
          <a:xfrm>
            <a:off x="615900" y="368375"/>
            <a:ext cx="39159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Let’s Investigate</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257" name="Shape 257"/>
        <p:cNvGrpSpPr/>
        <p:nvPr/>
      </p:nvGrpSpPr>
      <p:grpSpPr>
        <a:xfrm>
          <a:off x="0" y="0"/>
          <a:ext cx="0" cy="0"/>
          <a:chOff x="0" y="0"/>
          <a:chExt cx="0" cy="0"/>
        </a:xfrm>
      </p:grpSpPr>
      <p:cxnSp>
        <p:nvCxnSpPr>
          <p:cNvPr id="258" name="Google Shape;258;p14"/>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259" name="Google Shape;259;p14"/>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260" name="Google Shape;260;p14"/>
          <p:cNvSpPr txBox="1"/>
          <p:nvPr/>
        </p:nvSpPr>
        <p:spPr>
          <a:xfrm>
            <a:off x="615900" y="1141350"/>
            <a:ext cx="6079800" cy="2770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 sz="2500" u="none" cap="none" strike="noStrike">
                <a:solidFill>
                  <a:schemeClr val="lt1"/>
                </a:solidFill>
                <a:latin typeface="DM Sans"/>
                <a:ea typeface="DM Sans"/>
                <a:cs typeface="DM Sans"/>
                <a:sym typeface="DM Sans"/>
              </a:rPr>
              <a:t xml:space="preserve">Choose at least one task to explore: </a:t>
            </a:r>
            <a:endParaRPr b="0" i="0" sz="2500" u="none" cap="none" strike="noStrike">
              <a:solidFill>
                <a:schemeClr val="lt1"/>
              </a:solidFill>
              <a:latin typeface="DM Sans"/>
              <a:ea typeface="DM Sans"/>
              <a:cs typeface="DM Sans"/>
              <a:sym typeface="DM Sans"/>
            </a:endParaRPr>
          </a:p>
          <a:p>
            <a:pPr indent="-387350" lvl="0" marL="457200" marR="0" rtl="0" algn="l">
              <a:lnSpc>
                <a:spcPct val="100000"/>
              </a:lnSpc>
              <a:spcBef>
                <a:spcPts val="1200"/>
              </a:spcBef>
              <a:spcAft>
                <a:spcPts val="0"/>
              </a:spcAft>
              <a:buClr>
                <a:srgbClr val="83FBA3"/>
              </a:buClr>
              <a:buSzPts val="2500"/>
              <a:buFont typeface="DM Sans"/>
              <a:buChar char="●"/>
            </a:pPr>
            <a:r>
              <a:rPr b="0" i="0" lang="en" sz="2500" u="none" cap="none" strike="noStrike">
                <a:solidFill>
                  <a:srgbClr val="83FBA3"/>
                </a:solidFill>
                <a:latin typeface="DM Sans"/>
                <a:ea typeface="DM Sans"/>
                <a:cs typeface="DM Sans"/>
                <a:sym typeface="DM Sans"/>
              </a:rPr>
              <a:t>Lake Algae</a:t>
            </a:r>
            <a:endParaRPr b="0" i="0" sz="2500" u="none" cap="none" strike="noStrike">
              <a:solidFill>
                <a:srgbClr val="83FBA3"/>
              </a:solidFill>
              <a:latin typeface="DM Sans"/>
              <a:ea typeface="DM Sans"/>
              <a:cs typeface="DM Sans"/>
              <a:sym typeface="DM Sans"/>
            </a:endParaRPr>
          </a:p>
          <a:p>
            <a:pPr indent="-387350" lvl="0" marL="457200" marR="0" rtl="0" algn="l">
              <a:lnSpc>
                <a:spcPct val="100000"/>
              </a:lnSpc>
              <a:spcBef>
                <a:spcPts val="0"/>
              </a:spcBef>
              <a:spcAft>
                <a:spcPts val="0"/>
              </a:spcAft>
              <a:buClr>
                <a:srgbClr val="83FBA3"/>
              </a:buClr>
              <a:buSzPts val="2500"/>
              <a:buFont typeface="DM Sans"/>
              <a:buChar char="●"/>
            </a:pPr>
            <a:r>
              <a:rPr b="0" i="0" lang="en" sz="2500" u="none" cap="none" strike="noStrike">
                <a:solidFill>
                  <a:srgbClr val="83FBA3"/>
                </a:solidFill>
                <a:latin typeface="DM Sans"/>
                <a:ea typeface="DM Sans"/>
                <a:cs typeface="DM Sans"/>
                <a:sym typeface="DM Sans"/>
              </a:rPr>
              <a:t>Interesting Interest Rates</a:t>
            </a:r>
            <a:endParaRPr b="0" i="0" sz="2500" u="none" cap="none" strike="noStrike">
              <a:solidFill>
                <a:srgbClr val="83FBA3"/>
              </a:solidFill>
              <a:latin typeface="DM Sans"/>
              <a:ea typeface="DM Sans"/>
              <a:cs typeface="DM Sans"/>
              <a:sym typeface="DM Sans"/>
            </a:endParaRPr>
          </a:p>
          <a:p>
            <a:pPr indent="0" lvl="0" marL="0" marR="0" rtl="0" algn="l">
              <a:lnSpc>
                <a:spcPct val="100000"/>
              </a:lnSpc>
              <a:spcBef>
                <a:spcPts val="1200"/>
              </a:spcBef>
              <a:spcAft>
                <a:spcPts val="0"/>
              </a:spcAft>
              <a:buClr>
                <a:schemeClr val="dk1"/>
              </a:buClr>
              <a:buSzPts val="1100"/>
              <a:buFont typeface="Arial"/>
              <a:buNone/>
            </a:pPr>
            <a:r>
              <a:rPr b="0" i="0" lang="en" sz="2500" u="none" cap="none" strike="noStrike">
                <a:solidFill>
                  <a:schemeClr val="lt1"/>
                </a:solidFill>
                <a:latin typeface="DM Sans"/>
                <a:ea typeface="DM Sans"/>
                <a:cs typeface="DM Sans"/>
                <a:sym typeface="DM Sans"/>
              </a:rPr>
              <a:t xml:space="preserve">Which content and practice expectations are evident in each one? </a:t>
            </a:r>
            <a:endParaRPr b="0" i="0" sz="2500" u="none" cap="none" strike="noStrike">
              <a:solidFill>
                <a:schemeClr val="lt1"/>
              </a:solidFill>
              <a:latin typeface="DM Sans"/>
              <a:ea typeface="DM Sans"/>
              <a:cs typeface="DM Sans"/>
              <a:sym typeface="DM Sans"/>
            </a:endParaRPr>
          </a:p>
          <a:p>
            <a:pPr indent="0" lvl="0" marL="0" marR="0" rtl="0" algn="l">
              <a:lnSpc>
                <a:spcPct val="100000"/>
              </a:lnSpc>
              <a:spcBef>
                <a:spcPts val="1200"/>
              </a:spcBef>
              <a:spcAft>
                <a:spcPts val="1200"/>
              </a:spcAft>
              <a:buClr>
                <a:schemeClr val="dk1"/>
              </a:buClr>
              <a:buSzPts val="1100"/>
              <a:buFont typeface="Arial"/>
              <a:buNone/>
            </a:pPr>
            <a:r>
              <a:t/>
            </a:r>
            <a:endParaRPr b="0" i="0" sz="2500" u="none" cap="none" strike="noStrike">
              <a:solidFill>
                <a:schemeClr val="lt1"/>
              </a:solidFill>
              <a:latin typeface="DM Sans"/>
              <a:ea typeface="DM Sans"/>
              <a:cs typeface="DM Sans"/>
              <a:sym typeface="DM Sans"/>
            </a:endParaRPr>
          </a:p>
        </p:txBody>
      </p:sp>
      <p:sp>
        <p:nvSpPr>
          <p:cNvPr id="261" name="Google Shape;261;p14"/>
          <p:cNvSpPr txBox="1"/>
          <p:nvPr/>
        </p:nvSpPr>
        <p:spPr>
          <a:xfrm>
            <a:off x="615900" y="368375"/>
            <a:ext cx="39159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Let’s Investigate</a:t>
            </a:r>
            <a:endParaRPr b="0" i="0" sz="3500" u="none" cap="none" strike="noStrike">
              <a:solidFill>
                <a:srgbClr val="83FBA3"/>
              </a:solidFill>
              <a:latin typeface="Nanum Myeongjo"/>
              <a:ea typeface="Nanum Myeongjo"/>
              <a:cs typeface="Nanum Myeongjo"/>
              <a:sym typeface="Nanum Myeongjo"/>
            </a:endParaRPr>
          </a:p>
        </p:txBody>
      </p:sp>
      <p:sp>
        <p:nvSpPr>
          <p:cNvPr id="262" name="Google Shape;262;p14"/>
          <p:cNvSpPr/>
          <p:nvPr/>
        </p:nvSpPr>
        <p:spPr>
          <a:xfrm>
            <a:off x="66956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3" name="Google Shape;263;p14"/>
          <p:cNvSpPr txBox="1"/>
          <p:nvPr/>
        </p:nvSpPr>
        <p:spPr>
          <a:xfrm>
            <a:off x="6975725" y="2898900"/>
            <a:ext cx="1386000" cy="1077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145758"/>
                </a:solidFill>
                <a:latin typeface="DM Sans"/>
                <a:ea typeface="DM Sans"/>
                <a:cs typeface="DM Sans"/>
                <a:sym typeface="DM Sans"/>
              </a:rPr>
              <a:t>Come off mute or put your thoughts in the chat! What did you find?</a:t>
            </a:r>
            <a:endParaRPr b="1" i="0" sz="1400" u="none" cap="none" strike="noStrike">
              <a:solidFill>
                <a:srgbClr val="145758"/>
              </a:solidFill>
              <a:latin typeface="DM Sans"/>
              <a:ea typeface="DM Sans"/>
              <a:cs typeface="DM Sans"/>
              <a:sym typeface="DM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267" name="Shape 267"/>
        <p:cNvGrpSpPr/>
        <p:nvPr/>
      </p:nvGrpSpPr>
      <p:grpSpPr>
        <a:xfrm>
          <a:off x="0" y="0"/>
          <a:ext cx="0" cy="0"/>
          <a:chOff x="0" y="0"/>
          <a:chExt cx="0" cy="0"/>
        </a:xfrm>
      </p:grpSpPr>
      <p:cxnSp>
        <p:nvCxnSpPr>
          <p:cNvPr id="268" name="Google Shape;268;p15"/>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269" name="Google Shape;269;p15"/>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270" name="Google Shape;270;p15"/>
          <p:cNvSpPr txBox="1"/>
          <p:nvPr/>
        </p:nvSpPr>
        <p:spPr>
          <a:xfrm>
            <a:off x="650600" y="1674750"/>
            <a:ext cx="5917800" cy="1667400"/>
          </a:xfrm>
          <a:prstGeom prst="rect">
            <a:avLst/>
          </a:prstGeom>
          <a:noFill/>
          <a:ln>
            <a:noFill/>
          </a:ln>
        </p:spPr>
        <p:txBody>
          <a:bodyPr anchorCtr="0" anchor="t" bIns="0" lIns="0" spcFirstLastPara="1" rIns="0" wrap="square" tIns="0">
            <a:spAutoFit/>
          </a:bodyPr>
          <a:lstStyle/>
          <a:p>
            <a:pPr indent="-387350" lvl="0" marL="457200" marR="0" rtl="0" algn="l">
              <a:lnSpc>
                <a:spcPct val="100000"/>
              </a:lnSpc>
              <a:spcBef>
                <a:spcPts val="0"/>
              </a:spcBef>
              <a:spcAft>
                <a:spcPts val="0"/>
              </a:spcAft>
              <a:buClr>
                <a:schemeClr val="lt1"/>
              </a:buClr>
              <a:buSzPts val="2500"/>
              <a:buFont typeface="Nanum Myeongjo"/>
              <a:buAutoNum type="arabicPeriod"/>
            </a:pPr>
            <a:r>
              <a:rPr b="0" i="0" lang="en" sz="2500" u="none" cap="none" strike="noStrike">
                <a:solidFill>
                  <a:schemeClr val="lt1"/>
                </a:solidFill>
                <a:latin typeface="DM Sans"/>
                <a:ea typeface="DM Sans"/>
                <a:cs typeface="DM Sans"/>
                <a:sym typeface="DM Sans"/>
              </a:rPr>
              <a:t xml:space="preserve">How do these content and practice expectations align to ways you’ve taught this topic before? </a:t>
            </a:r>
            <a:endParaRPr b="0" i="0" sz="2500" u="none" cap="none" strike="noStrike">
              <a:solidFill>
                <a:schemeClr val="lt1"/>
              </a:solidFill>
              <a:latin typeface="DM Sans"/>
              <a:ea typeface="DM Sans"/>
              <a:cs typeface="DM Sans"/>
              <a:sym typeface="DM Sans"/>
            </a:endParaRPr>
          </a:p>
          <a:p>
            <a:pPr indent="-387350" lvl="0" marL="457200" marR="0" rtl="0" algn="l">
              <a:lnSpc>
                <a:spcPct val="100000"/>
              </a:lnSpc>
              <a:spcBef>
                <a:spcPts val="1000"/>
              </a:spcBef>
              <a:spcAft>
                <a:spcPts val="1000"/>
              </a:spcAft>
              <a:buClr>
                <a:schemeClr val="lt1"/>
              </a:buClr>
              <a:buSzPts val="2500"/>
              <a:buFont typeface="Nanum Myeongjo"/>
              <a:buAutoNum type="arabicPeriod"/>
            </a:pPr>
            <a:r>
              <a:rPr b="0" i="0" lang="en" sz="2500" u="none" cap="none" strike="noStrike">
                <a:solidFill>
                  <a:schemeClr val="lt1"/>
                </a:solidFill>
                <a:latin typeface="DM Sans"/>
                <a:ea typeface="DM Sans"/>
                <a:cs typeface="DM Sans"/>
                <a:sym typeface="DM Sans"/>
              </a:rPr>
              <a:t xml:space="preserve">How are they different? </a:t>
            </a:r>
            <a:endParaRPr b="0" i="0" sz="2500" u="none" cap="none" strike="noStrike">
              <a:solidFill>
                <a:schemeClr val="lt1"/>
              </a:solidFill>
              <a:latin typeface="DM Sans"/>
              <a:ea typeface="DM Sans"/>
              <a:cs typeface="DM Sans"/>
              <a:sym typeface="DM Sans"/>
            </a:endParaRPr>
          </a:p>
        </p:txBody>
      </p:sp>
      <p:sp>
        <p:nvSpPr>
          <p:cNvPr id="271" name="Google Shape;271;p15"/>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2" name="Google Shape;272;p15"/>
          <p:cNvSpPr txBox="1"/>
          <p:nvPr/>
        </p:nvSpPr>
        <p:spPr>
          <a:xfrm>
            <a:off x="6823325" y="3030975"/>
            <a:ext cx="1386000" cy="861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145758"/>
                </a:solidFill>
                <a:latin typeface="DM Sans"/>
                <a:ea typeface="DM Sans"/>
                <a:cs typeface="DM Sans"/>
                <a:sym typeface="DM Sans"/>
              </a:rPr>
              <a:t>Come off mute or put your thoughts in the chat!</a:t>
            </a:r>
            <a:endParaRPr b="1" i="0" sz="1400" u="none" cap="none" strike="noStrike">
              <a:solidFill>
                <a:srgbClr val="145758"/>
              </a:solidFill>
              <a:latin typeface="DM Sans"/>
              <a:ea typeface="DM Sans"/>
              <a:cs typeface="DM Sans"/>
              <a:sym typeface="DM Sans"/>
            </a:endParaRPr>
          </a:p>
        </p:txBody>
      </p:sp>
      <p:sp>
        <p:nvSpPr>
          <p:cNvPr id="273" name="Google Shape;273;p15"/>
          <p:cNvSpPr txBox="1"/>
          <p:nvPr/>
        </p:nvSpPr>
        <p:spPr>
          <a:xfrm>
            <a:off x="615900" y="368375"/>
            <a:ext cx="39159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What’s the Same? What’s Different?</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F36"/>
        </a:solidFill>
      </p:bgPr>
    </p:bg>
    <p:spTree>
      <p:nvGrpSpPr>
        <p:cNvPr id="277" name="Shape 277"/>
        <p:cNvGrpSpPr/>
        <p:nvPr/>
      </p:nvGrpSpPr>
      <p:grpSpPr>
        <a:xfrm>
          <a:off x="0" y="0"/>
          <a:ext cx="0" cy="0"/>
          <a:chOff x="0" y="0"/>
          <a:chExt cx="0" cy="0"/>
        </a:xfrm>
      </p:grpSpPr>
      <p:pic>
        <p:nvPicPr>
          <p:cNvPr id="278" name="Google Shape;278;p16"/>
          <p:cNvPicPr preferRelativeResize="0"/>
          <p:nvPr/>
        </p:nvPicPr>
        <p:blipFill rotWithShape="1">
          <a:blip r:embed="rId3">
            <a:alphaModFix/>
          </a:blip>
          <a:srcRect b="0" l="0" r="0" t="0"/>
          <a:stretch/>
        </p:blipFill>
        <p:spPr>
          <a:xfrm rot="432179">
            <a:off x="2764280" y="359560"/>
            <a:ext cx="2773340" cy="1592282"/>
          </a:xfrm>
          <a:prstGeom prst="rect">
            <a:avLst/>
          </a:prstGeom>
          <a:noFill/>
          <a:ln>
            <a:noFill/>
          </a:ln>
        </p:spPr>
      </p:pic>
      <p:sp>
        <p:nvSpPr>
          <p:cNvPr id="279" name="Google Shape;279;p16"/>
          <p:cNvSpPr txBox="1"/>
          <p:nvPr/>
        </p:nvSpPr>
        <p:spPr>
          <a:xfrm>
            <a:off x="5687325" y="601800"/>
            <a:ext cx="28554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200"/>
              </a:spcAft>
              <a:buClr>
                <a:srgbClr val="000000"/>
              </a:buClr>
              <a:buSzPts val="1400"/>
              <a:buFont typeface="Arial"/>
              <a:buNone/>
            </a:pPr>
            <a:r>
              <a:rPr b="0" i="0" lang="en" sz="1400" u="none" cap="none" strike="noStrike">
                <a:solidFill>
                  <a:schemeClr val="dk1"/>
                </a:solidFill>
                <a:latin typeface="DM Sans"/>
                <a:ea typeface="DM Sans"/>
                <a:cs typeface="DM Sans"/>
                <a:sym typeface="DM Sans"/>
              </a:rPr>
              <a:t>of community college students and 40 percent of four-year students are placed into non-credit bearing developmental mathematics (Ganga et al., 2018)</a:t>
            </a:r>
            <a:endParaRPr b="0" i="0" sz="1400" u="none" cap="none" strike="noStrike">
              <a:solidFill>
                <a:schemeClr val="dk1"/>
              </a:solidFill>
              <a:latin typeface="DM Sans"/>
              <a:ea typeface="DM Sans"/>
              <a:cs typeface="DM Sans"/>
              <a:sym typeface="DM Sans"/>
            </a:endParaRPr>
          </a:p>
        </p:txBody>
      </p:sp>
      <p:sp>
        <p:nvSpPr>
          <p:cNvPr id="280" name="Google Shape;280;p16"/>
          <p:cNvSpPr txBox="1"/>
          <p:nvPr/>
        </p:nvSpPr>
        <p:spPr>
          <a:xfrm>
            <a:off x="3115050" y="608250"/>
            <a:ext cx="2511600" cy="10338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9000"/>
              <a:buFont typeface="Arial"/>
              <a:buNone/>
            </a:pPr>
            <a:r>
              <a:rPr b="0" i="0" lang="en" sz="9000" u="none" cap="none" strike="noStrike">
                <a:solidFill>
                  <a:schemeClr val="dk1"/>
                </a:solidFill>
                <a:latin typeface="Nanum Myeongjo"/>
                <a:ea typeface="Nanum Myeongjo"/>
                <a:cs typeface="Nanum Myeongjo"/>
                <a:sym typeface="Nanum Myeongjo"/>
              </a:rPr>
              <a:t>60%</a:t>
            </a:r>
            <a:endParaRPr b="0" i="0" sz="9000" u="none" cap="none" strike="noStrike">
              <a:solidFill>
                <a:schemeClr val="dk1"/>
              </a:solidFill>
              <a:latin typeface="Nanum Myeongjo"/>
              <a:ea typeface="Nanum Myeongjo"/>
              <a:cs typeface="Nanum Myeongjo"/>
              <a:sym typeface="Nanum Myeongjo"/>
            </a:endParaRPr>
          </a:p>
        </p:txBody>
      </p:sp>
      <p:cxnSp>
        <p:nvCxnSpPr>
          <p:cNvPr id="281" name="Google Shape;281;p16"/>
          <p:cNvCxnSpPr/>
          <p:nvPr/>
        </p:nvCxnSpPr>
        <p:spPr>
          <a:xfrm>
            <a:off x="2510750" y="300"/>
            <a:ext cx="0" cy="5141400"/>
          </a:xfrm>
          <a:prstGeom prst="straightConnector1">
            <a:avLst/>
          </a:prstGeom>
          <a:noFill/>
          <a:ln cap="flat" cmpd="sng" w="9525">
            <a:solidFill>
              <a:schemeClr val="dk2"/>
            </a:solidFill>
            <a:prstDash val="solid"/>
            <a:round/>
            <a:headEnd len="sm" w="sm" type="none"/>
            <a:tailEnd len="sm" w="sm" type="none"/>
          </a:ln>
        </p:spPr>
      </p:cxnSp>
      <p:pic>
        <p:nvPicPr>
          <p:cNvPr id="282" name="Google Shape;282;p16"/>
          <p:cNvPicPr preferRelativeResize="0"/>
          <p:nvPr/>
        </p:nvPicPr>
        <p:blipFill rotWithShape="1">
          <a:blip r:embed="rId3">
            <a:alphaModFix/>
          </a:blip>
          <a:srcRect b="0" l="0" r="0" t="0"/>
          <a:stretch/>
        </p:blipFill>
        <p:spPr>
          <a:xfrm rot="432179">
            <a:off x="2764280" y="2308260"/>
            <a:ext cx="2773340" cy="1592282"/>
          </a:xfrm>
          <a:prstGeom prst="rect">
            <a:avLst/>
          </a:prstGeom>
          <a:noFill/>
          <a:ln>
            <a:noFill/>
          </a:ln>
        </p:spPr>
      </p:pic>
      <p:sp>
        <p:nvSpPr>
          <p:cNvPr id="283" name="Google Shape;283;p16"/>
          <p:cNvSpPr txBox="1"/>
          <p:nvPr/>
        </p:nvSpPr>
        <p:spPr>
          <a:xfrm>
            <a:off x="5687325" y="2499600"/>
            <a:ext cx="2951100" cy="12930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200"/>
              </a:spcAft>
              <a:buClr>
                <a:srgbClr val="000000"/>
              </a:buClr>
              <a:buSzPts val="1400"/>
              <a:buFont typeface="Arial"/>
              <a:buNone/>
            </a:pPr>
            <a:r>
              <a:rPr b="0" i="0" lang="en" sz="1400" u="none" cap="none" strike="noStrike">
                <a:solidFill>
                  <a:schemeClr val="dk1"/>
                </a:solidFill>
                <a:latin typeface="DM Sans"/>
                <a:ea typeface="DM Sans"/>
                <a:cs typeface="DM Sans"/>
                <a:sym typeface="DM Sans"/>
              </a:rPr>
              <a:t>of community college students complete the developmental math sequence. Only 20 percent complete a college-level math course over three years (Bailey, Jeong, &amp; Cho, 2010).</a:t>
            </a:r>
            <a:endParaRPr b="0" i="0" sz="1400" u="none" cap="none" strike="noStrike">
              <a:solidFill>
                <a:schemeClr val="dk1"/>
              </a:solidFill>
              <a:latin typeface="DM Sans"/>
              <a:ea typeface="DM Sans"/>
              <a:cs typeface="DM Sans"/>
              <a:sym typeface="DM Sans"/>
            </a:endParaRPr>
          </a:p>
        </p:txBody>
      </p:sp>
      <p:sp>
        <p:nvSpPr>
          <p:cNvPr id="284" name="Google Shape;284;p16"/>
          <p:cNvSpPr txBox="1"/>
          <p:nvPr/>
        </p:nvSpPr>
        <p:spPr>
          <a:xfrm>
            <a:off x="3115050" y="2556950"/>
            <a:ext cx="2511600" cy="10338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9000"/>
              <a:buFont typeface="Arial"/>
              <a:buNone/>
            </a:pPr>
            <a:r>
              <a:rPr b="0" i="0" lang="en" sz="9000" u="none" cap="none" strike="noStrike">
                <a:solidFill>
                  <a:schemeClr val="dk1"/>
                </a:solidFill>
                <a:latin typeface="Nanum Myeongjo"/>
                <a:ea typeface="Nanum Myeongjo"/>
                <a:cs typeface="Nanum Myeongjo"/>
                <a:sym typeface="Nanum Myeongjo"/>
              </a:rPr>
              <a:t>33%</a:t>
            </a:r>
            <a:endParaRPr b="0" i="0" sz="9000" u="none" cap="none" strike="noStrike">
              <a:solidFill>
                <a:schemeClr val="dk1"/>
              </a:solidFill>
              <a:latin typeface="Nanum Myeongjo"/>
              <a:ea typeface="Nanum Myeongjo"/>
              <a:cs typeface="Nanum Myeongjo"/>
              <a:sym typeface="Nanum Myeongjo"/>
            </a:endParaRPr>
          </a:p>
        </p:txBody>
      </p:sp>
      <p:sp>
        <p:nvSpPr>
          <p:cNvPr id="285" name="Google Shape;285;p16"/>
          <p:cNvSpPr txBox="1"/>
          <p:nvPr/>
        </p:nvSpPr>
        <p:spPr>
          <a:xfrm>
            <a:off x="553775" y="266000"/>
            <a:ext cx="2286000" cy="12192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1800"/>
              <a:buFont typeface="Arial"/>
              <a:buNone/>
            </a:pPr>
            <a:r>
              <a:rPr b="0" i="0" lang="en" sz="1800" u="none" cap="none" strike="noStrike">
                <a:solidFill>
                  <a:schemeClr val="dk1"/>
                </a:solidFill>
                <a:latin typeface="Nanum Myeongjo"/>
                <a:ea typeface="Nanum Myeongjo"/>
                <a:cs typeface="Nanum Myeongjo"/>
                <a:sym typeface="Nanum Myeongjo"/>
              </a:rPr>
              <a:t>Math Gaps Create</a:t>
            </a:r>
            <a:endParaRPr b="0" i="0" sz="18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1800"/>
              <a:buFont typeface="Arial"/>
              <a:buNone/>
            </a:pPr>
            <a:r>
              <a:rPr b="0" i="0" lang="en" sz="1800" u="none" cap="none" strike="noStrike">
                <a:solidFill>
                  <a:schemeClr val="dk1"/>
                </a:solidFill>
                <a:latin typeface="Nanum Myeongjo"/>
                <a:ea typeface="Nanum Myeongjo"/>
                <a:cs typeface="Nanum Myeongjo"/>
                <a:sym typeface="Nanum Myeongjo"/>
              </a:rPr>
              <a:t>Lasting Barriers</a:t>
            </a:r>
            <a:endParaRPr b="0" i="0" sz="1800" u="none" cap="none" strike="noStrike">
              <a:solidFill>
                <a:schemeClr val="dk1"/>
              </a:solidFill>
              <a:latin typeface="Nanum Myeongjo"/>
              <a:ea typeface="Nanum Myeongjo"/>
              <a:cs typeface="Nanum Myeongjo"/>
              <a:sym typeface="Nanum Myeongjo"/>
            </a:endParaRPr>
          </a:p>
        </p:txBody>
      </p:sp>
      <p:sp>
        <p:nvSpPr>
          <p:cNvPr id="286" name="Google Shape;286;p16"/>
          <p:cNvSpPr txBox="1"/>
          <p:nvPr/>
        </p:nvSpPr>
        <p:spPr>
          <a:xfrm>
            <a:off x="3115050" y="361950"/>
            <a:ext cx="1014900" cy="2463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2000"/>
              <a:buFont typeface="Arial"/>
              <a:buNone/>
            </a:pPr>
            <a:r>
              <a:rPr b="1" i="0" lang="en" sz="2000" u="none" cap="none" strike="noStrike">
                <a:solidFill>
                  <a:schemeClr val="dk1"/>
                </a:solidFill>
                <a:latin typeface="DM Sans"/>
                <a:ea typeface="DM Sans"/>
                <a:cs typeface="DM Sans"/>
                <a:sym typeface="DM Sans"/>
              </a:rPr>
              <a:t>About</a:t>
            </a:r>
            <a:endParaRPr b="1" i="0" sz="2000" u="none" cap="none" strike="noStrike">
              <a:solidFill>
                <a:srgbClr val="000000"/>
              </a:solidFill>
              <a:latin typeface="DM Sans"/>
              <a:ea typeface="DM Sans"/>
              <a:cs typeface="DM Sans"/>
              <a:sym typeface="DM Sans"/>
            </a:endParaRPr>
          </a:p>
        </p:txBody>
      </p:sp>
      <p:sp>
        <p:nvSpPr>
          <p:cNvPr id="287" name="Google Shape;287;p16"/>
          <p:cNvSpPr txBox="1"/>
          <p:nvPr/>
        </p:nvSpPr>
        <p:spPr>
          <a:xfrm>
            <a:off x="3115050" y="2310650"/>
            <a:ext cx="764400" cy="2463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2000"/>
              <a:buFont typeface="Arial"/>
              <a:buNone/>
            </a:pPr>
            <a:r>
              <a:rPr b="1" i="0" lang="en" sz="2000" u="none" cap="none" strike="noStrike">
                <a:solidFill>
                  <a:schemeClr val="dk1"/>
                </a:solidFill>
                <a:latin typeface="DM Sans"/>
                <a:ea typeface="DM Sans"/>
                <a:cs typeface="DM Sans"/>
                <a:sym typeface="DM Sans"/>
              </a:rPr>
              <a:t>Only</a:t>
            </a:r>
            <a:endParaRPr b="1" i="0" sz="2000" u="none" cap="none" strike="noStrike">
              <a:solidFill>
                <a:srgbClr val="000000"/>
              </a:solidFill>
              <a:latin typeface="DM Sans"/>
              <a:ea typeface="DM Sans"/>
              <a:cs typeface="DM Sans"/>
              <a:sym typeface="DM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291" name="Shape 291"/>
        <p:cNvGrpSpPr/>
        <p:nvPr/>
      </p:nvGrpSpPr>
      <p:grpSpPr>
        <a:xfrm>
          <a:off x="0" y="0"/>
          <a:ext cx="0" cy="0"/>
          <a:chOff x="0" y="0"/>
          <a:chExt cx="0" cy="0"/>
        </a:xfrm>
      </p:grpSpPr>
      <p:sp>
        <p:nvSpPr>
          <p:cNvPr id="292" name="Google Shape;292;p17"/>
          <p:cNvSpPr txBox="1"/>
          <p:nvPr/>
        </p:nvSpPr>
        <p:spPr>
          <a:xfrm>
            <a:off x="3105100" y="1376125"/>
            <a:ext cx="24090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dk1"/>
                </a:solidFill>
                <a:latin typeface="Nanum Myeongjo"/>
                <a:ea typeface="Nanum Myeongjo"/>
                <a:cs typeface="Nanum Myeongjo"/>
                <a:sym typeface="Nanum Myeongjo"/>
              </a:rPr>
              <a:t>Is math...?</a:t>
            </a:r>
            <a:endParaRPr b="0" i="0" sz="1400" u="none" cap="none" strike="noStrike">
              <a:solidFill>
                <a:schemeClr val="dk1"/>
              </a:solidFill>
              <a:latin typeface="Nanum Myeongjo"/>
              <a:ea typeface="Nanum Myeongjo"/>
              <a:cs typeface="Nanum Myeongjo"/>
              <a:sym typeface="Nanum Myeongjo"/>
            </a:endParaRPr>
          </a:p>
        </p:txBody>
      </p:sp>
      <p:sp>
        <p:nvSpPr>
          <p:cNvPr id="293" name="Google Shape;293;p17"/>
          <p:cNvSpPr txBox="1"/>
          <p:nvPr/>
        </p:nvSpPr>
        <p:spPr>
          <a:xfrm>
            <a:off x="3105100" y="1741950"/>
            <a:ext cx="2134800" cy="15366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About getting one right answer, the teacher’s way</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Irrelevant</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About doing procedures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Independent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Something my teacher made up</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Formulaic</a:t>
            </a:r>
            <a:endParaRPr b="0" i="0" sz="1000" u="none" cap="none" strike="noStrike">
              <a:solidFill>
                <a:schemeClr val="dk1"/>
              </a:solidFill>
              <a:latin typeface="DM Sans"/>
              <a:ea typeface="DM Sans"/>
              <a:cs typeface="DM Sans"/>
              <a:sym typeface="DM Sans"/>
            </a:endParaRPr>
          </a:p>
        </p:txBody>
      </p:sp>
      <p:cxnSp>
        <p:nvCxnSpPr>
          <p:cNvPr id="294" name="Google Shape;294;p17"/>
          <p:cNvCxnSpPr/>
          <p:nvPr/>
        </p:nvCxnSpPr>
        <p:spPr>
          <a:xfrm>
            <a:off x="2374350" y="1083650"/>
            <a:ext cx="6784800" cy="0"/>
          </a:xfrm>
          <a:prstGeom prst="straightConnector1">
            <a:avLst/>
          </a:prstGeom>
          <a:noFill/>
          <a:ln cap="flat" cmpd="sng" w="9525">
            <a:solidFill>
              <a:schemeClr val="dk1"/>
            </a:solidFill>
            <a:prstDash val="solid"/>
            <a:round/>
            <a:headEnd len="sm" w="sm" type="none"/>
            <a:tailEnd len="sm" w="sm" type="none"/>
          </a:ln>
        </p:spPr>
      </p:cxnSp>
      <p:sp>
        <p:nvSpPr>
          <p:cNvPr id="295" name="Google Shape;295;p17"/>
          <p:cNvSpPr txBox="1"/>
          <p:nvPr/>
        </p:nvSpPr>
        <p:spPr>
          <a:xfrm>
            <a:off x="6237525" y="1376125"/>
            <a:ext cx="19152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dk1"/>
                </a:solidFill>
                <a:latin typeface="Nanum Myeongjo"/>
                <a:ea typeface="Nanum Myeongjo"/>
                <a:cs typeface="Nanum Myeongjo"/>
                <a:sym typeface="Nanum Myeongjo"/>
              </a:rPr>
              <a:t>Or could be math...?</a:t>
            </a:r>
            <a:endParaRPr b="0" i="0" sz="1400" u="none" cap="none" strike="noStrike">
              <a:solidFill>
                <a:schemeClr val="dk1"/>
              </a:solidFill>
              <a:latin typeface="Nanum Myeongjo"/>
              <a:ea typeface="Nanum Myeongjo"/>
              <a:cs typeface="Nanum Myeongjo"/>
              <a:sym typeface="Nanum Myeongjo"/>
            </a:endParaRPr>
          </a:p>
        </p:txBody>
      </p:sp>
      <p:sp>
        <p:nvSpPr>
          <p:cNvPr id="296" name="Google Shape;296;p17"/>
          <p:cNvSpPr txBox="1"/>
          <p:nvPr/>
        </p:nvSpPr>
        <p:spPr>
          <a:xfrm>
            <a:off x="6237525" y="1741950"/>
            <a:ext cx="1915200" cy="20676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About using multiple strategies flexibly</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Connected to the real-world in ways that make sense</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About understanding and applying</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Collaborative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Lived across continents and centuries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Novel, challenging problems</a:t>
            </a:r>
            <a:endParaRPr b="0" i="0" sz="1000" u="none" cap="none" strike="noStrike">
              <a:solidFill>
                <a:schemeClr val="dk1"/>
              </a:solidFill>
              <a:latin typeface="DM Sans"/>
              <a:ea typeface="DM Sans"/>
              <a:cs typeface="DM Sans"/>
              <a:sym typeface="DM Sans"/>
            </a:endParaRPr>
          </a:p>
        </p:txBody>
      </p:sp>
      <p:cxnSp>
        <p:nvCxnSpPr>
          <p:cNvPr id="297" name="Google Shape;297;p17"/>
          <p:cNvCxnSpPr/>
          <p:nvPr/>
        </p:nvCxnSpPr>
        <p:spPr>
          <a:xfrm>
            <a:off x="5916300" y="1083650"/>
            <a:ext cx="0" cy="4065300"/>
          </a:xfrm>
          <a:prstGeom prst="straightConnector1">
            <a:avLst/>
          </a:prstGeom>
          <a:noFill/>
          <a:ln cap="flat" cmpd="sng" w="9525">
            <a:solidFill>
              <a:schemeClr val="dk1"/>
            </a:solidFill>
            <a:prstDash val="solid"/>
            <a:round/>
            <a:headEnd len="sm" w="sm" type="none"/>
            <a:tailEnd len="sm" w="sm" type="none"/>
          </a:ln>
        </p:spPr>
      </p:cxnSp>
      <p:cxnSp>
        <p:nvCxnSpPr>
          <p:cNvPr id="298" name="Google Shape;298;p17"/>
          <p:cNvCxnSpPr/>
          <p:nvPr/>
        </p:nvCxnSpPr>
        <p:spPr>
          <a:xfrm>
            <a:off x="2374350" y="4721100"/>
            <a:ext cx="6784800" cy="0"/>
          </a:xfrm>
          <a:prstGeom prst="straightConnector1">
            <a:avLst/>
          </a:prstGeom>
          <a:noFill/>
          <a:ln cap="flat" cmpd="sng" w="9525">
            <a:solidFill>
              <a:schemeClr val="dk1"/>
            </a:solidFill>
            <a:prstDash val="solid"/>
            <a:round/>
            <a:headEnd len="sm" w="sm" type="none"/>
            <a:tailEnd len="sm" w="sm" type="none"/>
          </a:ln>
        </p:spPr>
      </p:cxnSp>
      <p:sp>
        <p:nvSpPr>
          <p:cNvPr id="299" name="Google Shape;299;p17"/>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0" name="Google Shape;300;p17"/>
          <p:cNvSpPr txBox="1"/>
          <p:nvPr/>
        </p:nvSpPr>
        <p:spPr>
          <a:xfrm>
            <a:off x="325175" y="342200"/>
            <a:ext cx="2169900" cy="12192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We Must Lead the Movement</a:t>
            </a:r>
            <a:endParaRPr b="0" i="0" sz="3300" u="none" cap="none" strike="noStrike">
              <a:solidFill>
                <a:schemeClr val="dk1"/>
              </a:solidFill>
              <a:latin typeface="Nanum Myeongjo"/>
              <a:ea typeface="Nanum Myeongjo"/>
              <a:cs typeface="Nanum Myeongjo"/>
              <a:sym typeface="Nanum Myeongjo"/>
            </a:endParaRPr>
          </a:p>
        </p:txBody>
      </p:sp>
      <p:cxnSp>
        <p:nvCxnSpPr>
          <p:cNvPr id="301" name="Google Shape;301;p17"/>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sp>
        <p:nvSpPr>
          <p:cNvPr id="302" name="Google Shape;302;p17"/>
          <p:cNvSpPr/>
          <p:nvPr/>
        </p:nvSpPr>
        <p:spPr>
          <a:xfrm>
            <a:off x="389700" y="299897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3" name="Google Shape;303;p17"/>
          <p:cNvSpPr txBox="1"/>
          <p:nvPr/>
        </p:nvSpPr>
        <p:spPr>
          <a:xfrm>
            <a:off x="669750" y="3541075"/>
            <a:ext cx="1386000" cy="861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BDFCD7"/>
                </a:solidFill>
                <a:latin typeface="DM Sans"/>
                <a:ea typeface="DM Sans"/>
                <a:cs typeface="DM Sans"/>
                <a:sym typeface="DM Sans"/>
              </a:rPr>
              <a:t>How can this approach give space for what math can be?</a:t>
            </a:r>
            <a:endParaRPr b="1" i="0" sz="1400" u="none" cap="none" strike="noStrike">
              <a:solidFill>
                <a:srgbClr val="BDFCD7"/>
              </a:solidFill>
              <a:latin typeface="DM Sans"/>
              <a:ea typeface="DM Sans"/>
              <a:cs typeface="DM Sans"/>
              <a:sym typeface="DM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307" name="Shape 307"/>
        <p:cNvGrpSpPr/>
        <p:nvPr/>
      </p:nvGrpSpPr>
      <p:grpSpPr>
        <a:xfrm>
          <a:off x="0" y="0"/>
          <a:ext cx="0" cy="0"/>
          <a:chOff x="0" y="0"/>
          <a:chExt cx="0" cy="0"/>
        </a:xfrm>
      </p:grpSpPr>
      <p:cxnSp>
        <p:nvCxnSpPr>
          <p:cNvPr id="308" name="Google Shape;308;p18"/>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309" name="Google Shape;309;p18"/>
          <p:cNvSpPr txBox="1"/>
          <p:nvPr/>
        </p:nvSpPr>
        <p:spPr>
          <a:xfrm>
            <a:off x="3419850" y="303450"/>
            <a:ext cx="4318200" cy="30291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 xml:space="preserve">Task 1: Expectations </a:t>
            </a:r>
            <a:br>
              <a:rPr b="0" i="0" lang="en" sz="5200" u="none" cap="none" strike="noStrike">
                <a:solidFill>
                  <a:schemeClr val="dk1"/>
                </a:solidFill>
                <a:latin typeface="Nanum Myeongjo"/>
                <a:ea typeface="Nanum Myeongjo"/>
                <a:cs typeface="Nanum Myeongjo"/>
                <a:sym typeface="Nanum Myeongjo"/>
              </a:rPr>
            </a:br>
            <a:r>
              <a:rPr b="0" i="0" lang="en" sz="5200" u="none" cap="none" strike="noStrike">
                <a:solidFill>
                  <a:schemeClr val="dk1"/>
                </a:solidFill>
                <a:latin typeface="Nanum Myeongjo"/>
                <a:ea typeface="Nanum Myeongjo"/>
                <a:cs typeface="Nanum Myeongjo"/>
                <a:sym typeface="Nanum Myeongjo"/>
              </a:rPr>
              <a:t>and Learning Principles</a:t>
            </a:r>
            <a:endParaRPr b="0" i="0" sz="5200" u="none" cap="none" strike="noStrike">
              <a:solidFill>
                <a:schemeClr val="dk1"/>
              </a:solidFill>
              <a:latin typeface="Nanum Myeongjo"/>
              <a:ea typeface="Nanum Myeongjo"/>
              <a:cs typeface="Nanum Myeongjo"/>
              <a:sym typeface="Nanum Myeongjo"/>
            </a:endParaRPr>
          </a:p>
        </p:txBody>
      </p:sp>
      <p:sp>
        <p:nvSpPr>
          <p:cNvPr id="310" name="Google Shape;310;p18"/>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02</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14" name="Shape 314"/>
        <p:cNvGrpSpPr/>
        <p:nvPr/>
      </p:nvGrpSpPr>
      <p:grpSpPr>
        <a:xfrm>
          <a:off x="0" y="0"/>
          <a:ext cx="0" cy="0"/>
          <a:chOff x="0" y="0"/>
          <a:chExt cx="0" cy="0"/>
        </a:xfrm>
      </p:grpSpPr>
      <p:cxnSp>
        <p:nvCxnSpPr>
          <p:cNvPr id="315" name="Google Shape;315;p19"/>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16" name="Google Shape;316;p19"/>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17" name="Google Shape;317;p19"/>
          <p:cNvSpPr txBox="1"/>
          <p:nvPr/>
        </p:nvSpPr>
        <p:spPr>
          <a:xfrm>
            <a:off x="615900" y="1141350"/>
            <a:ext cx="5917800" cy="19824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1200"/>
              </a:spcAft>
              <a:buClr>
                <a:schemeClr val="dk1"/>
              </a:buClr>
              <a:buSzPts val="1100"/>
              <a:buFont typeface="Arial"/>
              <a:buNone/>
            </a:pPr>
            <a:r>
              <a:rPr b="0" i="0" lang="en" sz="2300" u="none" cap="none" strike="noStrike">
                <a:solidFill>
                  <a:schemeClr val="lt1"/>
                </a:solidFill>
                <a:latin typeface="DM Sans"/>
                <a:ea typeface="DM Sans"/>
                <a:cs typeface="DM Sans"/>
                <a:sym typeface="DM Sans"/>
              </a:rPr>
              <a:t xml:space="preserve">The original Superman movie came out in 1978 and made about $300 million at the box office. If the yearly inflation rate is about 4%, how much money would this be equivalent to in 2022? </a:t>
            </a:r>
            <a:endParaRPr b="0" i="0" sz="3200" u="none" cap="none" strike="noStrike">
              <a:solidFill>
                <a:schemeClr val="lt1"/>
              </a:solidFill>
              <a:latin typeface="DM Sans"/>
              <a:ea typeface="DM Sans"/>
              <a:cs typeface="DM Sans"/>
              <a:sym typeface="DM Sans"/>
            </a:endParaRPr>
          </a:p>
        </p:txBody>
      </p:sp>
      <p:sp>
        <p:nvSpPr>
          <p:cNvPr id="318" name="Google Shape;318;p19"/>
          <p:cNvSpPr txBox="1"/>
          <p:nvPr/>
        </p:nvSpPr>
        <p:spPr>
          <a:xfrm>
            <a:off x="615900" y="368375"/>
            <a:ext cx="49005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Let’s Do Some Math!</a:t>
            </a:r>
            <a:endParaRPr b="0" i="0" sz="3500" u="none" cap="none" strike="noStrike">
              <a:solidFill>
                <a:srgbClr val="83FBA3"/>
              </a:solidFill>
              <a:latin typeface="Nanum Myeongjo"/>
              <a:ea typeface="Nanum Myeongjo"/>
              <a:cs typeface="Nanum Myeongjo"/>
              <a:sym typeface="Nanum Myeongjo"/>
            </a:endParaRPr>
          </a:p>
        </p:txBody>
      </p:sp>
      <p:sp>
        <p:nvSpPr>
          <p:cNvPr id="319" name="Google Shape;319;p19"/>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0" name="Google Shape;320;p19"/>
          <p:cNvSpPr txBox="1"/>
          <p:nvPr/>
        </p:nvSpPr>
        <p:spPr>
          <a:xfrm>
            <a:off x="6735575" y="2937675"/>
            <a:ext cx="1561500" cy="923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200"/>
              <a:buFont typeface="Arial"/>
              <a:buNone/>
            </a:pPr>
            <a:r>
              <a:rPr b="1" i="0" lang="en" sz="1200" u="none" cap="none" strike="noStrike">
                <a:solidFill>
                  <a:srgbClr val="145758"/>
                </a:solidFill>
                <a:latin typeface="Proxima Nova"/>
                <a:ea typeface="Proxima Nova"/>
                <a:cs typeface="Proxima Nova"/>
                <a:sym typeface="Proxima Nova"/>
              </a:rPr>
              <a:t>Do the task as a student would. Jot down any reflections that you have as you do the math!</a:t>
            </a:r>
            <a:endParaRPr b="1" i="0" sz="1200" u="none" cap="none" strike="noStrike">
              <a:solidFill>
                <a:srgbClr val="145758"/>
              </a:solidFill>
              <a:latin typeface="DM Sans"/>
              <a:ea typeface="DM Sans"/>
              <a:cs typeface="DM Sans"/>
              <a:sym typeface="DM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24" name="Shape 324"/>
        <p:cNvGrpSpPr/>
        <p:nvPr/>
      </p:nvGrpSpPr>
      <p:grpSpPr>
        <a:xfrm>
          <a:off x="0" y="0"/>
          <a:ext cx="0" cy="0"/>
          <a:chOff x="0" y="0"/>
          <a:chExt cx="0" cy="0"/>
        </a:xfrm>
      </p:grpSpPr>
      <p:cxnSp>
        <p:nvCxnSpPr>
          <p:cNvPr id="325" name="Google Shape;325;p20"/>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26" name="Google Shape;326;p20"/>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27" name="Google Shape;327;p20"/>
          <p:cNvSpPr txBox="1"/>
          <p:nvPr/>
        </p:nvSpPr>
        <p:spPr>
          <a:xfrm>
            <a:off x="615900" y="1598550"/>
            <a:ext cx="5917800" cy="19824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1200"/>
              </a:spcAft>
              <a:buClr>
                <a:schemeClr val="dk1"/>
              </a:buClr>
              <a:buSzPts val="1100"/>
              <a:buFont typeface="Arial"/>
              <a:buNone/>
            </a:pPr>
            <a:r>
              <a:rPr b="0" i="0" lang="en" sz="2300" u="none" cap="none" strike="noStrike">
                <a:solidFill>
                  <a:schemeClr val="lt1"/>
                </a:solidFill>
                <a:latin typeface="DM Sans"/>
                <a:ea typeface="DM Sans"/>
                <a:cs typeface="DM Sans"/>
                <a:sym typeface="DM Sans"/>
              </a:rPr>
              <a:t xml:space="preserve">The original Superman movie came out in 1978 and made about $300 million at the box office. If the yearly inflation rate is about 4%, how much money would this be equivalent to in 2022? </a:t>
            </a:r>
            <a:endParaRPr b="0" i="0" sz="3200" u="none" cap="none" strike="noStrike">
              <a:solidFill>
                <a:schemeClr val="lt1"/>
              </a:solidFill>
              <a:latin typeface="DM Sans"/>
              <a:ea typeface="DM Sans"/>
              <a:cs typeface="DM Sans"/>
              <a:sym typeface="DM Sans"/>
            </a:endParaRPr>
          </a:p>
        </p:txBody>
      </p:sp>
      <p:sp>
        <p:nvSpPr>
          <p:cNvPr id="328" name="Google Shape;328;p20"/>
          <p:cNvSpPr txBox="1"/>
          <p:nvPr/>
        </p:nvSpPr>
        <p:spPr>
          <a:xfrm>
            <a:off x="615900" y="368375"/>
            <a:ext cx="49005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Content and Practice Expectations</a:t>
            </a:r>
            <a:endParaRPr b="0" i="0" sz="3500" u="none" cap="none" strike="noStrike">
              <a:solidFill>
                <a:srgbClr val="83FBA3"/>
              </a:solidFill>
              <a:latin typeface="Nanum Myeongjo"/>
              <a:ea typeface="Nanum Myeongjo"/>
              <a:cs typeface="Nanum Myeongjo"/>
              <a:sym typeface="Nanum Myeongjo"/>
            </a:endParaRPr>
          </a:p>
        </p:txBody>
      </p:sp>
      <p:sp>
        <p:nvSpPr>
          <p:cNvPr id="329" name="Google Shape;329;p20"/>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0" name="Google Shape;330;p20"/>
          <p:cNvSpPr txBox="1"/>
          <p:nvPr/>
        </p:nvSpPr>
        <p:spPr>
          <a:xfrm>
            <a:off x="6735575" y="2976075"/>
            <a:ext cx="15615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145758"/>
                </a:solidFill>
                <a:latin typeface="DM Sans"/>
                <a:ea typeface="DM Sans"/>
                <a:cs typeface="DM Sans"/>
                <a:sym typeface="DM Sans"/>
              </a:rPr>
              <a:t>Choose 1-2 Content and Practice Expectations that student work could give evidence of.</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34" name="Shape 334"/>
        <p:cNvGrpSpPr/>
        <p:nvPr/>
      </p:nvGrpSpPr>
      <p:grpSpPr>
        <a:xfrm>
          <a:off x="0" y="0"/>
          <a:ext cx="0" cy="0"/>
          <a:chOff x="0" y="0"/>
          <a:chExt cx="0" cy="0"/>
        </a:xfrm>
      </p:grpSpPr>
      <p:cxnSp>
        <p:nvCxnSpPr>
          <p:cNvPr id="335" name="Google Shape;335;p21"/>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36" name="Google Shape;336;p21"/>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37" name="Google Shape;337;p21"/>
          <p:cNvSpPr txBox="1"/>
          <p:nvPr/>
        </p:nvSpPr>
        <p:spPr>
          <a:xfrm>
            <a:off x="615900" y="1598550"/>
            <a:ext cx="5917800" cy="19824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1200"/>
              </a:spcAft>
              <a:buClr>
                <a:schemeClr val="dk1"/>
              </a:buClr>
              <a:buSzPts val="1100"/>
              <a:buFont typeface="Arial"/>
              <a:buNone/>
            </a:pPr>
            <a:r>
              <a:rPr b="0" i="0" lang="en" sz="2300" u="none" cap="none" strike="noStrike">
                <a:solidFill>
                  <a:schemeClr val="lt1"/>
                </a:solidFill>
                <a:latin typeface="DM Sans"/>
                <a:ea typeface="DM Sans"/>
                <a:cs typeface="DM Sans"/>
                <a:sym typeface="DM Sans"/>
              </a:rPr>
              <a:t xml:space="preserve">The original Superman movie came out in 1978 and made about $300 million at the box office. If the yearly inflation rate is about 4%, how much money would this be equivalent to in 2022? </a:t>
            </a:r>
            <a:endParaRPr b="0" i="0" sz="3200" u="none" cap="none" strike="noStrike">
              <a:solidFill>
                <a:schemeClr val="lt1"/>
              </a:solidFill>
              <a:latin typeface="DM Sans"/>
              <a:ea typeface="DM Sans"/>
              <a:cs typeface="DM Sans"/>
              <a:sym typeface="DM Sans"/>
            </a:endParaRPr>
          </a:p>
        </p:txBody>
      </p:sp>
      <p:sp>
        <p:nvSpPr>
          <p:cNvPr id="338" name="Google Shape;338;p21"/>
          <p:cNvSpPr txBox="1"/>
          <p:nvPr/>
        </p:nvSpPr>
        <p:spPr>
          <a:xfrm>
            <a:off x="615900" y="368375"/>
            <a:ext cx="49005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Content and Practice Expectations</a:t>
            </a:r>
            <a:endParaRPr b="0" i="0" sz="3500" u="none" cap="none" strike="noStrike">
              <a:solidFill>
                <a:srgbClr val="83FBA3"/>
              </a:solidFill>
              <a:latin typeface="Nanum Myeongjo"/>
              <a:ea typeface="Nanum Myeongjo"/>
              <a:cs typeface="Nanum Myeongjo"/>
              <a:sym typeface="Nanum Myeongjo"/>
            </a:endParaRPr>
          </a:p>
        </p:txBody>
      </p:sp>
      <p:sp>
        <p:nvSpPr>
          <p:cNvPr id="339" name="Google Shape;339;p21"/>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0" name="Google Shape;340;p21"/>
          <p:cNvSpPr txBox="1"/>
          <p:nvPr/>
        </p:nvSpPr>
        <p:spPr>
          <a:xfrm>
            <a:off x="6735575" y="2976075"/>
            <a:ext cx="15615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145758"/>
                </a:solidFill>
                <a:latin typeface="Proxima Nova"/>
                <a:ea typeface="Proxima Nova"/>
                <a:cs typeface="Proxima Nova"/>
                <a:sym typeface="Proxima Nova"/>
              </a:rPr>
              <a:t>104.i: Use a function</a:t>
            </a:r>
            <a:br>
              <a:rPr b="1" i="0" lang="en" sz="1100" u="none" cap="none" strike="noStrike">
                <a:solidFill>
                  <a:srgbClr val="145758"/>
                </a:solidFill>
                <a:latin typeface="Proxima Nova"/>
                <a:ea typeface="Proxima Nova"/>
                <a:cs typeface="Proxima Nova"/>
                <a:sym typeface="Proxima Nova"/>
              </a:rPr>
            </a:br>
            <a:r>
              <a:rPr b="1" i="0" lang="en" sz="1100" u="none" cap="none" strike="noStrike">
                <a:solidFill>
                  <a:srgbClr val="145758"/>
                </a:solidFill>
                <a:latin typeface="Proxima Nova"/>
                <a:ea typeface="Proxima Nova"/>
                <a:cs typeface="Proxima Nova"/>
                <a:sym typeface="Proxima Nova"/>
              </a:rPr>
              <a:t>of exponential type l to determine values of interest in a real-world problem.</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344" name="Shape 344"/>
        <p:cNvGrpSpPr/>
        <p:nvPr/>
      </p:nvGrpSpPr>
      <p:grpSpPr>
        <a:xfrm>
          <a:off x="0" y="0"/>
          <a:ext cx="0" cy="0"/>
          <a:chOff x="0" y="0"/>
          <a:chExt cx="0" cy="0"/>
        </a:xfrm>
      </p:grpSpPr>
      <p:sp>
        <p:nvSpPr>
          <p:cNvPr id="345" name="Google Shape;345;p22"/>
          <p:cNvSpPr txBox="1"/>
          <p:nvPr/>
        </p:nvSpPr>
        <p:spPr>
          <a:xfrm>
            <a:off x="3105100" y="690325"/>
            <a:ext cx="36363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 xml:space="preserve">In M104 Modeling with Functions of Exponential Type, students will employ the following learning principles: </a:t>
            </a:r>
            <a:endParaRPr b="1" i="0" sz="900" u="none" cap="none" strike="noStrike">
              <a:solidFill>
                <a:schemeClr val="dk1"/>
              </a:solidFill>
              <a:latin typeface="DM Sans"/>
              <a:ea typeface="DM Sans"/>
              <a:cs typeface="DM Sans"/>
              <a:sym typeface="DM Sans"/>
            </a:endParaRPr>
          </a:p>
        </p:txBody>
      </p:sp>
      <p:sp>
        <p:nvSpPr>
          <p:cNvPr id="346" name="Google Shape;346;p22"/>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347" name="Google Shape;347;p22"/>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348" name="Google Shape;348;p22"/>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9" name="Google Shape;349;p22"/>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cxnSp>
        <p:nvCxnSpPr>
          <p:cNvPr id="350" name="Google Shape;350;p22"/>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351" name="Google Shape;351;p22"/>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352" name="Google Shape;352;p22"/>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356" name="Shape 356"/>
        <p:cNvGrpSpPr/>
        <p:nvPr/>
      </p:nvGrpSpPr>
      <p:grpSpPr>
        <a:xfrm>
          <a:off x="0" y="0"/>
          <a:ext cx="0" cy="0"/>
          <a:chOff x="0" y="0"/>
          <a:chExt cx="0" cy="0"/>
        </a:xfrm>
      </p:grpSpPr>
      <p:sp>
        <p:nvSpPr>
          <p:cNvPr id="357" name="Google Shape;357;p23"/>
          <p:cNvSpPr txBox="1"/>
          <p:nvPr/>
        </p:nvSpPr>
        <p:spPr>
          <a:xfrm>
            <a:off x="3105100" y="690325"/>
            <a:ext cx="36363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 xml:space="preserve">In M104 Modeling with Functions of Exponential Type, students will employ the following learning principles: </a:t>
            </a:r>
            <a:endParaRPr b="1" i="0" sz="900" u="none" cap="none" strike="noStrike">
              <a:solidFill>
                <a:schemeClr val="dk1"/>
              </a:solidFill>
              <a:latin typeface="DM Sans"/>
              <a:ea typeface="DM Sans"/>
              <a:cs typeface="DM Sans"/>
              <a:sym typeface="DM Sans"/>
            </a:endParaRPr>
          </a:p>
        </p:txBody>
      </p:sp>
      <p:sp>
        <p:nvSpPr>
          <p:cNvPr id="358" name="Google Shape;358;p23"/>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359" name="Google Shape;359;p23"/>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360" name="Google Shape;360;p23"/>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61" name="Google Shape;361;p23"/>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362" name="Google Shape;362;p23"/>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363" name="Google Shape;363;p23"/>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364" name="Google Shape;364;p23"/>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
        <p:nvSpPr>
          <p:cNvPr id="365" name="Google Shape;365;p23"/>
          <p:cNvSpPr/>
          <p:nvPr/>
        </p:nvSpPr>
        <p:spPr>
          <a:xfrm>
            <a:off x="6406625" y="2578725"/>
            <a:ext cx="2237400" cy="2072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b="1" i="0" lang="en" sz="1300" u="none" cap="none" strike="noStrike">
                <a:solidFill>
                  <a:srgbClr val="83FBA3"/>
                </a:solidFill>
                <a:latin typeface="Proxima Nova"/>
                <a:ea typeface="Proxima Nova"/>
                <a:cs typeface="Proxima Nova"/>
                <a:sym typeface="Proxima Nova"/>
              </a:rPr>
              <a:t>Which of these principles does this task lend itself to? Which ones can the task be easily adapted to accommodate?</a:t>
            </a:r>
            <a:endParaRPr b="0" i="0" sz="1300" u="none" cap="none" strike="noStrike">
              <a:solidFill>
                <a:srgbClr val="000000"/>
              </a:solidFill>
              <a:latin typeface="Proxima Nova"/>
              <a:ea typeface="Proxima Nova"/>
              <a:cs typeface="Proxima Nova"/>
              <a:sym typeface="Proxima Nova"/>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369" name="Shape 369"/>
        <p:cNvGrpSpPr/>
        <p:nvPr/>
      </p:nvGrpSpPr>
      <p:grpSpPr>
        <a:xfrm>
          <a:off x="0" y="0"/>
          <a:ext cx="0" cy="0"/>
          <a:chOff x="0" y="0"/>
          <a:chExt cx="0" cy="0"/>
        </a:xfrm>
      </p:grpSpPr>
      <p:sp>
        <p:nvSpPr>
          <p:cNvPr id="370" name="Google Shape;370;p24"/>
          <p:cNvSpPr txBox="1"/>
          <p:nvPr/>
        </p:nvSpPr>
        <p:spPr>
          <a:xfrm>
            <a:off x="3105100" y="690325"/>
            <a:ext cx="36363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 xml:space="preserve">In M104 Modeling with Functions of Exponential Type, students will employ the following learning principles: </a:t>
            </a:r>
            <a:endParaRPr b="1" i="0" sz="900" u="none" cap="none" strike="noStrike">
              <a:solidFill>
                <a:schemeClr val="dk1"/>
              </a:solidFill>
              <a:latin typeface="DM Sans"/>
              <a:ea typeface="DM Sans"/>
              <a:cs typeface="DM Sans"/>
              <a:sym typeface="DM Sans"/>
            </a:endParaRPr>
          </a:p>
        </p:txBody>
      </p:sp>
      <p:sp>
        <p:nvSpPr>
          <p:cNvPr id="371" name="Google Shape;371;p24"/>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372" name="Google Shape;372;p24"/>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373" name="Google Shape;373;p24"/>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74" name="Google Shape;374;p24"/>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375" name="Google Shape;375;p24"/>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sp>
        <p:nvSpPr>
          <p:cNvPr id="376" name="Google Shape;376;p24"/>
          <p:cNvSpPr/>
          <p:nvPr/>
        </p:nvSpPr>
        <p:spPr>
          <a:xfrm>
            <a:off x="6543275" y="25787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7" name="Google Shape;377;p24"/>
          <p:cNvSpPr txBox="1"/>
          <p:nvPr/>
        </p:nvSpPr>
        <p:spPr>
          <a:xfrm>
            <a:off x="6739325" y="3235575"/>
            <a:ext cx="1554000" cy="738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83FBA3"/>
                </a:solidFill>
                <a:latin typeface="DM Sans"/>
                <a:ea typeface="DM Sans"/>
                <a:cs typeface="DM Sans"/>
                <a:sym typeface="DM Sans"/>
              </a:rPr>
              <a:t xml:space="preserve">Share what </a:t>
            </a:r>
            <a:br>
              <a:rPr b="1" i="0" lang="en" sz="1600" u="none" cap="none" strike="noStrike">
                <a:solidFill>
                  <a:srgbClr val="83FBA3"/>
                </a:solidFill>
                <a:latin typeface="DM Sans"/>
                <a:ea typeface="DM Sans"/>
                <a:cs typeface="DM Sans"/>
                <a:sym typeface="DM Sans"/>
              </a:rPr>
            </a:br>
            <a:r>
              <a:rPr b="1" i="0" lang="en" sz="1600" u="none" cap="none" strike="noStrike">
                <a:solidFill>
                  <a:srgbClr val="83FBA3"/>
                </a:solidFill>
                <a:latin typeface="DM Sans"/>
                <a:ea typeface="DM Sans"/>
                <a:cs typeface="DM Sans"/>
                <a:sym typeface="DM Sans"/>
              </a:rPr>
              <a:t>you came up with!</a:t>
            </a:r>
            <a:endParaRPr b="1" i="0" sz="1000" u="none" cap="none" strike="noStrike">
              <a:solidFill>
                <a:srgbClr val="83FBA3"/>
              </a:solidFill>
              <a:latin typeface="DM Sans"/>
              <a:ea typeface="DM Sans"/>
              <a:cs typeface="DM Sans"/>
              <a:sym typeface="DM Sans"/>
            </a:endParaRPr>
          </a:p>
        </p:txBody>
      </p:sp>
      <p:cxnSp>
        <p:nvCxnSpPr>
          <p:cNvPr id="378" name="Google Shape;378;p24"/>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379" name="Google Shape;379;p24"/>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383" name="Shape 383"/>
        <p:cNvGrpSpPr/>
        <p:nvPr/>
      </p:nvGrpSpPr>
      <p:grpSpPr>
        <a:xfrm>
          <a:off x="0" y="0"/>
          <a:ext cx="0" cy="0"/>
          <a:chOff x="0" y="0"/>
          <a:chExt cx="0" cy="0"/>
        </a:xfrm>
      </p:grpSpPr>
      <p:cxnSp>
        <p:nvCxnSpPr>
          <p:cNvPr id="384" name="Google Shape;384;p25"/>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385" name="Google Shape;385;p25"/>
          <p:cNvSpPr txBox="1"/>
          <p:nvPr/>
        </p:nvSpPr>
        <p:spPr>
          <a:xfrm>
            <a:off x="3419850" y="303450"/>
            <a:ext cx="4318200" cy="15759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Task 1: Student Work</a:t>
            </a:r>
            <a:endParaRPr b="0" i="0" sz="5200" u="none" cap="none" strike="noStrike">
              <a:solidFill>
                <a:schemeClr val="dk1"/>
              </a:solidFill>
              <a:latin typeface="Nanum Myeongjo"/>
              <a:ea typeface="Nanum Myeongjo"/>
              <a:cs typeface="Nanum Myeongjo"/>
              <a:sym typeface="Nanum Myeongjo"/>
            </a:endParaRPr>
          </a:p>
        </p:txBody>
      </p:sp>
      <p:sp>
        <p:nvSpPr>
          <p:cNvPr id="386" name="Google Shape;386;p25"/>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03</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90" name="Shape 390"/>
        <p:cNvGrpSpPr/>
        <p:nvPr/>
      </p:nvGrpSpPr>
      <p:grpSpPr>
        <a:xfrm>
          <a:off x="0" y="0"/>
          <a:ext cx="0" cy="0"/>
          <a:chOff x="0" y="0"/>
          <a:chExt cx="0" cy="0"/>
        </a:xfrm>
      </p:grpSpPr>
      <p:cxnSp>
        <p:nvCxnSpPr>
          <p:cNvPr id="391" name="Google Shape;391;p26"/>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92" name="Google Shape;392;p26"/>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93" name="Google Shape;393;p26"/>
          <p:cNvSpPr txBox="1"/>
          <p:nvPr/>
        </p:nvSpPr>
        <p:spPr>
          <a:xfrm>
            <a:off x="664600" y="1027825"/>
            <a:ext cx="8098800" cy="3617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0" i="0" lang="en" sz="1800" u="none" cap="none" strike="noStrike">
                <a:solidFill>
                  <a:schemeClr val="lt1"/>
                </a:solidFill>
                <a:latin typeface="DM Sans"/>
                <a:ea typeface="DM Sans"/>
                <a:cs typeface="DM Sans"/>
                <a:sym typeface="DM Sans"/>
              </a:rPr>
              <a:t>“Undoing the harms of ability labeling is not just an issue of changing our language or implementing a standardized set of “best practices” or policies. It requires sustained action and ongoing learning at every level of our educational system, from individual classrooms to schools, school districts, universities, regions, states/provinces, and the nation. Many curricula, assessments, and instructional practices reproduce stratification—labeling students, their problem-solving strategies, and the learning opportunities they should receive on a scale from “remedial” to “sophisticated” (e.g., test score categories, systems for grouping students based on perceived ability, and strategies for sequencing student work for mathematical discussions). “</a:t>
            </a:r>
            <a:endParaRPr b="0" i="0" sz="1800" u="none" cap="none" strike="noStrike">
              <a:solidFill>
                <a:schemeClr val="lt1"/>
              </a:solidFill>
              <a:latin typeface="DM Sans"/>
              <a:ea typeface="DM Sans"/>
              <a:cs typeface="DM Sans"/>
              <a:sym typeface="DM Sans"/>
            </a:endParaRPr>
          </a:p>
          <a:p>
            <a:pPr indent="0" lvl="0" marL="0" marR="0" rtl="0" algn="r">
              <a:lnSpc>
                <a:spcPct val="115000"/>
              </a:lnSpc>
              <a:spcBef>
                <a:spcPts val="1200"/>
              </a:spcBef>
              <a:spcAft>
                <a:spcPts val="1200"/>
              </a:spcAft>
              <a:buClr>
                <a:schemeClr val="dk1"/>
              </a:buClr>
              <a:buSzPts val="1100"/>
              <a:buFont typeface="Arial"/>
              <a:buNone/>
            </a:pPr>
            <a:r>
              <a:rPr b="0" i="0" lang="en" sz="1800" u="none" cap="none" strike="noStrike">
                <a:solidFill>
                  <a:schemeClr val="lt1"/>
                </a:solidFill>
                <a:latin typeface="DM Sans"/>
                <a:ea typeface="DM Sans"/>
                <a:cs typeface="DM Sans"/>
                <a:sym typeface="DM Sans"/>
              </a:rPr>
              <a:t xml:space="preserve">-National Council of Teachers of Mathematics </a:t>
            </a:r>
            <a:endParaRPr b="0" i="0" sz="1500" u="none" cap="none" strike="noStrike">
              <a:solidFill>
                <a:schemeClr val="lt1"/>
              </a:solidFill>
              <a:latin typeface="DM Sans"/>
              <a:ea typeface="DM Sans"/>
              <a:cs typeface="DM Sans"/>
              <a:sym typeface="DM Sans"/>
            </a:endParaRPr>
          </a:p>
        </p:txBody>
      </p:sp>
      <p:sp>
        <p:nvSpPr>
          <p:cNvPr id="394" name="Google Shape;394;p26"/>
          <p:cNvSpPr txBox="1"/>
          <p:nvPr/>
        </p:nvSpPr>
        <p:spPr>
          <a:xfrm>
            <a:off x="615900" y="368375"/>
            <a:ext cx="76812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What is the impact of our labels?</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398" name="Shape 398"/>
        <p:cNvGrpSpPr/>
        <p:nvPr/>
      </p:nvGrpSpPr>
      <p:grpSpPr>
        <a:xfrm>
          <a:off x="0" y="0"/>
          <a:ext cx="0" cy="0"/>
          <a:chOff x="0" y="0"/>
          <a:chExt cx="0" cy="0"/>
        </a:xfrm>
      </p:grpSpPr>
      <p:sp>
        <p:nvSpPr>
          <p:cNvPr id="399" name="Google Shape;399;p27"/>
          <p:cNvSpPr txBox="1"/>
          <p:nvPr/>
        </p:nvSpPr>
        <p:spPr>
          <a:xfrm>
            <a:off x="615900" y="2077375"/>
            <a:ext cx="2617200" cy="347100"/>
          </a:xfrm>
          <a:prstGeom prst="rect">
            <a:avLst/>
          </a:prstGeom>
          <a:noFill/>
          <a:ln>
            <a:noFill/>
          </a:ln>
        </p:spPr>
        <p:txBody>
          <a:bodyPr anchorCtr="0" anchor="t" bIns="0" lIns="91425" spcFirstLastPara="1" rIns="0" wrap="square" tIns="0">
            <a:spAutoFit/>
          </a:bodyPr>
          <a:lstStyle/>
          <a:p>
            <a:pPr indent="-82296" lvl="0" marL="82296" marR="0" rtl="0" algn="l">
              <a:lnSpc>
                <a:spcPct val="105000"/>
              </a:lnSpc>
              <a:spcBef>
                <a:spcPts val="1200"/>
              </a:spcBef>
              <a:spcAft>
                <a:spcPts val="0"/>
              </a:spcAft>
              <a:buClr>
                <a:schemeClr val="dk1"/>
              </a:buClr>
              <a:buSzPts val="1100"/>
              <a:buFont typeface="DM Sans"/>
              <a:buChar char="●"/>
            </a:pPr>
            <a:r>
              <a:rPr b="0" i="0" lang="en" sz="1100" u="none" cap="none" strike="noStrike">
                <a:solidFill>
                  <a:schemeClr val="dk1"/>
                </a:solidFill>
                <a:latin typeface="DM Sans"/>
                <a:ea typeface="DM Sans"/>
                <a:cs typeface="DM Sans"/>
                <a:sym typeface="DM Sans"/>
              </a:rPr>
              <a:t>One thing you notice about each piece of student work.</a:t>
            </a:r>
            <a:endParaRPr b="0" i="0" sz="1100" u="none" cap="none" strike="noStrike">
              <a:solidFill>
                <a:schemeClr val="dk1"/>
              </a:solidFill>
              <a:latin typeface="DM Sans"/>
              <a:ea typeface="DM Sans"/>
              <a:cs typeface="DM Sans"/>
              <a:sym typeface="DM Sans"/>
            </a:endParaRPr>
          </a:p>
        </p:txBody>
      </p:sp>
      <p:sp>
        <p:nvSpPr>
          <p:cNvPr id="400" name="Google Shape;400;p27"/>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 sz="1100" u="none" cap="none" strike="noStrike">
                <a:solidFill>
                  <a:schemeClr val="dk1"/>
                </a:solidFill>
                <a:latin typeface="DM Sans Medium"/>
                <a:ea typeface="DM Sans Medium"/>
                <a:cs typeface="DM Sans Medium"/>
                <a:sym typeface="DM Sans Medium"/>
              </a:rPr>
              <a:t>Jot down</a:t>
            </a:r>
            <a:endParaRPr b="0" i="0" sz="1100" u="none" cap="none" strike="noStrike">
              <a:solidFill>
                <a:srgbClr val="000000"/>
              </a:solidFill>
              <a:latin typeface="DM Sans Medium"/>
              <a:ea typeface="DM Sans Medium"/>
              <a:cs typeface="DM Sans Medium"/>
              <a:sym typeface="DM Sans Medium"/>
            </a:endParaRPr>
          </a:p>
        </p:txBody>
      </p:sp>
      <p:cxnSp>
        <p:nvCxnSpPr>
          <p:cNvPr id="401" name="Google Shape;401;p27"/>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402" name="Google Shape;402;p27"/>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403" name="Google Shape;403;p27"/>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 xml:space="preserve">Round 1:What </a:t>
            </a:r>
            <a:br>
              <a:rPr b="0" i="0" lang="en" sz="3300" u="none" cap="none" strike="noStrike">
                <a:solidFill>
                  <a:schemeClr val="dk1"/>
                </a:solidFill>
                <a:latin typeface="Nanum Myeongjo"/>
                <a:ea typeface="Nanum Myeongjo"/>
                <a:cs typeface="Nanum Myeongjo"/>
                <a:sym typeface="Nanum Myeongjo"/>
              </a:rPr>
            </a:br>
            <a:r>
              <a:rPr b="0" i="0" lang="en" sz="3300" u="none" cap="none" strike="noStrike">
                <a:solidFill>
                  <a:schemeClr val="dk1"/>
                </a:solidFill>
                <a:latin typeface="Nanum Myeongjo"/>
                <a:ea typeface="Nanum Myeongjo"/>
                <a:cs typeface="Nanum Myeongjo"/>
                <a:sym typeface="Nanum Myeongjo"/>
              </a:rPr>
              <a:t>do you notice?</a:t>
            </a:r>
            <a:endParaRPr b="0" i="0" sz="3300" u="none" cap="none" strike="noStrike">
              <a:solidFill>
                <a:schemeClr val="dk1"/>
              </a:solidFill>
              <a:latin typeface="Nanum Myeongjo"/>
              <a:ea typeface="Nanum Myeongjo"/>
              <a:cs typeface="Nanum Myeongjo"/>
              <a:sym typeface="Nanum Myeongjo"/>
            </a:endParaRPr>
          </a:p>
        </p:txBody>
      </p:sp>
      <p:pic>
        <p:nvPicPr>
          <p:cNvPr id="404" name="Google Shape;404;p27"/>
          <p:cNvPicPr preferRelativeResize="0"/>
          <p:nvPr/>
        </p:nvPicPr>
        <p:blipFill rotWithShape="1">
          <a:blip r:embed="rId3">
            <a:alphaModFix/>
          </a:blip>
          <a:srcRect b="4690" l="25499" r="30669" t="19286"/>
          <a:stretch/>
        </p:blipFill>
        <p:spPr>
          <a:xfrm>
            <a:off x="4379325" y="161188"/>
            <a:ext cx="4389125" cy="4821131"/>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408" name="Shape 408"/>
        <p:cNvGrpSpPr/>
        <p:nvPr/>
      </p:nvGrpSpPr>
      <p:grpSpPr>
        <a:xfrm>
          <a:off x="0" y="0"/>
          <a:ext cx="0" cy="0"/>
          <a:chOff x="0" y="0"/>
          <a:chExt cx="0" cy="0"/>
        </a:xfrm>
      </p:grpSpPr>
      <p:cxnSp>
        <p:nvCxnSpPr>
          <p:cNvPr id="409" name="Google Shape;409;p28"/>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410" name="Google Shape;410;p28"/>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411" name="Google Shape;411;p28"/>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 xml:space="preserve">Round 1:What </a:t>
            </a:r>
            <a:br>
              <a:rPr b="0" i="0" lang="en" sz="3300" u="none" cap="none" strike="noStrike">
                <a:solidFill>
                  <a:schemeClr val="dk1"/>
                </a:solidFill>
                <a:latin typeface="Nanum Myeongjo"/>
                <a:ea typeface="Nanum Myeongjo"/>
                <a:cs typeface="Nanum Myeongjo"/>
                <a:sym typeface="Nanum Myeongjo"/>
              </a:rPr>
            </a:br>
            <a:r>
              <a:rPr b="0" i="0" lang="en" sz="3300" u="none" cap="none" strike="noStrike">
                <a:solidFill>
                  <a:schemeClr val="dk1"/>
                </a:solidFill>
                <a:latin typeface="Nanum Myeongjo"/>
                <a:ea typeface="Nanum Myeongjo"/>
                <a:cs typeface="Nanum Myeongjo"/>
                <a:sym typeface="Nanum Myeongjo"/>
              </a:rPr>
              <a:t>do you notice?</a:t>
            </a:r>
            <a:endParaRPr b="0" i="0" sz="2400" u="none" cap="none" strike="noStrike">
              <a:solidFill>
                <a:schemeClr val="dk1"/>
              </a:solidFill>
              <a:latin typeface="Nanum Myeongjo"/>
              <a:ea typeface="Nanum Myeongjo"/>
              <a:cs typeface="Nanum Myeongjo"/>
              <a:sym typeface="Nanum Myeongjo"/>
            </a:endParaRPr>
          </a:p>
        </p:txBody>
      </p:sp>
      <p:sp>
        <p:nvSpPr>
          <p:cNvPr id="412" name="Google Shape;412;p28"/>
          <p:cNvSpPr/>
          <p:nvPr/>
        </p:nvSpPr>
        <p:spPr>
          <a:xfrm>
            <a:off x="2085125" y="25403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3" name="Google Shape;413;p28"/>
          <p:cNvSpPr txBox="1"/>
          <p:nvPr/>
        </p:nvSpPr>
        <p:spPr>
          <a:xfrm>
            <a:off x="2365175" y="3190125"/>
            <a:ext cx="13860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BDFCD7"/>
                </a:solidFill>
                <a:latin typeface="DM Sans"/>
                <a:ea typeface="DM Sans"/>
                <a:cs typeface="DM Sans"/>
                <a:sym typeface="DM Sans"/>
              </a:rPr>
              <a:t>Come off mute and share what you saw!</a:t>
            </a:r>
            <a:endParaRPr b="1" i="0" sz="1400" u="none" cap="none" strike="noStrike">
              <a:solidFill>
                <a:srgbClr val="BDFCD7"/>
              </a:solidFill>
              <a:latin typeface="DM Sans"/>
              <a:ea typeface="DM Sans"/>
              <a:cs typeface="DM Sans"/>
              <a:sym typeface="DM Sans"/>
            </a:endParaRPr>
          </a:p>
        </p:txBody>
      </p:sp>
      <p:sp>
        <p:nvSpPr>
          <p:cNvPr id="414" name="Google Shape;414;p28"/>
          <p:cNvSpPr txBox="1"/>
          <p:nvPr/>
        </p:nvSpPr>
        <p:spPr>
          <a:xfrm>
            <a:off x="615900" y="2077375"/>
            <a:ext cx="2617200" cy="347100"/>
          </a:xfrm>
          <a:prstGeom prst="rect">
            <a:avLst/>
          </a:prstGeom>
          <a:noFill/>
          <a:ln>
            <a:noFill/>
          </a:ln>
        </p:spPr>
        <p:txBody>
          <a:bodyPr anchorCtr="0" anchor="t" bIns="0" lIns="91425" spcFirstLastPara="1" rIns="0" wrap="square" tIns="0">
            <a:spAutoFit/>
          </a:bodyPr>
          <a:lstStyle/>
          <a:p>
            <a:pPr indent="-82296" lvl="0" marL="82296" marR="0" rtl="0" algn="l">
              <a:lnSpc>
                <a:spcPct val="105000"/>
              </a:lnSpc>
              <a:spcBef>
                <a:spcPts val="1200"/>
              </a:spcBef>
              <a:spcAft>
                <a:spcPts val="0"/>
              </a:spcAft>
              <a:buClr>
                <a:schemeClr val="dk1"/>
              </a:buClr>
              <a:buSzPts val="1100"/>
              <a:buFont typeface="DM Sans"/>
              <a:buChar char="●"/>
            </a:pPr>
            <a:r>
              <a:rPr b="0" i="0" lang="en" sz="1100" u="none" cap="none" strike="noStrike">
                <a:solidFill>
                  <a:schemeClr val="dk1"/>
                </a:solidFill>
                <a:latin typeface="DM Sans"/>
                <a:ea typeface="DM Sans"/>
                <a:cs typeface="DM Sans"/>
                <a:sym typeface="DM Sans"/>
              </a:rPr>
              <a:t>One thing you notice about each piece of student work.</a:t>
            </a:r>
            <a:endParaRPr b="0" i="0" sz="1100" u="none" cap="none" strike="noStrike">
              <a:solidFill>
                <a:schemeClr val="dk1"/>
              </a:solidFill>
              <a:latin typeface="DM Sans"/>
              <a:ea typeface="DM Sans"/>
              <a:cs typeface="DM Sans"/>
              <a:sym typeface="DM Sans"/>
            </a:endParaRPr>
          </a:p>
        </p:txBody>
      </p:sp>
      <p:sp>
        <p:nvSpPr>
          <p:cNvPr id="415" name="Google Shape;415;p28"/>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 sz="1100" u="none" cap="none" strike="noStrike">
                <a:solidFill>
                  <a:schemeClr val="dk1"/>
                </a:solidFill>
                <a:latin typeface="DM Sans Medium"/>
                <a:ea typeface="DM Sans Medium"/>
                <a:cs typeface="DM Sans Medium"/>
                <a:sym typeface="DM Sans Medium"/>
              </a:rPr>
              <a:t>Jot down</a:t>
            </a:r>
            <a:endParaRPr b="0" i="0" sz="1100" u="none" cap="none" strike="noStrike">
              <a:solidFill>
                <a:srgbClr val="000000"/>
              </a:solidFill>
              <a:latin typeface="DM Sans Medium"/>
              <a:ea typeface="DM Sans Medium"/>
              <a:cs typeface="DM Sans Medium"/>
              <a:sym typeface="DM Sans Medium"/>
            </a:endParaRPr>
          </a:p>
        </p:txBody>
      </p:sp>
      <p:pic>
        <p:nvPicPr>
          <p:cNvPr id="416" name="Google Shape;416;p28"/>
          <p:cNvPicPr preferRelativeResize="0"/>
          <p:nvPr/>
        </p:nvPicPr>
        <p:blipFill rotWithShape="1">
          <a:blip r:embed="rId3">
            <a:alphaModFix/>
          </a:blip>
          <a:srcRect b="4690" l="25499" r="30669" t="19286"/>
          <a:stretch/>
        </p:blipFill>
        <p:spPr>
          <a:xfrm>
            <a:off x="4379325" y="161188"/>
            <a:ext cx="4389125" cy="4821131"/>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420" name="Shape 420"/>
        <p:cNvGrpSpPr/>
        <p:nvPr/>
      </p:nvGrpSpPr>
      <p:grpSpPr>
        <a:xfrm>
          <a:off x="0" y="0"/>
          <a:ext cx="0" cy="0"/>
          <a:chOff x="0" y="0"/>
          <a:chExt cx="0" cy="0"/>
        </a:xfrm>
      </p:grpSpPr>
      <p:graphicFrame>
        <p:nvGraphicFramePr>
          <p:cNvPr id="421" name="Google Shape;421;p29"/>
          <p:cNvGraphicFramePr/>
          <p:nvPr/>
        </p:nvGraphicFramePr>
        <p:xfrm>
          <a:off x="1037388" y="1308850"/>
          <a:ext cx="3000000" cy="3000000"/>
        </p:xfrm>
        <a:graphic>
          <a:graphicData uri="http://schemas.openxmlformats.org/drawingml/2006/table">
            <a:tbl>
              <a:tblPr>
                <a:noFill/>
                <a:tableStyleId>{6649A290-8190-463D-9E4E-22953F3787AC}</a:tableStyleId>
              </a:tblPr>
              <a:tblGrid>
                <a:gridCol w="2677225"/>
                <a:gridCol w="2807825"/>
                <a:gridCol w="1839225"/>
              </a:tblGrid>
              <a:tr h="500025">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Conference and Provide Revision Support</a:t>
                      </a:r>
                      <a:endParaRPr b="1" sz="1200" u="none" cap="none" strike="noStrike">
                        <a:latin typeface="DM Sans"/>
                        <a:ea typeface="DM Sans"/>
                        <a:cs typeface="DM Sans"/>
                        <a:sym typeface="DM Sans"/>
                      </a:endParaRPr>
                    </a:p>
                  </a:txBody>
                  <a:tcPr marT="63500" marB="63500" marR="63500" marL="63500" anchor="ctr">
                    <a:lnB cap="flat" cmpd="sng" w="12700">
                      <a:solidFill>
                        <a:srgbClr val="000000"/>
                      </a:solidFill>
                      <a:prstDash val="solid"/>
                      <a:round/>
                      <a:headEnd len="sm" w="sm" type="none"/>
                      <a:tailEnd len="sm" w="sm" type="none"/>
                    </a:lnB>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Accept with Revision</a:t>
                      </a:r>
                      <a:endParaRPr b="1" sz="1200" u="none" cap="none" strike="noStrike">
                        <a:latin typeface="DM Sans"/>
                        <a:ea typeface="DM Sans"/>
                        <a:cs typeface="DM Sans"/>
                        <a:sym typeface="DM Sans"/>
                      </a:endParaRPr>
                    </a:p>
                  </a:txBody>
                  <a:tcPr marT="63500" marB="63500" marR="63500" marL="63500" anchor="ctr">
                    <a:lnB cap="flat" cmpd="sng" w="12700">
                      <a:solidFill>
                        <a:srgbClr val="1F1F1F"/>
                      </a:solidFill>
                      <a:prstDash val="solid"/>
                      <a:round/>
                      <a:headEnd len="sm" w="sm" type="none"/>
                      <a:tailEnd len="sm" w="sm" type="none"/>
                    </a:lnB>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Accept</a:t>
                      </a:r>
                      <a:endParaRPr b="1" sz="1200" u="none" cap="none" strike="noStrike">
                        <a:latin typeface="DM Sans"/>
                        <a:ea typeface="DM Sans"/>
                        <a:cs typeface="DM Sans"/>
                        <a:sym typeface="DM Sans"/>
                      </a:endParaRPr>
                    </a:p>
                  </a:txBody>
                  <a:tcPr marT="63500" marB="63500" marR="63500" marL="63500" anchor="ctr">
                    <a:lnB cap="flat" cmpd="sng" w="12700">
                      <a:solidFill>
                        <a:srgbClr val="000000"/>
                      </a:solidFill>
                      <a:prstDash val="solid"/>
                      <a:round/>
                      <a:headEnd len="sm" w="sm" type="none"/>
                      <a:tailEnd len="sm" w="sm" type="none"/>
                    </a:lnB>
                    <a:solidFill>
                      <a:srgbClr val="83FBA3"/>
                    </a:solidFill>
                  </a:tcPr>
                </a:tc>
              </a:tr>
              <a:tr h="1634625">
                <a:tc>
                  <a:txBody>
                    <a:bodyPr/>
                    <a:lstStyle/>
                    <a:p>
                      <a:pPr indent="0" lvl="0" marL="0" marR="0" rtl="0" algn="l">
                        <a:lnSpc>
                          <a:spcPct val="100000"/>
                        </a:lnSpc>
                        <a:spcBef>
                          <a:spcPts val="0"/>
                        </a:spcBef>
                        <a:spcAft>
                          <a:spcPts val="0"/>
                        </a:spcAft>
                        <a:buClr>
                          <a:srgbClr val="000000"/>
                        </a:buClr>
                        <a:buSzPts val="1300"/>
                        <a:buFont typeface="Arial"/>
                        <a:buNone/>
                      </a:pPr>
                      <a:r>
                        <a:rPr lang="en" sz="1300" u="none" cap="none" strike="noStrike">
                          <a:solidFill>
                            <a:srgbClr val="FFFFFF"/>
                          </a:solidFill>
                          <a:latin typeface="DM Sans"/>
                          <a:ea typeface="DM Sans"/>
                          <a:cs typeface="DM Sans"/>
                          <a:sym typeface="DM Sans"/>
                        </a:rPr>
                        <a:t>The student’s artifact shows evidence of an emerging understanding of the targeted expectation(s). After conferencing and additional instruction/learning, the student may provide a revised or different artifact as evidence of their learning.</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78909C"/>
                    </a:solidFill>
                  </a:tcPr>
                </a:tc>
                <a:tc>
                  <a:txBody>
                    <a:bodyPr/>
                    <a:lstStyle/>
                    <a:p>
                      <a:pPr indent="0" lvl="0" marL="0" marR="0" rtl="0" algn="l">
                        <a:lnSpc>
                          <a:spcPct val="100000"/>
                        </a:lnSpc>
                        <a:spcBef>
                          <a:spcPts val="0"/>
                        </a:spcBef>
                        <a:spcAft>
                          <a:spcPts val="0"/>
                        </a:spcAft>
                        <a:buClr>
                          <a:srgbClr val="000000"/>
                        </a:buClr>
                        <a:buSzPts val="1300"/>
                        <a:buFont typeface="Arial"/>
                        <a:buNone/>
                      </a:pPr>
                      <a:r>
                        <a:rPr lang="en" sz="1300" u="none" cap="none" strike="noStrike">
                          <a:solidFill>
                            <a:srgbClr val="FFFFFF"/>
                          </a:solidFill>
                          <a:latin typeface="DM Sans"/>
                          <a:ea typeface="DM Sans"/>
                          <a:cs typeface="DM Sans"/>
                          <a:sym typeface="DM Sans"/>
                        </a:rPr>
                        <a:t>The student’s artifact shows evidence of approaching a full understanding of the targeted expectation(s). The artifact may contain execution errors that should be corrected in revision. The student may revise the selected artifact or submit a different artifact.</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1F1F1F"/>
                      </a:solidFill>
                      <a:prstDash val="solid"/>
                      <a:round/>
                      <a:headEnd len="sm" w="sm" type="none"/>
                      <a:tailEnd len="sm" w="sm" type="none"/>
                    </a:lnT>
                    <a:lnB cap="flat" cmpd="sng" w="12700">
                      <a:solidFill>
                        <a:srgbClr val="1F1F1F"/>
                      </a:solidFill>
                      <a:prstDash val="solid"/>
                      <a:round/>
                      <a:headEnd len="sm" w="sm" type="none"/>
                      <a:tailEnd len="sm" w="sm" type="none"/>
                    </a:lnB>
                    <a:solidFill>
                      <a:srgbClr val="78909C"/>
                    </a:solidFill>
                  </a:tcPr>
                </a:tc>
                <a:tc>
                  <a:txBody>
                    <a:bodyPr/>
                    <a:lstStyle/>
                    <a:p>
                      <a:pPr indent="0" lvl="0" marL="0" marR="0" rtl="0" algn="l">
                        <a:lnSpc>
                          <a:spcPct val="100000"/>
                        </a:lnSpc>
                        <a:spcBef>
                          <a:spcPts val="0"/>
                        </a:spcBef>
                        <a:spcAft>
                          <a:spcPts val="0"/>
                        </a:spcAft>
                        <a:buClr>
                          <a:srgbClr val="000000"/>
                        </a:buClr>
                        <a:buSzPts val="1300"/>
                        <a:buFont typeface="Arial"/>
                        <a:buNone/>
                      </a:pPr>
                      <a:r>
                        <a:rPr lang="en" sz="1300" u="none" cap="none" strike="noStrike">
                          <a:solidFill>
                            <a:srgbClr val="FFFFFF"/>
                          </a:solidFill>
                          <a:latin typeface="DM Sans"/>
                          <a:ea typeface="DM Sans"/>
                          <a:cs typeface="DM Sans"/>
                          <a:sym typeface="DM Sans"/>
                        </a:rPr>
                        <a:t>The student’s artifact demonstrates evidence that they have met the targeted expectation(s).</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78909C"/>
                    </a:solidFill>
                  </a:tcPr>
                </a:tc>
              </a:tr>
            </a:tbl>
          </a:graphicData>
        </a:graphic>
      </p:graphicFrame>
      <p:cxnSp>
        <p:nvCxnSpPr>
          <p:cNvPr id="422" name="Google Shape;422;p29"/>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423" name="Google Shape;423;p29"/>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424" name="Google Shape;424;p29"/>
          <p:cNvSpPr txBox="1"/>
          <p:nvPr/>
        </p:nvSpPr>
        <p:spPr>
          <a:xfrm>
            <a:off x="1613100" y="376226"/>
            <a:ext cx="5917800" cy="538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1000"/>
              </a:spcAft>
              <a:buClr>
                <a:schemeClr val="dk1"/>
              </a:buClr>
              <a:buSzPts val="1100"/>
              <a:buFont typeface="Arial"/>
              <a:buNone/>
            </a:pPr>
            <a:r>
              <a:rPr b="0" i="0" lang="en" sz="3500" u="none" cap="none" strike="noStrike">
                <a:solidFill>
                  <a:srgbClr val="83FBA3"/>
                </a:solidFill>
                <a:latin typeface="Nanum Myeongjo"/>
                <a:ea typeface="Nanum Myeongjo"/>
                <a:cs typeface="Nanum Myeongjo"/>
                <a:sym typeface="Nanum Myeongjo"/>
              </a:rPr>
              <a:t>Criteria for Success</a:t>
            </a:r>
            <a:endParaRPr b="0" i="0" sz="3500" u="none" cap="none" strike="noStrike">
              <a:solidFill>
                <a:schemeClr val="lt1"/>
              </a:solidFill>
              <a:latin typeface="Nanum Myeongjo"/>
              <a:ea typeface="Nanum Myeongjo"/>
              <a:cs typeface="Nanum Myeongjo"/>
              <a:sym typeface="Nanum Myeongjo"/>
            </a:endParaRPr>
          </a:p>
        </p:txBody>
      </p:sp>
      <p:sp>
        <p:nvSpPr>
          <p:cNvPr id="425" name="Google Shape;425;p29"/>
          <p:cNvSpPr/>
          <p:nvPr/>
        </p:nvSpPr>
        <p:spPr>
          <a:xfrm>
            <a:off x="6956600" y="3044050"/>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6" name="Google Shape;426;p29"/>
          <p:cNvSpPr txBox="1"/>
          <p:nvPr/>
        </p:nvSpPr>
        <p:spPr>
          <a:xfrm>
            <a:off x="7148900" y="3763150"/>
            <a:ext cx="1561500" cy="507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145758"/>
                </a:solidFill>
                <a:latin typeface="Proxima Nova"/>
                <a:ea typeface="Proxima Nova"/>
                <a:cs typeface="Proxima Nova"/>
                <a:sym typeface="Proxima Nova"/>
              </a:rPr>
              <a:t>What resonates with you? What questions surace for you?</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430" name="Shape 430"/>
        <p:cNvGrpSpPr/>
        <p:nvPr/>
      </p:nvGrpSpPr>
      <p:grpSpPr>
        <a:xfrm>
          <a:off x="0" y="0"/>
          <a:ext cx="0" cy="0"/>
          <a:chOff x="0" y="0"/>
          <a:chExt cx="0" cy="0"/>
        </a:xfrm>
      </p:grpSpPr>
      <p:cxnSp>
        <p:nvCxnSpPr>
          <p:cNvPr id="431" name="Google Shape;431;p30"/>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432" name="Google Shape;432;p30"/>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433" name="Google Shape;433;p30"/>
          <p:cNvSpPr txBox="1"/>
          <p:nvPr/>
        </p:nvSpPr>
        <p:spPr>
          <a:xfrm>
            <a:off x="615900" y="1001525"/>
            <a:ext cx="7442100" cy="3203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0" i="0" lang="en" sz="2000" u="none" cap="none" strike="noStrike">
                <a:solidFill>
                  <a:schemeClr val="lt1"/>
                </a:solidFill>
                <a:latin typeface="DM Sans"/>
                <a:ea typeface="DM Sans"/>
                <a:cs typeface="DM Sans"/>
                <a:sym typeface="DM Sans"/>
              </a:rPr>
              <a:t>Project-based learning, performance assessment, and discussion-based classrooms, on the other hand, create an infrastructure for students to explore, construct, reflect on, and publicly demonstrate knowledge. Students become agents in their own learning rather than consumers of curriculum. (Safir and Dugan, 2021, p. 102)</a:t>
            </a:r>
            <a:endParaRPr b="0" i="0" sz="20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0"/>
              </a:spcAft>
              <a:buClr>
                <a:schemeClr val="dk1"/>
              </a:buClr>
              <a:buSzPts val="1100"/>
              <a:buFont typeface="Arial"/>
              <a:buNone/>
            </a:pPr>
            <a:r>
              <a:t/>
            </a:r>
            <a:endParaRPr b="0" i="0" sz="2300" u="none" cap="none" strike="noStrike">
              <a:solidFill>
                <a:schemeClr val="lt1"/>
              </a:solidFill>
              <a:latin typeface="DM Sans"/>
              <a:ea typeface="DM Sans"/>
              <a:cs typeface="DM Sans"/>
              <a:sym typeface="DM Sans"/>
            </a:endParaRPr>
          </a:p>
          <a:p>
            <a:pPr indent="0" lvl="0" marL="457200" marR="0" rtl="0" algn="l">
              <a:lnSpc>
                <a:spcPct val="115000"/>
              </a:lnSpc>
              <a:spcBef>
                <a:spcPts val="1200"/>
              </a:spcBef>
              <a:spcAft>
                <a:spcPts val="1200"/>
              </a:spcAft>
              <a:buClr>
                <a:schemeClr val="dk1"/>
              </a:buClr>
              <a:buSzPts val="1100"/>
              <a:buFont typeface="Arial"/>
              <a:buNone/>
            </a:pPr>
            <a:r>
              <a:rPr b="0" i="0" lang="en" sz="1100" u="none" cap="none" strike="noStrike">
                <a:solidFill>
                  <a:schemeClr val="lt1"/>
                </a:solidFill>
                <a:latin typeface="Arial"/>
                <a:ea typeface="Arial"/>
                <a:cs typeface="Arial"/>
                <a:sym typeface="Arial"/>
              </a:rPr>
              <a:t xml:space="preserve">Source: Safir, Shane, and Jamila Dugan. Street Data: A Next-Generation Model for Equity, Pedagogy, and School Transformation. Corwin, 2021. </a:t>
            </a:r>
            <a:endParaRPr b="0" i="0" sz="3200" u="none" cap="none" strike="noStrike">
              <a:solidFill>
                <a:schemeClr val="lt1"/>
              </a:solidFill>
              <a:latin typeface="DM Sans"/>
              <a:ea typeface="DM Sans"/>
              <a:cs typeface="DM Sans"/>
              <a:sym typeface="DM Sans"/>
            </a:endParaRPr>
          </a:p>
        </p:txBody>
      </p:sp>
      <p:sp>
        <p:nvSpPr>
          <p:cNvPr id="434" name="Google Shape;434;p30"/>
          <p:cNvSpPr txBox="1"/>
          <p:nvPr/>
        </p:nvSpPr>
        <p:spPr>
          <a:xfrm>
            <a:off x="615900" y="368375"/>
            <a:ext cx="76812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Humanizing Assessment</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438" name="Shape 438"/>
        <p:cNvGrpSpPr/>
        <p:nvPr/>
      </p:nvGrpSpPr>
      <p:grpSpPr>
        <a:xfrm>
          <a:off x="0" y="0"/>
          <a:ext cx="0" cy="0"/>
          <a:chOff x="0" y="0"/>
          <a:chExt cx="0" cy="0"/>
        </a:xfrm>
      </p:grpSpPr>
      <p:cxnSp>
        <p:nvCxnSpPr>
          <p:cNvPr id="439" name="Google Shape;439;p31"/>
          <p:cNvCxnSpPr/>
          <p:nvPr/>
        </p:nvCxnSpPr>
        <p:spPr>
          <a:xfrm>
            <a:off x="6900" y="1085975"/>
            <a:ext cx="9152400" cy="0"/>
          </a:xfrm>
          <a:prstGeom prst="straightConnector1">
            <a:avLst/>
          </a:prstGeom>
          <a:noFill/>
          <a:ln cap="flat" cmpd="sng" w="9525">
            <a:solidFill>
              <a:srgbClr val="000000"/>
            </a:solidFill>
            <a:prstDash val="solid"/>
            <a:round/>
            <a:headEnd len="sm" w="sm" type="none"/>
            <a:tailEnd len="sm" w="sm" type="none"/>
          </a:ln>
        </p:spPr>
      </p:cxnSp>
      <p:sp>
        <p:nvSpPr>
          <p:cNvPr id="440" name="Google Shape;440;p31"/>
          <p:cNvSpPr txBox="1"/>
          <p:nvPr/>
        </p:nvSpPr>
        <p:spPr>
          <a:xfrm>
            <a:off x="3120200" y="608950"/>
            <a:ext cx="5396400" cy="215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Let’s examine some work together:</a:t>
            </a:r>
            <a:endParaRPr b="1" i="0" sz="1400" u="none" cap="none" strike="noStrike">
              <a:solidFill>
                <a:schemeClr val="dk1"/>
              </a:solidFill>
              <a:latin typeface="DM Sans"/>
              <a:ea typeface="DM Sans"/>
              <a:cs typeface="DM Sans"/>
              <a:sym typeface="DM Sans"/>
            </a:endParaRPr>
          </a:p>
        </p:txBody>
      </p:sp>
      <p:cxnSp>
        <p:nvCxnSpPr>
          <p:cNvPr id="441" name="Google Shape;441;p31"/>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442" name="Google Shape;442;p31"/>
          <p:cNvSpPr/>
          <p:nvPr/>
        </p:nvSpPr>
        <p:spPr>
          <a:xfrm>
            <a:off x="0" y="0"/>
            <a:ext cx="27966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43" name="Google Shape;443;p31"/>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444" name="Google Shape;444;p31"/>
          <p:cNvCxnSpPr/>
          <p:nvPr/>
        </p:nvCxnSpPr>
        <p:spPr>
          <a:xfrm>
            <a:off x="2796525"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445" name="Google Shape;445;p31"/>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446" name="Google Shape;446;p31"/>
          <p:cNvSpPr txBox="1"/>
          <p:nvPr/>
        </p:nvSpPr>
        <p:spPr>
          <a:xfrm>
            <a:off x="325175" y="647000"/>
            <a:ext cx="2169900" cy="20319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Round 2:</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What evidence of learning is there?</a:t>
            </a:r>
            <a:endParaRPr b="0" i="0" sz="3300" u="none" cap="none" strike="noStrike">
              <a:solidFill>
                <a:schemeClr val="dk1"/>
              </a:solidFill>
              <a:latin typeface="Nanum Myeongjo"/>
              <a:ea typeface="Nanum Myeongjo"/>
              <a:cs typeface="Nanum Myeongjo"/>
              <a:sym typeface="Nanum Myeongjo"/>
            </a:endParaRPr>
          </a:p>
        </p:txBody>
      </p:sp>
      <p:sp>
        <p:nvSpPr>
          <p:cNvPr id="447" name="Google Shape;447;p31"/>
          <p:cNvSpPr txBox="1"/>
          <p:nvPr/>
        </p:nvSpPr>
        <p:spPr>
          <a:xfrm>
            <a:off x="325175" y="2843600"/>
            <a:ext cx="2169900" cy="461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 sz="1000" u="none" cap="none" strike="noStrike">
                <a:solidFill>
                  <a:schemeClr val="dk1"/>
                </a:solidFill>
                <a:latin typeface="DM Sans"/>
                <a:ea typeface="DM Sans"/>
                <a:cs typeface="DM Sans"/>
                <a:sym typeface="DM Sans"/>
              </a:rPr>
              <a:t>104.i: Use a function of exponential type to determine values of interest in a real-world problem.</a:t>
            </a:r>
            <a:endParaRPr b="1" i="0" sz="1000" u="none" cap="none" strike="noStrike">
              <a:solidFill>
                <a:schemeClr val="dk1"/>
              </a:solidFill>
              <a:latin typeface="DM Sans"/>
              <a:ea typeface="DM Sans"/>
              <a:cs typeface="DM Sans"/>
              <a:sym typeface="DM Sans"/>
            </a:endParaRPr>
          </a:p>
        </p:txBody>
      </p:sp>
      <p:cxnSp>
        <p:nvCxnSpPr>
          <p:cNvPr id="448" name="Google Shape;448;p31"/>
          <p:cNvCxnSpPr/>
          <p:nvPr/>
        </p:nvCxnSpPr>
        <p:spPr>
          <a:xfrm>
            <a:off x="4885475" y="1085975"/>
            <a:ext cx="0" cy="3745500"/>
          </a:xfrm>
          <a:prstGeom prst="straightConnector1">
            <a:avLst/>
          </a:prstGeom>
          <a:noFill/>
          <a:ln cap="flat" cmpd="sng" w="9525">
            <a:solidFill>
              <a:schemeClr val="dk1"/>
            </a:solidFill>
            <a:prstDash val="solid"/>
            <a:round/>
            <a:headEnd len="sm" w="sm" type="none"/>
            <a:tailEnd len="sm" w="sm" type="none"/>
          </a:ln>
        </p:spPr>
      </p:cxnSp>
      <p:cxnSp>
        <p:nvCxnSpPr>
          <p:cNvPr id="449" name="Google Shape;449;p31"/>
          <p:cNvCxnSpPr/>
          <p:nvPr/>
        </p:nvCxnSpPr>
        <p:spPr>
          <a:xfrm>
            <a:off x="6898225" y="1085975"/>
            <a:ext cx="0" cy="3745500"/>
          </a:xfrm>
          <a:prstGeom prst="straightConnector1">
            <a:avLst/>
          </a:prstGeom>
          <a:noFill/>
          <a:ln cap="flat" cmpd="sng" w="9525">
            <a:solidFill>
              <a:schemeClr val="dk1"/>
            </a:solidFill>
            <a:prstDash val="solid"/>
            <a:round/>
            <a:headEnd len="sm" w="sm" type="none"/>
            <a:tailEnd len="sm" w="sm" type="none"/>
          </a:ln>
        </p:spPr>
      </p:cxnSp>
      <p:sp>
        <p:nvSpPr>
          <p:cNvPr id="450" name="Google Shape;450;p31"/>
          <p:cNvSpPr txBox="1"/>
          <p:nvPr/>
        </p:nvSpPr>
        <p:spPr>
          <a:xfrm>
            <a:off x="3008088" y="1262550"/>
            <a:ext cx="1665900" cy="2342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Conference and Provide Revision Support</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chemeClr val="dk1"/>
              </a:buClr>
              <a:buSzPts val="1000"/>
              <a:buFont typeface="Arial"/>
              <a:buNone/>
            </a:pPr>
            <a:r>
              <a:rPr b="0" i="0" lang="en" sz="1000" u="none" cap="none" strike="noStrike">
                <a:solidFill>
                  <a:schemeClr val="dk1"/>
                </a:solidFill>
                <a:latin typeface="DM Sans"/>
                <a:ea typeface="DM Sans"/>
                <a:cs typeface="DM Sans"/>
                <a:sym typeface="DM Sans"/>
              </a:rPr>
              <a:t>The student’s artifact shows evidence of an emerging understanding of the targeted expectation(s). After conferencing and additional instruction/learning, the student may provide a revised or different artifact as evidence of their learning.</a:t>
            </a:r>
            <a:endParaRPr b="0" i="0" sz="1000" u="none" cap="none" strike="noStrike">
              <a:solidFill>
                <a:srgbClr val="000000"/>
              </a:solidFill>
              <a:latin typeface="DM Sans"/>
              <a:ea typeface="DM Sans"/>
              <a:cs typeface="DM Sans"/>
              <a:sym typeface="DM Sans"/>
            </a:endParaRPr>
          </a:p>
        </p:txBody>
      </p:sp>
      <p:sp>
        <p:nvSpPr>
          <p:cNvPr id="451" name="Google Shape;451;p31"/>
          <p:cNvSpPr txBox="1"/>
          <p:nvPr/>
        </p:nvSpPr>
        <p:spPr>
          <a:xfrm>
            <a:off x="5058900" y="1262550"/>
            <a:ext cx="1665900" cy="1988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Accept with Revision</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chemeClr val="dk1"/>
              </a:buClr>
              <a:buSzPts val="1000"/>
              <a:buFont typeface="Arial"/>
              <a:buNone/>
            </a:pPr>
            <a:r>
              <a:rPr b="0" i="0" lang="en" sz="1000" u="none" cap="none" strike="noStrike">
                <a:solidFill>
                  <a:schemeClr val="dk1"/>
                </a:solidFill>
                <a:latin typeface="DM Sans"/>
                <a:ea typeface="DM Sans"/>
                <a:cs typeface="DM Sans"/>
                <a:sym typeface="DM Sans"/>
              </a:rPr>
              <a:t>The student’s artifact shows evidence of approaching a full understanding of the targeted expectation(s). The artifact may contain execution errors that should be corrected in revision. The student may revise the selected artifact or submit a different artifact.</a:t>
            </a:r>
            <a:endParaRPr b="0" i="0" sz="1000" u="none" cap="none" strike="noStrike">
              <a:solidFill>
                <a:srgbClr val="000000"/>
              </a:solidFill>
              <a:latin typeface="DM Sans"/>
              <a:ea typeface="DM Sans"/>
              <a:cs typeface="DM Sans"/>
              <a:sym typeface="DM Sans"/>
            </a:endParaRPr>
          </a:p>
        </p:txBody>
      </p:sp>
      <p:sp>
        <p:nvSpPr>
          <p:cNvPr id="452" name="Google Shape;452;p31"/>
          <p:cNvSpPr txBox="1"/>
          <p:nvPr/>
        </p:nvSpPr>
        <p:spPr>
          <a:xfrm>
            <a:off x="7071650" y="1262550"/>
            <a:ext cx="1665900" cy="926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 xml:space="preserve">Accept </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chemeClr val="dk1"/>
              </a:buClr>
              <a:buSzPts val="1000"/>
              <a:buFont typeface="Arial"/>
              <a:buNone/>
            </a:pPr>
            <a:r>
              <a:rPr b="0" i="0" lang="en" sz="1000" u="none" cap="none" strike="noStrike">
                <a:solidFill>
                  <a:schemeClr val="dk1"/>
                </a:solidFill>
                <a:latin typeface="DM Sans"/>
                <a:ea typeface="DM Sans"/>
                <a:cs typeface="DM Sans"/>
                <a:sym typeface="DM Sans"/>
              </a:rPr>
              <a:t>The student’s artifact demonstrates evidence that they have met the targeted expectation(s).</a:t>
            </a:r>
            <a:endParaRPr b="0" i="0" sz="1000" u="none" cap="none" strike="noStrike">
              <a:solidFill>
                <a:srgbClr val="000000"/>
              </a:solidFill>
              <a:latin typeface="DM Sans"/>
              <a:ea typeface="DM Sans"/>
              <a:cs typeface="DM Sans"/>
              <a:sym typeface="DM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456" name="Shape 456"/>
        <p:cNvGrpSpPr/>
        <p:nvPr/>
      </p:nvGrpSpPr>
      <p:grpSpPr>
        <a:xfrm>
          <a:off x="0" y="0"/>
          <a:ext cx="0" cy="0"/>
          <a:chOff x="0" y="0"/>
          <a:chExt cx="0" cy="0"/>
        </a:xfrm>
      </p:grpSpPr>
      <p:cxnSp>
        <p:nvCxnSpPr>
          <p:cNvPr id="457" name="Google Shape;457;g365beb6cb74_0_1"/>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458" name="Google Shape;458;g365beb6cb74_0_1"/>
          <p:cNvSpPr txBox="1"/>
          <p:nvPr/>
        </p:nvSpPr>
        <p:spPr>
          <a:xfrm>
            <a:off x="615900" y="303450"/>
            <a:ext cx="50679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Examining Student Work</a:t>
            </a:r>
            <a:endParaRPr b="0" i="0" sz="3300" u="none" cap="none" strike="noStrike">
              <a:solidFill>
                <a:schemeClr val="dk1"/>
              </a:solidFill>
              <a:latin typeface="Nanum Myeongjo"/>
              <a:ea typeface="Nanum Myeongjo"/>
              <a:cs typeface="Nanum Myeongjo"/>
              <a:sym typeface="Nanum Myeongjo"/>
            </a:endParaRPr>
          </a:p>
        </p:txBody>
      </p:sp>
      <p:cxnSp>
        <p:nvCxnSpPr>
          <p:cNvPr id="459" name="Google Shape;459;g365beb6cb74_0_1"/>
          <p:cNvCxnSpPr/>
          <p:nvPr/>
        </p:nvCxnSpPr>
        <p:spPr>
          <a:xfrm>
            <a:off x="5674175" y="300"/>
            <a:ext cx="0" cy="5141400"/>
          </a:xfrm>
          <a:prstGeom prst="straightConnector1">
            <a:avLst/>
          </a:prstGeom>
          <a:noFill/>
          <a:ln cap="flat" cmpd="sng" w="9525">
            <a:solidFill>
              <a:schemeClr val="dk2"/>
            </a:solidFill>
            <a:prstDash val="solid"/>
            <a:round/>
            <a:headEnd len="sm" w="sm" type="none"/>
            <a:tailEnd len="sm" w="sm" type="none"/>
          </a:ln>
        </p:spPr>
      </p:cxnSp>
      <p:graphicFrame>
        <p:nvGraphicFramePr>
          <p:cNvPr id="460" name="Google Shape;460;g365beb6cb74_0_1"/>
          <p:cNvGraphicFramePr/>
          <p:nvPr/>
        </p:nvGraphicFramePr>
        <p:xfrm>
          <a:off x="1329888" y="1246550"/>
          <a:ext cx="3000000" cy="3000000"/>
        </p:xfrm>
        <a:graphic>
          <a:graphicData uri="http://schemas.openxmlformats.org/drawingml/2006/table">
            <a:tbl>
              <a:tblPr>
                <a:noFill/>
                <a:tableStyleId>{6649A290-8190-463D-9E4E-22953F3787AC}</a:tableStyleId>
              </a:tblPr>
              <a:tblGrid>
                <a:gridCol w="1784375"/>
                <a:gridCol w="1784375"/>
                <a:gridCol w="1784375"/>
              </a:tblGrid>
              <a:tr h="381325">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Conference and Provide Revision Support</a:t>
                      </a:r>
                      <a:endParaRPr b="1" sz="1200" u="none" cap="none" strike="noStrike">
                        <a:latin typeface="DM Sans"/>
                        <a:ea typeface="DM Sans"/>
                        <a:cs typeface="DM Sans"/>
                        <a:sym typeface="DM Sans"/>
                      </a:endParaRPr>
                    </a:p>
                  </a:txBody>
                  <a:tcPr marT="63500" marB="63500" marR="63500" marL="63500" anchor="ctr">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Accept with Revision</a:t>
                      </a:r>
                      <a:endParaRPr b="1" sz="1200" u="none" cap="none" strike="noStrike">
                        <a:latin typeface="DM Sans"/>
                        <a:ea typeface="DM Sans"/>
                        <a:cs typeface="DM Sans"/>
                        <a:sym typeface="DM Sans"/>
                      </a:endParaRPr>
                    </a:p>
                  </a:txBody>
                  <a:tcPr marT="63500" marB="63500" marR="63500" marL="63500" anchor="ctr">
                    <a:lnB cap="flat" cmpd="sng" w="12700">
                      <a:solidFill>
                        <a:srgbClr val="1F1F1F"/>
                      </a:solidFill>
                      <a:prstDash val="solid"/>
                      <a:round/>
                      <a:headEnd len="sm" w="sm" type="none"/>
                      <a:tailEnd len="sm" w="sm" type="none"/>
                    </a:lnB>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Accept</a:t>
                      </a:r>
                      <a:endParaRPr b="1" sz="1200" u="none" cap="none" strike="noStrike">
                        <a:latin typeface="DM Sans"/>
                        <a:ea typeface="DM Sans"/>
                        <a:cs typeface="DM Sans"/>
                        <a:sym typeface="DM Sans"/>
                      </a:endParaRPr>
                    </a:p>
                  </a:txBody>
                  <a:tcPr marT="63500" marB="63500" marR="63500" marL="63500" anchor="ctr">
                    <a:solidFill>
                      <a:srgbClr val="83FBA3"/>
                    </a:solidFill>
                  </a:tcPr>
                </a:tc>
              </a:tr>
              <a:tr h="1246575">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R cap="flat" cmpd="sng" w="12700">
                      <a:solidFill>
                        <a:srgbClr val="1F1F1F"/>
                      </a:solidFill>
                      <a:prstDash val="solid"/>
                      <a:round/>
                      <a:headEnd len="sm" w="sm" type="none"/>
                      <a:tailEnd len="sm" w="sm" type="none"/>
                    </a:lnR>
                    <a:solidFill>
                      <a:srgbClr val="FFFFFF"/>
                    </a:solidFill>
                  </a:tcPr>
                </a:tc>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1F1F1F"/>
                      </a:solidFill>
                      <a:prstDash val="solid"/>
                      <a:round/>
                      <a:headEnd len="sm" w="sm" type="none"/>
                      <a:tailEnd len="sm" w="sm" type="none"/>
                    </a:lnT>
                    <a:lnB cap="flat" cmpd="sng" w="12700">
                      <a:solidFill>
                        <a:srgbClr val="1F1F1F"/>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solidFill>
                      <a:srgbClr val="FFFFFF"/>
                    </a:solidFill>
                  </a:tcPr>
                </a:tc>
              </a:tr>
            </a:tbl>
          </a:graphicData>
        </a:graphic>
      </p:graphicFrame>
      <p:pic>
        <p:nvPicPr>
          <p:cNvPr id="461" name="Google Shape;461;g365beb6cb74_0_1"/>
          <p:cNvPicPr preferRelativeResize="0"/>
          <p:nvPr/>
        </p:nvPicPr>
        <p:blipFill rotWithShape="1">
          <a:blip r:embed="rId3">
            <a:alphaModFix/>
          </a:blip>
          <a:srcRect b="0" l="0" r="0" t="0"/>
          <a:stretch/>
        </p:blipFill>
        <p:spPr>
          <a:xfrm>
            <a:off x="111675" y="1635525"/>
            <a:ext cx="544274" cy="534625"/>
          </a:xfrm>
          <a:prstGeom prst="rect">
            <a:avLst/>
          </a:prstGeom>
          <a:noFill/>
          <a:ln>
            <a:noFill/>
          </a:ln>
        </p:spPr>
      </p:pic>
      <p:pic>
        <p:nvPicPr>
          <p:cNvPr id="462" name="Google Shape;462;g365beb6cb74_0_1"/>
          <p:cNvPicPr preferRelativeResize="0"/>
          <p:nvPr/>
        </p:nvPicPr>
        <p:blipFill rotWithShape="1">
          <a:blip r:embed="rId3">
            <a:alphaModFix/>
          </a:blip>
          <a:srcRect b="0" l="0" r="0" t="0"/>
          <a:stretch/>
        </p:blipFill>
        <p:spPr>
          <a:xfrm>
            <a:off x="264075" y="1787925"/>
            <a:ext cx="544274" cy="534625"/>
          </a:xfrm>
          <a:prstGeom prst="rect">
            <a:avLst/>
          </a:prstGeom>
          <a:noFill/>
          <a:ln>
            <a:noFill/>
          </a:ln>
        </p:spPr>
      </p:pic>
      <p:pic>
        <p:nvPicPr>
          <p:cNvPr id="463" name="Google Shape;463;g365beb6cb74_0_1"/>
          <p:cNvPicPr preferRelativeResize="0"/>
          <p:nvPr/>
        </p:nvPicPr>
        <p:blipFill rotWithShape="1">
          <a:blip r:embed="rId3">
            <a:alphaModFix/>
          </a:blip>
          <a:srcRect b="0" l="0" r="0" t="0"/>
          <a:stretch/>
        </p:blipFill>
        <p:spPr>
          <a:xfrm>
            <a:off x="416475" y="1940325"/>
            <a:ext cx="544274" cy="534625"/>
          </a:xfrm>
          <a:prstGeom prst="rect">
            <a:avLst/>
          </a:prstGeom>
          <a:noFill/>
          <a:ln>
            <a:noFill/>
          </a:ln>
        </p:spPr>
      </p:pic>
      <p:pic>
        <p:nvPicPr>
          <p:cNvPr id="464" name="Google Shape;464;g365beb6cb74_0_1"/>
          <p:cNvPicPr preferRelativeResize="0"/>
          <p:nvPr/>
        </p:nvPicPr>
        <p:blipFill rotWithShape="1">
          <a:blip r:embed="rId3">
            <a:alphaModFix/>
          </a:blip>
          <a:srcRect b="0" l="0" r="0" t="0"/>
          <a:stretch/>
        </p:blipFill>
        <p:spPr>
          <a:xfrm>
            <a:off x="568875" y="2092725"/>
            <a:ext cx="544274" cy="534625"/>
          </a:xfrm>
          <a:prstGeom prst="rect">
            <a:avLst/>
          </a:prstGeom>
          <a:noFill/>
          <a:ln>
            <a:noFill/>
          </a:ln>
        </p:spPr>
      </p:pic>
      <p:pic>
        <p:nvPicPr>
          <p:cNvPr id="465" name="Google Shape;465;g365beb6cb74_0_1"/>
          <p:cNvPicPr preferRelativeResize="0"/>
          <p:nvPr/>
        </p:nvPicPr>
        <p:blipFill rotWithShape="1">
          <a:blip r:embed="rId3">
            <a:alphaModFix/>
          </a:blip>
          <a:srcRect b="0" l="0" r="0" t="0"/>
          <a:stretch/>
        </p:blipFill>
        <p:spPr>
          <a:xfrm>
            <a:off x="721275" y="2245125"/>
            <a:ext cx="544274" cy="534625"/>
          </a:xfrm>
          <a:prstGeom prst="rect">
            <a:avLst/>
          </a:prstGeom>
          <a:noFill/>
          <a:ln>
            <a:noFill/>
          </a:ln>
        </p:spPr>
      </p:pic>
      <p:sp>
        <p:nvSpPr>
          <p:cNvPr id="466" name="Google Shape;466;g365beb6cb74_0_1"/>
          <p:cNvSpPr/>
          <p:nvPr/>
        </p:nvSpPr>
        <p:spPr>
          <a:xfrm rot="10800000">
            <a:off x="1265624" y="2322550"/>
            <a:ext cx="14328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7" name="Google Shape;467;g365beb6cb74_0_1"/>
          <p:cNvSpPr/>
          <p:nvPr/>
        </p:nvSpPr>
        <p:spPr>
          <a:xfrm>
            <a:off x="615898" y="3288250"/>
            <a:ext cx="1649400" cy="1616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8" name="Google Shape;468;g365beb6cb74_0_1"/>
          <p:cNvSpPr txBox="1"/>
          <p:nvPr/>
        </p:nvSpPr>
        <p:spPr>
          <a:xfrm>
            <a:off x="754950" y="3496300"/>
            <a:ext cx="1371300" cy="1200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300" u="none" cap="none" strike="noStrike">
                <a:solidFill>
                  <a:srgbClr val="83FBA3"/>
                </a:solidFill>
                <a:latin typeface="DM Sans"/>
                <a:ea typeface="DM Sans"/>
                <a:cs typeface="DM Sans"/>
                <a:sym typeface="DM Sans"/>
              </a:rPr>
              <a:t>Drag a checkmark to the Criteria for Success to reflect evidence of learning</a:t>
            </a:r>
            <a:endParaRPr b="1" i="0" sz="700" u="none" cap="none" strike="noStrike">
              <a:solidFill>
                <a:srgbClr val="83FBA3"/>
              </a:solidFill>
              <a:latin typeface="DM Sans"/>
              <a:ea typeface="DM Sans"/>
              <a:cs typeface="DM Sans"/>
              <a:sym typeface="DM Sans"/>
            </a:endParaRPr>
          </a:p>
        </p:txBody>
      </p:sp>
      <p:graphicFrame>
        <p:nvGraphicFramePr>
          <p:cNvPr id="469" name="Google Shape;469;g365beb6cb74_0_1"/>
          <p:cNvGraphicFramePr/>
          <p:nvPr/>
        </p:nvGraphicFramePr>
        <p:xfrm>
          <a:off x="5926900" y="2474950"/>
          <a:ext cx="3000000" cy="3000000"/>
        </p:xfrm>
        <a:graphic>
          <a:graphicData uri="http://schemas.openxmlformats.org/drawingml/2006/table">
            <a:tbl>
              <a:tblPr>
                <a:noFill/>
                <a:tableStyleId>{C54DAF3F-0BFB-46EF-8909-9BCD2746466E}</a:tableStyleId>
              </a:tblPr>
              <a:tblGrid>
                <a:gridCol w="2913900"/>
              </a:tblGrid>
              <a:tr h="635750">
                <a:tc>
                  <a:txBody>
                    <a:bodyPr/>
                    <a:lstStyle/>
                    <a:p>
                      <a:pPr indent="0" lvl="0" marL="0" marR="0" rtl="0" algn="l">
                        <a:lnSpc>
                          <a:spcPct val="100000"/>
                        </a:lnSpc>
                        <a:spcBef>
                          <a:spcPts val="0"/>
                        </a:spcBef>
                        <a:spcAft>
                          <a:spcPts val="0"/>
                        </a:spcAft>
                        <a:buClr>
                          <a:srgbClr val="000000"/>
                        </a:buClr>
                        <a:buSzPts val="1400"/>
                        <a:buFont typeface="Arial"/>
                        <a:buNone/>
                      </a:pPr>
                      <a:r>
                        <a:rPr b="1" lang="en" sz="1400" u="none" cap="none" strike="noStrike">
                          <a:solidFill>
                            <a:srgbClr val="000000"/>
                          </a:solidFill>
                        </a:rPr>
                        <a:t>Your thoughts about the evidence visible in the work</a:t>
                      </a:r>
                      <a:r>
                        <a:rPr lang="en" sz="1400" u="none" cap="none" strike="noStrike">
                          <a:solidFill>
                            <a:srgbClr val="000000"/>
                          </a:solidFill>
                        </a:rPr>
                        <a:t>.</a:t>
                      </a:r>
                      <a:endParaRPr b="1"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83FBA3"/>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bl>
          </a:graphicData>
        </a:graphic>
      </p:graphicFrame>
      <p:sp>
        <p:nvSpPr>
          <p:cNvPr id="470" name="Google Shape;470;g365beb6cb74_0_1"/>
          <p:cNvSpPr/>
          <p:nvPr/>
        </p:nvSpPr>
        <p:spPr>
          <a:xfrm>
            <a:off x="3334160" y="3288250"/>
            <a:ext cx="1649400" cy="1616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1" name="Google Shape;471;g365beb6cb74_0_1"/>
          <p:cNvSpPr txBox="1"/>
          <p:nvPr/>
        </p:nvSpPr>
        <p:spPr>
          <a:xfrm>
            <a:off x="3473212" y="3680950"/>
            <a:ext cx="1371300" cy="8313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800" u="none" cap="none" strike="noStrike">
                <a:solidFill>
                  <a:srgbClr val="83FBA3"/>
                </a:solidFill>
                <a:latin typeface="DM Sans"/>
                <a:ea typeface="DM Sans"/>
                <a:cs typeface="DM Sans"/>
                <a:sym typeface="DM Sans"/>
              </a:rPr>
              <a:t>Type out your thoughts</a:t>
            </a:r>
            <a:endParaRPr b="1" i="0" sz="1200" u="none" cap="none" strike="noStrike">
              <a:solidFill>
                <a:srgbClr val="83FBA3"/>
              </a:solidFill>
              <a:latin typeface="DM Sans"/>
              <a:ea typeface="DM Sans"/>
              <a:cs typeface="DM Sans"/>
              <a:sym typeface="DM Sans"/>
            </a:endParaRPr>
          </a:p>
        </p:txBody>
      </p:sp>
      <p:sp>
        <p:nvSpPr>
          <p:cNvPr id="472" name="Google Shape;472;g365beb6cb74_0_1"/>
          <p:cNvSpPr/>
          <p:nvPr/>
        </p:nvSpPr>
        <p:spPr>
          <a:xfrm rot="10800000">
            <a:off x="5051049" y="3944500"/>
            <a:ext cx="14328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476" name="Shape 476"/>
        <p:cNvGrpSpPr/>
        <p:nvPr/>
      </p:nvGrpSpPr>
      <p:grpSpPr>
        <a:xfrm>
          <a:off x="0" y="0"/>
          <a:ext cx="0" cy="0"/>
          <a:chOff x="0" y="0"/>
          <a:chExt cx="0" cy="0"/>
        </a:xfrm>
      </p:grpSpPr>
      <p:cxnSp>
        <p:nvCxnSpPr>
          <p:cNvPr id="477" name="Google Shape;477;p33"/>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478" name="Google Shape;478;p33"/>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Example #1</a:t>
            </a:r>
            <a:endParaRPr b="0" i="0" sz="3300" u="none" cap="none" strike="noStrike">
              <a:solidFill>
                <a:schemeClr val="dk1"/>
              </a:solidFill>
              <a:latin typeface="Nanum Myeongjo"/>
              <a:ea typeface="Nanum Myeongjo"/>
              <a:cs typeface="Nanum Myeongjo"/>
              <a:sym typeface="Nanum Myeongjo"/>
            </a:endParaRPr>
          </a:p>
        </p:txBody>
      </p:sp>
      <p:cxnSp>
        <p:nvCxnSpPr>
          <p:cNvPr id="479" name="Google Shape;479;p33"/>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pic>
        <p:nvPicPr>
          <p:cNvPr id="480" name="Google Shape;480;p33"/>
          <p:cNvPicPr preferRelativeResize="0"/>
          <p:nvPr/>
        </p:nvPicPr>
        <p:blipFill rotWithShape="1">
          <a:blip r:embed="rId3">
            <a:alphaModFix/>
          </a:blip>
          <a:srcRect b="4690" l="25499" r="30669" t="19286"/>
          <a:stretch/>
        </p:blipFill>
        <p:spPr>
          <a:xfrm>
            <a:off x="3017325" y="161188"/>
            <a:ext cx="4389125" cy="4821131"/>
          </a:xfrm>
          <a:prstGeom prst="rect">
            <a:avLst/>
          </a:prstGeom>
          <a:noFill/>
          <a:ln>
            <a:noFill/>
          </a:ln>
        </p:spPr>
      </p:pic>
      <p:sp>
        <p:nvSpPr>
          <p:cNvPr id="481" name="Google Shape;481;p33"/>
          <p:cNvSpPr/>
          <p:nvPr/>
        </p:nvSpPr>
        <p:spPr>
          <a:xfrm>
            <a:off x="6543275" y="22739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2" name="Google Shape;482;p33"/>
          <p:cNvSpPr txBox="1"/>
          <p:nvPr/>
        </p:nvSpPr>
        <p:spPr>
          <a:xfrm>
            <a:off x="6739325" y="30006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83FBA3"/>
                </a:solidFill>
                <a:latin typeface="DM Sans"/>
                <a:ea typeface="DM Sans"/>
                <a:cs typeface="DM Sans"/>
                <a:sym typeface="DM Sans"/>
              </a:rPr>
              <a:t>Let’s compare notes.</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486" name="Shape 486"/>
        <p:cNvGrpSpPr/>
        <p:nvPr/>
      </p:nvGrpSpPr>
      <p:grpSpPr>
        <a:xfrm>
          <a:off x="0" y="0"/>
          <a:ext cx="0" cy="0"/>
          <a:chOff x="0" y="0"/>
          <a:chExt cx="0" cy="0"/>
        </a:xfrm>
      </p:grpSpPr>
      <p:cxnSp>
        <p:nvCxnSpPr>
          <p:cNvPr id="487" name="Google Shape;487;p34"/>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488" name="Google Shape;488;p34"/>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489" name="Google Shape;489;p34"/>
          <p:cNvSpPr txBox="1"/>
          <p:nvPr/>
        </p:nvSpPr>
        <p:spPr>
          <a:xfrm>
            <a:off x="615900" y="303450"/>
            <a:ext cx="28041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Example #2</a:t>
            </a:r>
            <a:endParaRPr b="0" i="0" sz="3300" u="none" cap="none" strike="noStrike">
              <a:solidFill>
                <a:schemeClr val="dk1"/>
              </a:solidFill>
              <a:latin typeface="Nanum Myeongjo"/>
              <a:ea typeface="Nanum Myeongjo"/>
              <a:cs typeface="Nanum Myeongjo"/>
              <a:sym typeface="Nanum Myeongjo"/>
            </a:endParaRPr>
          </a:p>
        </p:txBody>
      </p:sp>
      <p:pic>
        <p:nvPicPr>
          <p:cNvPr id="490" name="Google Shape;490;p34"/>
          <p:cNvPicPr preferRelativeResize="0"/>
          <p:nvPr/>
        </p:nvPicPr>
        <p:blipFill rotWithShape="1">
          <a:blip r:embed="rId3">
            <a:alphaModFix/>
          </a:blip>
          <a:srcRect b="0" l="0" r="0" t="0"/>
          <a:stretch/>
        </p:blipFill>
        <p:spPr>
          <a:xfrm>
            <a:off x="3233111" y="913050"/>
            <a:ext cx="4326776" cy="2888575"/>
          </a:xfrm>
          <a:prstGeom prst="rect">
            <a:avLst/>
          </a:prstGeom>
          <a:noFill/>
          <a:ln>
            <a:noFill/>
          </a:ln>
        </p:spPr>
      </p:pic>
      <p:pic>
        <p:nvPicPr>
          <p:cNvPr id="491" name="Google Shape;491;p34"/>
          <p:cNvPicPr preferRelativeResize="0"/>
          <p:nvPr/>
        </p:nvPicPr>
        <p:blipFill rotWithShape="1">
          <a:blip r:embed="rId4">
            <a:alphaModFix/>
          </a:blip>
          <a:srcRect b="3531" l="4248" r="4765" t="5895"/>
          <a:stretch/>
        </p:blipFill>
        <p:spPr>
          <a:xfrm>
            <a:off x="449925" y="913050"/>
            <a:ext cx="2664200" cy="4081049"/>
          </a:xfrm>
          <a:prstGeom prst="rect">
            <a:avLst/>
          </a:prstGeom>
          <a:noFill/>
          <a:ln>
            <a:noFill/>
          </a:ln>
        </p:spPr>
      </p:pic>
      <p:sp>
        <p:nvSpPr>
          <p:cNvPr id="492" name="Google Shape;492;p34"/>
          <p:cNvSpPr/>
          <p:nvPr/>
        </p:nvSpPr>
        <p:spPr>
          <a:xfrm>
            <a:off x="6543275" y="22739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3" name="Google Shape;493;p34"/>
          <p:cNvSpPr txBox="1"/>
          <p:nvPr/>
        </p:nvSpPr>
        <p:spPr>
          <a:xfrm>
            <a:off x="6739325" y="30006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83FBA3"/>
                </a:solidFill>
                <a:latin typeface="DM Sans"/>
                <a:ea typeface="DM Sans"/>
                <a:cs typeface="DM Sans"/>
                <a:sym typeface="DM Sans"/>
              </a:rPr>
              <a:t xml:space="preserve">Let’s compare notes. </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497" name="Shape 497"/>
        <p:cNvGrpSpPr/>
        <p:nvPr/>
      </p:nvGrpSpPr>
      <p:grpSpPr>
        <a:xfrm>
          <a:off x="0" y="0"/>
          <a:ext cx="0" cy="0"/>
          <a:chOff x="0" y="0"/>
          <a:chExt cx="0" cy="0"/>
        </a:xfrm>
      </p:grpSpPr>
      <p:cxnSp>
        <p:nvCxnSpPr>
          <p:cNvPr id="498" name="Google Shape;498;p35"/>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499" name="Google Shape;499;p35"/>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500" name="Google Shape;500;p35"/>
          <p:cNvSpPr txBox="1"/>
          <p:nvPr/>
        </p:nvSpPr>
        <p:spPr>
          <a:xfrm>
            <a:off x="615900" y="303450"/>
            <a:ext cx="2298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Example #3</a:t>
            </a:r>
            <a:endParaRPr b="0" i="0" sz="3300" u="none" cap="none" strike="noStrike">
              <a:solidFill>
                <a:schemeClr val="dk1"/>
              </a:solidFill>
              <a:latin typeface="Nanum Myeongjo"/>
              <a:ea typeface="Nanum Myeongjo"/>
              <a:cs typeface="Nanum Myeongjo"/>
              <a:sym typeface="Nanum Myeongjo"/>
            </a:endParaRPr>
          </a:p>
        </p:txBody>
      </p:sp>
      <p:pic>
        <p:nvPicPr>
          <p:cNvPr id="501" name="Google Shape;501;p35"/>
          <p:cNvPicPr preferRelativeResize="0"/>
          <p:nvPr/>
        </p:nvPicPr>
        <p:blipFill rotWithShape="1">
          <a:blip r:embed="rId3">
            <a:alphaModFix/>
          </a:blip>
          <a:srcRect b="0" l="10119" r="0" t="0"/>
          <a:stretch/>
        </p:blipFill>
        <p:spPr>
          <a:xfrm rot="-5400000">
            <a:off x="949388" y="258488"/>
            <a:ext cx="3345225" cy="4964351"/>
          </a:xfrm>
          <a:prstGeom prst="rect">
            <a:avLst/>
          </a:prstGeom>
          <a:noFill/>
          <a:ln>
            <a:noFill/>
          </a:ln>
        </p:spPr>
      </p:pic>
      <p:pic>
        <p:nvPicPr>
          <p:cNvPr id="502" name="Google Shape;502;p35"/>
          <p:cNvPicPr preferRelativeResize="0"/>
          <p:nvPr/>
        </p:nvPicPr>
        <p:blipFill rotWithShape="1">
          <a:blip r:embed="rId4">
            <a:alphaModFix/>
          </a:blip>
          <a:srcRect b="0" l="0" r="0" t="0"/>
          <a:stretch/>
        </p:blipFill>
        <p:spPr>
          <a:xfrm>
            <a:off x="4182350" y="442895"/>
            <a:ext cx="4964350" cy="1827629"/>
          </a:xfrm>
          <a:prstGeom prst="rect">
            <a:avLst/>
          </a:prstGeom>
          <a:noFill/>
          <a:ln>
            <a:noFill/>
          </a:ln>
        </p:spPr>
      </p:pic>
      <p:sp>
        <p:nvSpPr>
          <p:cNvPr id="503" name="Google Shape;503;p35"/>
          <p:cNvSpPr/>
          <p:nvPr/>
        </p:nvSpPr>
        <p:spPr>
          <a:xfrm>
            <a:off x="4574225" y="28784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4" name="Google Shape;504;p35"/>
          <p:cNvSpPr txBox="1"/>
          <p:nvPr/>
        </p:nvSpPr>
        <p:spPr>
          <a:xfrm>
            <a:off x="4770275" y="3605150"/>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83FBA3"/>
                </a:solidFill>
                <a:latin typeface="DM Sans"/>
                <a:ea typeface="DM Sans"/>
                <a:cs typeface="DM Sans"/>
                <a:sym typeface="DM Sans"/>
              </a:rPr>
              <a:t>Let’s compare notes.</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508" name="Shape 508"/>
        <p:cNvGrpSpPr/>
        <p:nvPr/>
      </p:nvGrpSpPr>
      <p:grpSpPr>
        <a:xfrm>
          <a:off x="0" y="0"/>
          <a:ext cx="0" cy="0"/>
          <a:chOff x="0" y="0"/>
          <a:chExt cx="0" cy="0"/>
        </a:xfrm>
      </p:grpSpPr>
      <p:cxnSp>
        <p:nvCxnSpPr>
          <p:cNvPr id="509" name="Google Shape;509;p36"/>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510" name="Google Shape;510;p36"/>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511" name="Google Shape;511;p36"/>
          <p:cNvSpPr txBox="1"/>
          <p:nvPr/>
        </p:nvSpPr>
        <p:spPr>
          <a:xfrm>
            <a:off x="615900" y="1598550"/>
            <a:ext cx="6571800" cy="4095300"/>
          </a:xfrm>
          <a:prstGeom prst="rect">
            <a:avLst/>
          </a:prstGeom>
          <a:noFill/>
          <a:ln>
            <a:noFill/>
          </a:ln>
        </p:spPr>
        <p:txBody>
          <a:bodyPr anchorCtr="0" anchor="t" bIns="0" lIns="0" spcFirstLastPara="1" rIns="0" wrap="square" tIns="0">
            <a:spAutoFit/>
          </a:bodyPr>
          <a:lstStyle/>
          <a:p>
            <a:pPr indent="-368300" lvl="0" marL="457200" marR="0" rtl="0" algn="l">
              <a:lnSpc>
                <a:spcPct val="115000"/>
              </a:lnSpc>
              <a:spcBef>
                <a:spcPts val="0"/>
              </a:spcBef>
              <a:spcAft>
                <a:spcPts val="0"/>
              </a:spcAft>
              <a:buClr>
                <a:schemeClr val="lt1"/>
              </a:buClr>
              <a:buSzPts val="2200"/>
              <a:buFont typeface="DM Sans"/>
              <a:buChar char="●"/>
            </a:pPr>
            <a:r>
              <a:rPr b="0" i="0" lang="en" sz="2200" u="none" cap="none" strike="noStrike">
                <a:solidFill>
                  <a:schemeClr val="lt1"/>
                </a:solidFill>
                <a:latin typeface="DM Sans"/>
                <a:ea typeface="DM Sans"/>
                <a:cs typeface="DM Sans"/>
                <a:sym typeface="DM Sans"/>
              </a:rPr>
              <a:t>Content and Practice Expectations</a:t>
            </a:r>
            <a:endParaRPr b="0" i="0" sz="2200" u="none" cap="none" strike="noStrike">
              <a:solidFill>
                <a:schemeClr val="lt1"/>
              </a:solidFill>
              <a:latin typeface="DM Sans"/>
              <a:ea typeface="DM Sans"/>
              <a:cs typeface="DM Sans"/>
              <a:sym typeface="DM Sans"/>
            </a:endParaRPr>
          </a:p>
          <a:p>
            <a:pPr indent="-368300" lvl="0" marL="457200" marR="0" rtl="0" algn="l">
              <a:lnSpc>
                <a:spcPct val="115000"/>
              </a:lnSpc>
              <a:spcBef>
                <a:spcPts val="0"/>
              </a:spcBef>
              <a:spcAft>
                <a:spcPts val="0"/>
              </a:spcAft>
              <a:buClr>
                <a:schemeClr val="lt1"/>
              </a:buClr>
              <a:buSzPts val="2200"/>
              <a:buFont typeface="DM Sans"/>
              <a:buChar char="●"/>
            </a:pPr>
            <a:r>
              <a:rPr b="0" i="0" lang="en" sz="2200" u="none" cap="none" strike="noStrike">
                <a:solidFill>
                  <a:schemeClr val="lt1"/>
                </a:solidFill>
                <a:latin typeface="DM Sans"/>
                <a:ea typeface="DM Sans"/>
                <a:cs typeface="DM Sans"/>
                <a:sym typeface="DM Sans"/>
              </a:rPr>
              <a:t>Learning Principles</a:t>
            </a:r>
            <a:endParaRPr b="0" i="0" sz="2200" u="none" cap="none" strike="noStrike">
              <a:solidFill>
                <a:schemeClr val="lt1"/>
              </a:solidFill>
              <a:latin typeface="DM Sans"/>
              <a:ea typeface="DM Sans"/>
              <a:cs typeface="DM Sans"/>
              <a:sym typeface="DM Sans"/>
            </a:endParaRPr>
          </a:p>
          <a:p>
            <a:pPr indent="-368300" lvl="0" marL="457200" marR="0" rtl="0" algn="l">
              <a:lnSpc>
                <a:spcPct val="115000"/>
              </a:lnSpc>
              <a:spcBef>
                <a:spcPts val="0"/>
              </a:spcBef>
              <a:spcAft>
                <a:spcPts val="0"/>
              </a:spcAft>
              <a:buClr>
                <a:schemeClr val="lt1"/>
              </a:buClr>
              <a:buSzPts val="2200"/>
              <a:buFont typeface="DM Sans"/>
              <a:buChar char="●"/>
            </a:pPr>
            <a:r>
              <a:rPr b="0" i="0" lang="en" sz="2200" u="none" cap="none" strike="noStrike">
                <a:solidFill>
                  <a:schemeClr val="lt1"/>
                </a:solidFill>
                <a:latin typeface="DM Sans"/>
                <a:ea typeface="DM Sans"/>
                <a:cs typeface="DM Sans"/>
                <a:sym typeface="DM Sans"/>
              </a:rPr>
              <a:t>Criteria for Success</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rPr b="0" i="0" lang="en" sz="2200" u="none" cap="none" strike="noStrike">
                <a:solidFill>
                  <a:schemeClr val="lt1"/>
                </a:solidFill>
                <a:latin typeface="DM Sans"/>
                <a:ea typeface="DM Sans"/>
                <a:cs typeface="DM Sans"/>
                <a:sym typeface="DM Sans"/>
              </a:rPr>
              <a:t xml:space="preserve">Which one excites you the most?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rPr b="0" i="0" lang="en" sz="2200" u="none" cap="none" strike="noStrike">
                <a:solidFill>
                  <a:schemeClr val="lt1"/>
                </a:solidFill>
                <a:latin typeface="DM Sans"/>
                <a:ea typeface="DM Sans"/>
                <a:cs typeface="DM Sans"/>
                <a:sym typeface="DM Sans"/>
              </a:rPr>
              <a:t xml:space="preserve">What one will have the greatest impact on students?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rPr b="0" i="0" lang="en" sz="2200" u="none" cap="none" strike="noStrike">
                <a:solidFill>
                  <a:schemeClr val="lt1"/>
                </a:solidFill>
                <a:latin typeface="DM Sans"/>
                <a:ea typeface="DM Sans"/>
                <a:cs typeface="DM Sans"/>
                <a:sym typeface="DM Sans"/>
              </a:rPr>
              <a:t>What questions surface for you?</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1000"/>
              </a:spcAft>
              <a:buClr>
                <a:srgbClr val="000000"/>
              </a:buClr>
              <a:buSzPts val="2200"/>
              <a:buFont typeface="Arial"/>
              <a:buNone/>
            </a:pPr>
            <a:r>
              <a:t/>
            </a:r>
            <a:endParaRPr b="0" i="0" sz="2200" u="none" cap="none" strike="noStrike">
              <a:solidFill>
                <a:schemeClr val="lt1"/>
              </a:solidFill>
              <a:latin typeface="DM Sans"/>
              <a:ea typeface="DM Sans"/>
              <a:cs typeface="DM Sans"/>
              <a:sym typeface="DM Sans"/>
            </a:endParaRPr>
          </a:p>
        </p:txBody>
      </p:sp>
      <p:sp>
        <p:nvSpPr>
          <p:cNvPr id="512" name="Google Shape;512;p36"/>
          <p:cNvSpPr txBox="1"/>
          <p:nvPr/>
        </p:nvSpPr>
        <p:spPr>
          <a:xfrm>
            <a:off x="615900" y="368375"/>
            <a:ext cx="64176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Three Key Components of the Math Badging System</a:t>
            </a:r>
            <a:endParaRPr b="0" i="0" sz="3500" u="none" cap="none" strike="noStrike">
              <a:solidFill>
                <a:srgbClr val="83FBA3"/>
              </a:solidFill>
              <a:latin typeface="Nanum Myeongjo"/>
              <a:ea typeface="Nanum Myeongjo"/>
              <a:cs typeface="Nanum Myeongjo"/>
              <a:sym typeface="Nanum Myeongjo"/>
            </a:endParaRPr>
          </a:p>
        </p:txBody>
      </p:sp>
      <p:sp>
        <p:nvSpPr>
          <p:cNvPr id="513" name="Google Shape;513;p36"/>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4" name="Google Shape;514;p36"/>
          <p:cNvSpPr txBox="1"/>
          <p:nvPr/>
        </p:nvSpPr>
        <p:spPr>
          <a:xfrm>
            <a:off x="6735575" y="3076125"/>
            <a:ext cx="15615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145758"/>
                </a:solidFill>
                <a:latin typeface="DM Sans"/>
                <a:ea typeface="DM Sans"/>
                <a:cs typeface="DM Sans"/>
                <a:sym typeface="DM Sans"/>
              </a:rPr>
              <a:t xml:space="preserve">Come off </a:t>
            </a:r>
            <a:br>
              <a:rPr b="1" i="0" lang="en" sz="1400" u="none" cap="none" strike="noStrike">
                <a:solidFill>
                  <a:srgbClr val="145758"/>
                </a:solidFill>
                <a:latin typeface="DM Sans"/>
                <a:ea typeface="DM Sans"/>
                <a:cs typeface="DM Sans"/>
                <a:sym typeface="DM Sans"/>
              </a:rPr>
            </a:br>
            <a:r>
              <a:rPr b="1" i="0" lang="en" sz="1400" u="none" cap="none" strike="noStrike">
                <a:solidFill>
                  <a:srgbClr val="145758"/>
                </a:solidFill>
                <a:latin typeface="DM Sans"/>
                <a:ea typeface="DM Sans"/>
                <a:cs typeface="DM Sans"/>
                <a:sym typeface="DM Sans"/>
              </a:rPr>
              <a:t>mute or share in the chat!</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518" name="Shape 518"/>
        <p:cNvGrpSpPr/>
        <p:nvPr/>
      </p:nvGrpSpPr>
      <p:grpSpPr>
        <a:xfrm>
          <a:off x="0" y="0"/>
          <a:ext cx="0" cy="0"/>
          <a:chOff x="0" y="0"/>
          <a:chExt cx="0" cy="0"/>
        </a:xfrm>
      </p:grpSpPr>
      <p:cxnSp>
        <p:nvCxnSpPr>
          <p:cNvPr id="519" name="Google Shape;519;p37"/>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520" name="Google Shape;520;p37"/>
          <p:cNvSpPr txBox="1"/>
          <p:nvPr/>
        </p:nvSpPr>
        <p:spPr>
          <a:xfrm>
            <a:off x="3419850" y="303450"/>
            <a:ext cx="4318200" cy="30216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Task 2: Expectations and Learning Principles</a:t>
            </a:r>
            <a:endParaRPr b="0" i="0" sz="5200" u="none" cap="none" strike="noStrike">
              <a:solidFill>
                <a:schemeClr val="dk1"/>
              </a:solidFill>
              <a:latin typeface="Nanum Myeongjo"/>
              <a:ea typeface="Nanum Myeongjo"/>
              <a:cs typeface="Nanum Myeongjo"/>
              <a:sym typeface="Nanum Myeongjo"/>
            </a:endParaRPr>
          </a:p>
        </p:txBody>
      </p:sp>
      <p:sp>
        <p:nvSpPr>
          <p:cNvPr id="521" name="Google Shape;521;p37"/>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04</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525" name="Shape 525"/>
        <p:cNvGrpSpPr/>
        <p:nvPr/>
      </p:nvGrpSpPr>
      <p:grpSpPr>
        <a:xfrm>
          <a:off x="0" y="0"/>
          <a:ext cx="0" cy="0"/>
          <a:chOff x="0" y="0"/>
          <a:chExt cx="0" cy="0"/>
        </a:xfrm>
      </p:grpSpPr>
      <p:cxnSp>
        <p:nvCxnSpPr>
          <p:cNvPr id="526" name="Google Shape;526;p38"/>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27" name="Google Shape;527;p38"/>
          <p:cNvCxnSpPr/>
          <p:nvPr/>
        </p:nvCxnSpPr>
        <p:spPr>
          <a:xfrm>
            <a:off x="6396050" y="300"/>
            <a:ext cx="0" cy="5141400"/>
          </a:xfrm>
          <a:prstGeom prst="straightConnector1">
            <a:avLst/>
          </a:prstGeom>
          <a:noFill/>
          <a:ln cap="flat" cmpd="sng" w="9525">
            <a:solidFill>
              <a:schemeClr val="dk2"/>
            </a:solidFill>
            <a:prstDash val="solid"/>
            <a:round/>
            <a:headEnd len="sm" w="sm" type="none"/>
            <a:tailEnd len="sm" w="sm" type="none"/>
          </a:ln>
        </p:spPr>
      </p:cxnSp>
      <p:sp>
        <p:nvSpPr>
          <p:cNvPr id="528" name="Google Shape;528;p38"/>
          <p:cNvSpPr txBox="1"/>
          <p:nvPr/>
        </p:nvSpPr>
        <p:spPr>
          <a:xfrm>
            <a:off x="615900" y="303450"/>
            <a:ext cx="40407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Let’s Do Some Math!</a:t>
            </a:r>
            <a:endParaRPr b="0" i="0" sz="3300" u="none" cap="none" strike="noStrike">
              <a:solidFill>
                <a:schemeClr val="dk1"/>
              </a:solidFill>
              <a:latin typeface="Nanum Myeongjo"/>
              <a:ea typeface="Nanum Myeongjo"/>
              <a:cs typeface="Nanum Myeongjo"/>
              <a:sym typeface="Nanum Myeongjo"/>
            </a:endParaRPr>
          </a:p>
        </p:txBody>
      </p:sp>
      <p:grpSp>
        <p:nvGrpSpPr>
          <p:cNvPr id="529" name="Google Shape;529;p38"/>
          <p:cNvGrpSpPr/>
          <p:nvPr/>
        </p:nvGrpSpPr>
        <p:grpSpPr>
          <a:xfrm>
            <a:off x="2231910" y="984214"/>
            <a:ext cx="4680197" cy="3474375"/>
            <a:chOff x="1689150" y="1052800"/>
            <a:chExt cx="3218400" cy="2389200"/>
          </a:xfrm>
        </p:grpSpPr>
        <p:sp>
          <p:nvSpPr>
            <p:cNvPr id="530" name="Google Shape;530;p38"/>
            <p:cNvSpPr/>
            <p:nvPr/>
          </p:nvSpPr>
          <p:spPr>
            <a:xfrm>
              <a:off x="1689150" y="1052800"/>
              <a:ext cx="3218400" cy="23892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531" name="Google Shape;531;p38"/>
            <p:cNvPicPr preferRelativeResize="0"/>
            <p:nvPr/>
          </p:nvPicPr>
          <p:blipFill rotWithShape="1">
            <a:blip r:embed="rId3">
              <a:alphaModFix/>
            </a:blip>
            <a:srcRect b="0" l="0" r="0" t="0"/>
            <a:stretch/>
          </p:blipFill>
          <p:spPr>
            <a:xfrm>
              <a:off x="1797625" y="1170125"/>
              <a:ext cx="3001450" cy="2154550"/>
            </a:xfrm>
            <a:prstGeom prst="rect">
              <a:avLst/>
            </a:prstGeom>
            <a:noFill/>
            <a:ln>
              <a:noFill/>
            </a:ln>
          </p:spPr>
        </p:pic>
      </p:grpSp>
      <p:sp>
        <p:nvSpPr>
          <p:cNvPr id="532" name="Google Shape;532;p38"/>
          <p:cNvSpPr/>
          <p:nvPr/>
        </p:nvSpPr>
        <p:spPr>
          <a:xfrm>
            <a:off x="6780300" y="2091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3" name="Google Shape;533;p38"/>
          <p:cNvSpPr txBox="1"/>
          <p:nvPr/>
        </p:nvSpPr>
        <p:spPr>
          <a:xfrm>
            <a:off x="6976350" y="2679000"/>
            <a:ext cx="15540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C9FC8D"/>
                </a:solidFill>
                <a:latin typeface="DM Sans"/>
                <a:ea typeface="DM Sans"/>
                <a:cs typeface="DM Sans"/>
                <a:sym typeface="DM Sans"/>
              </a:rPr>
              <a:t>Do the task as a student would. Jot down any reflections that you have as you do the math!</a:t>
            </a:r>
            <a:endParaRPr b="1" i="0" sz="800" u="none" cap="none" strike="noStrike">
              <a:solidFill>
                <a:srgbClr val="C9FC8D"/>
              </a:solidFill>
              <a:latin typeface="DM Sans"/>
              <a:ea typeface="DM Sans"/>
              <a:cs typeface="DM Sans"/>
              <a:sym typeface="DM Sans"/>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537" name="Shape 537"/>
        <p:cNvGrpSpPr/>
        <p:nvPr/>
      </p:nvGrpSpPr>
      <p:grpSpPr>
        <a:xfrm>
          <a:off x="0" y="0"/>
          <a:ext cx="0" cy="0"/>
          <a:chOff x="0" y="0"/>
          <a:chExt cx="0" cy="0"/>
        </a:xfrm>
      </p:grpSpPr>
      <p:cxnSp>
        <p:nvCxnSpPr>
          <p:cNvPr id="538" name="Google Shape;538;p39"/>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39" name="Google Shape;539;p39"/>
          <p:cNvCxnSpPr/>
          <p:nvPr/>
        </p:nvCxnSpPr>
        <p:spPr>
          <a:xfrm>
            <a:off x="7843850" y="300"/>
            <a:ext cx="0" cy="5141400"/>
          </a:xfrm>
          <a:prstGeom prst="straightConnector1">
            <a:avLst/>
          </a:prstGeom>
          <a:noFill/>
          <a:ln cap="flat" cmpd="sng" w="9525">
            <a:solidFill>
              <a:schemeClr val="dk2"/>
            </a:solidFill>
            <a:prstDash val="solid"/>
            <a:round/>
            <a:headEnd len="sm" w="sm" type="none"/>
            <a:tailEnd len="sm" w="sm" type="none"/>
          </a:ln>
        </p:spPr>
      </p:cxnSp>
      <p:sp>
        <p:nvSpPr>
          <p:cNvPr id="540" name="Google Shape;540;p39"/>
          <p:cNvSpPr txBox="1"/>
          <p:nvPr/>
        </p:nvSpPr>
        <p:spPr>
          <a:xfrm>
            <a:off x="615900" y="303450"/>
            <a:ext cx="6597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Content and Practice Expectations</a:t>
            </a:r>
            <a:endParaRPr b="0" i="0" sz="3300" u="none" cap="none" strike="noStrike">
              <a:solidFill>
                <a:schemeClr val="dk1"/>
              </a:solidFill>
              <a:latin typeface="Nanum Myeongjo"/>
              <a:ea typeface="Nanum Myeongjo"/>
              <a:cs typeface="Nanum Myeongjo"/>
              <a:sym typeface="Nanum Myeongjo"/>
            </a:endParaRPr>
          </a:p>
        </p:txBody>
      </p:sp>
      <p:grpSp>
        <p:nvGrpSpPr>
          <p:cNvPr id="541" name="Google Shape;541;p39"/>
          <p:cNvGrpSpPr/>
          <p:nvPr/>
        </p:nvGrpSpPr>
        <p:grpSpPr>
          <a:xfrm>
            <a:off x="2231910" y="984214"/>
            <a:ext cx="4680197" cy="3474375"/>
            <a:chOff x="1689150" y="1052800"/>
            <a:chExt cx="3218400" cy="2389200"/>
          </a:xfrm>
        </p:grpSpPr>
        <p:sp>
          <p:nvSpPr>
            <p:cNvPr id="542" name="Google Shape;542;p39"/>
            <p:cNvSpPr/>
            <p:nvPr/>
          </p:nvSpPr>
          <p:spPr>
            <a:xfrm>
              <a:off x="1689150" y="1052800"/>
              <a:ext cx="3218400" cy="23892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543" name="Google Shape;543;p39"/>
            <p:cNvPicPr preferRelativeResize="0"/>
            <p:nvPr/>
          </p:nvPicPr>
          <p:blipFill rotWithShape="1">
            <a:blip r:embed="rId3">
              <a:alphaModFix/>
            </a:blip>
            <a:srcRect b="0" l="0" r="0" t="0"/>
            <a:stretch/>
          </p:blipFill>
          <p:spPr>
            <a:xfrm>
              <a:off x="1797625" y="1170125"/>
              <a:ext cx="3001450" cy="2154550"/>
            </a:xfrm>
            <a:prstGeom prst="rect">
              <a:avLst/>
            </a:prstGeom>
            <a:noFill/>
            <a:ln>
              <a:noFill/>
            </a:ln>
          </p:spPr>
        </p:pic>
      </p:grpSp>
      <p:sp>
        <p:nvSpPr>
          <p:cNvPr id="544" name="Google Shape;544;p39"/>
          <p:cNvSpPr/>
          <p:nvPr/>
        </p:nvSpPr>
        <p:spPr>
          <a:xfrm>
            <a:off x="6780300" y="2091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5" name="Google Shape;545;p39"/>
          <p:cNvSpPr txBox="1"/>
          <p:nvPr/>
        </p:nvSpPr>
        <p:spPr>
          <a:xfrm>
            <a:off x="6976350" y="2679000"/>
            <a:ext cx="15540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C9FC8D"/>
                </a:solidFill>
                <a:latin typeface="DM Sans"/>
                <a:ea typeface="DM Sans"/>
                <a:cs typeface="DM Sans"/>
                <a:sym typeface="DM Sans"/>
              </a:rPr>
              <a:t>Choose 1-2 Content and Practice Expectations that student work could give evidence of.</a:t>
            </a:r>
            <a:endParaRPr b="1" i="0" sz="1100" u="none" cap="none" strike="noStrike">
              <a:solidFill>
                <a:srgbClr val="C9FC8D"/>
              </a:solidFill>
              <a:latin typeface="DM Sans"/>
              <a:ea typeface="DM Sans"/>
              <a:cs typeface="DM Sans"/>
              <a:sym typeface="DM Sans"/>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549" name="Shape 549"/>
        <p:cNvGrpSpPr/>
        <p:nvPr/>
      </p:nvGrpSpPr>
      <p:grpSpPr>
        <a:xfrm>
          <a:off x="0" y="0"/>
          <a:ext cx="0" cy="0"/>
          <a:chOff x="0" y="0"/>
          <a:chExt cx="0" cy="0"/>
        </a:xfrm>
      </p:grpSpPr>
      <p:cxnSp>
        <p:nvCxnSpPr>
          <p:cNvPr id="550" name="Google Shape;550;p40"/>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51" name="Google Shape;551;p40"/>
          <p:cNvCxnSpPr/>
          <p:nvPr/>
        </p:nvCxnSpPr>
        <p:spPr>
          <a:xfrm>
            <a:off x="7843850" y="300"/>
            <a:ext cx="0" cy="5141400"/>
          </a:xfrm>
          <a:prstGeom prst="straightConnector1">
            <a:avLst/>
          </a:prstGeom>
          <a:noFill/>
          <a:ln cap="flat" cmpd="sng" w="9525">
            <a:solidFill>
              <a:schemeClr val="dk2"/>
            </a:solidFill>
            <a:prstDash val="solid"/>
            <a:round/>
            <a:headEnd len="sm" w="sm" type="none"/>
            <a:tailEnd len="sm" w="sm" type="none"/>
          </a:ln>
        </p:spPr>
      </p:cxnSp>
      <p:sp>
        <p:nvSpPr>
          <p:cNvPr id="552" name="Google Shape;552;p40"/>
          <p:cNvSpPr txBox="1"/>
          <p:nvPr/>
        </p:nvSpPr>
        <p:spPr>
          <a:xfrm>
            <a:off x="615900" y="303450"/>
            <a:ext cx="6597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Content and Practice Expectations</a:t>
            </a:r>
            <a:endParaRPr b="0" i="0" sz="3300" u="none" cap="none" strike="noStrike">
              <a:solidFill>
                <a:schemeClr val="dk1"/>
              </a:solidFill>
              <a:latin typeface="Nanum Myeongjo"/>
              <a:ea typeface="Nanum Myeongjo"/>
              <a:cs typeface="Nanum Myeongjo"/>
              <a:sym typeface="Nanum Myeongjo"/>
            </a:endParaRPr>
          </a:p>
        </p:txBody>
      </p:sp>
      <p:grpSp>
        <p:nvGrpSpPr>
          <p:cNvPr id="553" name="Google Shape;553;p40"/>
          <p:cNvGrpSpPr/>
          <p:nvPr/>
        </p:nvGrpSpPr>
        <p:grpSpPr>
          <a:xfrm>
            <a:off x="2231910" y="984214"/>
            <a:ext cx="4680197" cy="3474375"/>
            <a:chOff x="1689150" y="1052800"/>
            <a:chExt cx="3218400" cy="2389200"/>
          </a:xfrm>
        </p:grpSpPr>
        <p:sp>
          <p:nvSpPr>
            <p:cNvPr id="554" name="Google Shape;554;p40"/>
            <p:cNvSpPr/>
            <p:nvPr/>
          </p:nvSpPr>
          <p:spPr>
            <a:xfrm>
              <a:off x="1689150" y="1052800"/>
              <a:ext cx="3218400" cy="23892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555" name="Google Shape;555;p40"/>
            <p:cNvPicPr preferRelativeResize="0"/>
            <p:nvPr/>
          </p:nvPicPr>
          <p:blipFill rotWithShape="1">
            <a:blip r:embed="rId3">
              <a:alphaModFix/>
            </a:blip>
            <a:srcRect b="0" l="0" r="0" t="0"/>
            <a:stretch/>
          </p:blipFill>
          <p:spPr>
            <a:xfrm>
              <a:off x="1797625" y="1170125"/>
              <a:ext cx="3001450" cy="2154550"/>
            </a:xfrm>
            <a:prstGeom prst="rect">
              <a:avLst/>
            </a:prstGeom>
            <a:noFill/>
            <a:ln>
              <a:noFill/>
            </a:ln>
          </p:spPr>
        </p:pic>
      </p:grpSp>
      <p:sp>
        <p:nvSpPr>
          <p:cNvPr id="556" name="Google Shape;556;p40"/>
          <p:cNvSpPr/>
          <p:nvPr/>
        </p:nvSpPr>
        <p:spPr>
          <a:xfrm>
            <a:off x="6780300" y="2091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7" name="Google Shape;557;p40"/>
          <p:cNvSpPr txBox="1"/>
          <p:nvPr/>
        </p:nvSpPr>
        <p:spPr>
          <a:xfrm>
            <a:off x="6976350" y="2679000"/>
            <a:ext cx="15540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C9FC8D"/>
                </a:solidFill>
                <a:latin typeface="DM Sans"/>
                <a:ea typeface="DM Sans"/>
                <a:cs typeface="DM Sans"/>
                <a:sym typeface="DM Sans"/>
              </a:rPr>
              <a:t>104.i: Use a functions of exponential type model to determine values of interest in a real-world problem.</a:t>
            </a:r>
            <a:endParaRPr b="1" i="0" sz="1100" u="none" cap="none" strike="noStrike">
              <a:solidFill>
                <a:srgbClr val="C9FC8D"/>
              </a:solidFill>
              <a:latin typeface="DM Sans"/>
              <a:ea typeface="DM Sans"/>
              <a:cs typeface="DM Sans"/>
              <a:sym typeface="DM Sans"/>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561" name="Shape 561"/>
        <p:cNvGrpSpPr/>
        <p:nvPr/>
      </p:nvGrpSpPr>
      <p:grpSpPr>
        <a:xfrm>
          <a:off x="0" y="0"/>
          <a:ext cx="0" cy="0"/>
          <a:chOff x="0" y="0"/>
          <a:chExt cx="0" cy="0"/>
        </a:xfrm>
      </p:grpSpPr>
      <p:sp>
        <p:nvSpPr>
          <p:cNvPr id="562" name="Google Shape;562;p41"/>
          <p:cNvSpPr txBox="1"/>
          <p:nvPr/>
        </p:nvSpPr>
        <p:spPr>
          <a:xfrm>
            <a:off x="3105100" y="690325"/>
            <a:ext cx="36363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 xml:space="preserve">In M104 Modeling with Functions of Exponential Type, students will employ the following learning principles: </a:t>
            </a:r>
            <a:endParaRPr b="1" i="0" sz="1400" u="none" cap="none" strike="noStrike">
              <a:solidFill>
                <a:schemeClr val="dk1"/>
              </a:solidFill>
              <a:latin typeface="DM Sans"/>
              <a:ea typeface="DM Sans"/>
              <a:cs typeface="DM Sans"/>
              <a:sym typeface="DM Sans"/>
            </a:endParaRPr>
          </a:p>
        </p:txBody>
      </p:sp>
      <p:sp>
        <p:nvSpPr>
          <p:cNvPr id="563" name="Google Shape;563;p41"/>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564" name="Google Shape;564;p41"/>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565" name="Google Shape;565;p41"/>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66" name="Google Shape;566;p41"/>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567" name="Google Shape;567;p41"/>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568" name="Google Shape;568;p41"/>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569" name="Google Shape;569;p41"/>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573" name="Shape 573"/>
        <p:cNvGrpSpPr/>
        <p:nvPr/>
      </p:nvGrpSpPr>
      <p:grpSpPr>
        <a:xfrm>
          <a:off x="0" y="0"/>
          <a:ext cx="0" cy="0"/>
          <a:chOff x="0" y="0"/>
          <a:chExt cx="0" cy="0"/>
        </a:xfrm>
      </p:grpSpPr>
      <p:sp>
        <p:nvSpPr>
          <p:cNvPr id="574" name="Google Shape;574;p42"/>
          <p:cNvSpPr txBox="1"/>
          <p:nvPr/>
        </p:nvSpPr>
        <p:spPr>
          <a:xfrm>
            <a:off x="3105100" y="690325"/>
            <a:ext cx="36363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 xml:space="preserve">In M104 Modeling with Functions of Exponential Type, students will employ the following learning principles: </a:t>
            </a:r>
            <a:endParaRPr b="1" i="0" sz="1400" u="none" cap="none" strike="noStrike">
              <a:solidFill>
                <a:schemeClr val="dk1"/>
              </a:solidFill>
              <a:latin typeface="DM Sans"/>
              <a:ea typeface="DM Sans"/>
              <a:cs typeface="DM Sans"/>
              <a:sym typeface="DM Sans"/>
            </a:endParaRPr>
          </a:p>
        </p:txBody>
      </p:sp>
      <p:sp>
        <p:nvSpPr>
          <p:cNvPr id="575" name="Google Shape;575;p42"/>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576" name="Google Shape;576;p42"/>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577" name="Google Shape;577;p42"/>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78" name="Google Shape;578;p42"/>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579" name="Google Shape;579;p42"/>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580" name="Google Shape;580;p42"/>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581" name="Google Shape;581;p42"/>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
        <p:nvSpPr>
          <p:cNvPr id="582" name="Google Shape;582;p42"/>
          <p:cNvSpPr/>
          <p:nvPr/>
        </p:nvSpPr>
        <p:spPr>
          <a:xfrm>
            <a:off x="6399300" y="2472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3" name="Google Shape;583;p42"/>
          <p:cNvSpPr txBox="1"/>
          <p:nvPr/>
        </p:nvSpPr>
        <p:spPr>
          <a:xfrm>
            <a:off x="6595350" y="2937350"/>
            <a:ext cx="1554000" cy="1015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BDFCD7"/>
                </a:solidFill>
                <a:latin typeface="DM Sans"/>
                <a:ea typeface="DM Sans"/>
                <a:cs typeface="DM Sans"/>
                <a:sym typeface="DM Sans"/>
              </a:rPr>
              <a:t xml:space="preserve">Which of these principles does this task lend itself to? </a:t>
            </a:r>
            <a:endParaRPr b="1" i="0" sz="1100" u="none" cap="none" strike="noStrike">
              <a:solidFill>
                <a:srgbClr val="BDFCD7"/>
              </a:solidFill>
              <a:latin typeface="DM Sans"/>
              <a:ea typeface="DM Sans"/>
              <a:cs typeface="DM Sans"/>
              <a:sym typeface="DM Sans"/>
            </a:endParaRPr>
          </a:p>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BDFCD7"/>
                </a:solidFill>
                <a:latin typeface="DM Sans"/>
                <a:ea typeface="DM Sans"/>
                <a:cs typeface="DM Sans"/>
                <a:sym typeface="DM Sans"/>
              </a:rPr>
              <a:t xml:space="preserve">Which ones can the task be easily adapted to accommodate? </a:t>
            </a:r>
            <a:endParaRPr b="1" i="0" sz="1100" u="none" cap="none" strike="noStrike">
              <a:solidFill>
                <a:srgbClr val="BDFCD7"/>
              </a:solidFill>
              <a:latin typeface="DM Sans"/>
              <a:ea typeface="DM Sans"/>
              <a:cs typeface="DM Sans"/>
              <a:sym typeface="DM Sans"/>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587" name="Shape 587"/>
        <p:cNvGrpSpPr/>
        <p:nvPr/>
      </p:nvGrpSpPr>
      <p:grpSpPr>
        <a:xfrm>
          <a:off x="0" y="0"/>
          <a:ext cx="0" cy="0"/>
          <a:chOff x="0" y="0"/>
          <a:chExt cx="0" cy="0"/>
        </a:xfrm>
      </p:grpSpPr>
      <p:sp>
        <p:nvSpPr>
          <p:cNvPr id="588" name="Google Shape;588;p43"/>
          <p:cNvSpPr txBox="1"/>
          <p:nvPr/>
        </p:nvSpPr>
        <p:spPr>
          <a:xfrm>
            <a:off x="3105100" y="690325"/>
            <a:ext cx="36363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 xml:space="preserve">In M104 Modeling with Functions of Exponential Type, students will employ the following learning principles: </a:t>
            </a:r>
            <a:endParaRPr b="1" i="0" sz="1400" u="none" cap="none" strike="noStrike">
              <a:solidFill>
                <a:schemeClr val="dk1"/>
              </a:solidFill>
              <a:latin typeface="DM Sans"/>
              <a:ea typeface="DM Sans"/>
              <a:cs typeface="DM Sans"/>
              <a:sym typeface="DM Sans"/>
            </a:endParaRPr>
          </a:p>
        </p:txBody>
      </p:sp>
      <p:sp>
        <p:nvSpPr>
          <p:cNvPr id="589" name="Google Shape;589;p43"/>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590" name="Google Shape;590;p43"/>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591" name="Google Shape;591;p43"/>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92" name="Google Shape;592;p43"/>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593" name="Google Shape;593;p43"/>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594" name="Google Shape;594;p43"/>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595" name="Google Shape;595;p43"/>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
        <p:nvSpPr>
          <p:cNvPr id="596" name="Google Shape;596;p43"/>
          <p:cNvSpPr/>
          <p:nvPr/>
        </p:nvSpPr>
        <p:spPr>
          <a:xfrm>
            <a:off x="6399300" y="2472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7" name="Google Shape;597;p43"/>
          <p:cNvSpPr txBox="1"/>
          <p:nvPr/>
        </p:nvSpPr>
        <p:spPr>
          <a:xfrm>
            <a:off x="6595350" y="3075800"/>
            <a:ext cx="1554000" cy="738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BDFCD7"/>
                </a:solidFill>
                <a:latin typeface="DM Sans"/>
                <a:ea typeface="DM Sans"/>
                <a:cs typeface="DM Sans"/>
                <a:sym typeface="DM Sans"/>
              </a:rPr>
              <a:t xml:space="preserve">Share what </a:t>
            </a:r>
            <a:br>
              <a:rPr b="1" i="0" lang="en" sz="1600" u="none" cap="none" strike="noStrike">
                <a:solidFill>
                  <a:srgbClr val="BDFCD7"/>
                </a:solidFill>
                <a:latin typeface="DM Sans"/>
                <a:ea typeface="DM Sans"/>
                <a:cs typeface="DM Sans"/>
                <a:sym typeface="DM Sans"/>
              </a:rPr>
            </a:br>
            <a:r>
              <a:rPr b="1" i="0" lang="en" sz="1600" u="none" cap="none" strike="noStrike">
                <a:solidFill>
                  <a:srgbClr val="BDFCD7"/>
                </a:solidFill>
                <a:latin typeface="DM Sans"/>
                <a:ea typeface="DM Sans"/>
                <a:cs typeface="DM Sans"/>
                <a:sym typeface="DM Sans"/>
              </a:rPr>
              <a:t>you came up with!</a:t>
            </a:r>
            <a:endParaRPr b="1" i="0" sz="1100" u="none" cap="none" strike="noStrike">
              <a:solidFill>
                <a:srgbClr val="BDFCD7"/>
              </a:solidFill>
              <a:latin typeface="DM Sans"/>
              <a:ea typeface="DM Sans"/>
              <a:cs typeface="DM Sans"/>
              <a:sym typeface="DM Sans"/>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601" name="Shape 601"/>
        <p:cNvGrpSpPr/>
        <p:nvPr/>
      </p:nvGrpSpPr>
      <p:grpSpPr>
        <a:xfrm>
          <a:off x="0" y="0"/>
          <a:ext cx="0" cy="0"/>
          <a:chOff x="0" y="0"/>
          <a:chExt cx="0" cy="0"/>
        </a:xfrm>
      </p:grpSpPr>
      <p:cxnSp>
        <p:nvCxnSpPr>
          <p:cNvPr id="602" name="Google Shape;602;p44"/>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603" name="Google Shape;603;p44"/>
          <p:cNvSpPr txBox="1"/>
          <p:nvPr/>
        </p:nvSpPr>
        <p:spPr>
          <a:xfrm>
            <a:off x="3419850" y="303450"/>
            <a:ext cx="4318200" cy="1819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Task 2: Student Work</a:t>
            </a:r>
            <a:endParaRPr b="0" i="0" sz="5200" u="none" cap="none" strike="noStrike">
              <a:solidFill>
                <a:schemeClr val="dk1"/>
              </a:solidFill>
              <a:latin typeface="Nanum Myeongjo"/>
              <a:ea typeface="Nanum Myeongjo"/>
              <a:cs typeface="Nanum Myeongjo"/>
              <a:sym typeface="Nanum Myeongjo"/>
            </a:endParaRPr>
          </a:p>
        </p:txBody>
      </p:sp>
      <p:sp>
        <p:nvSpPr>
          <p:cNvPr id="604" name="Google Shape;604;p44"/>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05</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608" name="Shape 608"/>
        <p:cNvGrpSpPr/>
        <p:nvPr/>
      </p:nvGrpSpPr>
      <p:grpSpPr>
        <a:xfrm>
          <a:off x="0" y="0"/>
          <a:ext cx="0" cy="0"/>
          <a:chOff x="0" y="0"/>
          <a:chExt cx="0" cy="0"/>
        </a:xfrm>
      </p:grpSpPr>
      <p:sp>
        <p:nvSpPr>
          <p:cNvPr id="609" name="Google Shape;609;p45"/>
          <p:cNvSpPr txBox="1"/>
          <p:nvPr/>
        </p:nvSpPr>
        <p:spPr>
          <a:xfrm>
            <a:off x="615900" y="2077375"/>
            <a:ext cx="2617200" cy="347100"/>
          </a:xfrm>
          <a:prstGeom prst="rect">
            <a:avLst/>
          </a:prstGeom>
          <a:noFill/>
          <a:ln>
            <a:noFill/>
          </a:ln>
        </p:spPr>
        <p:txBody>
          <a:bodyPr anchorCtr="0" anchor="t" bIns="0" lIns="91425" spcFirstLastPara="1" rIns="0" wrap="square" tIns="0">
            <a:spAutoFit/>
          </a:bodyPr>
          <a:lstStyle/>
          <a:p>
            <a:pPr indent="-82296" lvl="0" marL="82296" marR="0" rtl="0" algn="l">
              <a:lnSpc>
                <a:spcPct val="105000"/>
              </a:lnSpc>
              <a:spcBef>
                <a:spcPts val="1200"/>
              </a:spcBef>
              <a:spcAft>
                <a:spcPts val="0"/>
              </a:spcAft>
              <a:buClr>
                <a:schemeClr val="dk1"/>
              </a:buClr>
              <a:buSzPts val="1100"/>
              <a:buFont typeface="DM Sans"/>
              <a:buChar char="●"/>
            </a:pPr>
            <a:r>
              <a:rPr b="0" i="0" lang="en" sz="1100" u="none" cap="none" strike="noStrike">
                <a:solidFill>
                  <a:schemeClr val="dk1"/>
                </a:solidFill>
                <a:latin typeface="DM Sans"/>
                <a:ea typeface="DM Sans"/>
                <a:cs typeface="DM Sans"/>
                <a:sym typeface="DM Sans"/>
              </a:rPr>
              <a:t>One thing you notice about each piece of student work.</a:t>
            </a:r>
            <a:endParaRPr b="0" i="0" sz="1100" u="none" cap="none" strike="noStrike">
              <a:solidFill>
                <a:schemeClr val="dk1"/>
              </a:solidFill>
              <a:latin typeface="DM Sans"/>
              <a:ea typeface="DM Sans"/>
              <a:cs typeface="DM Sans"/>
              <a:sym typeface="DM Sans"/>
            </a:endParaRPr>
          </a:p>
        </p:txBody>
      </p:sp>
      <p:sp>
        <p:nvSpPr>
          <p:cNvPr id="610" name="Google Shape;610;p45"/>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 sz="1100" u="none" cap="none" strike="noStrike">
                <a:solidFill>
                  <a:schemeClr val="dk1"/>
                </a:solidFill>
                <a:latin typeface="DM Sans Medium"/>
                <a:ea typeface="DM Sans Medium"/>
                <a:cs typeface="DM Sans Medium"/>
                <a:sym typeface="DM Sans Medium"/>
              </a:rPr>
              <a:t>Jot down</a:t>
            </a:r>
            <a:endParaRPr b="0" i="0" sz="1100" u="none" cap="none" strike="noStrike">
              <a:solidFill>
                <a:srgbClr val="000000"/>
              </a:solidFill>
              <a:latin typeface="DM Sans Medium"/>
              <a:ea typeface="DM Sans Medium"/>
              <a:cs typeface="DM Sans Medium"/>
              <a:sym typeface="DM Sans Medium"/>
            </a:endParaRPr>
          </a:p>
        </p:txBody>
      </p:sp>
      <p:cxnSp>
        <p:nvCxnSpPr>
          <p:cNvPr id="611" name="Google Shape;611;p45"/>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612" name="Google Shape;612;p45"/>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613" name="Google Shape;613;p45"/>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 xml:space="preserve">Round 1:What </a:t>
            </a:r>
            <a:br>
              <a:rPr b="0" i="0" lang="en" sz="3300" u="none" cap="none" strike="noStrike">
                <a:solidFill>
                  <a:schemeClr val="dk1"/>
                </a:solidFill>
                <a:latin typeface="Nanum Myeongjo"/>
                <a:ea typeface="Nanum Myeongjo"/>
                <a:cs typeface="Nanum Myeongjo"/>
                <a:sym typeface="Nanum Myeongjo"/>
              </a:rPr>
            </a:br>
            <a:r>
              <a:rPr b="0" i="0" lang="en" sz="3300" u="none" cap="none" strike="noStrike">
                <a:solidFill>
                  <a:schemeClr val="dk1"/>
                </a:solidFill>
                <a:latin typeface="Nanum Myeongjo"/>
                <a:ea typeface="Nanum Myeongjo"/>
                <a:cs typeface="Nanum Myeongjo"/>
                <a:sym typeface="Nanum Myeongjo"/>
              </a:rPr>
              <a:t>do you notice?</a:t>
            </a:r>
            <a:endParaRPr b="0" i="0" sz="3300" u="none" cap="none" strike="noStrike">
              <a:solidFill>
                <a:schemeClr val="dk1"/>
              </a:solidFill>
              <a:latin typeface="Nanum Myeongjo"/>
              <a:ea typeface="Nanum Myeongjo"/>
              <a:cs typeface="Nanum Myeongjo"/>
              <a:sym typeface="Nanum Myeongjo"/>
            </a:endParaRPr>
          </a:p>
        </p:txBody>
      </p:sp>
      <p:pic>
        <p:nvPicPr>
          <p:cNvPr id="614" name="Google Shape;614;p45"/>
          <p:cNvPicPr preferRelativeResize="0"/>
          <p:nvPr/>
        </p:nvPicPr>
        <p:blipFill rotWithShape="1">
          <a:blip r:embed="rId3">
            <a:alphaModFix/>
          </a:blip>
          <a:srcRect b="0" l="0" r="6366" t="0"/>
          <a:stretch/>
        </p:blipFill>
        <p:spPr>
          <a:xfrm rot="-5400000">
            <a:off x="3704425" y="366599"/>
            <a:ext cx="5038751" cy="4410301"/>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618" name="Shape 618"/>
        <p:cNvGrpSpPr/>
        <p:nvPr/>
      </p:nvGrpSpPr>
      <p:grpSpPr>
        <a:xfrm>
          <a:off x="0" y="0"/>
          <a:ext cx="0" cy="0"/>
          <a:chOff x="0" y="0"/>
          <a:chExt cx="0" cy="0"/>
        </a:xfrm>
      </p:grpSpPr>
      <p:sp>
        <p:nvSpPr>
          <p:cNvPr id="619" name="Google Shape;619;p46"/>
          <p:cNvSpPr txBox="1"/>
          <p:nvPr/>
        </p:nvSpPr>
        <p:spPr>
          <a:xfrm>
            <a:off x="615900" y="2077375"/>
            <a:ext cx="2617200" cy="347100"/>
          </a:xfrm>
          <a:prstGeom prst="rect">
            <a:avLst/>
          </a:prstGeom>
          <a:noFill/>
          <a:ln>
            <a:noFill/>
          </a:ln>
        </p:spPr>
        <p:txBody>
          <a:bodyPr anchorCtr="0" anchor="t" bIns="0" lIns="91425" spcFirstLastPara="1" rIns="0" wrap="square" tIns="0">
            <a:spAutoFit/>
          </a:bodyPr>
          <a:lstStyle/>
          <a:p>
            <a:pPr indent="-82296" lvl="0" marL="82296" marR="0" rtl="0" algn="l">
              <a:lnSpc>
                <a:spcPct val="105000"/>
              </a:lnSpc>
              <a:spcBef>
                <a:spcPts val="1200"/>
              </a:spcBef>
              <a:spcAft>
                <a:spcPts val="0"/>
              </a:spcAft>
              <a:buClr>
                <a:schemeClr val="dk1"/>
              </a:buClr>
              <a:buSzPts val="1100"/>
              <a:buFont typeface="DM Sans"/>
              <a:buChar char="●"/>
            </a:pPr>
            <a:r>
              <a:rPr b="0" i="0" lang="en" sz="1100" u="none" cap="none" strike="noStrike">
                <a:solidFill>
                  <a:schemeClr val="dk1"/>
                </a:solidFill>
                <a:latin typeface="DM Sans"/>
                <a:ea typeface="DM Sans"/>
                <a:cs typeface="DM Sans"/>
                <a:sym typeface="DM Sans"/>
              </a:rPr>
              <a:t>One thing you notice about each piece of student work.</a:t>
            </a:r>
            <a:endParaRPr b="0" i="0" sz="1100" u="none" cap="none" strike="noStrike">
              <a:solidFill>
                <a:schemeClr val="dk1"/>
              </a:solidFill>
              <a:latin typeface="DM Sans"/>
              <a:ea typeface="DM Sans"/>
              <a:cs typeface="DM Sans"/>
              <a:sym typeface="DM Sans"/>
            </a:endParaRPr>
          </a:p>
        </p:txBody>
      </p:sp>
      <p:sp>
        <p:nvSpPr>
          <p:cNvPr id="620" name="Google Shape;620;p46"/>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 sz="1100" u="none" cap="none" strike="noStrike">
                <a:solidFill>
                  <a:schemeClr val="dk1"/>
                </a:solidFill>
                <a:latin typeface="DM Sans Medium"/>
                <a:ea typeface="DM Sans Medium"/>
                <a:cs typeface="DM Sans Medium"/>
                <a:sym typeface="DM Sans Medium"/>
              </a:rPr>
              <a:t>Jot down</a:t>
            </a:r>
            <a:endParaRPr b="0" i="0" sz="1100" u="none" cap="none" strike="noStrike">
              <a:solidFill>
                <a:srgbClr val="000000"/>
              </a:solidFill>
              <a:latin typeface="DM Sans Medium"/>
              <a:ea typeface="DM Sans Medium"/>
              <a:cs typeface="DM Sans Medium"/>
              <a:sym typeface="DM Sans Medium"/>
            </a:endParaRPr>
          </a:p>
        </p:txBody>
      </p:sp>
      <p:cxnSp>
        <p:nvCxnSpPr>
          <p:cNvPr id="621" name="Google Shape;621;p46"/>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622" name="Google Shape;622;p46"/>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623" name="Google Shape;623;p46"/>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 xml:space="preserve">Round 1:What </a:t>
            </a:r>
            <a:br>
              <a:rPr b="0" i="0" lang="en" sz="3300" u="none" cap="none" strike="noStrike">
                <a:solidFill>
                  <a:schemeClr val="dk1"/>
                </a:solidFill>
                <a:latin typeface="Nanum Myeongjo"/>
                <a:ea typeface="Nanum Myeongjo"/>
                <a:cs typeface="Nanum Myeongjo"/>
                <a:sym typeface="Nanum Myeongjo"/>
              </a:rPr>
            </a:br>
            <a:r>
              <a:rPr b="0" i="0" lang="en" sz="3300" u="none" cap="none" strike="noStrike">
                <a:solidFill>
                  <a:schemeClr val="dk1"/>
                </a:solidFill>
                <a:latin typeface="Nanum Myeongjo"/>
                <a:ea typeface="Nanum Myeongjo"/>
                <a:cs typeface="Nanum Myeongjo"/>
                <a:sym typeface="Nanum Myeongjo"/>
              </a:rPr>
              <a:t>do you notice?</a:t>
            </a:r>
            <a:endParaRPr b="0" i="0" sz="3300" u="none" cap="none" strike="noStrike">
              <a:solidFill>
                <a:schemeClr val="dk1"/>
              </a:solidFill>
              <a:latin typeface="Nanum Myeongjo"/>
              <a:ea typeface="Nanum Myeongjo"/>
              <a:cs typeface="Nanum Myeongjo"/>
              <a:sym typeface="Nanum Myeongjo"/>
            </a:endParaRPr>
          </a:p>
        </p:txBody>
      </p:sp>
      <p:sp>
        <p:nvSpPr>
          <p:cNvPr id="624" name="Google Shape;624;p46"/>
          <p:cNvSpPr/>
          <p:nvPr/>
        </p:nvSpPr>
        <p:spPr>
          <a:xfrm>
            <a:off x="1612725" y="26440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5" name="Google Shape;625;p46"/>
          <p:cNvSpPr txBox="1"/>
          <p:nvPr/>
        </p:nvSpPr>
        <p:spPr>
          <a:xfrm>
            <a:off x="1808775" y="3331300"/>
            <a:ext cx="15540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C9FC8D"/>
                </a:solidFill>
                <a:latin typeface="DM Sans"/>
                <a:ea typeface="DM Sans"/>
                <a:cs typeface="DM Sans"/>
                <a:sym typeface="DM Sans"/>
              </a:rPr>
              <a:t>Come off mute and share what you saw!</a:t>
            </a:r>
            <a:endParaRPr b="1" i="0" sz="1400" u="none" cap="none" strike="noStrike">
              <a:solidFill>
                <a:srgbClr val="C9FC8D"/>
              </a:solidFill>
              <a:latin typeface="DM Sans"/>
              <a:ea typeface="DM Sans"/>
              <a:cs typeface="DM Sans"/>
              <a:sym typeface="DM Sans"/>
            </a:endParaRPr>
          </a:p>
        </p:txBody>
      </p:sp>
      <p:pic>
        <p:nvPicPr>
          <p:cNvPr id="626" name="Google Shape;626;p46"/>
          <p:cNvPicPr preferRelativeResize="0"/>
          <p:nvPr/>
        </p:nvPicPr>
        <p:blipFill rotWithShape="1">
          <a:blip r:embed="rId3">
            <a:alphaModFix/>
          </a:blip>
          <a:srcRect b="0" l="0" r="6366" t="0"/>
          <a:stretch/>
        </p:blipFill>
        <p:spPr>
          <a:xfrm rot="-5400000">
            <a:off x="3799300" y="365849"/>
            <a:ext cx="5038751" cy="4410301"/>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30" name="Shape 630"/>
        <p:cNvGrpSpPr/>
        <p:nvPr/>
      </p:nvGrpSpPr>
      <p:grpSpPr>
        <a:xfrm>
          <a:off x="0" y="0"/>
          <a:ext cx="0" cy="0"/>
          <a:chOff x="0" y="0"/>
          <a:chExt cx="0" cy="0"/>
        </a:xfrm>
      </p:grpSpPr>
      <p:cxnSp>
        <p:nvCxnSpPr>
          <p:cNvPr id="631" name="Google Shape;631;p47"/>
          <p:cNvCxnSpPr/>
          <p:nvPr/>
        </p:nvCxnSpPr>
        <p:spPr>
          <a:xfrm>
            <a:off x="6900" y="1085975"/>
            <a:ext cx="9152400" cy="0"/>
          </a:xfrm>
          <a:prstGeom prst="straightConnector1">
            <a:avLst/>
          </a:prstGeom>
          <a:noFill/>
          <a:ln cap="flat" cmpd="sng" w="9525">
            <a:solidFill>
              <a:srgbClr val="000000"/>
            </a:solidFill>
            <a:prstDash val="solid"/>
            <a:round/>
            <a:headEnd len="sm" w="sm" type="none"/>
            <a:tailEnd len="sm" w="sm" type="none"/>
          </a:ln>
        </p:spPr>
      </p:cxnSp>
      <p:sp>
        <p:nvSpPr>
          <p:cNvPr id="632" name="Google Shape;632;p47"/>
          <p:cNvSpPr txBox="1"/>
          <p:nvPr/>
        </p:nvSpPr>
        <p:spPr>
          <a:xfrm>
            <a:off x="3120200" y="608950"/>
            <a:ext cx="5396400" cy="215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Let’s examine some work together:</a:t>
            </a:r>
            <a:endParaRPr b="1" i="0" sz="1400" u="none" cap="none" strike="noStrike">
              <a:solidFill>
                <a:schemeClr val="dk1"/>
              </a:solidFill>
              <a:latin typeface="DM Sans"/>
              <a:ea typeface="DM Sans"/>
              <a:cs typeface="DM Sans"/>
              <a:sym typeface="DM Sans"/>
            </a:endParaRPr>
          </a:p>
        </p:txBody>
      </p:sp>
      <p:cxnSp>
        <p:nvCxnSpPr>
          <p:cNvPr id="633" name="Google Shape;633;p47"/>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634" name="Google Shape;634;p47"/>
          <p:cNvSpPr/>
          <p:nvPr/>
        </p:nvSpPr>
        <p:spPr>
          <a:xfrm>
            <a:off x="0" y="0"/>
            <a:ext cx="27966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635" name="Google Shape;635;p47"/>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636" name="Google Shape;636;p47"/>
          <p:cNvCxnSpPr/>
          <p:nvPr/>
        </p:nvCxnSpPr>
        <p:spPr>
          <a:xfrm>
            <a:off x="2796525"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637" name="Google Shape;637;p47"/>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638" name="Google Shape;638;p47"/>
          <p:cNvSpPr txBox="1"/>
          <p:nvPr/>
        </p:nvSpPr>
        <p:spPr>
          <a:xfrm>
            <a:off x="325175" y="647000"/>
            <a:ext cx="2169900" cy="20319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Round 2:</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What evidence of learning is there?</a:t>
            </a:r>
            <a:endParaRPr b="0" i="0" sz="3300" u="none" cap="none" strike="noStrike">
              <a:solidFill>
                <a:schemeClr val="dk1"/>
              </a:solidFill>
              <a:latin typeface="Nanum Myeongjo"/>
              <a:ea typeface="Nanum Myeongjo"/>
              <a:cs typeface="Nanum Myeongjo"/>
              <a:sym typeface="Nanum Myeongjo"/>
            </a:endParaRPr>
          </a:p>
        </p:txBody>
      </p:sp>
      <p:sp>
        <p:nvSpPr>
          <p:cNvPr id="639" name="Google Shape;639;p47"/>
          <p:cNvSpPr txBox="1"/>
          <p:nvPr/>
        </p:nvSpPr>
        <p:spPr>
          <a:xfrm>
            <a:off x="325175" y="2812050"/>
            <a:ext cx="2169900" cy="677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1" i="0" lang="en" sz="1100" u="none" cap="none" strike="noStrike">
                <a:solidFill>
                  <a:schemeClr val="dk1"/>
                </a:solidFill>
                <a:latin typeface="DM Sans"/>
                <a:ea typeface="DM Sans"/>
                <a:cs typeface="DM Sans"/>
                <a:sym typeface="DM Sans"/>
              </a:rPr>
              <a:t>104.d.Build an exponential function that models a relationship between two quantities.</a:t>
            </a:r>
            <a:endParaRPr b="1" i="0" sz="1000" u="none" cap="none" strike="noStrike">
              <a:solidFill>
                <a:schemeClr val="dk1"/>
              </a:solidFill>
              <a:latin typeface="DM Sans"/>
              <a:ea typeface="DM Sans"/>
              <a:cs typeface="DM Sans"/>
              <a:sym typeface="DM Sans"/>
            </a:endParaRPr>
          </a:p>
        </p:txBody>
      </p:sp>
      <p:cxnSp>
        <p:nvCxnSpPr>
          <p:cNvPr id="640" name="Google Shape;640;p47"/>
          <p:cNvCxnSpPr/>
          <p:nvPr/>
        </p:nvCxnSpPr>
        <p:spPr>
          <a:xfrm>
            <a:off x="4885475" y="1085975"/>
            <a:ext cx="0" cy="3745500"/>
          </a:xfrm>
          <a:prstGeom prst="straightConnector1">
            <a:avLst/>
          </a:prstGeom>
          <a:noFill/>
          <a:ln cap="flat" cmpd="sng" w="9525">
            <a:solidFill>
              <a:schemeClr val="dk1"/>
            </a:solidFill>
            <a:prstDash val="solid"/>
            <a:round/>
            <a:headEnd len="sm" w="sm" type="none"/>
            <a:tailEnd len="sm" w="sm" type="none"/>
          </a:ln>
        </p:spPr>
      </p:cxnSp>
      <p:cxnSp>
        <p:nvCxnSpPr>
          <p:cNvPr id="641" name="Google Shape;641;p47"/>
          <p:cNvCxnSpPr/>
          <p:nvPr/>
        </p:nvCxnSpPr>
        <p:spPr>
          <a:xfrm>
            <a:off x="6898225" y="1085975"/>
            <a:ext cx="0" cy="3745500"/>
          </a:xfrm>
          <a:prstGeom prst="straightConnector1">
            <a:avLst/>
          </a:prstGeom>
          <a:noFill/>
          <a:ln cap="flat" cmpd="sng" w="9525">
            <a:solidFill>
              <a:schemeClr val="dk1"/>
            </a:solidFill>
            <a:prstDash val="solid"/>
            <a:round/>
            <a:headEnd len="sm" w="sm" type="none"/>
            <a:tailEnd len="sm" w="sm" type="none"/>
          </a:ln>
        </p:spPr>
      </p:cxnSp>
      <p:sp>
        <p:nvSpPr>
          <p:cNvPr id="642" name="Google Shape;642;p47"/>
          <p:cNvSpPr txBox="1"/>
          <p:nvPr/>
        </p:nvSpPr>
        <p:spPr>
          <a:xfrm>
            <a:off x="3008088" y="1262550"/>
            <a:ext cx="1665900" cy="2342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Conference and Provide Revision Support</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rPr b="0" i="0" lang="en" sz="1000" u="none" cap="none" strike="noStrike">
                <a:solidFill>
                  <a:srgbClr val="000000"/>
                </a:solidFill>
                <a:latin typeface="DM Sans"/>
                <a:ea typeface="DM Sans"/>
                <a:cs typeface="DM Sans"/>
                <a:sym typeface="DM Sans"/>
              </a:rPr>
              <a:t>The student’s artifact shows evidence of an emerging understanding of the targeted expectation(s). After conferencing and additional instruction/learning, the student may provide a revised or different artifact as evidence of their learning.</a:t>
            </a:r>
            <a:endParaRPr b="0" i="0" sz="1000" u="none" cap="none" strike="noStrike">
              <a:solidFill>
                <a:srgbClr val="000000"/>
              </a:solidFill>
              <a:latin typeface="DM Sans"/>
              <a:ea typeface="DM Sans"/>
              <a:cs typeface="DM Sans"/>
              <a:sym typeface="DM Sans"/>
            </a:endParaRPr>
          </a:p>
        </p:txBody>
      </p:sp>
      <p:sp>
        <p:nvSpPr>
          <p:cNvPr id="643" name="Google Shape;643;p47"/>
          <p:cNvSpPr txBox="1"/>
          <p:nvPr/>
        </p:nvSpPr>
        <p:spPr>
          <a:xfrm>
            <a:off x="5058900" y="1262550"/>
            <a:ext cx="1665900" cy="1988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Accept with Revision</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rPr b="0" i="0" lang="en" sz="1000" u="none" cap="none" strike="noStrike">
                <a:solidFill>
                  <a:srgbClr val="000000"/>
                </a:solidFill>
                <a:latin typeface="DM Sans"/>
                <a:ea typeface="DM Sans"/>
                <a:cs typeface="DM Sans"/>
                <a:sym typeface="DM Sans"/>
              </a:rPr>
              <a:t>The student’s artifact shows evidence of approaching a full understanding of the targeted expectation(s). The artifact may contain execution errors that should be corrected in revision. The student may revise the selected artifact or submit a different artifact.</a:t>
            </a:r>
            <a:endParaRPr b="0" i="0" sz="1000" u="none" cap="none" strike="noStrike">
              <a:solidFill>
                <a:srgbClr val="000000"/>
              </a:solidFill>
              <a:latin typeface="DM Sans"/>
              <a:ea typeface="DM Sans"/>
              <a:cs typeface="DM Sans"/>
              <a:sym typeface="DM Sans"/>
            </a:endParaRPr>
          </a:p>
        </p:txBody>
      </p:sp>
      <p:sp>
        <p:nvSpPr>
          <p:cNvPr id="644" name="Google Shape;644;p47"/>
          <p:cNvSpPr txBox="1"/>
          <p:nvPr/>
        </p:nvSpPr>
        <p:spPr>
          <a:xfrm>
            <a:off x="7071650" y="1262550"/>
            <a:ext cx="1665900" cy="926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 xml:space="preserve">Accept </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rPr b="0" i="0" lang="en" sz="1000" u="none" cap="none" strike="noStrike">
                <a:solidFill>
                  <a:srgbClr val="000000"/>
                </a:solidFill>
                <a:latin typeface="DM Sans"/>
                <a:ea typeface="DM Sans"/>
                <a:cs typeface="DM Sans"/>
                <a:sym typeface="DM Sans"/>
              </a:rPr>
              <a:t>The student’s artifact demonstrates evidence that they have met the targeted expectation(s).</a:t>
            </a:r>
            <a:endParaRPr b="0" i="0" sz="1000" u="none" cap="none" strike="noStrike">
              <a:solidFill>
                <a:srgbClr val="000000"/>
              </a:solidFill>
              <a:latin typeface="DM Sans"/>
              <a:ea typeface="DM Sans"/>
              <a:cs typeface="DM Sans"/>
              <a:sym typeface="DM Sans"/>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648" name="Shape 648"/>
        <p:cNvGrpSpPr/>
        <p:nvPr/>
      </p:nvGrpSpPr>
      <p:grpSpPr>
        <a:xfrm>
          <a:off x="0" y="0"/>
          <a:ext cx="0" cy="0"/>
          <a:chOff x="0" y="0"/>
          <a:chExt cx="0" cy="0"/>
        </a:xfrm>
      </p:grpSpPr>
      <p:cxnSp>
        <p:nvCxnSpPr>
          <p:cNvPr id="649" name="Google Shape;649;g365beb6cb74_0_92"/>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650" name="Google Shape;650;g365beb6cb74_0_92"/>
          <p:cNvSpPr txBox="1"/>
          <p:nvPr/>
        </p:nvSpPr>
        <p:spPr>
          <a:xfrm>
            <a:off x="615900" y="303450"/>
            <a:ext cx="50679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Examining Student Work</a:t>
            </a:r>
            <a:endParaRPr b="0" i="0" sz="3300" u="none" cap="none" strike="noStrike">
              <a:solidFill>
                <a:schemeClr val="dk1"/>
              </a:solidFill>
              <a:latin typeface="Nanum Myeongjo"/>
              <a:ea typeface="Nanum Myeongjo"/>
              <a:cs typeface="Nanum Myeongjo"/>
              <a:sym typeface="Nanum Myeongjo"/>
            </a:endParaRPr>
          </a:p>
        </p:txBody>
      </p:sp>
      <p:cxnSp>
        <p:nvCxnSpPr>
          <p:cNvPr id="651" name="Google Shape;651;g365beb6cb74_0_92"/>
          <p:cNvCxnSpPr/>
          <p:nvPr/>
        </p:nvCxnSpPr>
        <p:spPr>
          <a:xfrm>
            <a:off x="5674175" y="300"/>
            <a:ext cx="0" cy="5141400"/>
          </a:xfrm>
          <a:prstGeom prst="straightConnector1">
            <a:avLst/>
          </a:prstGeom>
          <a:noFill/>
          <a:ln cap="flat" cmpd="sng" w="9525">
            <a:solidFill>
              <a:schemeClr val="dk2"/>
            </a:solidFill>
            <a:prstDash val="solid"/>
            <a:round/>
            <a:headEnd len="sm" w="sm" type="none"/>
            <a:tailEnd len="sm" w="sm" type="none"/>
          </a:ln>
        </p:spPr>
      </p:cxnSp>
      <p:graphicFrame>
        <p:nvGraphicFramePr>
          <p:cNvPr id="652" name="Google Shape;652;g365beb6cb74_0_92"/>
          <p:cNvGraphicFramePr/>
          <p:nvPr/>
        </p:nvGraphicFramePr>
        <p:xfrm>
          <a:off x="1329888" y="1246550"/>
          <a:ext cx="3000000" cy="3000000"/>
        </p:xfrm>
        <a:graphic>
          <a:graphicData uri="http://schemas.openxmlformats.org/drawingml/2006/table">
            <a:tbl>
              <a:tblPr>
                <a:noFill/>
                <a:tableStyleId>{6649A290-8190-463D-9E4E-22953F3787AC}</a:tableStyleId>
              </a:tblPr>
              <a:tblGrid>
                <a:gridCol w="1784375"/>
                <a:gridCol w="1784375"/>
                <a:gridCol w="1784375"/>
              </a:tblGrid>
              <a:tr h="381325">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Conference and Provide Revision Support</a:t>
                      </a:r>
                      <a:endParaRPr b="1" sz="1200" u="none" cap="none" strike="noStrike">
                        <a:latin typeface="DM Sans"/>
                        <a:ea typeface="DM Sans"/>
                        <a:cs typeface="DM Sans"/>
                        <a:sym typeface="DM Sans"/>
                      </a:endParaRPr>
                    </a:p>
                  </a:txBody>
                  <a:tcPr marT="63500" marB="63500" marR="63500" marL="63500" anchor="ctr">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Accept with Revision</a:t>
                      </a:r>
                      <a:endParaRPr b="1" sz="1200" u="none" cap="none" strike="noStrike">
                        <a:latin typeface="DM Sans"/>
                        <a:ea typeface="DM Sans"/>
                        <a:cs typeface="DM Sans"/>
                        <a:sym typeface="DM Sans"/>
                      </a:endParaRPr>
                    </a:p>
                  </a:txBody>
                  <a:tcPr marT="63500" marB="63500" marR="63500" marL="63500" anchor="ctr">
                    <a:lnB cap="flat" cmpd="sng" w="12700">
                      <a:solidFill>
                        <a:srgbClr val="1F1F1F"/>
                      </a:solidFill>
                      <a:prstDash val="solid"/>
                      <a:round/>
                      <a:headEnd len="sm" w="sm" type="none"/>
                      <a:tailEnd len="sm" w="sm" type="none"/>
                    </a:lnB>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Accept</a:t>
                      </a:r>
                      <a:endParaRPr b="1" sz="1200" u="none" cap="none" strike="noStrike">
                        <a:latin typeface="DM Sans"/>
                        <a:ea typeface="DM Sans"/>
                        <a:cs typeface="DM Sans"/>
                        <a:sym typeface="DM Sans"/>
                      </a:endParaRPr>
                    </a:p>
                  </a:txBody>
                  <a:tcPr marT="63500" marB="63500" marR="63500" marL="63500" anchor="ctr">
                    <a:solidFill>
                      <a:srgbClr val="83FBA3"/>
                    </a:solidFill>
                  </a:tcPr>
                </a:tc>
              </a:tr>
              <a:tr h="1246575">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R cap="flat" cmpd="sng" w="12700">
                      <a:solidFill>
                        <a:srgbClr val="1F1F1F"/>
                      </a:solidFill>
                      <a:prstDash val="solid"/>
                      <a:round/>
                      <a:headEnd len="sm" w="sm" type="none"/>
                      <a:tailEnd len="sm" w="sm" type="none"/>
                    </a:lnR>
                    <a:solidFill>
                      <a:srgbClr val="FFFFFF"/>
                    </a:solidFill>
                  </a:tcPr>
                </a:tc>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1F1F1F"/>
                      </a:solidFill>
                      <a:prstDash val="solid"/>
                      <a:round/>
                      <a:headEnd len="sm" w="sm" type="none"/>
                      <a:tailEnd len="sm" w="sm" type="none"/>
                    </a:lnT>
                    <a:lnB cap="flat" cmpd="sng" w="12700">
                      <a:solidFill>
                        <a:srgbClr val="1F1F1F"/>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solidFill>
                      <a:srgbClr val="FFFFFF"/>
                    </a:solidFill>
                  </a:tcPr>
                </a:tc>
              </a:tr>
            </a:tbl>
          </a:graphicData>
        </a:graphic>
      </p:graphicFrame>
      <p:pic>
        <p:nvPicPr>
          <p:cNvPr id="653" name="Google Shape;653;g365beb6cb74_0_92"/>
          <p:cNvPicPr preferRelativeResize="0"/>
          <p:nvPr/>
        </p:nvPicPr>
        <p:blipFill rotWithShape="1">
          <a:blip r:embed="rId3">
            <a:alphaModFix/>
          </a:blip>
          <a:srcRect b="0" l="0" r="0" t="0"/>
          <a:stretch/>
        </p:blipFill>
        <p:spPr>
          <a:xfrm>
            <a:off x="111675" y="1635525"/>
            <a:ext cx="544274" cy="534625"/>
          </a:xfrm>
          <a:prstGeom prst="rect">
            <a:avLst/>
          </a:prstGeom>
          <a:noFill/>
          <a:ln>
            <a:noFill/>
          </a:ln>
        </p:spPr>
      </p:pic>
      <p:pic>
        <p:nvPicPr>
          <p:cNvPr id="654" name="Google Shape;654;g365beb6cb74_0_92"/>
          <p:cNvPicPr preferRelativeResize="0"/>
          <p:nvPr/>
        </p:nvPicPr>
        <p:blipFill rotWithShape="1">
          <a:blip r:embed="rId3">
            <a:alphaModFix/>
          </a:blip>
          <a:srcRect b="0" l="0" r="0" t="0"/>
          <a:stretch/>
        </p:blipFill>
        <p:spPr>
          <a:xfrm>
            <a:off x="264075" y="1787925"/>
            <a:ext cx="544274" cy="534625"/>
          </a:xfrm>
          <a:prstGeom prst="rect">
            <a:avLst/>
          </a:prstGeom>
          <a:noFill/>
          <a:ln>
            <a:noFill/>
          </a:ln>
        </p:spPr>
      </p:pic>
      <p:pic>
        <p:nvPicPr>
          <p:cNvPr id="655" name="Google Shape;655;g365beb6cb74_0_92"/>
          <p:cNvPicPr preferRelativeResize="0"/>
          <p:nvPr/>
        </p:nvPicPr>
        <p:blipFill rotWithShape="1">
          <a:blip r:embed="rId3">
            <a:alphaModFix/>
          </a:blip>
          <a:srcRect b="0" l="0" r="0" t="0"/>
          <a:stretch/>
        </p:blipFill>
        <p:spPr>
          <a:xfrm>
            <a:off x="416475" y="1940325"/>
            <a:ext cx="544274" cy="534625"/>
          </a:xfrm>
          <a:prstGeom prst="rect">
            <a:avLst/>
          </a:prstGeom>
          <a:noFill/>
          <a:ln>
            <a:noFill/>
          </a:ln>
        </p:spPr>
      </p:pic>
      <p:pic>
        <p:nvPicPr>
          <p:cNvPr id="656" name="Google Shape;656;g365beb6cb74_0_92"/>
          <p:cNvPicPr preferRelativeResize="0"/>
          <p:nvPr/>
        </p:nvPicPr>
        <p:blipFill rotWithShape="1">
          <a:blip r:embed="rId3">
            <a:alphaModFix/>
          </a:blip>
          <a:srcRect b="0" l="0" r="0" t="0"/>
          <a:stretch/>
        </p:blipFill>
        <p:spPr>
          <a:xfrm>
            <a:off x="568875" y="2092725"/>
            <a:ext cx="544274" cy="534625"/>
          </a:xfrm>
          <a:prstGeom prst="rect">
            <a:avLst/>
          </a:prstGeom>
          <a:noFill/>
          <a:ln>
            <a:noFill/>
          </a:ln>
        </p:spPr>
      </p:pic>
      <p:pic>
        <p:nvPicPr>
          <p:cNvPr id="657" name="Google Shape;657;g365beb6cb74_0_92"/>
          <p:cNvPicPr preferRelativeResize="0"/>
          <p:nvPr/>
        </p:nvPicPr>
        <p:blipFill rotWithShape="1">
          <a:blip r:embed="rId3">
            <a:alphaModFix/>
          </a:blip>
          <a:srcRect b="0" l="0" r="0" t="0"/>
          <a:stretch/>
        </p:blipFill>
        <p:spPr>
          <a:xfrm>
            <a:off x="721275" y="2245125"/>
            <a:ext cx="544274" cy="534625"/>
          </a:xfrm>
          <a:prstGeom prst="rect">
            <a:avLst/>
          </a:prstGeom>
          <a:noFill/>
          <a:ln>
            <a:noFill/>
          </a:ln>
        </p:spPr>
      </p:pic>
      <p:sp>
        <p:nvSpPr>
          <p:cNvPr id="658" name="Google Shape;658;g365beb6cb74_0_92"/>
          <p:cNvSpPr/>
          <p:nvPr/>
        </p:nvSpPr>
        <p:spPr>
          <a:xfrm rot="10800000">
            <a:off x="1265624" y="2322550"/>
            <a:ext cx="14328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9" name="Google Shape;659;g365beb6cb74_0_92"/>
          <p:cNvSpPr/>
          <p:nvPr/>
        </p:nvSpPr>
        <p:spPr>
          <a:xfrm>
            <a:off x="615898" y="3288250"/>
            <a:ext cx="1649400" cy="1616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0" name="Google Shape;660;g365beb6cb74_0_92"/>
          <p:cNvSpPr txBox="1"/>
          <p:nvPr/>
        </p:nvSpPr>
        <p:spPr>
          <a:xfrm>
            <a:off x="754950" y="3496300"/>
            <a:ext cx="1371300" cy="1200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300" u="none" cap="none" strike="noStrike">
                <a:solidFill>
                  <a:srgbClr val="83FBA3"/>
                </a:solidFill>
                <a:latin typeface="DM Sans"/>
                <a:ea typeface="DM Sans"/>
                <a:cs typeface="DM Sans"/>
                <a:sym typeface="DM Sans"/>
              </a:rPr>
              <a:t>Drag a checkmark to the Criteria for Success to reflect evidence of learning</a:t>
            </a:r>
            <a:endParaRPr b="1" i="0" sz="700" u="none" cap="none" strike="noStrike">
              <a:solidFill>
                <a:srgbClr val="83FBA3"/>
              </a:solidFill>
              <a:latin typeface="DM Sans"/>
              <a:ea typeface="DM Sans"/>
              <a:cs typeface="DM Sans"/>
              <a:sym typeface="DM Sans"/>
            </a:endParaRPr>
          </a:p>
        </p:txBody>
      </p:sp>
      <p:graphicFrame>
        <p:nvGraphicFramePr>
          <p:cNvPr id="661" name="Google Shape;661;g365beb6cb74_0_92"/>
          <p:cNvGraphicFramePr/>
          <p:nvPr/>
        </p:nvGraphicFramePr>
        <p:xfrm>
          <a:off x="5926900" y="2474950"/>
          <a:ext cx="3000000" cy="3000000"/>
        </p:xfrm>
        <a:graphic>
          <a:graphicData uri="http://schemas.openxmlformats.org/drawingml/2006/table">
            <a:tbl>
              <a:tblPr>
                <a:noFill/>
                <a:tableStyleId>{C54DAF3F-0BFB-46EF-8909-9BCD2746466E}</a:tableStyleId>
              </a:tblPr>
              <a:tblGrid>
                <a:gridCol w="2913900"/>
              </a:tblGrid>
              <a:tr h="635750">
                <a:tc>
                  <a:txBody>
                    <a:bodyPr/>
                    <a:lstStyle/>
                    <a:p>
                      <a:pPr indent="0" lvl="0" marL="0" marR="0" rtl="0" algn="l">
                        <a:lnSpc>
                          <a:spcPct val="100000"/>
                        </a:lnSpc>
                        <a:spcBef>
                          <a:spcPts val="0"/>
                        </a:spcBef>
                        <a:spcAft>
                          <a:spcPts val="0"/>
                        </a:spcAft>
                        <a:buClr>
                          <a:srgbClr val="000000"/>
                        </a:buClr>
                        <a:buSzPts val="1400"/>
                        <a:buFont typeface="Arial"/>
                        <a:buNone/>
                      </a:pPr>
                      <a:r>
                        <a:rPr b="1" lang="en" sz="1400" u="none" cap="none" strike="noStrike">
                          <a:solidFill>
                            <a:srgbClr val="000000"/>
                          </a:solidFill>
                        </a:rPr>
                        <a:t>Your thoughts about the evidence visible in the work</a:t>
                      </a:r>
                      <a:r>
                        <a:rPr lang="en" sz="1400" u="none" cap="none" strike="noStrike">
                          <a:solidFill>
                            <a:srgbClr val="000000"/>
                          </a:solidFill>
                        </a:rPr>
                        <a:t>.</a:t>
                      </a:r>
                      <a:endParaRPr b="1"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83FBA3"/>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bl>
          </a:graphicData>
        </a:graphic>
      </p:graphicFrame>
      <p:sp>
        <p:nvSpPr>
          <p:cNvPr id="662" name="Google Shape;662;g365beb6cb74_0_92"/>
          <p:cNvSpPr/>
          <p:nvPr/>
        </p:nvSpPr>
        <p:spPr>
          <a:xfrm>
            <a:off x="3334160" y="3288250"/>
            <a:ext cx="1649400" cy="1616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3" name="Google Shape;663;g365beb6cb74_0_92"/>
          <p:cNvSpPr txBox="1"/>
          <p:nvPr/>
        </p:nvSpPr>
        <p:spPr>
          <a:xfrm>
            <a:off x="3473212" y="3680950"/>
            <a:ext cx="1371300" cy="8313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800" u="none" cap="none" strike="noStrike">
                <a:solidFill>
                  <a:srgbClr val="83FBA3"/>
                </a:solidFill>
                <a:latin typeface="DM Sans"/>
                <a:ea typeface="DM Sans"/>
                <a:cs typeface="DM Sans"/>
                <a:sym typeface="DM Sans"/>
              </a:rPr>
              <a:t>Type out your thoughts</a:t>
            </a:r>
            <a:endParaRPr b="1" i="0" sz="1200" u="none" cap="none" strike="noStrike">
              <a:solidFill>
                <a:srgbClr val="83FBA3"/>
              </a:solidFill>
              <a:latin typeface="DM Sans"/>
              <a:ea typeface="DM Sans"/>
              <a:cs typeface="DM Sans"/>
              <a:sym typeface="DM Sans"/>
            </a:endParaRPr>
          </a:p>
        </p:txBody>
      </p:sp>
      <p:sp>
        <p:nvSpPr>
          <p:cNvPr id="664" name="Google Shape;664;g365beb6cb74_0_92"/>
          <p:cNvSpPr/>
          <p:nvPr/>
        </p:nvSpPr>
        <p:spPr>
          <a:xfrm rot="10800000">
            <a:off x="5051049" y="3944500"/>
            <a:ext cx="14328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68" name="Shape 668"/>
        <p:cNvGrpSpPr/>
        <p:nvPr/>
      </p:nvGrpSpPr>
      <p:grpSpPr>
        <a:xfrm>
          <a:off x="0" y="0"/>
          <a:ext cx="0" cy="0"/>
          <a:chOff x="0" y="0"/>
          <a:chExt cx="0" cy="0"/>
        </a:xfrm>
      </p:grpSpPr>
      <p:cxnSp>
        <p:nvCxnSpPr>
          <p:cNvPr id="669" name="Google Shape;669;p49"/>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670" name="Google Shape;670;p49"/>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Example #1</a:t>
            </a:r>
            <a:endParaRPr b="0" i="0" sz="3300" u="none" cap="none" strike="noStrike">
              <a:solidFill>
                <a:schemeClr val="dk1"/>
              </a:solidFill>
              <a:latin typeface="Nanum Myeongjo"/>
              <a:ea typeface="Nanum Myeongjo"/>
              <a:cs typeface="Nanum Myeongjo"/>
              <a:sym typeface="Nanum Myeongjo"/>
            </a:endParaRPr>
          </a:p>
        </p:txBody>
      </p:sp>
      <p:cxnSp>
        <p:nvCxnSpPr>
          <p:cNvPr id="671" name="Google Shape;671;p49"/>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pic>
        <p:nvPicPr>
          <p:cNvPr id="672" name="Google Shape;672;p49"/>
          <p:cNvPicPr preferRelativeResize="0"/>
          <p:nvPr/>
        </p:nvPicPr>
        <p:blipFill rotWithShape="1">
          <a:blip r:embed="rId3">
            <a:alphaModFix/>
          </a:blip>
          <a:srcRect b="0" l="0" r="6366" t="0"/>
          <a:stretch/>
        </p:blipFill>
        <p:spPr>
          <a:xfrm rot="-5400000">
            <a:off x="2933287" y="387237"/>
            <a:ext cx="4807501" cy="4207875"/>
          </a:xfrm>
          <a:prstGeom prst="rect">
            <a:avLst/>
          </a:prstGeom>
          <a:noFill/>
          <a:ln>
            <a:noFill/>
          </a:ln>
        </p:spPr>
      </p:pic>
      <p:sp>
        <p:nvSpPr>
          <p:cNvPr id="673" name="Google Shape;673;p49"/>
          <p:cNvSpPr/>
          <p:nvPr/>
        </p:nvSpPr>
        <p:spPr>
          <a:xfrm>
            <a:off x="7000475" y="22739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4" name="Google Shape;674;p49"/>
          <p:cNvSpPr txBox="1"/>
          <p:nvPr/>
        </p:nvSpPr>
        <p:spPr>
          <a:xfrm>
            <a:off x="7196525" y="30006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FFF8EF"/>
                </a:solidFill>
                <a:latin typeface="DM Sans"/>
                <a:ea typeface="DM Sans"/>
                <a:cs typeface="DM Sans"/>
                <a:sym typeface="DM Sans"/>
              </a:rPr>
              <a:t>Let’s norm our feedback</a:t>
            </a:r>
            <a:endParaRPr b="1" i="0" sz="1000" u="none" cap="none" strike="noStrike">
              <a:solidFill>
                <a:srgbClr val="FFF8EF"/>
              </a:solidFill>
              <a:latin typeface="DM Sans"/>
              <a:ea typeface="DM Sans"/>
              <a:cs typeface="DM Sans"/>
              <a:sym typeface="DM Sans"/>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78" name="Shape 678"/>
        <p:cNvGrpSpPr/>
        <p:nvPr/>
      </p:nvGrpSpPr>
      <p:grpSpPr>
        <a:xfrm>
          <a:off x="0" y="0"/>
          <a:ext cx="0" cy="0"/>
          <a:chOff x="0" y="0"/>
          <a:chExt cx="0" cy="0"/>
        </a:xfrm>
      </p:grpSpPr>
      <p:cxnSp>
        <p:nvCxnSpPr>
          <p:cNvPr id="679" name="Google Shape;679;p50"/>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680" name="Google Shape;680;p50"/>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Example #2</a:t>
            </a:r>
            <a:endParaRPr b="0" i="0" sz="3300" u="none" cap="none" strike="noStrike">
              <a:solidFill>
                <a:schemeClr val="dk1"/>
              </a:solidFill>
              <a:latin typeface="Nanum Myeongjo"/>
              <a:ea typeface="Nanum Myeongjo"/>
              <a:cs typeface="Nanum Myeongjo"/>
              <a:sym typeface="Nanum Myeongjo"/>
            </a:endParaRPr>
          </a:p>
        </p:txBody>
      </p:sp>
      <p:cxnSp>
        <p:nvCxnSpPr>
          <p:cNvPr id="681" name="Google Shape;681;p50"/>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grpSp>
        <p:nvGrpSpPr>
          <p:cNvPr id="682" name="Google Shape;682;p50"/>
          <p:cNvGrpSpPr/>
          <p:nvPr/>
        </p:nvGrpSpPr>
        <p:grpSpPr>
          <a:xfrm>
            <a:off x="237713" y="970700"/>
            <a:ext cx="8668575" cy="3712400"/>
            <a:chOff x="-49725" y="782375"/>
            <a:chExt cx="8668575" cy="3712400"/>
          </a:xfrm>
        </p:grpSpPr>
        <p:pic>
          <p:nvPicPr>
            <p:cNvPr id="683" name="Google Shape;683;p50"/>
            <p:cNvPicPr preferRelativeResize="0"/>
            <p:nvPr/>
          </p:nvPicPr>
          <p:blipFill rotWithShape="1">
            <a:blip r:embed="rId3">
              <a:alphaModFix/>
            </a:blip>
            <a:srcRect b="0" l="0" r="0" t="0"/>
            <a:stretch/>
          </p:blipFill>
          <p:spPr>
            <a:xfrm>
              <a:off x="-49725" y="782375"/>
              <a:ext cx="2776621" cy="3451614"/>
            </a:xfrm>
            <a:prstGeom prst="rect">
              <a:avLst/>
            </a:prstGeom>
            <a:noFill/>
            <a:ln>
              <a:noFill/>
            </a:ln>
          </p:spPr>
        </p:pic>
        <p:pic>
          <p:nvPicPr>
            <p:cNvPr id="684" name="Google Shape;684;p50"/>
            <p:cNvPicPr preferRelativeResize="0"/>
            <p:nvPr/>
          </p:nvPicPr>
          <p:blipFill rotWithShape="1">
            <a:blip r:embed="rId4">
              <a:alphaModFix/>
            </a:blip>
            <a:srcRect b="0" l="0" r="0" t="0"/>
            <a:stretch/>
          </p:blipFill>
          <p:spPr>
            <a:xfrm>
              <a:off x="2726895" y="905513"/>
              <a:ext cx="3036137" cy="3084945"/>
            </a:xfrm>
            <a:prstGeom prst="rect">
              <a:avLst/>
            </a:prstGeom>
            <a:noFill/>
            <a:ln>
              <a:noFill/>
            </a:ln>
          </p:spPr>
        </p:pic>
        <p:pic>
          <p:nvPicPr>
            <p:cNvPr id="685" name="Google Shape;685;p50"/>
            <p:cNvPicPr preferRelativeResize="0"/>
            <p:nvPr/>
          </p:nvPicPr>
          <p:blipFill rotWithShape="1">
            <a:blip r:embed="rId5">
              <a:alphaModFix/>
            </a:blip>
            <a:srcRect b="14246" l="0" r="0" t="27209"/>
            <a:stretch/>
          </p:blipFill>
          <p:spPr>
            <a:xfrm>
              <a:off x="5534572" y="913739"/>
              <a:ext cx="3084278" cy="1829879"/>
            </a:xfrm>
            <a:prstGeom prst="rect">
              <a:avLst/>
            </a:prstGeom>
            <a:noFill/>
            <a:ln>
              <a:noFill/>
            </a:ln>
          </p:spPr>
        </p:pic>
        <p:pic>
          <p:nvPicPr>
            <p:cNvPr id="686" name="Google Shape;686;p50"/>
            <p:cNvPicPr preferRelativeResize="0"/>
            <p:nvPr/>
          </p:nvPicPr>
          <p:blipFill rotWithShape="1">
            <a:blip r:embed="rId6">
              <a:alphaModFix/>
            </a:blip>
            <a:srcRect b="0" l="0" r="0" t="0"/>
            <a:stretch/>
          </p:blipFill>
          <p:spPr>
            <a:xfrm>
              <a:off x="5452092" y="2637474"/>
              <a:ext cx="2686156" cy="1857301"/>
            </a:xfrm>
            <a:prstGeom prst="rect">
              <a:avLst/>
            </a:prstGeom>
            <a:noFill/>
            <a:ln>
              <a:noFill/>
            </a:ln>
          </p:spPr>
        </p:pic>
      </p:grpSp>
      <p:sp>
        <p:nvSpPr>
          <p:cNvPr id="687" name="Google Shape;687;p50"/>
          <p:cNvSpPr/>
          <p:nvPr/>
        </p:nvSpPr>
        <p:spPr>
          <a:xfrm>
            <a:off x="3412525" y="323675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8" name="Google Shape;688;p50"/>
          <p:cNvSpPr txBox="1"/>
          <p:nvPr/>
        </p:nvSpPr>
        <p:spPr>
          <a:xfrm>
            <a:off x="3608575" y="3963500"/>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FFF8EF"/>
                </a:solidFill>
                <a:latin typeface="DM Sans"/>
                <a:ea typeface="DM Sans"/>
                <a:cs typeface="DM Sans"/>
                <a:sym typeface="DM Sans"/>
              </a:rPr>
              <a:t>Let’s norm our feedback</a:t>
            </a:r>
            <a:endParaRPr b="1" i="0" sz="1000" u="none" cap="none" strike="noStrike">
              <a:solidFill>
                <a:srgbClr val="FFF8EF"/>
              </a:solidFill>
              <a:latin typeface="DM Sans"/>
              <a:ea typeface="DM Sans"/>
              <a:cs typeface="DM Sans"/>
              <a:sym typeface="DM Sans"/>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92" name="Shape 692"/>
        <p:cNvGrpSpPr/>
        <p:nvPr/>
      </p:nvGrpSpPr>
      <p:grpSpPr>
        <a:xfrm>
          <a:off x="0" y="0"/>
          <a:ext cx="0" cy="0"/>
          <a:chOff x="0" y="0"/>
          <a:chExt cx="0" cy="0"/>
        </a:xfrm>
      </p:grpSpPr>
      <p:cxnSp>
        <p:nvCxnSpPr>
          <p:cNvPr id="693" name="Google Shape;693;p51"/>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694" name="Google Shape;694;p51"/>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Example #3</a:t>
            </a:r>
            <a:endParaRPr b="0" i="0" sz="3300" u="none" cap="none" strike="noStrike">
              <a:solidFill>
                <a:schemeClr val="dk1"/>
              </a:solidFill>
              <a:latin typeface="Nanum Myeongjo"/>
              <a:ea typeface="Nanum Myeongjo"/>
              <a:cs typeface="Nanum Myeongjo"/>
              <a:sym typeface="Nanum Myeongjo"/>
            </a:endParaRPr>
          </a:p>
        </p:txBody>
      </p:sp>
      <p:cxnSp>
        <p:nvCxnSpPr>
          <p:cNvPr id="695" name="Google Shape;695;p51"/>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pic>
        <p:nvPicPr>
          <p:cNvPr id="696" name="Google Shape;696;p51"/>
          <p:cNvPicPr preferRelativeResize="0"/>
          <p:nvPr/>
        </p:nvPicPr>
        <p:blipFill rotWithShape="1">
          <a:blip r:embed="rId3">
            <a:alphaModFix/>
          </a:blip>
          <a:srcRect b="9237" l="7285" r="34603" t="14664"/>
          <a:stretch/>
        </p:blipFill>
        <p:spPr>
          <a:xfrm>
            <a:off x="312775" y="1286325"/>
            <a:ext cx="2650849" cy="1951632"/>
          </a:xfrm>
          <a:prstGeom prst="rect">
            <a:avLst/>
          </a:prstGeom>
          <a:noFill/>
          <a:ln>
            <a:noFill/>
          </a:ln>
        </p:spPr>
      </p:pic>
      <p:pic>
        <p:nvPicPr>
          <p:cNvPr id="697" name="Google Shape;697;p51"/>
          <p:cNvPicPr preferRelativeResize="0"/>
          <p:nvPr/>
        </p:nvPicPr>
        <p:blipFill rotWithShape="1">
          <a:blip r:embed="rId4">
            <a:alphaModFix/>
          </a:blip>
          <a:srcRect b="0" l="0" r="0" t="0"/>
          <a:stretch/>
        </p:blipFill>
        <p:spPr>
          <a:xfrm>
            <a:off x="5942025" y="792231"/>
            <a:ext cx="3168998" cy="4225306"/>
          </a:xfrm>
          <a:prstGeom prst="rect">
            <a:avLst/>
          </a:prstGeom>
          <a:noFill/>
          <a:ln>
            <a:noFill/>
          </a:ln>
        </p:spPr>
      </p:pic>
      <p:pic>
        <p:nvPicPr>
          <p:cNvPr id="698" name="Google Shape;698;p51"/>
          <p:cNvPicPr preferRelativeResize="0"/>
          <p:nvPr/>
        </p:nvPicPr>
        <p:blipFill rotWithShape="1">
          <a:blip r:embed="rId5">
            <a:alphaModFix/>
          </a:blip>
          <a:srcRect b="0" l="0" r="0" t="0"/>
          <a:stretch/>
        </p:blipFill>
        <p:spPr>
          <a:xfrm>
            <a:off x="2773025" y="792226"/>
            <a:ext cx="3168998" cy="4225326"/>
          </a:xfrm>
          <a:prstGeom prst="rect">
            <a:avLst/>
          </a:prstGeom>
          <a:noFill/>
          <a:ln>
            <a:noFill/>
          </a:ln>
        </p:spPr>
      </p:pic>
      <p:sp>
        <p:nvSpPr>
          <p:cNvPr id="699" name="Google Shape;699;p51"/>
          <p:cNvSpPr/>
          <p:nvPr/>
        </p:nvSpPr>
        <p:spPr>
          <a:xfrm>
            <a:off x="516925" y="255095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0" name="Google Shape;700;p51"/>
          <p:cNvSpPr txBox="1"/>
          <p:nvPr/>
        </p:nvSpPr>
        <p:spPr>
          <a:xfrm>
            <a:off x="712975" y="3277700"/>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FFF8EF"/>
                </a:solidFill>
                <a:latin typeface="DM Sans"/>
                <a:ea typeface="DM Sans"/>
                <a:cs typeface="DM Sans"/>
                <a:sym typeface="DM Sans"/>
              </a:rPr>
              <a:t>Let’s norm our feedback</a:t>
            </a:r>
            <a:endParaRPr b="1" i="0" sz="1000" u="none" cap="none" strike="noStrike">
              <a:solidFill>
                <a:srgbClr val="FFF8EF"/>
              </a:solidFill>
              <a:latin typeface="DM Sans"/>
              <a:ea typeface="DM Sans"/>
              <a:cs typeface="DM Sans"/>
              <a:sym typeface="DM Sans"/>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704" name="Shape 704"/>
        <p:cNvGrpSpPr/>
        <p:nvPr/>
      </p:nvGrpSpPr>
      <p:grpSpPr>
        <a:xfrm>
          <a:off x="0" y="0"/>
          <a:ext cx="0" cy="0"/>
          <a:chOff x="0" y="0"/>
          <a:chExt cx="0" cy="0"/>
        </a:xfrm>
      </p:grpSpPr>
      <p:cxnSp>
        <p:nvCxnSpPr>
          <p:cNvPr id="705" name="Google Shape;705;p52"/>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706" name="Google Shape;706;p52"/>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707" name="Google Shape;707;p52"/>
          <p:cNvSpPr txBox="1"/>
          <p:nvPr/>
        </p:nvSpPr>
        <p:spPr>
          <a:xfrm>
            <a:off x="615900" y="368375"/>
            <a:ext cx="49005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Let’s Hear Some Reflections</a:t>
            </a:r>
            <a:endParaRPr b="0" i="0" sz="3500" u="none" cap="none" strike="noStrike">
              <a:solidFill>
                <a:srgbClr val="83FBA3"/>
              </a:solidFill>
              <a:latin typeface="Nanum Myeongjo"/>
              <a:ea typeface="Nanum Myeongjo"/>
              <a:cs typeface="Nanum Myeongjo"/>
              <a:sym typeface="Nanum Myeongjo"/>
            </a:endParaRPr>
          </a:p>
        </p:txBody>
      </p:sp>
      <p:sp>
        <p:nvSpPr>
          <p:cNvPr id="708" name="Google Shape;708;p52"/>
          <p:cNvSpPr txBox="1"/>
          <p:nvPr/>
        </p:nvSpPr>
        <p:spPr>
          <a:xfrm>
            <a:off x="615900" y="1598550"/>
            <a:ext cx="5421300" cy="16353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2200"/>
              <a:buFont typeface="Arial"/>
              <a:buNone/>
            </a:pPr>
            <a:r>
              <a:rPr b="0" i="0" lang="en" sz="2200" u="none" cap="none" strike="noStrike">
                <a:solidFill>
                  <a:schemeClr val="lt1"/>
                </a:solidFill>
                <a:latin typeface="DM Sans"/>
                <a:ea typeface="DM Sans"/>
                <a:cs typeface="DM Sans"/>
                <a:sym typeface="DM Sans"/>
              </a:rPr>
              <a:t xml:space="preserve">What kinds of support will students need to demonstrate evidence of learning?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1000"/>
              </a:spcAft>
              <a:buClr>
                <a:srgbClr val="000000"/>
              </a:buClr>
              <a:buSzPts val="2200"/>
              <a:buFont typeface="Arial"/>
              <a:buNone/>
            </a:pPr>
            <a:r>
              <a:rPr b="0" i="0" lang="en" sz="2200" u="none" cap="none" strike="noStrike">
                <a:solidFill>
                  <a:schemeClr val="lt1"/>
                </a:solidFill>
                <a:latin typeface="DM Sans"/>
                <a:ea typeface="DM Sans"/>
                <a:cs typeface="DM Sans"/>
                <a:sym typeface="DM Sans"/>
              </a:rPr>
              <a:t xml:space="preserve">Has your thinking changed at all on how to implement this task? If so, how? </a:t>
            </a:r>
            <a:endParaRPr b="0" i="0" sz="2700" u="none" cap="none" strike="noStrike">
              <a:solidFill>
                <a:schemeClr val="lt1"/>
              </a:solidFill>
              <a:latin typeface="DM Sans"/>
              <a:ea typeface="DM Sans"/>
              <a:cs typeface="DM Sans"/>
              <a:sym typeface="DM Sans"/>
            </a:endParaRPr>
          </a:p>
        </p:txBody>
      </p:sp>
      <p:sp>
        <p:nvSpPr>
          <p:cNvPr id="709" name="Google Shape;709;p52"/>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0" name="Google Shape;710;p52"/>
          <p:cNvSpPr txBox="1"/>
          <p:nvPr/>
        </p:nvSpPr>
        <p:spPr>
          <a:xfrm>
            <a:off x="6735575" y="3076125"/>
            <a:ext cx="15615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145758"/>
                </a:solidFill>
                <a:latin typeface="DM Sans"/>
                <a:ea typeface="DM Sans"/>
                <a:cs typeface="DM Sans"/>
                <a:sym typeface="DM Sans"/>
              </a:rPr>
              <a:t xml:space="preserve">Come off </a:t>
            </a:r>
            <a:br>
              <a:rPr b="1" i="0" lang="en" sz="1400" u="none" cap="none" strike="noStrike">
                <a:solidFill>
                  <a:srgbClr val="145758"/>
                </a:solidFill>
                <a:latin typeface="DM Sans"/>
                <a:ea typeface="DM Sans"/>
                <a:cs typeface="DM Sans"/>
                <a:sym typeface="DM Sans"/>
              </a:rPr>
            </a:br>
            <a:r>
              <a:rPr b="1" i="0" lang="en" sz="1400" u="none" cap="none" strike="noStrike">
                <a:solidFill>
                  <a:srgbClr val="145758"/>
                </a:solidFill>
                <a:latin typeface="DM Sans"/>
                <a:ea typeface="DM Sans"/>
                <a:cs typeface="DM Sans"/>
                <a:sym typeface="DM Sans"/>
              </a:rPr>
              <a:t>mute or share in the chat!</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714" name="Shape 714"/>
        <p:cNvGrpSpPr/>
        <p:nvPr/>
      </p:nvGrpSpPr>
      <p:grpSpPr>
        <a:xfrm>
          <a:off x="0" y="0"/>
          <a:ext cx="0" cy="0"/>
          <a:chOff x="0" y="0"/>
          <a:chExt cx="0" cy="0"/>
        </a:xfrm>
      </p:grpSpPr>
      <p:cxnSp>
        <p:nvCxnSpPr>
          <p:cNvPr id="715" name="Google Shape;715;p53"/>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716" name="Google Shape;716;p53"/>
          <p:cNvSpPr txBox="1"/>
          <p:nvPr/>
        </p:nvSpPr>
        <p:spPr>
          <a:xfrm>
            <a:off x="3419850" y="303450"/>
            <a:ext cx="4318200" cy="1819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Closing</a:t>
            </a:r>
            <a:endParaRPr b="0" i="0" sz="5200" u="none" cap="none" strike="noStrike">
              <a:solidFill>
                <a:schemeClr val="dk1"/>
              </a:solidFill>
              <a:latin typeface="Nanum Myeongjo"/>
              <a:ea typeface="Nanum Myeongjo"/>
              <a:cs typeface="Nanum Myeongjo"/>
              <a:sym typeface="Nanum Myeongjo"/>
            </a:endParaRPr>
          </a:p>
        </p:txBody>
      </p:sp>
      <p:sp>
        <p:nvSpPr>
          <p:cNvPr id="717" name="Google Shape;717;p53"/>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06</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721" name="Shape 721"/>
        <p:cNvGrpSpPr/>
        <p:nvPr/>
      </p:nvGrpSpPr>
      <p:grpSpPr>
        <a:xfrm>
          <a:off x="0" y="0"/>
          <a:ext cx="0" cy="0"/>
          <a:chOff x="0" y="0"/>
          <a:chExt cx="0" cy="0"/>
        </a:xfrm>
      </p:grpSpPr>
      <p:cxnSp>
        <p:nvCxnSpPr>
          <p:cNvPr id="722" name="Google Shape;722;p54"/>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723" name="Google Shape;723;p54"/>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724" name="Google Shape;724;p54"/>
          <p:cNvSpPr txBox="1"/>
          <p:nvPr/>
        </p:nvSpPr>
        <p:spPr>
          <a:xfrm>
            <a:off x="615900" y="1598550"/>
            <a:ext cx="5421300" cy="30204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0" i="0" lang="en" sz="1800" u="none" cap="none" strike="noStrike">
                <a:solidFill>
                  <a:schemeClr val="lt1"/>
                </a:solidFill>
                <a:latin typeface="DM Sans"/>
                <a:ea typeface="DM Sans"/>
                <a:cs typeface="DM Sans"/>
                <a:sym typeface="DM Sans"/>
              </a:rPr>
              <a:t xml:space="preserve">Choose one question to respond to: </a:t>
            </a:r>
            <a:endParaRPr b="0" i="0" sz="1800" u="none" cap="none" strike="noStrike">
              <a:solidFill>
                <a:schemeClr val="lt1"/>
              </a:solidFill>
              <a:latin typeface="DM Sans"/>
              <a:ea typeface="DM Sans"/>
              <a:cs typeface="DM Sans"/>
              <a:sym typeface="DM Sans"/>
            </a:endParaRPr>
          </a:p>
          <a:p>
            <a:pPr indent="-342900" lvl="0" marL="457200" marR="0" rtl="0" algn="l">
              <a:lnSpc>
                <a:spcPct val="115000"/>
              </a:lnSpc>
              <a:spcBef>
                <a:spcPts val="1000"/>
              </a:spcBef>
              <a:spcAft>
                <a:spcPts val="0"/>
              </a:spcAft>
              <a:buClr>
                <a:schemeClr val="lt1"/>
              </a:buClr>
              <a:buSzPts val="1800"/>
              <a:buFont typeface="DM Sans"/>
              <a:buAutoNum type="arabicPeriod"/>
            </a:pPr>
            <a:r>
              <a:rPr b="0" i="0" lang="en" sz="1800" u="none" cap="none" strike="noStrike">
                <a:solidFill>
                  <a:schemeClr val="lt1"/>
                </a:solidFill>
                <a:latin typeface="DM Sans"/>
                <a:ea typeface="DM Sans"/>
                <a:cs typeface="DM Sans"/>
                <a:sym typeface="DM Sans"/>
              </a:rPr>
              <a:t xml:space="preserve">Which content and practice expectation are you most excited about? Why? </a:t>
            </a:r>
            <a:endParaRPr b="0" i="0" sz="1800" u="none" cap="none" strike="noStrike">
              <a:solidFill>
                <a:schemeClr val="lt1"/>
              </a:solidFill>
              <a:latin typeface="DM Sans"/>
              <a:ea typeface="DM Sans"/>
              <a:cs typeface="DM Sans"/>
              <a:sym typeface="DM Sans"/>
            </a:endParaRPr>
          </a:p>
          <a:p>
            <a:pPr indent="-342900" lvl="0" marL="457200" marR="0" rtl="0" algn="l">
              <a:lnSpc>
                <a:spcPct val="115000"/>
              </a:lnSpc>
              <a:spcBef>
                <a:spcPts val="1000"/>
              </a:spcBef>
              <a:spcAft>
                <a:spcPts val="0"/>
              </a:spcAft>
              <a:buClr>
                <a:schemeClr val="lt1"/>
              </a:buClr>
              <a:buSzPts val="1800"/>
              <a:buFont typeface="DM Sans"/>
              <a:buAutoNum type="arabicPeriod"/>
            </a:pPr>
            <a:r>
              <a:rPr b="0" i="0" lang="en" sz="1800" u="none" cap="none" strike="noStrike">
                <a:solidFill>
                  <a:schemeClr val="lt1"/>
                </a:solidFill>
                <a:latin typeface="DM Sans"/>
                <a:ea typeface="DM Sans"/>
                <a:cs typeface="DM Sans"/>
                <a:sym typeface="DM Sans"/>
              </a:rPr>
              <a:t>Which learning principle are you most excited about connecting to M104 content? Why?</a:t>
            </a:r>
            <a:endParaRPr b="0" i="0" sz="1800" u="none" cap="none" strike="noStrike">
              <a:solidFill>
                <a:schemeClr val="lt1"/>
              </a:solidFill>
              <a:latin typeface="DM Sans"/>
              <a:ea typeface="DM Sans"/>
              <a:cs typeface="DM Sans"/>
              <a:sym typeface="DM Sans"/>
            </a:endParaRPr>
          </a:p>
          <a:p>
            <a:pPr indent="-342900" lvl="0" marL="457200" marR="0" rtl="0" algn="l">
              <a:lnSpc>
                <a:spcPct val="115000"/>
              </a:lnSpc>
              <a:spcBef>
                <a:spcPts val="1000"/>
              </a:spcBef>
              <a:spcAft>
                <a:spcPts val="0"/>
              </a:spcAft>
              <a:buClr>
                <a:schemeClr val="lt1"/>
              </a:buClr>
              <a:buSzPts val="1800"/>
              <a:buFont typeface="DM Sans"/>
              <a:buAutoNum type="arabicPeriod"/>
            </a:pPr>
            <a:r>
              <a:rPr b="0" i="0" lang="en" sz="1800" u="none" cap="none" strike="noStrike">
                <a:solidFill>
                  <a:schemeClr val="lt1"/>
                </a:solidFill>
                <a:latin typeface="DM Sans"/>
                <a:ea typeface="DM Sans"/>
                <a:cs typeface="DM Sans"/>
                <a:sym typeface="DM Sans"/>
              </a:rPr>
              <a:t>What impact do you think using a portfolio system will have on your students? Why?</a:t>
            </a:r>
            <a:endParaRPr b="0" i="0" sz="18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1000"/>
              </a:spcAft>
              <a:buClr>
                <a:srgbClr val="000000"/>
              </a:buClr>
              <a:buSzPts val="1800"/>
              <a:buFont typeface="Arial"/>
              <a:buNone/>
            </a:pPr>
            <a:r>
              <a:t/>
            </a:r>
            <a:endParaRPr b="0" i="0" sz="1800" u="none" cap="none" strike="noStrike">
              <a:solidFill>
                <a:schemeClr val="lt1"/>
              </a:solidFill>
              <a:latin typeface="DM Sans"/>
              <a:ea typeface="DM Sans"/>
              <a:cs typeface="DM Sans"/>
              <a:sym typeface="DM Sans"/>
            </a:endParaRPr>
          </a:p>
        </p:txBody>
      </p:sp>
      <p:sp>
        <p:nvSpPr>
          <p:cNvPr id="725" name="Google Shape;725;p54"/>
          <p:cNvSpPr txBox="1"/>
          <p:nvPr/>
        </p:nvSpPr>
        <p:spPr>
          <a:xfrm>
            <a:off x="615900" y="368375"/>
            <a:ext cx="49005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What Are Your Takeaways?</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