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4" roundtripDataSignature="AMtx7mgUCagaJ4p+p31P4Pkj25l4w6qb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9EC801A-66B4-4474-81A2-3C7D4228A517}">
  <a:tblStyle styleId="{F9EC801A-66B4-4474-81A2-3C7D4228A51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DFBD92D2-53ED-4287-A773-05C19C8212FB}"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customschemas.google.com/relationships/presentationmetadata" Target="meta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EFSKK07KejPl7O34E3id7OsOMbgDnExOc6CbY2QI0M/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EFSKK07KejPl7O34E3id7OsOMbgDnExOc6CbY2QI0M/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4-5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6-8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155.a: Use similarity to explain the meaning of trigonometric ratios.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a:t>
            </a:r>
            <a:r>
              <a:rPr lang="en" u="sng">
                <a:solidFill>
                  <a:schemeClr val="hlink"/>
                </a:solidFill>
                <a:hlinkClick r:id="rId2"/>
              </a:rPr>
              <a:t>Ability Labels: Disrupting “High,” “Medium,” and “Low” in Mathematics Education</a:t>
            </a:r>
            <a:r>
              <a:rPr lang="en">
                <a:solidFill>
                  <a:schemeClr val="dk1"/>
                </a:solidFill>
              </a:rPr>
              <a:t xml:space="preserve"> November 2023</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10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CPE </a:t>
            </a:r>
            <a:r>
              <a:rPr b="1" lang="en">
                <a:solidFill>
                  <a:schemeClr val="dk1"/>
                </a:solidFill>
              </a:rPr>
              <a:t>155.a: Use similarity to explain the meaning of trigonometric ratios.</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We will focus our lens on the CPE displayed on the slide: </a:t>
            </a:r>
            <a:r>
              <a:rPr b="1" lang="en">
                <a:solidFill>
                  <a:schemeClr val="dk1"/>
                </a:solidFill>
              </a:rPr>
              <a:t>155.a: Use similarity to explain the meaning of trigonometric ratios</a:t>
            </a:r>
            <a:r>
              <a:rPr lang="en">
                <a:solidFill>
                  <a:schemeClr val="dk1"/>
                </a:solidFill>
              </a:rPr>
              <a:t>.</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615d1ccc4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g3615d1ccc44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not a norming exercise; there is not single correct characterization of the work. Emphasize use of evidence and concrete next steps from each participant to support student learning.</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not a norming exercise; there is not single correct characterization of the work. Emphasize use of evidence and concrete next steps from each participant to support student learning.</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not a norming exercise; there is not single correct characterization of the work. Emphasize use of evidence and concrete next steps from each participant to support student learning.</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11-12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1" name="Google Shape;531;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155.c: Use trigonometric ratios to solve right triangles in applied problems.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8" name="Google Shape;58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13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8" name="Google Shape;598;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155.c: Use trigonometric ratios to solve right triangles in applied problems</a:t>
            </a:r>
            <a:r>
              <a:rPr lang="en">
                <a:solidFill>
                  <a:schemeClr val="dk1"/>
                </a:solidFill>
              </a:rPr>
              <a:t>.</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155.c</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615d1ccc4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3615d1ccc44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8" name="Google Shape;64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8" name="Google Shape;688;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2.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FEFSKK07KejPl7O34E3id7OsOMbgDnExOc6CbY2QI0M/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www.geogebra.org/geometry?lang=en" TargetMode="External"/><Relationship Id="rId4" Type="http://schemas.openxmlformats.org/officeDocument/2006/relationships/hyperlink" Target="https://www.desmos.com/geometry" TargetMode="Externa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www.geogebra.org/geometry?lang=en" TargetMode="External"/><Relationship Id="rId4" Type="http://schemas.openxmlformats.org/officeDocument/2006/relationships/hyperlink" Target="https://www.desmos.com/geometry" TargetMode="Externa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www.geogebra.org/geometry?lang=en" TargetMode="External"/><Relationship Id="rId4" Type="http://schemas.openxmlformats.org/officeDocument/2006/relationships/hyperlink" Target="https://www.desmos.com/geometry" TargetMode="Externa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An</a:t>
            </a:r>
            <a:r>
              <a:rPr b="0" i="0" lang="en" sz="1400" u="none" cap="none" strike="noStrike">
                <a:solidFill>
                  <a:srgbClr val="83FF36"/>
                </a:solidFill>
                <a:latin typeface="Nanum Myeongjo"/>
                <a:ea typeface="Nanum Myeongjo"/>
                <a:cs typeface="Nanum Myeongjo"/>
                <a:sym typeface="Nanum Myeongjo"/>
              </a:rPr>
              <a:t xml:space="preserve">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M155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389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a “tweet” in 140 characters or less to describe a moment/interaction that pushed your teaching practice.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M155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4724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have you experienced the most growth with?</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M155 Right Triangle Trigonometry</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595775"/>
            <a:ext cx="3859500" cy="1788900"/>
          </a:xfrm>
          <a:prstGeom prst="rect">
            <a:avLst/>
          </a:prstGeom>
          <a:noFill/>
          <a:ln>
            <a:noFill/>
          </a:ln>
        </p:spPr>
        <p:txBody>
          <a:bodyPr anchorCtr="0" anchor="t" bIns="0" lIns="91425" spcFirstLastPara="1" rIns="0" wrap="square" tIns="0">
            <a:spAutoFit/>
          </a:bodyPr>
          <a:lstStyle/>
          <a:p>
            <a:pPr indent="-285750" lvl="0" marL="285750" marR="0" rtl="0" algn="l">
              <a:lnSpc>
                <a:spcPct val="115000"/>
              </a:lnSpc>
              <a:spcBef>
                <a:spcPts val="0"/>
              </a:spcBef>
              <a:spcAft>
                <a:spcPts val="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Understand that by similarity, side ratios in right triangles are properties of the angles in the triangle, leading to definitions of trigonometric ratios for acute angles.</a:t>
            </a:r>
            <a:endParaRPr b="0" i="0" sz="1100" u="none" cap="none" strike="noStrike">
              <a:solidFill>
                <a:srgbClr val="434343"/>
              </a:solidFill>
              <a:latin typeface="Arial"/>
              <a:ea typeface="Arial"/>
              <a:cs typeface="Arial"/>
              <a:sym typeface="Arial"/>
            </a:endParaRPr>
          </a:p>
          <a:p>
            <a:pPr indent="-285750" lvl="0" marL="285750" marR="0" rtl="0" algn="l">
              <a:lnSpc>
                <a:spcPct val="115000"/>
              </a:lnSpc>
              <a:spcBef>
                <a:spcPts val="1000"/>
              </a:spcBef>
              <a:spcAft>
                <a:spcPts val="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Explain and use the relationship between the sine and cosine of complementary angles.</a:t>
            </a:r>
            <a:endParaRPr b="0" i="0" sz="1100" u="none" cap="none" strike="noStrike">
              <a:solidFill>
                <a:srgbClr val="434343"/>
              </a:solidFill>
              <a:latin typeface="Arial"/>
              <a:ea typeface="Arial"/>
              <a:cs typeface="Arial"/>
              <a:sym typeface="Arial"/>
            </a:endParaRPr>
          </a:p>
          <a:p>
            <a:pPr indent="-285750" lvl="0" marL="285750" marR="0" rtl="0" algn="l">
              <a:lnSpc>
                <a:spcPct val="115000"/>
              </a:lnSpc>
              <a:spcBef>
                <a:spcPts val="1000"/>
              </a:spcBef>
              <a:spcAft>
                <a:spcPts val="100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Use trigonometric ratios and the Pythagorean Theorem to solve right triangles in applied problems.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14760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100" u="none" cap="none" strike="noStrike">
                <a:solidFill>
                  <a:srgbClr val="434343"/>
                </a:solidFill>
                <a:latin typeface="Arial"/>
                <a:ea typeface="Arial"/>
                <a:cs typeface="Arial"/>
                <a:sym typeface="Arial"/>
              </a:rPr>
              <a:t>Define trigonometric ratios and solve problems involving right triangles</a:t>
            </a:r>
            <a:endParaRPr b="1" i="0" sz="1100" u="none" cap="none" strike="noStrike">
              <a:solidFill>
                <a:srgbClr val="000000"/>
              </a:solidFill>
              <a:latin typeface="DM Sans"/>
              <a:ea typeface="DM Sans"/>
              <a:cs typeface="DM Sans"/>
              <a:sym typeface="DM Sans"/>
            </a:endParaRPr>
          </a:p>
        </p:txBody>
      </p:sp>
      <p:sp>
        <p:nvSpPr>
          <p:cNvPr id="211" name="Google Shape;211;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6" name="Shape 216"/>
        <p:cNvGrpSpPr/>
        <p:nvPr/>
      </p:nvGrpSpPr>
      <p:grpSpPr>
        <a:xfrm>
          <a:off x="0" y="0"/>
          <a:ext cx="0" cy="0"/>
          <a:chOff x="0" y="0"/>
          <a:chExt cx="0" cy="0"/>
        </a:xfrm>
      </p:grpSpPr>
      <p:sp>
        <p:nvSpPr>
          <p:cNvPr id="217" name="Google Shape;217;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18" name="Google Shape;218;p9"/>
          <p:cNvSpPr txBox="1"/>
          <p:nvPr/>
        </p:nvSpPr>
        <p:spPr>
          <a:xfrm>
            <a:off x="615900" y="2595775"/>
            <a:ext cx="3859500" cy="1788900"/>
          </a:xfrm>
          <a:prstGeom prst="rect">
            <a:avLst/>
          </a:prstGeom>
          <a:noFill/>
          <a:ln>
            <a:noFill/>
          </a:ln>
        </p:spPr>
        <p:txBody>
          <a:bodyPr anchorCtr="0" anchor="t" bIns="0" lIns="91425" spcFirstLastPara="1" rIns="0" wrap="square" tIns="0">
            <a:spAutoFit/>
          </a:bodyPr>
          <a:lstStyle/>
          <a:p>
            <a:pPr indent="-285750" lvl="0" marL="285750" marR="0" rtl="0" algn="l">
              <a:lnSpc>
                <a:spcPct val="115000"/>
              </a:lnSpc>
              <a:spcBef>
                <a:spcPts val="0"/>
              </a:spcBef>
              <a:spcAft>
                <a:spcPts val="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Understand that by similarity, side ratios in right triangles are properties of the angles in the triangle, leading to definitions of trigonometric ratios for acute angles.</a:t>
            </a:r>
            <a:endParaRPr b="0" i="0" sz="1100" u="none" cap="none" strike="noStrike">
              <a:solidFill>
                <a:srgbClr val="434343"/>
              </a:solidFill>
              <a:latin typeface="Arial"/>
              <a:ea typeface="Arial"/>
              <a:cs typeface="Arial"/>
              <a:sym typeface="Arial"/>
            </a:endParaRPr>
          </a:p>
          <a:p>
            <a:pPr indent="-285750" lvl="0" marL="285750" marR="0" rtl="0" algn="l">
              <a:lnSpc>
                <a:spcPct val="115000"/>
              </a:lnSpc>
              <a:spcBef>
                <a:spcPts val="1000"/>
              </a:spcBef>
              <a:spcAft>
                <a:spcPts val="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Explain and use the relationship between the sine and cosine of complementary angles.</a:t>
            </a:r>
            <a:endParaRPr b="0" i="0" sz="1100" u="none" cap="none" strike="noStrike">
              <a:solidFill>
                <a:srgbClr val="434343"/>
              </a:solidFill>
              <a:latin typeface="Arial"/>
              <a:ea typeface="Arial"/>
              <a:cs typeface="Arial"/>
              <a:sym typeface="Arial"/>
            </a:endParaRPr>
          </a:p>
          <a:p>
            <a:pPr indent="-285750" lvl="0" marL="285750" marR="0" rtl="0" algn="l">
              <a:lnSpc>
                <a:spcPct val="115000"/>
              </a:lnSpc>
              <a:spcBef>
                <a:spcPts val="1000"/>
              </a:spcBef>
              <a:spcAft>
                <a:spcPts val="1000"/>
              </a:spcAft>
              <a:buClr>
                <a:srgbClr val="434343"/>
              </a:buClr>
              <a:buSzPts val="1100"/>
              <a:buFont typeface="Arial"/>
              <a:buAutoNum type="arabicPeriod" startAt="6"/>
            </a:pPr>
            <a:r>
              <a:rPr b="0" i="0" lang="en" sz="1100" u="none" cap="none" strike="noStrike">
                <a:solidFill>
                  <a:srgbClr val="434343"/>
                </a:solidFill>
                <a:latin typeface="Arial"/>
                <a:ea typeface="Arial"/>
                <a:cs typeface="Arial"/>
                <a:sym typeface="Arial"/>
              </a:rPr>
              <a:t>Use trigonometric ratios and the Pythagorean Theorem to solve right triangles in applied problems. ★</a:t>
            </a:r>
            <a:endParaRPr b="0" i="0" sz="900" u="none" cap="none" strike="noStrike">
              <a:solidFill>
                <a:schemeClr val="dk1"/>
              </a:solidFill>
              <a:latin typeface="DM Sans"/>
              <a:ea typeface="DM Sans"/>
              <a:cs typeface="DM Sans"/>
              <a:sym typeface="DM Sans"/>
            </a:endParaRPr>
          </a:p>
        </p:txBody>
      </p:sp>
      <p:sp>
        <p:nvSpPr>
          <p:cNvPr id="219" name="Google Shape;219;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Geometry</a:t>
            </a:r>
            <a:endParaRPr b="1" i="0" sz="1400" u="none" cap="none" strike="noStrike">
              <a:solidFill>
                <a:srgbClr val="000000"/>
              </a:solidFill>
              <a:latin typeface="DM Sans"/>
              <a:ea typeface="DM Sans"/>
              <a:cs typeface="DM Sans"/>
              <a:sym typeface="DM Sans"/>
            </a:endParaRPr>
          </a:p>
        </p:txBody>
      </p:sp>
      <p:cxnSp>
        <p:nvCxnSpPr>
          <p:cNvPr id="220" name="Google Shape;220;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1" name="Google Shape;221;p9"/>
          <p:cNvSpPr txBox="1"/>
          <p:nvPr/>
        </p:nvSpPr>
        <p:spPr>
          <a:xfrm>
            <a:off x="615900" y="214760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434343"/>
                </a:solidFill>
                <a:latin typeface="Arial"/>
                <a:ea typeface="Arial"/>
                <a:cs typeface="Arial"/>
                <a:sym typeface="Arial"/>
              </a:rPr>
              <a:t>Define trigonometric ratios and solve problems involving right triangles</a:t>
            </a:r>
            <a:endParaRPr b="1" i="0" sz="1100" u="none" cap="none" strike="noStrike">
              <a:solidFill>
                <a:srgbClr val="000000"/>
              </a:solidFill>
              <a:latin typeface="DM Sans"/>
              <a:ea typeface="DM Sans"/>
              <a:cs typeface="DM Sans"/>
              <a:sym typeface="DM Sans"/>
            </a:endParaRPr>
          </a:p>
        </p:txBody>
      </p:sp>
      <p:sp>
        <p:nvSpPr>
          <p:cNvPr id="222" name="Google Shape;222;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27" name="Shape 227"/>
        <p:cNvGrpSpPr/>
        <p:nvPr/>
      </p:nvGrpSpPr>
      <p:grpSpPr>
        <a:xfrm>
          <a:off x="0" y="0"/>
          <a:ext cx="0" cy="0"/>
          <a:chOff x="0" y="0"/>
          <a:chExt cx="0" cy="0"/>
        </a:xfrm>
      </p:grpSpPr>
      <p:sp>
        <p:nvSpPr>
          <p:cNvPr id="228" name="Google Shape;228;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0" name="Google Shape;230;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1" name="Google Shape;231;p10"/>
          <p:cNvGraphicFramePr/>
          <p:nvPr/>
        </p:nvGraphicFramePr>
        <p:xfrm>
          <a:off x="311700" y="1057150"/>
          <a:ext cx="3000000" cy="3000000"/>
        </p:xfrm>
        <a:graphic>
          <a:graphicData uri="http://schemas.openxmlformats.org/drawingml/2006/table">
            <a:tbl>
              <a:tblPr>
                <a:noFill/>
                <a:tableStyleId>{F9EC801A-66B4-4474-81A2-3C7D4228A517}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155..a</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 xml:space="preserve">Use similarity to explain the meaning of trigonometric ratios. </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155.b</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and use the relationship between the sine and cosine of complementary angles.</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155.c</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trigonometric ratios to solve right triangles in applied problems.</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5" name="Shape 235"/>
        <p:cNvGrpSpPr/>
        <p:nvPr/>
      </p:nvGrpSpPr>
      <p:grpSpPr>
        <a:xfrm>
          <a:off x="0" y="0"/>
          <a:ext cx="0" cy="0"/>
          <a:chOff x="0" y="0"/>
          <a:chExt cx="0" cy="0"/>
        </a:xfrm>
      </p:grpSpPr>
      <p:sp>
        <p:nvSpPr>
          <p:cNvPr id="236" name="Google Shape;236;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8" name="Google Shape;238;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39" name="Google Shape;239;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graphicFrame>
        <p:nvGraphicFramePr>
          <p:cNvPr id="241" name="Google Shape;241;p11"/>
          <p:cNvGraphicFramePr/>
          <p:nvPr/>
        </p:nvGraphicFramePr>
        <p:xfrm>
          <a:off x="311700" y="1057150"/>
          <a:ext cx="3000000" cy="3000000"/>
        </p:xfrm>
        <a:graphic>
          <a:graphicData uri="http://schemas.openxmlformats.org/drawingml/2006/table">
            <a:tbl>
              <a:tblPr>
                <a:noFill/>
                <a:tableStyleId>{F9EC801A-66B4-4474-81A2-3C7D4228A517}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155..a</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 xml:space="preserve">Use similarity to explain the meaning of trigonometric ratios. </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155.b</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and use the relationship between the sine and cosine of complementary angles.</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155.c</a:t>
                      </a:r>
                      <a:endParaRPr sz="10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trigonometric ratios to solve right triangles in applied problems.</a:t>
                      </a:r>
                      <a:endParaRPr sz="1000" u="none" cap="none" strike="noStrike">
                        <a:solidFill>
                          <a:srgbClr val="1F1F1F"/>
                        </a:solidFill>
                        <a:latin typeface="IBM Plex Sans"/>
                        <a:ea typeface="IBM Plex Sans"/>
                        <a:cs typeface="IBM Plex Sans"/>
                        <a:sym typeface="IBM Plex Sans"/>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5" name="Shape 245"/>
        <p:cNvGrpSpPr/>
        <p:nvPr/>
      </p:nvGrpSpPr>
      <p:grpSpPr>
        <a:xfrm>
          <a:off x="0" y="0"/>
          <a:ext cx="0" cy="0"/>
          <a:chOff x="0" y="0"/>
          <a:chExt cx="0" cy="0"/>
        </a:xfrm>
      </p:grpSpPr>
      <p:cxnSp>
        <p:nvCxnSpPr>
          <p:cNvPr id="246" name="Google Shape;246;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47" name="Google Shape;247;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48" name="Google Shape;248;p13"/>
          <p:cNvSpPr txBox="1"/>
          <p:nvPr/>
        </p:nvSpPr>
        <p:spPr>
          <a:xfrm>
            <a:off x="615900" y="1141350"/>
            <a:ext cx="5730000" cy="315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Ask the Pilot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Sine and Cosine of Complementary Angles</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49" name="Google Shape;249;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3" name="Shape 253"/>
        <p:cNvGrpSpPr/>
        <p:nvPr/>
      </p:nvGrpSpPr>
      <p:grpSpPr>
        <a:xfrm>
          <a:off x="0" y="0"/>
          <a:ext cx="0" cy="0"/>
          <a:chOff x="0" y="0"/>
          <a:chExt cx="0" cy="0"/>
        </a:xfrm>
      </p:grpSpPr>
      <p:cxnSp>
        <p:nvCxnSpPr>
          <p:cNvPr id="254" name="Google Shape;254;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5" name="Google Shape;255;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6" name="Google Shape;256;p14"/>
          <p:cNvSpPr txBox="1"/>
          <p:nvPr/>
        </p:nvSpPr>
        <p:spPr>
          <a:xfrm>
            <a:off x="615900" y="1141350"/>
            <a:ext cx="6079800" cy="315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Ask the Pilot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Sine and Cosine of Complementary Angles</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7" name="Google Shape;257;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58" name="Google Shape;258;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3" name="Shape 263"/>
        <p:cNvGrpSpPr/>
        <p:nvPr/>
      </p:nvGrpSpPr>
      <p:grpSpPr>
        <a:xfrm>
          <a:off x="0" y="0"/>
          <a:ext cx="0" cy="0"/>
          <a:chOff x="0" y="0"/>
          <a:chExt cx="0" cy="0"/>
        </a:xfrm>
      </p:grpSpPr>
      <p:cxnSp>
        <p:nvCxnSpPr>
          <p:cNvPr id="264" name="Google Shape;264;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5" name="Google Shape;265;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6" name="Google Shape;266;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67" name="Google Shape;267;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69" name="Google Shape;269;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3" name="Shape 273"/>
        <p:cNvGrpSpPr/>
        <p:nvPr/>
      </p:nvGrpSpPr>
      <p:grpSpPr>
        <a:xfrm>
          <a:off x="0" y="0"/>
          <a:ext cx="0" cy="0"/>
          <a:chOff x="0" y="0"/>
          <a:chExt cx="0" cy="0"/>
        </a:xfrm>
      </p:grpSpPr>
      <p:cxnSp>
        <p:nvCxnSpPr>
          <p:cNvPr id="274" name="Google Shape;274;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75" name="Google Shape;275;p16"/>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276" name="Google Shape;276;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0" name="Shape 280"/>
        <p:cNvGrpSpPr/>
        <p:nvPr/>
      </p:nvGrpSpPr>
      <p:grpSpPr>
        <a:xfrm>
          <a:off x="0" y="0"/>
          <a:ext cx="0" cy="0"/>
          <a:chOff x="0" y="0"/>
          <a:chExt cx="0" cy="0"/>
        </a:xfrm>
      </p:grpSpPr>
      <p:sp>
        <p:nvSpPr>
          <p:cNvPr id="281" name="Google Shape;281;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82" name="Google Shape;282;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83" name="Google Shape;283;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84" name="Google Shape;284;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285" name="Google Shape;285;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86" name="Google Shape;286;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87" name="Google Shape;287;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88" name="Google Shape;288;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290" name="Google Shape;290;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291" name="Google Shape;291;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96" name="Shape 296"/>
        <p:cNvGrpSpPr/>
        <p:nvPr/>
      </p:nvGrpSpPr>
      <p:grpSpPr>
        <a:xfrm>
          <a:off x="0" y="0"/>
          <a:ext cx="0" cy="0"/>
          <a:chOff x="0" y="0"/>
          <a:chExt cx="0" cy="0"/>
        </a:xfrm>
      </p:grpSpPr>
      <p:cxnSp>
        <p:nvCxnSpPr>
          <p:cNvPr id="297" name="Google Shape;297;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98" name="Google Shape;298;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299" name="Google Shape;299;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3" name="Shape 303"/>
        <p:cNvGrpSpPr/>
        <p:nvPr/>
      </p:nvGrpSpPr>
      <p:grpSpPr>
        <a:xfrm>
          <a:off x="0" y="0"/>
          <a:ext cx="0" cy="0"/>
          <a:chOff x="0" y="0"/>
          <a:chExt cx="0" cy="0"/>
        </a:xfrm>
      </p:grpSpPr>
      <p:cxnSp>
        <p:nvCxnSpPr>
          <p:cNvPr id="304" name="Google Shape;304;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5" name="Google Shape;305;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06" name="Google Shape;306;p19"/>
          <p:cNvSpPr txBox="1"/>
          <p:nvPr/>
        </p:nvSpPr>
        <p:spPr>
          <a:xfrm>
            <a:off x="615900" y="1141350"/>
            <a:ext cx="5917800" cy="3294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Right triangles have surfaced in previous work: slope, finding areas of complex shapes, and indirect measurement. In this task we will explore ratios of sides of right triangles in order to expand ways we can work with right triangles.</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 xml:space="preserve">Use measurement tools or dynamic geometry software such as </a:t>
            </a:r>
            <a:r>
              <a:rPr b="0" i="0" lang="en" sz="2000" u="sng" cap="none" strike="noStrike">
                <a:solidFill>
                  <a:srgbClr val="83FBA3"/>
                </a:solidFill>
                <a:latin typeface="DM Sans"/>
                <a:ea typeface="DM Sans"/>
                <a:cs typeface="DM Sans"/>
                <a:sym typeface="DM Sans"/>
                <a:hlinkClick r:id="rId3">
                  <a:extLst>
                    <a:ext uri="{A12FA001-AC4F-418D-AE19-62706E023703}">
                      <ahyp:hlinkClr val="tx"/>
                    </a:ext>
                  </a:extLst>
                </a:hlinkClick>
              </a:rPr>
              <a:t>GeoGebra</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 xml:space="preserve">or </a:t>
            </a:r>
            <a:r>
              <a:rPr b="0" i="0" lang="en" sz="2000" u="sng" cap="none" strike="noStrike">
                <a:solidFill>
                  <a:srgbClr val="83FBA3"/>
                </a:solidFill>
                <a:latin typeface="DM Sans"/>
                <a:ea typeface="DM Sans"/>
                <a:cs typeface="DM Sans"/>
                <a:sym typeface="DM Sans"/>
                <a:hlinkClick r:id="rId4">
                  <a:extLst>
                    <a:ext uri="{A12FA001-AC4F-418D-AE19-62706E023703}">
                      <ahyp:hlinkClr val="tx"/>
                    </a:ext>
                  </a:extLst>
                </a:hlinkClick>
              </a:rPr>
              <a:t>Desmos</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to construct a right triangle 𝐴𝐵𝐶, with a right angle at B and a 35° angle at A.</a:t>
            </a:r>
            <a:endParaRPr b="0" i="0" sz="2000" u="none" cap="none" strike="noStrike">
              <a:solidFill>
                <a:schemeClr val="lt1"/>
              </a:solidFill>
              <a:latin typeface="DM Sans"/>
              <a:ea typeface="DM Sans"/>
              <a:cs typeface="DM Sans"/>
              <a:sym typeface="DM Sans"/>
            </a:endParaRPr>
          </a:p>
        </p:txBody>
      </p:sp>
      <p:sp>
        <p:nvSpPr>
          <p:cNvPr id="307" name="Google Shape;307;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08" name="Google Shape;308;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3" name="Shape 313"/>
        <p:cNvGrpSpPr/>
        <p:nvPr/>
      </p:nvGrpSpPr>
      <p:grpSpPr>
        <a:xfrm>
          <a:off x="0" y="0"/>
          <a:ext cx="0" cy="0"/>
          <a:chOff x="0" y="0"/>
          <a:chExt cx="0" cy="0"/>
        </a:xfrm>
      </p:grpSpPr>
      <p:cxnSp>
        <p:nvCxnSpPr>
          <p:cNvPr id="314" name="Google Shape;314;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5" name="Google Shape;315;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6" name="Google Shape;316;p20"/>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17" name="Google Shape;317;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19" name="Google Shape;319;p20"/>
          <p:cNvSpPr txBox="1"/>
          <p:nvPr/>
        </p:nvSpPr>
        <p:spPr>
          <a:xfrm>
            <a:off x="615900" y="1522350"/>
            <a:ext cx="5917800" cy="3294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Right triangles have surfaced in previous work: slope, finding areas of complex shapes, and indirect measurement. In this task we will explore ratios of sides of right triangles in order to expand ways we can work with right triangles.</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 xml:space="preserve">Use measurement tools or dynamic geometry software such as </a:t>
            </a:r>
            <a:r>
              <a:rPr b="0" i="0" lang="en" sz="2000" u="sng" cap="none" strike="noStrike">
                <a:solidFill>
                  <a:srgbClr val="83FBA3"/>
                </a:solidFill>
                <a:latin typeface="DM Sans"/>
                <a:ea typeface="DM Sans"/>
                <a:cs typeface="DM Sans"/>
                <a:sym typeface="DM Sans"/>
                <a:hlinkClick r:id="rId3">
                  <a:extLst>
                    <a:ext uri="{A12FA001-AC4F-418D-AE19-62706E023703}">
                      <ahyp:hlinkClr val="tx"/>
                    </a:ext>
                  </a:extLst>
                </a:hlinkClick>
              </a:rPr>
              <a:t>GeoGebra</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 xml:space="preserve">or </a:t>
            </a:r>
            <a:r>
              <a:rPr b="0" i="0" lang="en" sz="2000" u="sng" cap="none" strike="noStrike">
                <a:solidFill>
                  <a:srgbClr val="83FBA3"/>
                </a:solidFill>
                <a:latin typeface="DM Sans"/>
                <a:ea typeface="DM Sans"/>
                <a:cs typeface="DM Sans"/>
                <a:sym typeface="DM Sans"/>
                <a:hlinkClick r:id="rId4">
                  <a:extLst>
                    <a:ext uri="{A12FA001-AC4F-418D-AE19-62706E023703}">
                      <ahyp:hlinkClr val="tx"/>
                    </a:ext>
                  </a:extLst>
                </a:hlinkClick>
              </a:rPr>
              <a:t>Desmos</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to construct a right triangle 𝐴𝐵𝐶, with a right angle at B and a 35° angle at A.</a:t>
            </a:r>
            <a:endParaRPr b="0" i="0" sz="2000" u="none" cap="none" strike="noStrik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3" name="Shape 323"/>
        <p:cNvGrpSpPr/>
        <p:nvPr/>
      </p:nvGrpSpPr>
      <p:grpSpPr>
        <a:xfrm>
          <a:off x="0" y="0"/>
          <a:ext cx="0" cy="0"/>
          <a:chOff x="0" y="0"/>
          <a:chExt cx="0" cy="0"/>
        </a:xfrm>
      </p:grpSpPr>
      <p:cxnSp>
        <p:nvCxnSpPr>
          <p:cNvPr id="324" name="Google Shape;324;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5" name="Google Shape;325;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6" name="Google Shape;326;p2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7" name="Google Shape;327;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21"/>
          <p:cNvSpPr txBox="1"/>
          <p:nvPr/>
        </p:nvSpPr>
        <p:spPr>
          <a:xfrm>
            <a:off x="6735575" y="297607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 xml:space="preserve">155.a: Use similarity to explain the meaning of trigonometric ratios. </a:t>
            </a:r>
            <a:endParaRPr b="1" i="0" sz="1100" u="none" cap="none" strike="noStrike">
              <a:solidFill>
                <a:srgbClr val="145758"/>
              </a:solidFill>
              <a:latin typeface="DM Sans"/>
              <a:ea typeface="DM Sans"/>
              <a:cs typeface="DM Sans"/>
              <a:sym typeface="DM Sans"/>
            </a:endParaRPr>
          </a:p>
        </p:txBody>
      </p:sp>
      <p:sp>
        <p:nvSpPr>
          <p:cNvPr id="329" name="Google Shape;329;p21"/>
          <p:cNvSpPr txBox="1"/>
          <p:nvPr/>
        </p:nvSpPr>
        <p:spPr>
          <a:xfrm>
            <a:off x="615900" y="1446150"/>
            <a:ext cx="5917800" cy="3294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Right triangles have surfaced in previous work: slope, finding areas of complex shapes, and indirect measurement. In this task we will explore ratios of sides of right triangles in order to expand ways we can work with right triangles.</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 xml:space="preserve">Use measurement tools or dynamic geometry software such as </a:t>
            </a:r>
            <a:r>
              <a:rPr b="0" i="0" lang="en" sz="2000" u="sng" cap="none" strike="noStrike">
                <a:solidFill>
                  <a:srgbClr val="83FBA3"/>
                </a:solidFill>
                <a:latin typeface="DM Sans"/>
                <a:ea typeface="DM Sans"/>
                <a:cs typeface="DM Sans"/>
                <a:sym typeface="DM Sans"/>
                <a:hlinkClick r:id="rId3">
                  <a:extLst>
                    <a:ext uri="{A12FA001-AC4F-418D-AE19-62706E023703}">
                      <ahyp:hlinkClr val="tx"/>
                    </a:ext>
                  </a:extLst>
                </a:hlinkClick>
              </a:rPr>
              <a:t>GeoGebra</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 xml:space="preserve">or </a:t>
            </a:r>
            <a:r>
              <a:rPr b="0" i="0" lang="en" sz="2000" u="sng" cap="none" strike="noStrike">
                <a:solidFill>
                  <a:srgbClr val="83FBA3"/>
                </a:solidFill>
                <a:latin typeface="DM Sans"/>
                <a:ea typeface="DM Sans"/>
                <a:cs typeface="DM Sans"/>
                <a:sym typeface="DM Sans"/>
                <a:hlinkClick r:id="rId4">
                  <a:extLst>
                    <a:ext uri="{A12FA001-AC4F-418D-AE19-62706E023703}">
                      <ahyp:hlinkClr val="tx"/>
                    </a:ext>
                  </a:extLst>
                </a:hlinkClick>
              </a:rPr>
              <a:t>Desmos</a:t>
            </a:r>
            <a:r>
              <a:rPr b="0" i="0" lang="en" sz="2000" u="none" cap="none" strike="noStrike">
                <a:solidFill>
                  <a:srgbClr val="83FBA3"/>
                </a:solidFill>
                <a:latin typeface="DM Sans"/>
                <a:ea typeface="DM Sans"/>
                <a:cs typeface="DM Sans"/>
                <a:sym typeface="DM Sans"/>
              </a:rPr>
              <a:t xml:space="preserve"> </a:t>
            </a:r>
            <a:r>
              <a:rPr b="0" i="0" lang="en" sz="2000" u="none" cap="none" strike="noStrike">
                <a:solidFill>
                  <a:schemeClr val="lt1"/>
                </a:solidFill>
                <a:latin typeface="DM Sans"/>
                <a:ea typeface="DM Sans"/>
                <a:cs typeface="DM Sans"/>
                <a:sym typeface="DM Sans"/>
              </a:rPr>
              <a:t>to construct a right triangle 𝐴𝐵𝐶, with a right angle at B and a 35° angle at A.</a:t>
            </a:r>
            <a:endParaRPr b="0" i="0" sz="20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33" name="Shape 333"/>
        <p:cNvGrpSpPr/>
        <p:nvPr/>
      </p:nvGrpSpPr>
      <p:grpSpPr>
        <a:xfrm>
          <a:off x="0" y="0"/>
          <a:ext cx="0" cy="0"/>
          <a:chOff x="0" y="0"/>
          <a:chExt cx="0" cy="0"/>
        </a:xfrm>
      </p:grpSpPr>
      <p:sp>
        <p:nvSpPr>
          <p:cNvPr id="334" name="Google Shape;334;p2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35" name="Google Shape;335;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36" name="Google Shape;336;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37" name="Google Shape;337;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39" name="Google Shape;339;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40" name="Google Shape;340;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41" name="Google Shape;341;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5" name="Shape 345"/>
        <p:cNvGrpSpPr/>
        <p:nvPr/>
      </p:nvGrpSpPr>
      <p:grpSpPr>
        <a:xfrm>
          <a:off x="0" y="0"/>
          <a:ext cx="0" cy="0"/>
          <a:chOff x="0" y="0"/>
          <a:chExt cx="0" cy="0"/>
        </a:xfrm>
      </p:grpSpPr>
      <p:sp>
        <p:nvSpPr>
          <p:cNvPr id="346" name="Google Shape;346;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7" name="Google Shape;347;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8" name="Google Shape;348;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9" name="Google Shape;349;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0" name="Google Shape;350;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1" name="Google Shape;351;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2" name="Google Shape;352;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53" name="Google Shape;353;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54" name="Google Shape;354;p23"/>
          <p:cNvSpPr/>
          <p:nvPr/>
        </p:nvSpPr>
        <p:spPr>
          <a:xfrm>
            <a:off x="6319475" y="2578725"/>
            <a:ext cx="2169900" cy="21168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8" name="Shape 358"/>
        <p:cNvGrpSpPr/>
        <p:nvPr/>
      </p:nvGrpSpPr>
      <p:grpSpPr>
        <a:xfrm>
          <a:off x="0" y="0"/>
          <a:ext cx="0" cy="0"/>
          <a:chOff x="0" y="0"/>
          <a:chExt cx="0" cy="0"/>
        </a:xfrm>
      </p:grpSpPr>
      <p:sp>
        <p:nvSpPr>
          <p:cNvPr id="359" name="Google Shape;359;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0" name="Google Shape;360;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1" name="Google Shape;361;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2" name="Google Shape;362;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3" name="Google Shape;363;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4" name="Google Shape;364;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65" name="Google Shape;365;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67" name="Google Shape;367;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8" name="Google Shape;368;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2" name="Shape 372"/>
        <p:cNvGrpSpPr/>
        <p:nvPr/>
      </p:nvGrpSpPr>
      <p:grpSpPr>
        <a:xfrm>
          <a:off x="0" y="0"/>
          <a:ext cx="0" cy="0"/>
          <a:chOff x="0" y="0"/>
          <a:chExt cx="0" cy="0"/>
        </a:xfrm>
      </p:grpSpPr>
      <p:cxnSp>
        <p:nvCxnSpPr>
          <p:cNvPr id="373" name="Google Shape;373;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74" name="Google Shape;374;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75" name="Google Shape;375;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79" name="Shape 379"/>
        <p:cNvGrpSpPr/>
        <p:nvPr/>
      </p:nvGrpSpPr>
      <p:grpSpPr>
        <a:xfrm>
          <a:off x="0" y="0"/>
          <a:ext cx="0" cy="0"/>
          <a:chOff x="0" y="0"/>
          <a:chExt cx="0" cy="0"/>
        </a:xfrm>
      </p:grpSpPr>
      <p:cxnSp>
        <p:nvCxnSpPr>
          <p:cNvPr id="380" name="Google Shape;380;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1" name="Google Shape;381;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2" name="Google Shape;382;p26"/>
          <p:cNvSpPr txBox="1"/>
          <p:nvPr/>
        </p:nvSpPr>
        <p:spPr>
          <a:xfrm>
            <a:off x="664600" y="1027825"/>
            <a:ext cx="8098800" cy="361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“Undoing the harms of ability labeling is not just an issue of changing our language or implementing a standardized set of “best practices” or policies. It requires sustained action and ongoing learning at every level of our educational system, from individual classrooms to schools, school districts, universities, regions, states/provinces, and the nation. Many curricula, assessments, and instructional practices reproduce stratification—labeling students, their problem-solving strategies, and the learning opportunities they should receive on a scale from “remedial” to “sophisticated” (e.g., test score categories, systems for grouping students based on perceived ability, and strategies for sequencing student work for mathematical discussions). “</a:t>
            </a:r>
            <a:endParaRPr b="0" i="0" sz="1800" u="none" cap="none" strike="noStrike">
              <a:solidFill>
                <a:schemeClr val="lt1"/>
              </a:solidFill>
              <a:latin typeface="DM Sans"/>
              <a:ea typeface="DM Sans"/>
              <a:cs typeface="DM Sans"/>
              <a:sym typeface="DM Sans"/>
            </a:endParaRPr>
          </a:p>
          <a:p>
            <a:pPr indent="0" lvl="0" marL="0" marR="0" rtl="0" algn="r">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-National Council of Teachers of Mathematics </a:t>
            </a:r>
            <a:endParaRPr b="0" i="0" sz="1500" u="none" cap="none" strike="noStrike">
              <a:solidFill>
                <a:schemeClr val="lt1"/>
              </a:solidFill>
              <a:latin typeface="DM Sans"/>
              <a:ea typeface="DM Sans"/>
              <a:cs typeface="DM Sans"/>
              <a:sym typeface="DM Sans"/>
            </a:endParaRPr>
          </a:p>
        </p:txBody>
      </p:sp>
      <p:sp>
        <p:nvSpPr>
          <p:cNvPr id="383" name="Google Shape;383;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87" name="Shape 387"/>
        <p:cNvGrpSpPr/>
        <p:nvPr/>
      </p:nvGrpSpPr>
      <p:grpSpPr>
        <a:xfrm>
          <a:off x="0" y="0"/>
          <a:ext cx="0" cy="0"/>
          <a:chOff x="0" y="0"/>
          <a:chExt cx="0" cy="0"/>
        </a:xfrm>
      </p:grpSpPr>
      <p:sp>
        <p:nvSpPr>
          <p:cNvPr id="388" name="Google Shape;388;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389" name="Google Shape;389;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390" name="Google Shape;390;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1" name="Google Shape;391;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392" name="Google Shape;392;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393" name="Google Shape;393;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7" name="Shape 397"/>
        <p:cNvGrpSpPr/>
        <p:nvPr/>
      </p:nvGrpSpPr>
      <p:grpSpPr>
        <a:xfrm>
          <a:off x="0" y="0"/>
          <a:ext cx="0" cy="0"/>
          <a:chOff x="0" y="0"/>
          <a:chExt cx="0" cy="0"/>
        </a:xfrm>
      </p:grpSpPr>
      <p:cxnSp>
        <p:nvCxnSpPr>
          <p:cNvPr id="398" name="Google Shape;398;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9" name="Google Shape;399;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0" name="Google Shape;400;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01" name="Google Shape;401;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03" name="Google Shape;403;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4" name="Google Shape;404;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05" name="Google Shape;405;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09" name="Shape 409"/>
        <p:cNvGrpSpPr/>
        <p:nvPr/>
      </p:nvGrpSpPr>
      <p:grpSpPr>
        <a:xfrm>
          <a:off x="0" y="0"/>
          <a:ext cx="0" cy="0"/>
          <a:chOff x="0" y="0"/>
          <a:chExt cx="0" cy="0"/>
        </a:xfrm>
      </p:grpSpPr>
      <p:cxnSp>
        <p:nvCxnSpPr>
          <p:cNvPr id="410" name="Google Shape;410;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11" name="Google Shape;411;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12" name="Google Shape;412;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13" name="Google Shape;413;p29"/>
          <p:cNvGraphicFramePr/>
          <p:nvPr/>
        </p:nvGraphicFramePr>
        <p:xfrm>
          <a:off x="1037388" y="1308850"/>
          <a:ext cx="3000000" cy="3000000"/>
        </p:xfrm>
        <a:graphic>
          <a:graphicData uri="http://schemas.openxmlformats.org/drawingml/2006/table">
            <a:tbl>
              <a:tblPr>
                <a:noFill/>
                <a:tableStyleId>{DFBD92D2-53ED-4287-A773-05C19C8212FB}</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14" name="Google Shape;414;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19" name="Shape 419"/>
        <p:cNvGrpSpPr/>
        <p:nvPr/>
      </p:nvGrpSpPr>
      <p:grpSpPr>
        <a:xfrm>
          <a:off x="0" y="0"/>
          <a:ext cx="0" cy="0"/>
          <a:chOff x="0" y="0"/>
          <a:chExt cx="0" cy="0"/>
        </a:xfrm>
      </p:grpSpPr>
      <p:cxnSp>
        <p:nvCxnSpPr>
          <p:cNvPr id="420" name="Google Shape;420;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1" name="Google Shape;421;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2" name="Google Shape;422;p30"/>
          <p:cNvSpPr txBox="1"/>
          <p:nvPr/>
        </p:nvSpPr>
        <p:spPr>
          <a:xfrm>
            <a:off x="615900" y="1217550"/>
            <a:ext cx="5917800" cy="3060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Intellect or knowledge is what we learn or understand about various topics, concepts, and paradigms. It is the understanding, enhancement, and exercising of mental powers and capacities that allow one to better understand and critique the world.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400" u="none" cap="none" strike="noStrike">
                <a:solidFill>
                  <a:schemeClr val="lt1"/>
                </a:solidFill>
                <a:latin typeface="DM Sans"/>
                <a:ea typeface="DM Sans"/>
                <a:cs typeface="DM Sans"/>
                <a:sym typeface="DM Sans"/>
              </a:rPr>
              <a:t xml:space="preserve">Source: Muhammad, Gholdy. Cultivating Genius: An Equity Framework for Culturally and Historically Responsive Literacy. Scholastic, 2021. </a:t>
            </a:r>
            <a:endParaRPr b="0" i="0" sz="1400" u="none" cap="none" strike="noStrike">
              <a:solidFill>
                <a:schemeClr val="lt1"/>
              </a:solidFill>
              <a:latin typeface="DM Sans"/>
              <a:ea typeface="DM Sans"/>
              <a:cs typeface="DM Sans"/>
              <a:sym typeface="DM Sans"/>
            </a:endParaRPr>
          </a:p>
        </p:txBody>
      </p:sp>
      <p:sp>
        <p:nvSpPr>
          <p:cNvPr id="423" name="Google Shape;423;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7" name="Shape 427"/>
        <p:cNvGrpSpPr/>
        <p:nvPr/>
      </p:nvGrpSpPr>
      <p:grpSpPr>
        <a:xfrm>
          <a:off x="0" y="0"/>
          <a:ext cx="0" cy="0"/>
          <a:chOff x="0" y="0"/>
          <a:chExt cx="0" cy="0"/>
        </a:xfrm>
      </p:grpSpPr>
      <p:cxnSp>
        <p:nvCxnSpPr>
          <p:cNvPr id="428" name="Google Shape;428;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29" name="Google Shape;429;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30" name="Google Shape;430;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1" name="Google Shape;431;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2" name="Google Shape;432;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3" name="Google Shape;433;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34" name="Google Shape;434;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5" name="Google Shape;435;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36" name="Google Shape;436;p31"/>
          <p:cNvSpPr txBox="1"/>
          <p:nvPr/>
        </p:nvSpPr>
        <p:spPr>
          <a:xfrm>
            <a:off x="325175" y="2843600"/>
            <a:ext cx="2169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155.a: Use similarity to explain the meaning of trigonometric ratios</a:t>
            </a:r>
            <a:endParaRPr b="1" i="0" sz="1200" u="none" cap="none" strike="noStrike">
              <a:solidFill>
                <a:schemeClr val="dk1"/>
              </a:solidFill>
              <a:latin typeface="DM Sans"/>
              <a:ea typeface="DM Sans"/>
              <a:cs typeface="DM Sans"/>
              <a:sym typeface="DM Sans"/>
            </a:endParaRPr>
          </a:p>
        </p:txBody>
      </p:sp>
      <p:cxnSp>
        <p:nvCxnSpPr>
          <p:cNvPr id="437" name="Google Shape;437;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38" name="Google Shape;438;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39" name="Google Shape;439;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40" name="Google Shape;440;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41" name="Google Shape;441;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45" name="Shape 445"/>
        <p:cNvGrpSpPr/>
        <p:nvPr/>
      </p:nvGrpSpPr>
      <p:grpSpPr>
        <a:xfrm>
          <a:off x="0" y="0"/>
          <a:ext cx="0" cy="0"/>
          <a:chOff x="0" y="0"/>
          <a:chExt cx="0" cy="0"/>
        </a:xfrm>
      </p:grpSpPr>
      <p:cxnSp>
        <p:nvCxnSpPr>
          <p:cNvPr id="446" name="Google Shape;446;g3615d1ccc44_0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47" name="Google Shape;447;g3615d1ccc44_0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48" name="Google Shape;448;g3615d1ccc44_0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49" name="Google Shape;449;g3615d1ccc44_0_1"/>
          <p:cNvGraphicFramePr/>
          <p:nvPr/>
        </p:nvGraphicFramePr>
        <p:xfrm>
          <a:off x="1329888" y="1246550"/>
          <a:ext cx="3000000" cy="3000000"/>
        </p:xfrm>
        <a:graphic>
          <a:graphicData uri="http://schemas.openxmlformats.org/drawingml/2006/table">
            <a:tbl>
              <a:tblPr>
                <a:noFill/>
                <a:tableStyleId>{DFBD92D2-53ED-4287-A773-05C19C8212FB}</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50" name="Google Shape;450;g3615d1ccc44_0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51" name="Google Shape;451;g3615d1ccc44_0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52" name="Google Shape;452;g3615d1ccc44_0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53" name="Google Shape;453;g3615d1ccc44_0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54" name="Google Shape;454;g3615d1ccc44_0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55" name="Google Shape;455;g3615d1ccc44_0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g3615d1ccc44_0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3615d1ccc44_0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58" name="Google Shape;458;g3615d1ccc44_0_1"/>
          <p:cNvGraphicFramePr/>
          <p:nvPr/>
        </p:nvGraphicFramePr>
        <p:xfrm>
          <a:off x="5926900" y="2474950"/>
          <a:ext cx="3000000" cy="3000000"/>
        </p:xfrm>
        <a:graphic>
          <a:graphicData uri="http://schemas.openxmlformats.org/drawingml/2006/table">
            <a:tbl>
              <a:tblPr>
                <a:noFill/>
                <a:tableStyleId>{F9EC801A-66B4-4474-81A2-3C7D4228A517}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59" name="Google Shape;459;g3615d1ccc44_0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615d1ccc44_0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61" name="Google Shape;461;g3615d1ccc44_0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5" name="Shape 465"/>
        <p:cNvGrpSpPr/>
        <p:nvPr/>
      </p:nvGrpSpPr>
      <p:grpSpPr>
        <a:xfrm>
          <a:off x="0" y="0"/>
          <a:ext cx="0" cy="0"/>
          <a:chOff x="0" y="0"/>
          <a:chExt cx="0" cy="0"/>
        </a:xfrm>
      </p:grpSpPr>
      <p:cxnSp>
        <p:nvCxnSpPr>
          <p:cNvPr id="466" name="Google Shape;466;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67" name="Google Shape;467;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68" name="Google Shape;468;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69" name="Google Shape;469;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70" name="Google Shape;470;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5" name="Shape 475"/>
        <p:cNvGrpSpPr/>
        <p:nvPr/>
      </p:nvGrpSpPr>
      <p:grpSpPr>
        <a:xfrm>
          <a:off x="0" y="0"/>
          <a:ext cx="0" cy="0"/>
          <a:chOff x="0" y="0"/>
          <a:chExt cx="0" cy="0"/>
        </a:xfrm>
      </p:grpSpPr>
      <p:cxnSp>
        <p:nvCxnSpPr>
          <p:cNvPr id="476" name="Google Shape;476;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77" name="Google Shape;477;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78" name="Google Shape;478;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79" name="Google Shape;479;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80" name="Google Shape;480;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5" name="Shape 485"/>
        <p:cNvGrpSpPr/>
        <p:nvPr/>
      </p:nvGrpSpPr>
      <p:grpSpPr>
        <a:xfrm>
          <a:off x="0" y="0"/>
          <a:ext cx="0" cy="0"/>
          <a:chOff x="0" y="0"/>
          <a:chExt cx="0" cy="0"/>
        </a:xfrm>
      </p:grpSpPr>
      <p:cxnSp>
        <p:nvCxnSpPr>
          <p:cNvPr id="486" name="Google Shape;486;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7" name="Google Shape;487;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8" name="Google Shape;488;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489" name="Google Shape;489;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490" name="Google Shape;490;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95" name="Shape 495"/>
        <p:cNvGrpSpPr/>
        <p:nvPr/>
      </p:nvGrpSpPr>
      <p:grpSpPr>
        <a:xfrm>
          <a:off x="0" y="0"/>
          <a:ext cx="0" cy="0"/>
          <a:chOff x="0" y="0"/>
          <a:chExt cx="0" cy="0"/>
        </a:xfrm>
      </p:grpSpPr>
      <p:cxnSp>
        <p:nvCxnSpPr>
          <p:cNvPr id="496" name="Google Shape;496;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97" name="Google Shape;497;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98" name="Google Shape;498;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499" name="Google Shape;499;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0" name="Google Shape;500;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05" name="Shape 505"/>
        <p:cNvGrpSpPr/>
        <p:nvPr/>
      </p:nvGrpSpPr>
      <p:grpSpPr>
        <a:xfrm>
          <a:off x="0" y="0"/>
          <a:ext cx="0" cy="0"/>
          <a:chOff x="0" y="0"/>
          <a:chExt cx="0" cy="0"/>
        </a:xfrm>
      </p:grpSpPr>
      <p:cxnSp>
        <p:nvCxnSpPr>
          <p:cNvPr id="506" name="Google Shape;506;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07" name="Google Shape;507;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08" name="Google Shape;508;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2" name="Shape 512"/>
        <p:cNvGrpSpPr/>
        <p:nvPr/>
      </p:nvGrpSpPr>
      <p:grpSpPr>
        <a:xfrm>
          <a:off x="0" y="0"/>
          <a:ext cx="0" cy="0"/>
          <a:chOff x="0" y="0"/>
          <a:chExt cx="0" cy="0"/>
        </a:xfrm>
      </p:grpSpPr>
      <p:cxnSp>
        <p:nvCxnSpPr>
          <p:cNvPr id="513" name="Google Shape;513;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14" name="Google Shape;514;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15" name="Google Shape;515;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16" name="Google Shape;516;p38"/>
          <p:cNvPicPr preferRelativeResize="0"/>
          <p:nvPr/>
        </p:nvPicPr>
        <p:blipFill rotWithShape="1">
          <a:blip r:embed="rId3">
            <a:alphaModFix/>
          </a:blip>
          <a:srcRect b="0" l="0" r="0" t="0"/>
          <a:stretch/>
        </p:blipFill>
        <p:spPr>
          <a:xfrm>
            <a:off x="534400" y="1033100"/>
            <a:ext cx="7203593" cy="3455699"/>
          </a:xfrm>
          <a:prstGeom prst="rect">
            <a:avLst/>
          </a:prstGeom>
          <a:noFill/>
          <a:ln cap="flat" cmpd="sng" w="76200">
            <a:solidFill>
              <a:schemeClr val="lt1"/>
            </a:solidFill>
            <a:prstDash val="solid"/>
            <a:round/>
            <a:headEnd len="sm" w="sm" type="none"/>
            <a:tailEnd len="sm" w="sm" type="none"/>
          </a:ln>
        </p:spPr>
      </p:pic>
      <p:sp>
        <p:nvSpPr>
          <p:cNvPr id="517" name="Google Shape;517;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2" name="Shape 522"/>
        <p:cNvGrpSpPr/>
        <p:nvPr/>
      </p:nvGrpSpPr>
      <p:grpSpPr>
        <a:xfrm>
          <a:off x="0" y="0"/>
          <a:ext cx="0" cy="0"/>
          <a:chOff x="0" y="0"/>
          <a:chExt cx="0" cy="0"/>
        </a:xfrm>
      </p:grpSpPr>
      <p:cxnSp>
        <p:nvCxnSpPr>
          <p:cNvPr id="523" name="Google Shape;523;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4" name="Google Shape;524;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25" name="Google Shape;525;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26" name="Google Shape;526;p39"/>
          <p:cNvPicPr preferRelativeResize="0"/>
          <p:nvPr/>
        </p:nvPicPr>
        <p:blipFill rotWithShape="1">
          <a:blip r:embed="rId3">
            <a:alphaModFix/>
          </a:blip>
          <a:srcRect b="0" l="0" r="0" t="0"/>
          <a:stretch/>
        </p:blipFill>
        <p:spPr>
          <a:xfrm>
            <a:off x="534400" y="1033100"/>
            <a:ext cx="7203593" cy="3455699"/>
          </a:xfrm>
          <a:prstGeom prst="rect">
            <a:avLst/>
          </a:prstGeom>
          <a:noFill/>
          <a:ln cap="flat" cmpd="sng" w="76200">
            <a:solidFill>
              <a:schemeClr val="lt1"/>
            </a:solidFill>
            <a:prstDash val="solid"/>
            <a:round/>
            <a:headEnd len="sm" w="sm" type="none"/>
            <a:tailEnd len="sm" w="sm" type="none"/>
          </a:ln>
        </p:spPr>
      </p:pic>
      <p:sp>
        <p:nvSpPr>
          <p:cNvPr id="527" name="Google Shape;527;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2" name="Shape 532"/>
        <p:cNvGrpSpPr/>
        <p:nvPr/>
      </p:nvGrpSpPr>
      <p:grpSpPr>
        <a:xfrm>
          <a:off x="0" y="0"/>
          <a:ext cx="0" cy="0"/>
          <a:chOff x="0" y="0"/>
          <a:chExt cx="0" cy="0"/>
        </a:xfrm>
      </p:grpSpPr>
      <p:cxnSp>
        <p:nvCxnSpPr>
          <p:cNvPr id="533" name="Google Shape;533;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4" name="Google Shape;534;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5" name="Google Shape;535;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36" name="Google Shape;536;p40"/>
          <p:cNvPicPr preferRelativeResize="0"/>
          <p:nvPr/>
        </p:nvPicPr>
        <p:blipFill rotWithShape="1">
          <a:blip r:embed="rId3">
            <a:alphaModFix/>
          </a:blip>
          <a:srcRect b="0" l="0" r="0" t="0"/>
          <a:stretch/>
        </p:blipFill>
        <p:spPr>
          <a:xfrm>
            <a:off x="534400" y="1033100"/>
            <a:ext cx="7203593" cy="3455699"/>
          </a:xfrm>
          <a:prstGeom prst="rect">
            <a:avLst/>
          </a:prstGeom>
          <a:noFill/>
          <a:ln cap="flat" cmpd="sng" w="76200">
            <a:solidFill>
              <a:schemeClr val="lt1"/>
            </a:solidFill>
            <a:prstDash val="solid"/>
            <a:round/>
            <a:headEnd len="sm" w="sm" type="none"/>
            <a:tailEnd len="sm" w="sm" type="none"/>
          </a:ln>
        </p:spPr>
      </p:pic>
      <p:sp>
        <p:nvSpPr>
          <p:cNvPr id="537" name="Google Shape;537;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40"/>
          <p:cNvSpPr txBox="1"/>
          <p:nvPr/>
        </p:nvSpPr>
        <p:spPr>
          <a:xfrm>
            <a:off x="6976350" y="2679000"/>
            <a:ext cx="15540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155.c: Use trigonometric ratios to solve right triangles in applied problems</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2" name="Shape 542"/>
        <p:cNvGrpSpPr/>
        <p:nvPr/>
      </p:nvGrpSpPr>
      <p:grpSpPr>
        <a:xfrm>
          <a:off x="0" y="0"/>
          <a:ext cx="0" cy="0"/>
          <a:chOff x="0" y="0"/>
          <a:chExt cx="0" cy="0"/>
        </a:xfrm>
      </p:grpSpPr>
      <p:sp>
        <p:nvSpPr>
          <p:cNvPr id="543" name="Google Shape;543;p41"/>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44" name="Google Shape;544;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45" name="Google Shape;545;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46" name="Google Shape;546;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7" name="Google Shape;547;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48" name="Google Shape;548;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49" name="Google Shape;549;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0" name="Google Shape;550;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4" name="Shape 554"/>
        <p:cNvGrpSpPr/>
        <p:nvPr/>
      </p:nvGrpSpPr>
      <p:grpSpPr>
        <a:xfrm>
          <a:off x="0" y="0"/>
          <a:ext cx="0" cy="0"/>
          <a:chOff x="0" y="0"/>
          <a:chExt cx="0" cy="0"/>
        </a:xfrm>
      </p:grpSpPr>
      <p:sp>
        <p:nvSpPr>
          <p:cNvPr id="555" name="Google Shape;555;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6" name="Google Shape;556;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7" name="Google Shape;557;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8" name="Google Shape;558;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9" name="Google Shape;559;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0" name="Google Shape;560;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1" name="Google Shape;561;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2" name="Google Shape;562;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63" name="Google Shape;563;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8" name="Shape 568"/>
        <p:cNvGrpSpPr/>
        <p:nvPr/>
      </p:nvGrpSpPr>
      <p:grpSpPr>
        <a:xfrm>
          <a:off x="0" y="0"/>
          <a:ext cx="0" cy="0"/>
          <a:chOff x="0" y="0"/>
          <a:chExt cx="0" cy="0"/>
        </a:xfrm>
      </p:grpSpPr>
      <p:sp>
        <p:nvSpPr>
          <p:cNvPr id="569" name="Google Shape;569;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M155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0" name="Google Shape;570;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1" name="Google Shape;571;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2" name="Google Shape;572;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3" name="Google Shape;573;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4" name="Google Shape;574;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5" name="Google Shape;575;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6" name="Google Shape;576;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7" name="Google Shape;577;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2" name="Shape 582"/>
        <p:cNvGrpSpPr/>
        <p:nvPr/>
      </p:nvGrpSpPr>
      <p:grpSpPr>
        <a:xfrm>
          <a:off x="0" y="0"/>
          <a:ext cx="0" cy="0"/>
          <a:chOff x="0" y="0"/>
          <a:chExt cx="0" cy="0"/>
        </a:xfrm>
      </p:grpSpPr>
      <p:cxnSp>
        <p:nvCxnSpPr>
          <p:cNvPr id="583" name="Google Shape;583;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84" name="Google Shape;584;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85" name="Google Shape;585;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9" name="Shape 589"/>
        <p:cNvGrpSpPr/>
        <p:nvPr/>
      </p:nvGrpSpPr>
      <p:grpSpPr>
        <a:xfrm>
          <a:off x="0" y="0"/>
          <a:ext cx="0" cy="0"/>
          <a:chOff x="0" y="0"/>
          <a:chExt cx="0" cy="0"/>
        </a:xfrm>
      </p:grpSpPr>
      <p:sp>
        <p:nvSpPr>
          <p:cNvPr id="590" name="Google Shape;590;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91" name="Google Shape;591;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592" name="Google Shape;592;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93" name="Google Shape;593;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4" name="Google Shape;594;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95" name="Google Shape;595;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9" name="Shape 599"/>
        <p:cNvGrpSpPr/>
        <p:nvPr/>
      </p:nvGrpSpPr>
      <p:grpSpPr>
        <a:xfrm>
          <a:off x="0" y="0"/>
          <a:ext cx="0" cy="0"/>
          <a:chOff x="0" y="0"/>
          <a:chExt cx="0" cy="0"/>
        </a:xfrm>
      </p:grpSpPr>
      <p:sp>
        <p:nvSpPr>
          <p:cNvPr id="600" name="Google Shape;600;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1" name="Google Shape;601;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2" name="Google Shape;602;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3" name="Google Shape;603;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4" name="Google Shape;604;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05" name="Google Shape;605;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07" name="Google Shape;607;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1" name="Shape 611"/>
        <p:cNvGrpSpPr/>
        <p:nvPr/>
      </p:nvGrpSpPr>
      <p:grpSpPr>
        <a:xfrm>
          <a:off x="0" y="0"/>
          <a:ext cx="0" cy="0"/>
          <a:chOff x="0" y="0"/>
          <a:chExt cx="0" cy="0"/>
        </a:xfrm>
      </p:grpSpPr>
      <p:cxnSp>
        <p:nvCxnSpPr>
          <p:cNvPr id="612" name="Google Shape;612;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3" name="Google Shape;613;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14" name="Google Shape;614;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5" name="Google Shape;615;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6" name="Google Shape;616;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7" name="Google Shape;617;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8" name="Google Shape;618;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9" name="Google Shape;619;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0" name="Google Shape;620;p47"/>
          <p:cNvSpPr txBox="1"/>
          <p:nvPr/>
        </p:nvSpPr>
        <p:spPr>
          <a:xfrm>
            <a:off x="325175" y="2843600"/>
            <a:ext cx="2169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155.c: Use trigonometric ratios to solve right triangles in applied problems</a:t>
            </a:r>
            <a:endParaRPr b="1" i="0" sz="1200" u="none" cap="none" strike="noStrike">
              <a:solidFill>
                <a:schemeClr val="dk1"/>
              </a:solidFill>
              <a:latin typeface="DM Sans"/>
              <a:ea typeface="DM Sans"/>
              <a:cs typeface="DM Sans"/>
              <a:sym typeface="DM Sans"/>
            </a:endParaRPr>
          </a:p>
        </p:txBody>
      </p:sp>
      <p:cxnSp>
        <p:nvCxnSpPr>
          <p:cNvPr id="621" name="Google Shape;621;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3" name="Google Shape;623;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24" name="Google Shape;624;p4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25" name="Google Shape;625;p4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29" name="Shape 629"/>
        <p:cNvGrpSpPr/>
        <p:nvPr/>
      </p:nvGrpSpPr>
      <p:grpSpPr>
        <a:xfrm>
          <a:off x="0" y="0"/>
          <a:ext cx="0" cy="0"/>
          <a:chOff x="0" y="0"/>
          <a:chExt cx="0" cy="0"/>
        </a:xfrm>
      </p:grpSpPr>
      <p:cxnSp>
        <p:nvCxnSpPr>
          <p:cNvPr id="630" name="Google Shape;630;g3615d1ccc44_0_9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1" name="Google Shape;631;g3615d1ccc44_0_9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2" name="Google Shape;632;g3615d1ccc44_0_9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33" name="Google Shape;633;g3615d1ccc44_0_92"/>
          <p:cNvGraphicFramePr/>
          <p:nvPr/>
        </p:nvGraphicFramePr>
        <p:xfrm>
          <a:off x="1329888" y="1246550"/>
          <a:ext cx="3000000" cy="3000000"/>
        </p:xfrm>
        <a:graphic>
          <a:graphicData uri="http://schemas.openxmlformats.org/drawingml/2006/table">
            <a:tbl>
              <a:tblPr>
                <a:noFill/>
                <a:tableStyleId>{DFBD92D2-53ED-4287-A773-05C19C8212FB}</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34" name="Google Shape;634;g3615d1ccc44_0_9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35" name="Google Shape;635;g3615d1ccc44_0_9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36" name="Google Shape;636;g3615d1ccc44_0_9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37" name="Google Shape;637;g3615d1ccc44_0_9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38" name="Google Shape;638;g3615d1ccc44_0_9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39" name="Google Shape;639;g3615d1ccc44_0_9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g3615d1ccc44_0_9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g3615d1ccc44_0_9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42" name="Google Shape;642;g3615d1ccc44_0_92"/>
          <p:cNvGraphicFramePr/>
          <p:nvPr/>
        </p:nvGraphicFramePr>
        <p:xfrm>
          <a:off x="5926900" y="2474950"/>
          <a:ext cx="3000000" cy="3000000"/>
        </p:xfrm>
        <a:graphic>
          <a:graphicData uri="http://schemas.openxmlformats.org/drawingml/2006/table">
            <a:tbl>
              <a:tblPr>
                <a:noFill/>
                <a:tableStyleId>{F9EC801A-66B4-4474-81A2-3C7D4228A517}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43" name="Google Shape;643;g3615d1ccc44_0_9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g3615d1ccc44_0_9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45" name="Google Shape;645;g3615d1ccc44_0_9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49" name="Shape 649"/>
        <p:cNvGrpSpPr/>
        <p:nvPr/>
      </p:nvGrpSpPr>
      <p:grpSpPr>
        <a:xfrm>
          <a:off x="0" y="0"/>
          <a:ext cx="0" cy="0"/>
          <a:chOff x="0" y="0"/>
          <a:chExt cx="0" cy="0"/>
        </a:xfrm>
      </p:grpSpPr>
      <p:cxnSp>
        <p:nvCxnSpPr>
          <p:cNvPr id="650" name="Google Shape;650;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1" name="Google Shape;651;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52" name="Google Shape;652;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3" name="Google Shape;653;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54" name="Google Shape;654;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9" name="Shape 659"/>
        <p:cNvGrpSpPr/>
        <p:nvPr/>
      </p:nvGrpSpPr>
      <p:grpSpPr>
        <a:xfrm>
          <a:off x="0" y="0"/>
          <a:ext cx="0" cy="0"/>
          <a:chOff x="0" y="0"/>
          <a:chExt cx="0" cy="0"/>
        </a:xfrm>
      </p:grpSpPr>
      <p:cxnSp>
        <p:nvCxnSpPr>
          <p:cNvPr id="660" name="Google Shape;660;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1" name="Google Shape;661;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62" name="Google Shape;662;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3" name="Google Shape;663;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64" name="Google Shape;664;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9" name="Shape 669"/>
        <p:cNvGrpSpPr/>
        <p:nvPr/>
      </p:nvGrpSpPr>
      <p:grpSpPr>
        <a:xfrm>
          <a:off x="0" y="0"/>
          <a:ext cx="0" cy="0"/>
          <a:chOff x="0" y="0"/>
          <a:chExt cx="0" cy="0"/>
        </a:xfrm>
      </p:grpSpPr>
      <p:cxnSp>
        <p:nvCxnSpPr>
          <p:cNvPr id="670" name="Google Shape;670;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1" name="Google Shape;671;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72" name="Google Shape;672;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3" name="Google Shape;673;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74" name="Google Shape;674;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79" name="Shape 679"/>
        <p:cNvGrpSpPr/>
        <p:nvPr/>
      </p:nvGrpSpPr>
      <p:grpSpPr>
        <a:xfrm>
          <a:off x="0" y="0"/>
          <a:ext cx="0" cy="0"/>
          <a:chOff x="0" y="0"/>
          <a:chExt cx="0" cy="0"/>
        </a:xfrm>
      </p:grpSpPr>
      <p:cxnSp>
        <p:nvCxnSpPr>
          <p:cNvPr id="680" name="Google Shape;680;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81" name="Google Shape;681;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82" name="Google Shape;682;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83" name="Google Shape;683;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84" name="Google Shape;684;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89" name="Shape 689"/>
        <p:cNvGrpSpPr/>
        <p:nvPr/>
      </p:nvGrpSpPr>
      <p:grpSpPr>
        <a:xfrm>
          <a:off x="0" y="0"/>
          <a:ext cx="0" cy="0"/>
          <a:chOff x="0" y="0"/>
          <a:chExt cx="0" cy="0"/>
        </a:xfrm>
      </p:grpSpPr>
      <p:cxnSp>
        <p:nvCxnSpPr>
          <p:cNvPr id="690" name="Google Shape;690;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91" name="Google Shape;691;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92" name="Google Shape;692;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6" name="Shape 696"/>
        <p:cNvGrpSpPr/>
        <p:nvPr/>
      </p:nvGrpSpPr>
      <p:grpSpPr>
        <a:xfrm>
          <a:off x="0" y="0"/>
          <a:ext cx="0" cy="0"/>
          <a:chOff x="0" y="0"/>
          <a:chExt cx="0" cy="0"/>
        </a:xfrm>
      </p:grpSpPr>
      <p:cxnSp>
        <p:nvCxnSpPr>
          <p:cNvPr id="697" name="Google Shape;697;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8" name="Google Shape;698;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9" name="Google Shape;699;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M155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00" name="Google Shape;700;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