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2" r:id="rId6"/>
    <p:sldMasterId id="2147483679"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 id="305" r:id="rId58"/>
    <p:sldId id="306" r:id="rId59"/>
    <p:sldId id="307" r:id="rId60"/>
    <p:sldId id="308" r:id="rId61"/>
  </p:sldIdLst>
  <p:sldSz cy="5143500" cx="9144000"/>
  <p:notesSz cx="6858000" cy="9144000"/>
  <p:embeddedFontLst>
    <p:embeddedFont>
      <p:font typeface="DM Sans Medium"/>
      <p:regular r:id="rId62"/>
      <p:bold r:id="rId63"/>
      <p:italic r:id="rId64"/>
      <p:boldItalic r:id="rId65"/>
    </p:embeddedFont>
    <p:embeddedFont>
      <p:font typeface="Proxima Nova"/>
      <p:regular r:id="rId66"/>
      <p:bold r:id="rId67"/>
      <p:italic r:id="rId68"/>
      <p:boldItalic r:id="rId69"/>
    </p:embeddedFont>
    <p:embeddedFont>
      <p:font typeface="Roboto"/>
      <p:regular r:id="rId70"/>
      <p:bold r:id="rId71"/>
      <p:italic r:id="rId72"/>
      <p:boldItalic r:id="rId73"/>
    </p:embeddedFont>
    <p:embeddedFont>
      <p:font typeface="DM Sans"/>
      <p:regular r:id="rId74"/>
      <p:bold r:id="rId75"/>
      <p:italic r:id="rId76"/>
      <p:boldItalic r:id="rId77"/>
    </p:embeddedFont>
    <p:embeddedFont>
      <p:font typeface="Nanum Myeongjo"/>
      <p:regular r:id="rId78"/>
      <p:bold r:id="rId79"/>
    </p:embeddedFont>
    <p:embeddedFont>
      <p:font typeface="Alfa Slab One"/>
      <p:regular r:id="rId8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81" roundtripDataSignature="AMtx7mi2WUHI1ODjFok/vBh/SC5+JqtJl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C278D0E-33D5-424B-8050-CB4A33D7545C}">
  <a:tblStyle styleId="{EC278D0E-33D5-424B-8050-CB4A33D7545C}"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8E8E331C-B9CB-44F2-9291-87A1758B3EB2}" styleName="Table_1">
    <a:wholeTbl>
      <a:tcTxStyle b="off" i="off">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Relationships xmlns="http://schemas.openxmlformats.org/package/2006/relationships"><Relationship Id="rId40" Type="http://schemas.openxmlformats.org/officeDocument/2006/relationships/slide" Target="slides/slide32.xml"/><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slide" Target="slides/slide38.xml"/><Relationship Id="rId45" Type="http://schemas.openxmlformats.org/officeDocument/2006/relationships/slide" Target="slides/slide37.xml"/><Relationship Id="rId80" Type="http://schemas.openxmlformats.org/officeDocument/2006/relationships/font" Target="fonts/AlfaSlabOne-regular.fntdata"/><Relationship Id="rId81" Type="http://customschemas.google.com/relationships/presentationmetadata" Target="meta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48" Type="http://schemas.openxmlformats.org/officeDocument/2006/relationships/slide" Target="slides/slide40.xml"/><Relationship Id="rId47" Type="http://schemas.openxmlformats.org/officeDocument/2006/relationships/slide" Target="slides/slide39.xml"/><Relationship Id="rId49" Type="http://schemas.openxmlformats.org/officeDocument/2006/relationships/slide" Target="slides/slide41.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notesMaster" Target="notesMasters/notesMaster1.xml"/><Relationship Id="rId73" Type="http://schemas.openxmlformats.org/officeDocument/2006/relationships/font" Target="fonts/Roboto-boldItalic.fntdata"/><Relationship Id="rId72" Type="http://schemas.openxmlformats.org/officeDocument/2006/relationships/font" Target="fonts/Roboto-italic.fntdata"/><Relationship Id="rId31" Type="http://schemas.openxmlformats.org/officeDocument/2006/relationships/slide" Target="slides/slide23.xml"/><Relationship Id="rId75" Type="http://schemas.openxmlformats.org/officeDocument/2006/relationships/font" Target="fonts/DMSans-bold.fntdata"/><Relationship Id="rId30" Type="http://schemas.openxmlformats.org/officeDocument/2006/relationships/slide" Target="slides/slide22.xml"/><Relationship Id="rId74" Type="http://schemas.openxmlformats.org/officeDocument/2006/relationships/font" Target="fonts/DMSans-regular.fntdata"/><Relationship Id="rId33" Type="http://schemas.openxmlformats.org/officeDocument/2006/relationships/slide" Target="slides/slide25.xml"/><Relationship Id="rId77" Type="http://schemas.openxmlformats.org/officeDocument/2006/relationships/font" Target="fonts/DMSans-boldItalic.fntdata"/><Relationship Id="rId32" Type="http://schemas.openxmlformats.org/officeDocument/2006/relationships/slide" Target="slides/slide24.xml"/><Relationship Id="rId76" Type="http://schemas.openxmlformats.org/officeDocument/2006/relationships/font" Target="fonts/DMSans-italic.fntdata"/><Relationship Id="rId35" Type="http://schemas.openxmlformats.org/officeDocument/2006/relationships/slide" Target="slides/slide27.xml"/><Relationship Id="rId79" Type="http://schemas.openxmlformats.org/officeDocument/2006/relationships/font" Target="fonts/NanumMyeongjo-bold.fntdata"/><Relationship Id="rId34" Type="http://schemas.openxmlformats.org/officeDocument/2006/relationships/slide" Target="slides/slide26.xml"/><Relationship Id="rId78" Type="http://schemas.openxmlformats.org/officeDocument/2006/relationships/font" Target="fonts/NanumMyeongjo-regular.fntdata"/><Relationship Id="rId71" Type="http://schemas.openxmlformats.org/officeDocument/2006/relationships/font" Target="fonts/Roboto-bold.fntdata"/><Relationship Id="rId70" Type="http://schemas.openxmlformats.org/officeDocument/2006/relationships/font" Target="fonts/Roboto-regular.fntdata"/><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62" Type="http://schemas.openxmlformats.org/officeDocument/2006/relationships/font" Target="fonts/DMSansMedium-regular.fntdata"/><Relationship Id="rId61" Type="http://schemas.openxmlformats.org/officeDocument/2006/relationships/slide" Target="slides/slide53.xml"/><Relationship Id="rId20" Type="http://schemas.openxmlformats.org/officeDocument/2006/relationships/slide" Target="slides/slide12.xml"/><Relationship Id="rId64" Type="http://schemas.openxmlformats.org/officeDocument/2006/relationships/font" Target="fonts/DMSansMedium-italic.fntdata"/><Relationship Id="rId63" Type="http://schemas.openxmlformats.org/officeDocument/2006/relationships/font" Target="fonts/DMSansMedium-bold.fntdata"/><Relationship Id="rId22" Type="http://schemas.openxmlformats.org/officeDocument/2006/relationships/slide" Target="slides/slide14.xml"/><Relationship Id="rId66" Type="http://schemas.openxmlformats.org/officeDocument/2006/relationships/font" Target="fonts/ProximaNova-regular.fntdata"/><Relationship Id="rId21" Type="http://schemas.openxmlformats.org/officeDocument/2006/relationships/slide" Target="slides/slide13.xml"/><Relationship Id="rId65" Type="http://schemas.openxmlformats.org/officeDocument/2006/relationships/font" Target="fonts/DMSansMedium-boldItalic.fntdata"/><Relationship Id="rId24" Type="http://schemas.openxmlformats.org/officeDocument/2006/relationships/slide" Target="slides/slide16.xml"/><Relationship Id="rId68" Type="http://schemas.openxmlformats.org/officeDocument/2006/relationships/font" Target="fonts/ProximaNova-italic.fntdata"/><Relationship Id="rId23" Type="http://schemas.openxmlformats.org/officeDocument/2006/relationships/slide" Target="slides/slide15.xml"/><Relationship Id="rId67" Type="http://schemas.openxmlformats.org/officeDocument/2006/relationships/font" Target="fonts/ProximaNova-bold.fntdata"/><Relationship Id="rId60" Type="http://schemas.openxmlformats.org/officeDocument/2006/relationships/slide" Target="slides/slide52.xml"/><Relationship Id="rId26" Type="http://schemas.openxmlformats.org/officeDocument/2006/relationships/slide" Target="slides/slide18.xml"/><Relationship Id="rId25" Type="http://schemas.openxmlformats.org/officeDocument/2006/relationships/slide" Target="slides/slide17.xml"/><Relationship Id="rId69" Type="http://schemas.openxmlformats.org/officeDocument/2006/relationships/font" Target="fonts/ProximaNova-boldItalic.fntdata"/><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slide" Target="slides/slide43.xml"/><Relationship Id="rId50" Type="http://schemas.openxmlformats.org/officeDocument/2006/relationships/slide" Target="slides/slide42.xml"/><Relationship Id="rId53" Type="http://schemas.openxmlformats.org/officeDocument/2006/relationships/slide" Target="slides/slide45.xml"/><Relationship Id="rId52" Type="http://schemas.openxmlformats.org/officeDocument/2006/relationships/slide" Target="slides/slide44.xml"/><Relationship Id="rId11" Type="http://schemas.openxmlformats.org/officeDocument/2006/relationships/slide" Target="slides/slide3.xml"/><Relationship Id="rId55" Type="http://schemas.openxmlformats.org/officeDocument/2006/relationships/slide" Target="slides/slide47.xml"/><Relationship Id="rId10" Type="http://schemas.openxmlformats.org/officeDocument/2006/relationships/slide" Target="slides/slide2.xml"/><Relationship Id="rId54" Type="http://schemas.openxmlformats.org/officeDocument/2006/relationships/slide" Target="slides/slide46.xml"/><Relationship Id="rId13" Type="http://schemas.openxmlformats.org/officeDocument/2006/relationships/slide" Target="slides/slide5.xml"/><Relationship Id="rId57" Type="http://schemas.openxmlformats.org/officeDocument/2006/relationships/slide" Target="slides/slide49.xml"/><Relationship Id="rId12" Type="http://schemas.openxmlformats.org/officeDocument/2006/relationships/slide" Target="slides/slide4.xml"/><Relationship Id="rId56" Type="http://schemas.openxmlformats.org/officeDocument/2006/relationships/slide" Target="slides/slide48.xml"/><Relationship Id="rId15" Type="http://schemas.openxmlformats.org/officeDocument/2006/relationships/slide" Target="slides/slide7.xml"/><Relationship Id="rId59" Type="http://schemas.openxmlformats.org/officeDocument/2006/relationships/slide" Target="slides/slide51.xml"/><Relationship Id="rId14" Type="http://schemas.openxmlformats.org/officeDocument/2006/relationships/slide" Target="slides/slide6.xml"/><Relationship Id="rId58" Type="http://schemas.openxmlformats.org/officeDocument/2006/relationships/slide" Target="slides/slide50.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ctm.org/Standards-and-Positions/Position-Statements/Ability-Labels_-Disrupting-%E2%80%9CHigh,%E2%80%9D-%E2%80%9CMedium,%E2%80%9D-and-%E2%80%9CLow%E2%80%9D-in-Mathematics-Education/" TargetMode="External"/></Relationships>
</file>

<file path=ppt/notesSlides/_rels/notesSlide2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lKAudhmyOI66voCc4ct7fnWVYnxCTZqdelA_Ch_GDI4/edit?usp=sharing" TargetMode="External"/></Relationships>
</file>

<file path=ppt/notesSlides/_rels/notesSlide3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lKAudhmyOI66voCc4ct7fnWVYnxCTZqdelA_Ch_GDI4/edit?usp=sharing" TargetMode="External"/></Relationships>
</file>

<file path=ppt/notesSlides/_rels/notesSlide4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6" name="Google Shape;206;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4" name="Google Shape;214;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GB">
                <a:solidFill>
                  <a:schemeClr val="dk1"/>
                </a:solidFill>
              </a:rPr>
              <a:t>Baseline timeframe: 2 hours</a:t>
            </a: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2" name="Google Shape;222;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time to consider this joining question and invite folks to share.</a:t>
            </a:r>
            <a:endParaRPr>
              <a:solidFill>
                <a:schemeClr val="dk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9" name="Google Shape;229;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overview of session goals and agenda.</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7" name="Google Shape;247;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slide serves to remind participants about the learning principles that undergird the bading system.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Give time to consider this question and invite folks to share with a partner and the whole group. </a:t>
            </a:r>
            <a:endParaRPr b="1">
              <a:solidFill>
                <a:schemeClr val="dk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7" name="Google Shape;257;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25 minutes.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4" name="Google Shape;264;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consider the questions on this slide; they should generate responses based only on the title of the badge. Invite volunteers to share responses with the group.</a:t>
            </a:r>
            <a:endParaRPr b="1">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6" name="Google Shape;276;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Share that our process began by grounding in the standards and identifying the story of the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read through the standards associated with this badge in the handout. (The slide image shows only a partial list.)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Frame this by asking participants to consider how they would synthesize this set of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link to document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Please see pages 2-5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a:t>
            </a:r>
            <a:endParaRPr b="1">
              <a:solidFill>
                <a:schemeClr val="dk1"/>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1" name="Google Shape;291;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volunteers to share responses with the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What are the are the key takeaways for students?</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6" name="Google Shape;306;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these are the Content and Practice Expectations (CPE) we landed on.</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Give participants some time to read and consider: </a:t>
            </a:r>
            <a:r>
              <a:rPr i="1" lang="en-GB">
                <a:solidFill>
                  <a:schemeClr val="dk1"/>
                </a:solidFill>
              </a:rPr>
              <a:t>what in our list of Content and Practice Expectations resonates with you? What surprises you?</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Link to Handout: [insert link]</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Please see page 5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4" name="Google Shape;314;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share with the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we will continue to build a shared understanding of these through sample prompts.</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4" name="Google Shape;324;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select a task and look for connections to badge CPEs.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Offer enough time for everyone to engage with at least one task; participants do not need to look at both.</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Consider use of self-select breakout rooms to give participants time to discuss with small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b="1">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Please see page 6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2" name="Google Shape;332;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volunteers to share connections they see to each of the tasks.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Highlight responses where participants have identified one or more CPEs.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2" name="Google Shape;342;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Give participants some time to consider their responses to these questions then invite volunteers to share with whole group.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2" name="Google Shape;352;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Share this quote with group as a way to give insight into the </a:t>
            </a:r>
            <a:r>
              <a:rPr i="1" lang="en-GB">
                <a:solidFill>
                  <a:schemeClr val="dk1"/>
                </a:solidFill>
              </a:rPr>
              <a:t>why</a:t>
            </a:r>
            <a:r>
              <a:rPr lang="en-GB">
                <a:solidFill>
                  <a:schemeClr val="dk1"/>
                </a:solidFill>
              </a:rPr>
              <a:t xml:space="preserve"> of this badging project.</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9" name="Google Shape;359;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Give participants time to reflect on the HS Badging System, the quote and this list.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Invite participants to consider </a:t>
            </a:r>
            <a:r>
              <a:rPr i="1" lang="en-GB">
                <a:solidFill>
                  <a:schemeClr val="dk1"/>
                </a:solidFill>
              </a:rPr>
              <a:t>how can this approach give students space for what math can be?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inviting 1-2 voices to share thoughts with the group before transitioning to the next section.</a:t>
            </a:r>
            <a:endParaRPr b="1" sz="1150">
              <a:solidFill>
                <a:srgbClr val="232333"/>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5" name="Google Shape;375;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15 minutes.</a:t>
            </a:r>
            <a:endParaRPr b="1">
              <a:solidFill>
                <a:schemeClr val="dk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2" name="Google Shape;382;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read through prompt and consider how students might approach this. Invite to try it out for themselves.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Please see page 7 in your handout.</a:t>
            </a:r>
            <a:endParaRPr b="1">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3" name="Google Shape;393;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r>
              <a:rPr lang="en-GB">
                <a:solidFill>
                  <a:schemeClr val="dk1"/>
                </a:solidFill>
              </a:rPr>
              <a:t xml:space="preserve">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time to read and connect.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rooms to give participants time to discuss with a small group.</a:t>
            </a:r>
            <a:endParaRPr b="1"/>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p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4" name="Google Shape;404;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Encourage participants to use the content and practice expectations (CPE) to support their thinking.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A good CPE to focus on for this task is </a:t>
            </a:r>
            <a:r>
              <a:rPr b="1" lang="en-GB">
                <a:solidFill>
                  <a:schemeClr val="dk1"/>
                </a:solidFill>
              </a:rPr>
              <a:t>102.d: Build linear functions that model relationships between two quantities.</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5" name="Google Shape;415;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Share that we will now be reflecting on the learning principles in relation to this task.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read them over again in the handout.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Please see page 8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7" name="Google Shape;427;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Give time for participants to consider these questions, reflecting on the student experience associated with this task and consider how the 7 learning principles are evident.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rooms for small group conversation.</a:t>
            </a:r>
            <a:endParaRPr b="1">
              <a:solidFill>
                <a:schemeClr val="dk1"/>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0" name="Google Shape;440;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share with the whole group.</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p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4" name="Google Shape;454;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30 minutes.</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3611b935fec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1" name="Google Shape;461;g3611b935fec_0_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Let participants know that since we will be looking at student work, it is important to maintain an asset orientation and avoid deficit labels.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Ask a participant to read the quote out loud.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Ask the group to reflect on (a) the types of labels they have heard used in math contexts; (b) the potential impact of these labels.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SzPts val="1100"/>
              <a:buNone/>
            </a:pPr>
            <a:r>
              <a:rPr lang="en-GB">
                <a:solidFill>
                  <a:schemeClr val="dk1"/>
                </a:solidFill>
              </a:rPr>
              <a:t xml:space="preserve">From: NCTM position paper (November 2023): </a:t>
            </a:r>
            <a:r>
              <a:rPr lang="en-GB" u="sng">
                <a:solidFill>
                  <a:schemeClr val="hlink"/>
                </a:solidFill>
                <a:hlinkClick r:id="rId2"/>
              </a:rPr>
              <a:t>https://www.nctm.org/Standards-and-Positions/Position-Statements/Ability-Labels_-Disrupting-%E2%80%9CHigh,%E2%80%9D-%E2%80%9CMedium,%E2%80%9D-and-%E2%80%9CLow%E2%80%9D-in-Mathematics-Education/</a:t>
            </a:r>
            <a:r>
              <a:rPr lang="en-GB">
                <a:solidFill>
                  <a:schemeClr val="dk1"/>
                </a:solidFill>
              </a:rPr>
              <a:t xml:space="preserve">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p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9" name="Google Shape;469;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study student work associated with Task 1.</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Please see pages 9-11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b="1">
              <a:solidFill>
                <a:schemeClr val="dk1"/>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p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9" name="Google Shape;479;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share what they noticed.</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Look for trends in responses, especially as connected to </a:t>
            </a:r>
            <a:r>
              <a:rPr b="1" lang="en-GB">
                <a:solidFill>
                  <a:schemeClr val="dk1"/>
                </a:solidFill>
              </a:rPr>
              <a:t>102.d: Build linear functions that model relationships between two quantities.</a:t>
            </a:r>
            <a:endParaRPr b="1">
              <a:solidFill>
                <a:schemeClr val="dk1"/>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p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1" name="Google Shape;491;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Introduce criteria for success.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Ask: “what resonates with you? What questions surface for you?”</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Consider use of breakout groups.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the following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Please see page 22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b="1">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p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1" name="Google Shape;501;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the quote. Ask participants to reflect on how the criteria and the ideas in the quote require rethinking something in their current practice.</a:t>
            </a:r>
            <a:endParaRPr b="1">
              <a:solidFill>
                <a:schemeClr val="dk1"/>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p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9" name="Google Shape;509;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Use this slide to set up what folks will do on the next slide: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 xml:space="preserve">They will examine the student work.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 xml:space="preserve">Determine where that </a:t>
            </a:r>
            <a:r>
              <a:rPr b="1" lang="en-GB" u="sng">
                <a:solidFill>
                  <a:schemeClr val="dk1"/>
                </a:solidFill>
              </a:rPr>
              <a:t>work</a:t>
            </a:r>
            <a:r>
              <a:rPr lang="en-GB">
                <a:solidFill>
                  <a:schemeClr val="dk1"/>
                </a:solidFill>
              </a:rPr>
              <a:t xml:space="preserve"> falls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And add a checkmark and text sharing what evidence of success is present.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We will focus our lens on the CPE displayed on the slide: 102.d</a:t>
            </a:r>
            <a:endParaRPr b="1">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3611b935fec_0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7" name="Google Shape;527;g3611b935fec_0_1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Facilitator will need to make a copy of the </a:t>
            </a:r>
            <a:r>
              <a:rPr lang="en-GB" u="sng">
                <a:solidFill>
                  <a:schemeClr val="hlink"/>
                </a:solidFill>
                <a:hlinkClick r:id="rId2"/>
              </a:rPr>
              <a:t>editable Google Slide Deck</a:t>
            </a:r>
            <a:r>
              <a:rPr lang="en-GB">
                <a:solidFill>
                  <a:schemeClr val="dk1"/>
                </a:solidFill>
              </a:rPr>
              <a:t xml:space="preserve"> and share that link with participants.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edit the Google slide accordingly, sharing: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Where they think the evidence of learning is along the Criteria for Success spectrum (using the check marks provided).</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If the student was here, what question(s) would you pose to understand what they know?</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 xml:space="preserve">Remind participants to focus on the CPEs to help guide decision making.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If they find the student </a:t>
            </a:r>
            <a:r>
              <a:rPr b="1" lang="en-GB" u="sng">
                <a:solidFill>
                  <a:schemeClr val="dk1"/>
                </a:solidFill>
              </a:rPr>
              <a:t>work</a:t>
            </a:r>
            <a:r>
              <a:rPr b="1" lang="en-GB">
                <a:solidFill>
                  <a:schemeClr val="dk1"/>
                </a:solidFill>
              </a:rPr>
              <a:t xml:space="preserve"> </a:t>
            </a:r>
            <a:r>
              <a:rPr lang="en-GB">
                <a:solidFill>
                  <a:schemeClr val="dk1"/>
                </a:solidFill>
              </a:rPr>
              <a:t xml:space="preserve">falls within the first two categories, consider inviting folks to consider and share what “conferring and additional instruction/learning” might look like for that student, as time permits.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directions are on the first slide.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Navigate to Google Slides file to illustrate use of tools as needed.</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p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7" name="Google Shape;547;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p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7" name="Google Shape;557;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p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7" name="Google Shape;567;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p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8" name="Google Shape;578;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to share with whole group.</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p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8" name="Google Shape;588;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15 minutes.</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p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5" name="Google Shape;595;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read through prompt and consider how students might approach this. Invite to try it out for themselves.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Please see pages 12-14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b="1">
              <a:solidFill>
                <a:schemeClr val="dk1"/>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p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5" name="Google Shape;605;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r>
              <a:rPr lang="en-GB">
                <a:solidFill>
                  <a:schemeClr val="dk1"/>
                </a:solidFill>
              </a:rPr>
              <a:t xml:space="preserve">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time to read and connect.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rooms to give participants time to discuss with small group.</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p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5" name="Google Shape;615;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Encourage participants to use the content and practice expectations (CPE) to support their thinking.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A good CPE to focus on for this task is </a:t>
            </a:r>
            <a:r>
              <a:rPr b="1" lang="en-GB">
                <a:solidFill>
                  <a:schemeClr val="dk1"/>
                </a:solidFill>
              </a:rPr>
              <a:t>102.j: Use a linear function model to determine values of interest in a real-world problem.</a:t>
            </a:r>
            <a:endParaRPr b="1">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p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5" name="Google Shape;625;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Share that we will now be reflecting on the learning principles in relation to this task.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read them over again in the handout.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8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p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7" name="Google Shape;637;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Give time for participants to consider these questions, reflecting on the student experience associated with this task and consider how the 7 learning principles are evident.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rooms for small group conversation.</a:t>
            </a:r>
            <a:endParaRPr>
              <a:solidFill>
                <a:schemeClr val="dk1"/>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p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1" name="Google Shape;651;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share with the whole group.</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p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5" name="Google Shape;665;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30 minutes.</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p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2" name="Google Shape;672;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study student work.</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pages 9-11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p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2" name="Google Shape;682;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share what they noticed.</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Look for trends in responses, especially as connected to </a:t>
            </a:r>
            <a:r>
              <a:rPr b="1" lang="en-GB">
                <a:solidFill>
                  <a:schemeClr val="dk1"/>
                </a:solidFill>
              </a:rPr>
              <a:t>102.j: Use a linear function model to determine values of interest in a real-world problem.</a:t>
            </a:r>
            <a:endParaRPr>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g3611b935fec_0_2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4" name="Google Shape;694;g3611b935fec_0_2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Use this slide to set up what folks will do on the next slide: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 xml:space="preserve">They will examine the student work.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 xml:space="preserve">Determine where that </a:t>
            </a:r>
            <a:r>
              <a:rPr b="1" lang="en-GB" u="sng">
                <a:solidFill>
                  <a:schemeClr val="dk1"/>
                </a:solidFill>
              </a:rPr>
              <a:t>work</a:t>
            </a:r>
            <a:r>
              <a:rPr lang="en-GB">
                <a:solidFill>
                  <a:schemeClr val="dk1"/>
                </a:solidFill>
              </a:rPr>
              <a:t xml:space="preserve"> falls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And add a checkmark and text sharing what evidence of success is present.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We will focus our lens on the CPE displayed on the slide: 102.j</a:t>
            </a:r>
            <a:endParaRPr b="1">
              <a:solidFill>
                <a:schemeClr val="dk1"/>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g3611b935fec_0_2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2" name="Google Shape;712;g3611b935fec_0_27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Facilitator will need to make a copy of the </a:t>
            </a:r>
            <a:r>
              <a:rPr lang="en-GB" u="sng">
                <a:solidFill>
                  <a:schemeClr val="hlink"/>
                </a:solidFill>
                <a:hlinkClick r:id="rId2"/>
              </a:rPr>
              <a:t>editable Google Slide Deck</a:t>
            </a:r>
            <a:r>
              <a:rPr lang="en-GB">
                <a:solidFill>
                  <a:schemeClr val="dk1"/>
                </a:solidFill>
              </a:rPr>
              <a:t xml:space="preserve"> and share that link with participants.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edit the Google slide accordingly, sharing: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Where they think the evidence of learning is along the Criteria for Success spectrum (using the check marks provided).</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If the student was here, what question(s) would you pose to understand what they know?</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 xml:space="preserve">Remind participants to focus on the CPEs to help guide decision making.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If they find the student </a:t>
            </a:r>
            <a:r>
              <a:rPr b="1" lang="en-GB" u="sng">
                <a:solidFill>
                  <a:schemeClr val="dk1"/>
                </a:solidFill>
              </a:rPr>
              <a:t>work</a:t>
            </a:r>
            <a:r>
              <a:rPr b="1" lang="en-GB">
                <a:solidFill>
                  <a:schemeClr val="dk1"/>
                </a:solidFill>
              </a:rPr>
              <a:t xml:space="preserve"> </a:t>
            </a:r>
            <a:r>
              <a:rPr lang="en-GB">
                <a:solidFill>
                  <a:schemeClr val="dk1"/>
                </a:solidFill>
              </a:rPr>
              <a:t xml:space="preserve">falls within the first two categories, consider inviting folks to consider and share what “conferring and additional instruction/learning” might look like for that student, as time permits.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directions are on the first slide.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Navigate to Google Slides file to illustrate use of tools as needed.</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0" name="Shape 730"/>
        <p:cNvGrpSpPr/>
        <p:nvPr/>
      </p:nvGrpSpPr>
      <p:grpSpPr>
        <a:xfrm>
          <a:off x="0" y="0"/>
          <a:ext cx="0" cy="0"/>
          <a:chOff x="0" y="0"/>
          <a:chExt cx="0" cy="0"/>
        </a:xfrm>
      </p:grpSpPr>
      <p:sp>
        <p:nvSpPr>
          <p:cNvPr id="731" name="Google Shape;731;p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2" name="Google Shape;732;p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Note: Part (4) is missing from this slide; please ask participants to refer to pgs. 15-17 in the handout.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p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5" name="Google Shape;745;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Note: Part of the student work is missing from this slide; please ask participants to refer to pgs. 17-19 in the handout.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p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7" name="Google Shape;757;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Note: Part of the student work is missing from this slide; please ask participants to refer to pgs. 19-21 in the handout.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7" name="Shape 767"/>
        <p:cNvGrpSpPr/>
        <p:nvPr/>
      </p:nvGrpSpPr>
      <p:grpSpPr>
        <a:xfrm>
          <a:off x="0" y="0"/>
          <a:ext cx="0" cy="0"/>
          <a:chOff x="0" y="0"/>
          <a:chExt cx="0" cy="0"/>
        </a:xfrm>
      </p:grpSpPr>
      <p:sp>
        <p:nvSpPr>
          <p:cNvPr id="768" name="Google Shape;768;p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69" name="Google Shape;769;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to share with whole group.</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7" name="Shape 777"/>
        <p:cNvGrpSpPr/>
        <p:nvPr/>
      </p:nvGrpSpPr>
      <p:grpSpPr>
        <a:xfrm>
          <a:off x="0" y="0"/>
          <a:ext cx="0" cy="0"/>
          <a:chOff x="0" y="0"/>
          <a:chExt cx="0" cy="0"/>
        </a:xfrm>
      </p:grpSpPr>
      <p:sp>
        <p:nvSpPr>
          <p:cNvPr id="778" name="Google Shape;778;p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79" name="Google Shape;779;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5 minutes.</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4" name="Shape 784"/>
        <p:cNvGrpSpPr/>
        <p:nvPr/>
      </p:nvGrpSpPr>
      <p:grpSpPr>
        <a:xfrm>
          <a:off x="0" y="0"/>
          <a:ext cx="0" cy="0"/>
          <a:chOff x="0" y="0"/>
          <a:chExt cx="0" cy="0"/>
        </a:xfrm>
      </p:grpSpPr>
      <p:sp>
        <p:nvSpPr>
          <p:cNvPr id="785" name="Google Shape;785;p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86" name="Google Shape;786;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to share with whole group.</a:t>
            </a:r>
            <a:endParaRPr>
              <a:solidFill>
                <a:schemeClr val="dk1"/>
              </a:solidFill>
            </a:endParaRPr>
          </a:p>
          <a:p>
            <a:pPr indent="0" lvl="0" marL="91440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slideLayouts/_rels/slideLayout1.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4.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9" name="Shape 9"/>
        <p:cNvGrpSpPr/>
        <p:nvPr/>
      </p:nvGrpSpPr>
      <p:grpSpPr>
        <a:xfrm>
          <a:off x="0" y="0"/>
          <a:ext cx="0" cy="0"/>
          <a:chOff x="0" y="0"/>
          <a:chExt cx="0" cy="0"/>
        </a:xfrm>
      </p:grpSpPr>
      <p:cxnSp>
        <p:nvCxnSpPr>
          <p:cNvPr id="10" name="Google Shape;10;p55"/>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11" name="Google Shape;11;p55"/>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 name="Shape 12"/>
        <p:cNvGrpSpPr/>
        <p:nvPr/>
      </p:nvGrpSpPr>
      <p:grpSpPr>
        <a:xfrm>
          <a:off x="0" y="0"/>
          <a:ext cx="0" cy="0"/>
          <a:chOff x="0" y="0"/>
          <a:chExt cx="0" cy="0"/>
        </a:xfrm>
      </p:grpSpPr>
      <p:cxnSp>
        <p:nvCxnSpPr>
          <p:cNvPr id="13" name="Google Shape;13;p104"/>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14" name="Google Shape;14;p104"/>
          <p:cNvSpPr txBox="1"/>
          <p:nvPr>
            <p:ph type="ctrTitle"/>
          </p:nvPr>
        </p:nvSpPr>
        <p:spPr>
          <a:xfrm>
            <a:off x="311700" y="595975"/>
            <a:ext cx="8520600" cy="19578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p:txBody>
      </p:sp>
      <p:sp>
        <p:nvSpPr>
          <p:cNvPr id="15" name="Google Shape;15;p104"/>
          <p:cNvSpPr txBox="1"/>
          <p:nvPr>
            <p:ph idx="1" type="subTitle"/>
          </p:nvPr>
        </p:nvSpPr>
        <p:spPr>
          <a:xfrm>
            <a:off x="311700" y="3165823"/>
            <a:ext cx="8520600" cy="733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6" name="Google Shape;16;p10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sp>
        <p:nvSpPr>
          <p:cNvPr id="18" name="Google Shape;18;p105"/>
          <p:cNvSpPr txBox="1"/>
          <p:nvPr>
            <p:ph type="title"/>
          </p:nvPr>
        </p:nvSpPr>
        <p:spPr>
          <a:xfrm>
            <a:off x="311700" y="2480550"/>
            <a:ext cx="8114400" cy="24459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chemeClr val="lt1"/>
              </a:buClr>
              <a:buSzPts val="6800"/>
              <a:buNone/>
              <a:defRPr sz="6800">
                <a:solidFill>
                  <a:schemeClr val="lt1"/>
                </a:solidFill>
              </a:defRPr>
            </a:lvl1pPr>
            <a:lvl2pPr lvl="1" algn="l">
              <a:lnSpc>
                <a:spcPct val="100000"/>
              </a:lnSpc>
              <a:spcBef>
                <a:spcPts val="0"/>
              </a:spcBef>
              <a:spcAft>
                <a:spcPts val="0"/>
              </a:spcAft>
              <a:buClr>
                <a:schemeClr val="lt1"/>
              </a:buClr>
              <a:buSzPts val="6800"/>
              <a:buNone/>
              <a:defRPr sz="6800">
                <a:solidFill>
                  <a:schemeClr val="lt1"/>
                </a:solidFill>
              </a:defRPr>
            </a:lvl2pPr>
            <a:lvl3pPr lvl="2" algn="l">
              <a:lnSpc>
                <a:spcPct val="100000"/>
              </a:lnSpc>
              <a:spcBef>
                <a:spcPts val="0"/>
              </a:spcBef>
              <a:spcAft>
                <a:spcPts val="0"/>
              </a:spcAft>
              <a:buClr>
                <a:schemeClr val="lt1"/>
              </a:buClr>
              <a:buSzPts val="6800"/>
              <a:buNone/>
              <a:defRPr sz="6800">
                <a:solidFill>
                  <a:schemeClr val="lt1"/>
                </a:solidFill>
              </a:defRPr>
            </a:lvl3pPr>
            <a:lvl4pPr lvl="3" algn="l">
              <a:lnSpc>
                <a:spcPct val="100000"/>
              </a:lnSpc>
              <a:spcBef>
                <a:spcPts val="0"/>
              </a:spcBef>
              <a:spcAft>
                <a:spcPts val="0"/>
              </a:spcAft>
              <a:buClr>
                <a:schemeClr val="lt1"/>
              </a:buClr>
              <a:buSzPts val="6800"/>
              <a:buNone/>
              <a:defRPr sz="6800">
                <a:solidFill>
                  <a:schemeClr val="lt1"/>
                </a:solidFill>
              </a:defRPr>
            </a:lvl4pPr>
            <a:lvl5pPr lvl="4" algn="l">
              <a:lnSpc>
                <a:spcPct val="100000"/>
              </a:lnSpc>
              <a:spcBef>
                <a:spcPts val="0"/>
              </a:spcBef>
              <a:spcAft>
                <a:spcPts val="0"/>
              </a:spcAft>
              <a:buClr>
                <a:schemeClr val="lt1"/>
              </a:buClr>
              <a:buSzPts val="6800"/>
              <a:buNone/>
              <a:defRPr sz="6800">
                <a:solidFill>
                  <a:schemeClr val="lt1"/>
                </a:solidFill>
              </a:defRPr>
            </a:lvl5pPr>
            <a:lvl6pPr lvl="5" algn="l">
              <a:lnSpc>
                <a:spcPct val="100000"/>
              </a:lnSpc>
              <a:spcBef>
                <a:spcPts val="0"/>
              </a:spcBef>
              <a:spcAft>
                <a:spcPts val="0"/>
              </a:spcAft>
              <a:buClr>
                <a:schemeClr val="lt1"/>
              </a:buClr>
              <a:buSzPts val="6800"/>
              <a:buNone/>
              <a:defRPr sz="6800">
                <a:solidFill>
                  <a:schemeClr val="lt1"/>
                </a:solidFill>
              </a:defRPr>
            </a:lvl6pPr>
            <a:lvl7pPr lvl="6" algn="l">
              <a:lnSpc>
                <a:spcPct val="100000"/>
              </a:lnSpc>
              <a:spcBef>
                <a:spcPts val="0"/>
              </a:spcBef>
              <a:spcAft>
                <a:spcPts val="0"/>
              </a:spcAft>
              <a:buClr>
                <a:schemeClr val="lt1"/>
              </a:buClr>
              <a:buSzPts val="6800"/>
              <a:buNone/>
              <a:defRPr sz="6800">
                <a:solidFill>
                  <a:schemeClr val="lt1"/>
                </a:solidFill>
              </a:defRPr>
            </a:lvl7pPr>
            <a:lvl8pPr lvl="7" algn="l">
              <a:lnSpc>
                <a:spcPct val="100000"/>
              </a:lnSpc>
              <a:spcBef>
                <a:spcPts val="0"/>
              </a:spcBef>
              <a:spcAft>
                <a:spcPts val="0"/>
              </a:spcAft>
              <a:buClr>
                <a:schemeClr val="lt1"/>
              </a:buClr>
              <a:buSzPts val="6800"/>
              <a:buNone/>
              <a:defRPr sz="6800">
                <a:solidFill>
                  <a:schemeClr val="lt1"/>
                </a:solidFill>
              </a:defRPr>
            </a:lvl8pPr>
            <a:lvl9pPr lvl="8" algn="l">
              <a:lnSpc>
                <a:spcPct val="100000"/>
              </a:lnSpc>
              <a:spcBef>
                <a:spcPts val="0"/>
              </a:spcBef>
              <a:spcAft>
                <a:spcPts val="0"/>
              </a:spcAft>
              <a:buClr>
                <a:schemeClr val="lt1"/>
              </a:buClr>
              <a:buSzPts val="6800"/>
              <a:buNone/>
              <a:defRPr sz="6800">
                <a:solidFill>
                  <a:schemeClr val="lt1"/>
                </a:solidFill>
              </a:defRPr>
            </a:lvl9pPr>
          </a:lstStyle>
          <a:p/>
        </p:txBody>
      </p:sp>
      <p:sp>
        <p:nvSpPr>
          <p:cNvPr id="19" name="Google Shape;19;p10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10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2" name="Google Shape;22;p10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3" name="Google Shape;23;p10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10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6" name="Google Shape;26;p107"/>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7" name="Google Shape;27;p107"/>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8" name="Google Shape;28;p10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10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31" name="Google Shape;31;p10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109"/>
          <p:cNvSpPr txBox="1"/>
          <p:nvPr>
            <p:ph type="title"/>
          </p:nvPr>
        </p:nvSpPr>
        <p:spPr>
          <a:xfrm>
            <a:off x="311700" y="6318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4" name="Google Shape;34;p109"/>
          <p:cNvSpPr txBox="1"/>
          <p:nvPr>
            <p:ph idx="1" type="body"/>
          </p:nvPr>
        </p:nvSpPr>
        <p:spPr>
          <a:xfrm>
            <a:off x="311700" y="1490875"/>
            <a:ext cx="2808000" cy="30780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5" name="Google Shape;35;p10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36" name="Shape 36"/>
        <p:cNvGrpSpPr/>
        <p:nvPr/>
      </p:nvGrpSpPr>
      <p:grpSpPr>
        <a:xfrm>
          <a:off x="0" y="0"/>
          <a:ext cx="0" cy="0"/>
          <a:chOff x="0" y="0"/>
          <a:chExt cx="0" cy="0"/>
        </a:xfrm>
      </p:grpSpPr>
      <p:sp>
        <p:nvSpPr>
          <p:cNvPr id="37" name="Google Shape;37;p110"/>
          <p:cNvSpPr txBox="1"/>
          <p:nvPr>
            <p:ph type="title"/>
          </p:nvPr>
        </p:nvSpPr>
        <p:spPr>
          <a:xfrm>
            <a:off x="490250" y="526350"/>
            <a:ext cx="5683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38" name="Google Shape;38;p1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111"/>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1" name="Google Shape;41;p111"/>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111"/>
          <p:cNvSpPr txBox="1"/>
          <p:nvPr>
            <p:ph type="title"/>
          </p:nvPr>
        </p:nvSpPr>
        <p:spPr>
          <a:xfrm>
            <a:off x="265500" y="1375599"/>
            <a:ext cx="4045200" cy="15519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3800"/>
              <a:buNone/>
              <a:defRPr sz="3800"/>
            </a:lvl1pPr>
            <a:lvl2pPr lvl="1" algn="ctr">
              <a:lnSpc>
                <a:spcPct val="100000"/>
              </a:lnSpc>
              <a:spcBef>
                <a:spcPts val="0"/>
              </a:spcBef>
              <a:spcAft>
                <a:spcPts val="0"/>
              </a:spcAft>
              <a:buSzPts val="3800"/>
              <a:buNone/>
              <a:defRPr sz="3800"/>
            </a:lvl2pPr>
            <a:lvl3pPr lvl="2" algn="ctr">
              <a:lnSpc>
                <a:spcPct val="100000"/>
              </a:lnSpc>
              <a:spcBef>
                <a:spcPts val="0"/>
              </a:spcBef>
              <a:spcAft>
                <a:spcPts val="0"/>
              </a:spcAft>
              <a:buSzPts val="3800"/>
              <a:buNone/>
              <a:defRPr sz="3800"/>
            </a:lvl3pPr>
            <a:lvl4pPr lvl="3" algn="ctr">
              <a:lnSpc>
                <a:spcPct val="100000"/>
              </a:lnSpc>
              <a:spcBef>
                <a:spcPts val="0"/>
              </a:spcBef>
              <a:spcAft>
                <a:spcPts val="0"/>
              </a:spcAft>
              <a:buSzPts val="3800"/>
              <a:buNone/>
              <a:defRPr sz="3800"/>
            </a:lvl4pPr>
            <a:lvl5pPr lvl="4" algn="ctr">
              <a:lnSpc>
                <a:spcPct val="100000"/>
              </a:lnSpc>
              <a:spcBef>
                <a:spcPts val="0"/>
              </a:spcBef>
              <a:spcAft>
                <a:spcPts val="0"/>
              </a:spcAft>
              <a:buSzPts val="3800"/>
              <a:buNone/>
              <a:defRPr sz="3800"/>
            </a:lvl5pPr>
            <a:lvl6pPr lvl="5" algn="ctr">
              <a:lnSpc>
                <a:spcPct val="100000"/>
              </a:lnSpc>
              <a:spcBef>
                <a:spcPts val="0"/>
              </a:spcBef>
              <a:spcAft>
                <a:spcPts val="0"/>
              </a:spcAft>
              <a:buSzPts val="3800"/>
              <a:buNone/>
              <a:defRPr sz="3800"/>
            </a:lvl6pPr>
            <a:lvl7pPr lvl="6" algn="ctr">
              <a:lnSpc>
                <a:spcPct val="100000"/>
              </a:lnSpc>
              <a:spcBef>
                <a:spcPts val="0"/>
              </a:spcBef>
              <a:spcAft>
                <a:spcPts val="0"/>
              </a:spcAft>
              <a:buSzPts val="3800"/>
              <a:buNone/>
              <a:defRPr sz="3800"/>
            </a:lvl7pPr>
            <a:lvl8pPr lvl="7" algn="ctr">
              <a:lnSpc>
                <a:spcPct val="100000"/>
              </a:lnSpc>
              <a:spcBef>
                <a:spcPts val="0"/>
              </a:spcBef>
              <a:spcAft>
                <a:spcPts val="0"/>
              </a:spcAft>
              <a:buSzPts val="3800"/>
              <a:buNone/>
              <a:defRPr sz="3800"/>
            </a:lvl8pPr>
            <a:lvl9pPr lvl="8" algn="ctr">
              <a:lnSpc>
                <a:spcPct val="100000"/>
              </a:lnSpc>
              <a:spcBef>
                <a:spcPts val="0"/>
              </a:spcBef>
              <a:spcAft>
                <a:spcPts val="0"/>
              </a:spcAft>
              <a:buSzPts val="3800"/>
              <a:buNone/>
              <a:defRPr sz="3800"/>
            </a:lvl9pPr>
          </a:lstStyle>
          <a:p/>
        </p:txBody>
      </p:sp>
      <p:sp>
        <p:nvSpPr>
          <p:cNvPr id="43" name="Google Shape;43;p111"/>
          <p:cNvSpPr txBox="1"/>
          <p:nvPr>
            <p:ph idx="1" type="subTitle"/>
          </p:nvPr>
        </p:nvSpPr>
        <p:spPr>
          <a:xfrm>
            <a:off x="265500" y="2981125"/>
            <a:ext cx="4045200" cy="1345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4" name="Google Shape;44;p111"/>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317500" lvl="4" marL="2286000" algn="l">
              <a:lnSpc>
                <a:spcPct val="115000"/>
              </a:lnSpc>
              <a:spcBef>
                <a:spcPts val="0"/>
              </a:spcBef>
              <a:spcAft>
                <a:spcPts val="0"/>
              </a:spcAft>
              <a:buClr>
                <a:schemeClr val="lt1"/>
              </a:buClr>
              <a:buSzPts val="1400"/>
              <a:buChar char="○"/>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45" name="Google Shape;45;p1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112"/>
          <p:cNvSpPr txBox="1"/>
          <p:nvPr>
            <p:ph idx="1" type="body"/>
          </p:nvPr>
        </p:nvSpPr>
        <p:spPr>
          <a:xfrm>
            <a:off x="319500" y="4233725"/>
            <a:ext cx="5998800" cy="5988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48" name="Google Shape;48;p1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113"/>
          <p:cNvSpPr txBox="1"/>
          <p:nvPr>
            <p:ph hasCustomPrompt="1" type="title"/>
          </p:nvPr>
        </p:nvSpPr>
        <p:spPr>
          <a:xfrm>
            <a:off x="311700" y="1167925"/>
            <a:ext cx="8520600" cy="19800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dk1"/>
              </a:buClr>
              <a:buSzPts val="11000"/>
              <a:buNone/>
              <a:defRPr sz="11000">
                <a:solidFill>
                  <a:schemeClr val="dk1"/>
                </a:solidFill>
              </a:defRPr>
            </a:lvl1pPr>
            <a:lvl2pPr lvl="1" algn="ctr">
              <a:lnSpc>
                <a:spcPct val="100000"/>
              </a:lnSpc>
              <a:spcBef>
                <a:spcPts val="0"/>
              </a:spcBef>
              <a:spcAft>
                <a:spcPts val="0"/>
              </a:spcAft>
              <a:buClr>
                <a:schemeClr val="dk1"/>
              </a:buClr>
              <a:buSzPts val="11000"/>
              <a:buNone/>
              <a:defRPr sz="11000">
                <a:solidFill>
                  <a:schemeClr val="dk1"/>
                </a:solidFill>
              </a:defRPr>
            </a:lvl2pPr>
            <a:lvl3pPr lvl="2" algn="ctr">
              <a:lnSpc>
                <a:spcPct val="100000"/>
              </a:lnSpc>
              <a:spcBef>
                <a:spcPts val="0"/>
              </a:spcBef>
              <a:spcAft>
                <a:spcPts val="0"/>
              </a:spcAft>
              <a:buClr>
                <a:schemeClr val="dk1"/>
              </a:buClr>
              <a:buSzPts val="11000"/>
              <a:buNone/>
              <a:defRPr sz="11000">
                <a:solidFill>
                  <a:schemeClr val="dk1"/>
                </a:solidFill>
              </a:defRPr>
            </a:lvl3pPr>
            <a:lvl4pPr lvl="3" algn="ctr">
              <a:lnSpc>
                <a:spcPct val="100000"/>
              </a:lnSpc>
              <a:spcBef>
                <a:spcPts val="0"/>
              </a:spcBef>
              <a:spcAft>
                <a:spcPts val="0"/>
              </a:spcAft>
              <a:buClr>
                <a:schemeClr val="dk1"/>
              </a:buClr>
              <a:buSzPts val="11000"/>
              <a:buNone/>
              <a:defRPr sz="11000">
                <a:solidFill>
                  <a:schemeClr val="dk1"/>
                </a:solidFill>
              </a:defRPr>
            </a:lvl4pPr>
            <a:lvl5pPr lvl="4" algn="ctr">
              <a:lnSpc>
                <a:spcPct val="100000"/>
              </a:lnSpc>
              <a:spcBef>
                <a:spcPts val="0"/>
              </a:spcBef>
              <a:spcAft>
                <a:spcPts val="0"/>
              </a:spcAft>
              <a:buClr>
                <a:schemeClr val="dk1"/>
              </a:buClr>
              <a:buSzPts val="11000"/>
              <a:buNone/>
              <a:defRPr sz="11000">
                <a:solidFill>
                  <a:schemeClr val="dk1"/>
                </a:solidFill>
              </a:defRPr>
            </a:lvl5pPr>
            <a:lvl6pPr lvl="5" algn="ctr">
              <a:lnSpc>
                <a:spcPct val="100000"/>
              </a:lnSpc>
              <a:spcBef>
                <a:spcPts val="0"/>
              </a:spcBef>
              <a:spcAft>
                <a:spcPts val="0"/>
              </a:spcAft>
              <a:buClr>
                <a:schemeClr val="dk1"/>
              </a:buClr>
              <a:buSzPts val="11000"/>
              <a:buNone/>
              <a:defRPr sz="11000">
                <a:solidFill>
                  <a:schemeClr val="dk1"/>
                </a:solidFill>
              </a:defRPr>
            </a:lvl6pPr>
            <a:lvl7pPr lvl="6" algn="ctr">
              <a:lnSpc>
                <a:spcPct val="100000"/>
              </a:lnSpc>
              <a:spcBef>
                <a:spcPts val="0"/>
              </a:spcBef>
              <a:spcAft>
                <a:spcPts val="0"/>
              </a:spcAft>
              <a:buClr>
                <a:schemeClr val="dk1"/>
              </a:buClr>
              <a:buSzPts val="11000"/>
              <a:buNone/>
              <a:defRPr sz="11000">
                <a:solidFill>
                  <a:schemeClr val="dk1"/>
                </a:solidFill>
              </a:defRPr>
            </a:lvl7pPr>
            <a:lvl8pPr lvl="7" algn="ctr">
              <a:lnSpc>
                <a:spcPct val="100000"/>
              </a:lnSpc>
              <a:spcBef>
                <a:spcPts val="0"/>
              </a:spcBef>
              <a:spcAft>
                <a:spcPts val="0"/>
              </a:spcAft>
              <a:buClr>
                <a:schemeClr val="dk1"/>
              </a:buClr>
              <a:buSzPts val="11000"/>
              <a:buNone/>
              <a:defRPr sz="11000">
                <a:solidFill>
                  <a:schemeClr val="dk1"/>
                </a:solidFill>
              </a:defRPr>
            </a:lvl8pPr>
            <a:lvl9pPr lvl="8" algn="ctr">
              <a:lnSpc>
                <a:spcPct val="100000"/>
              </a:lnSpc>
              <a:spcBef>
                <a:spcPts val="0"/>
              </a:spcBef>
              <a:spcAft>
                <a:spcPts val="0"/>
              </a:spcAft>
              <a:buClr>
                <a:schemeClr val="dk1"/>
              </a:buClr>
              <a:buSzPts val="11000"/>
              <a:buNone/>
              <a:defRPr sz="11000">
                <a:solidFill>
                  <a:schemeClr val="dk1"/>
                </a:solidFill>
              </a:defRPr>
            </a:lvl9pPr>
          </a:lstStyle>
          <a:p>
            <a:r>
              <a:t>xx%</a:t>
            </a:r>
          </a:p>
        </p:txBody>
      </p:sp>
      <p:sp>
        <p:nvSpPr>
          <p:cNvPr id="51" name="Google Shape;51;p113"/>
          <p:cNvSpPr txBox="1"/>
          <p:nvPr>
            <p:ph idx="1" type="body"/>
          </p:nvPr>
        </p:nvSpPr>
        <p:spPr>
          <a:xfrm>
            <a:off x="311700" y="3224250"/>
            <a:ext cx="8520600" cy="10716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2" name="Google Shape;52;p1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a Section Header" showMasterSp="0">
  <p:cSld name="3a Section Header">
    <p:bg>
      <p:bgPr>
        <a:solidFill>
          <a:schemeClr val="accent1"/>
        </a:solidFill>
      </p:bgPr>
    </p:bg>
    <p:spTree>
      <p:nvGrpSpPr>
        <p:cNvPr id="55" name="Shape 55"/>
        <p:cNvGrpSpPr/>
        <p:nvPr/>
      </p:nvGrpSpPr>
      <p:grpSpPr>
        <a:xfrm>
          <a:off x="0" y="0"/>
          <a:ext cx="0" cy="0"/>
          <a:chOff x="0" y="0"/>
          <a:chExt cx="0" cy="0"/>
        </a:xfrm>
      </p:grpSpPr>
      <p:sp>
        <p:nvSpPr>
          <p:cNvPr id="56" name="Google Shape;56;p115"/>
          <p:cNvSpPr txBox="1"/>
          <p:nvPr>
            <p:ph type="title"/>
          </p:nvPr>
        </p:nvSpPr>
        <p:spPr>
          <a:xfrm>
            <a:off x="571481" y="1085851"/>
            <a:ext cx="7543800" cy="14859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lt1"/>
              </a:buClr>
              <a:buSzPts val="3300"/>
              <a:buFont typeface="Roboto"/>
              <a:buNone/>
              <a:defRPr>
                <a:solidFill>
                  <a:schemeClr val="lt1"/>
                </a:solidFil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7" name="Google Shape;57;p115"/>
          <p:cNvSpPr txBox="1"/>
          <p:nvPr>
            <p:ph idx="1" type="subTitle"/>
          </p:nvPr>
        </p:nvSpPr>
        <p:spPr>
          <a:xfrm>
            <a:off x="571481" y="2702638"/>
            <a:ext cx="7543800" cy="1241700"/>
          </a:xfrm>
          <a:prstGeom prst="rect">
            <a:avLst/>
          </a:prstGeom>
          <a:noFill/>
          <a:ln>
            <a:noFill/>
          </a:ln>
        </p:spPr>
        <p:txBody>
          <a:bodyPr anchorCtr="0" anchor="t" bIns="34275" lIns="68575" spcFirstLastPara="1" rIns="68575" wrap="square" tIns="34275">
            <a:noAutofit/>
          </a:bodyPr>
          <a:lstStyle>
            <a:lvl1pPr lvl="0" algn="l">
              <a:lnSpc>
                <a:spcPct val="90000"/>
              </a:lnSpc>
              <a:spcBef>
                <a:spcPts val="800"/>
              </a:spcBef>
              <a:spcAft>
                <a:spcPts val="0"/>
              </a:spcAft>
              <a:buClr>
                <a:schemeClr val="lt1"/>
              </a:buClr>
              <a:buSzPts val="2100"/>
              <a:buNone/>
              <a:defRPr sz="2100">
                <a:solidFill>
                  <a:schemeClr val="lt1"/>
                </a:solidFill>
                <a:latin typeface="Roboto"/>
                <a:ea typeface="Roboto"/>
                <a:cs typeface="Roboto"/>
                <a:sym typeface="Roboto"/>
              </a:defRPr>
            </a:lvl1pPr>
            <a:lvl2pPr lvl="1" algn="ctr">
              <a:lnSpc>
                <a:spcPct val="90000"/>
              </a:lnSpc>
              <a:spcBef>
                <a:spcPts val="1200"/>
              </a:spcBef>
              <a:spcAft>
                <a:spcPts val="0"/>
              </a:spcAft>
              <a:buClr>
                <a:schemeClr val="dk1"/>
              </a:buClr>
              <a:buSzPts val="1500"/>
              <a:buNone/>
              <a:defRPr sz="1500"/>
            </a:lvl2pPr>
            <a:lvl3pPr lvl="2" algn="ctr">
              <a:lnSpc>
                <a:spcPct val="90000"/>
              </a:lnSpc>
              <a:spcBef>
                <a:spcPts val="1200"/>
              </a:spcBef>
              <a:spcAft>
                <a:spcPts val="0"/>
              </a:spcAft>
              <a:buClr>
                <a:schemeClr val="dk1"/>
              </a:buClr>
              <a:buSzPts val="1400"/>
              <a:buNone/>
              <a:defRPr sz="1400"/>
            </a:lvl3pPr>
            <a:lvl4pPr lvl="3" algn="ctr">
              <a:lnSpc>
                <a:spcPct val="90000"/>
              </a:lnSpc>
              <a:spcBef>
                <a:spcPts val="1200"/>
              </a:spcBef>
              <a:spcAft>
                <a:spcPts val="0"/>
              </a:spcAft>
              <a:buClr>
                <a:schemeClr val="dk1"/>
              </a:buClr>
              <a:buSzPts val="1200"/>
              <a:buNone/>
              <a:defRPr sz="1200"/>
            </a:lvl4pPr>
            <a:lvl5pPr lvl="4" algn="ctr">
              <a:lnSpc>
                <a:spcPct val="90000"/>
              </a:lnSpc>
              <a:spcBef>
                <a:spcPts val="1200"/>
              </a:spcBef>
              <a:spcAft>
                <a:spcPts val="0"/>
              </a:spcAft>
              <a:buClr>
                <a:schemeClr val="dk1"/>
              </a:buClr>
              <a:buSzPts val="1200"/>
              <a:buNone/>
              <a:defRPr sz="1200"/>
            </a:lvl5pPr>
            <a:lvl6pPr lvl="5" algn="ctr">
              <a:lnSpc>
                <a:spcPct val="90000"/>
              </a:lnSpc>
              <a:spcBef>
                <a:spcPts val="1200"/>
              </a:spcBef>
              <a:spcAft>
                <a:spcPts val="0"/>
              </a:spcAft>
              <a:buClr>
                <a:schemeClr val="dk1"/>
              </a:buClr>
              <a:buSzPts val="1200"/>
              <a:buNone/>
              <a:defRPr sz="1200"/>
            </a:lvl6pPr>
            <a:lvl7pPr lvl="6" algn="ctr">
              <a:lnSpc>
                <a:spcPct val="90000"/>
              </a:lnSpc>
              <a:spcBef>
                <a:spcPts val="1200"/>
              </a:spcBef>
              <a:spcAft>
                <a:spcPts val="0"/>
              </a:spcAft>
              <a:buClr>
                <a:schemeClr val="dk1"/>
              </a:buClr>
              <a:buSzPts val="1200"/>
              <a:buNone/>
              <a:defRPr sz="1200"/>
            </a:lvl7pPr>
            <a:lvl8pPr lvl="7" algn="ctr">
              <a:lnSpc>
                <a:spcPct val="90000"/>
              </a:lnSpc>
              <a:spcBef>
                <a:spcPts val="1200"/>
              </a:spcBef>
              <a:spcAft>
                <a:spcPts val="0"/>
              </a:spcAft>
              <a:buClr>
                <a:schemeClr val="dk1"/>
              </a:buClr>
              <a:buSzPts val="1200"/>
              <a:buNone/>
              <a:defRPr sz="1200"/>
            </a:lvl8pPr>
            <a:lvl9pPr lvl="8" algn="ctr">
              <a:lnSpc>
                <a:spcPct val="90000"/>
              </a:lnSpc>
              <a:spcBef>
                <a:spcPts val="1200"/>
              </a:spcBef>
              <a:spcAft>
                <a:spcPts val="1200"/>
              </a:spcAft>
              <a:buClr>
                <a:schemeClr val="dk1"/>
              </a:buClr>
              <a:buSzPts val="1200"/>
              <a:buNone/>
              <a:defRPr sz="1200"/>
            </a:lvl9pPr>
          </a:lstStyle>
          <a:p/>
        </p:txBody>
      </p:sp>
      <p:pic>
        <p:nvPicPr>
          <p:cNvPr id="58" name="Google Shape;58;p115"/>
          <p:cNvPicPr preferRelativeResize="0"/>
          <p:nvPr/>
        </p:nvPicPr>
        <p:blipFill rotWithShape="1">
          <a:blip r:embed="rId2">
            <a:alphaModFix/>
          </a:blip>
          <a:srcRect b="0" l="0" r="0" t="0"/>
          <a:stretch/>
        </p:blipFill>
        <p:spPr>
          <a:xfrm>
            <a:off x="7743825" y="4800600"/>
            <a:ext cx="1285875" cy="321469"/>
          </a:xfrm>
          <a:prstGeom prst="rect">
            <a:avLst/>
          </a:prstGeom>
          <a:noFill/>
          <a:ln>
            <a:noFill/>
          </a:ln>
        </p:spPr>
      </p:pic>
      <p:pic>
        <p:nvPicPr>
          <p:cNvPr id="59" name="Google Shape;59;p115"/>
          <p:cNvPicPr preferRelativeResize="0"/>
          <p:nvPr/>
        </p:nvPicPr>
        <p:blipFill rotWithShape="1">
          <a:blip r:embed="rId3">
            <a:alphaModFix/>
          </a:blip>
          <a:srcRect b="0" l="0" r="0" t="0"/>
          <a:stretch/>
        </p:blipFill>
        <p:spPr>
          <a:xfrm rot="5400000">
            <a:off x="-290946" y="290945"/>
            <a:ext cx="1200151" cy="618259"/>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64" name="Shape 64"/>
        <p:cNvGrpSpPr/>
        <p:nvPr/>
      </p:nvGrpSpPr>
      <p:grpSpPr>
        <a:xfrm>
          <a:off x="0" y="0"/>
          <a:ext cx="0" cy="0"/>
          <a:chOff x="0" y="0"/>
          <a:chExt cx="0" cy="0"/>
        </a:xfrm>
      </p:grpSpPr>
      <p:cxnSp>
        <p:nvCxnSpPr>
          <p:cNvPr id="65" name="Google Shape;65;p89"/>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66" name="Google Shape;66;p89"/>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7" name="Shape 67"/>
        <p:cNvGrpSpPr/>
        <p:nvPr/>
      </p:nvGrpSpPr>
      <p:grpSpPr>
        <a:xfrm>
          <a:off x="0" y="0"/>
          <a:ext cx="0" cy="0"/>
          <a:chOff x="0" y="0"/>
          <a:chExt cx="0" cy="0"/>
        </a:xfrm>
      </p:grpSpPr>
      <p:sp>
        <p:nvSpPr>
          <p:cNvPr id="68" name="Google Shape;68;p6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9" name="Google Shape;69;p6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0" name="Google Shape;70;p6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TITLE_1_1">
    <p:spTree>
      <p:nvGrpSpPr>
        <p:cNvPr id="71" name="Shape 71"/>
        <p:cNvGrpSpPr/>
        <p:nvPr/>
      </p:nvGrpSpPr>
      <p:grpSpPr>
        <a:xfrm>
          <a:off x="0" y="0"/>
          <a:ext cx="0" cy="0"/>
          <a:chOff x="0" y="0"/>
          <a:chExt cx="0" cy="0"/>
        </a:xfrm>
      </p:grpSpPr>
      <p:cxnSp>
        <p:nvCxnSpPr>
          <p:cNvPr id="72" name="Google Shape;72;p90"/>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73" name="Google Shape;73;p90"/>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74" name="Google Shape;74;p90"/>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GB"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75" name="Google Shape;75;p90"/>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DM Sans"/>
              <a:ea typeface="DM Sans"/>
              <a:cs typeface="DM Sans"/>
              <a:sym typeface="DM Sans"/>
            </a:endParaRPr>
          </a:p>
        </p:txBody>
      </p:sp>
      <p:sp>
        <p:nvSpPr>
          <p:cNvPr id="76" name="Google Shape;76;p90"/>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7" name="Shape 77"/>
        <p:cNvGrpSpPr/>
        <p:nvPr/>
      </p:nvGrpSpPr>
      <p:grpSpPr>
        <a:xfrm>
          <a:off x="0" y="0"/>
          <a:ext cx="0" cy="0"/>
          <a:chOff x="0" y="0"/>
          <a:chExt cx="0" cy="0"/>
        </a:xfrm>
      </p:grpSpPr>
      <p:sp>
        <p:nvSpPr>
          <p:cNvPr id="78" name="Google Shape;78;p9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79" name="Google Shape;79;p91"/>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80" name="Google Shape;80;p9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p:cSld name="TITLE_2">
    <p:spTree>
      <p:nvGrpSpPr>
        <p:cNvPr id="81" name="Shape 81"/>
        <p:cNvGrpSpPr/>
        <p:nvPr/>
      </p:nvGrpSpPr>
      <p:grpSpPr>
        <a:xfrm>
          <a:off x="0" y="0"/>
          <a:ext cx="0" cy="0"/>
          <a:chOff x="0" y="0"/>
          <a:chExt cx="0" cy="0"/>
        </a:xfrm>
      </p:grpSpPr>
      <p:cxnSp>
        <p:nvCxnSpPr>
          <p:cNvPr id="82" name="Google Shape;82;p92"/>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83" name="Google Shape;83;p92"/>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84" name="Google Shape;84;p92"/>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GB"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85" name="Google Shape;85;p92"/>
          <p:cNvSpPr txBox="1"/>
          <p:nvPr/>
        </p:nvSpPr>
        <p:spPr>
          <a:xfrm>
            <a:off x="33873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DM Sans"/>
              <a:ea typeface="DM Sans"/>
              <a:cs typeface="DM Sans"/>
              <a:sym typeface="DM Sans"/>
            </a:endParaRPr>
          </a:p>
        </p:txBody>
      </p:sp>
      <p:sp>
        <p:nvSpPr>
          <p:cNvPr id="86" name="Google Shape;86;p92"/>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928">
          <p15:clr>
            <a:srgbClr val="FA7B17"/>
          </p15:clr>
        </p15:guide>
        <p15:guide id="6" pos="3029">
          <p15:clr>
            <a:srgbClr val="FA7B17"/>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7" name="Shape 87"/>
        <p:cNvGrpSpPr/>
        <p:nvPr/>
      </p:nvGrpSpPr>
      <p:grpSpPr>
        <a:xfrm>
          <a:off x="0" y="0"/>
          <a:ext cx="0" cy="0"/>
          <a:chOff x="0" y="0"/>
          <a:chExt cx="0" cy="0"/>
        </a:xfrm>
      </p:grpSpPr>
      <p:sp>
        <p:nvSpPr>
          <p:cNvPr id="88" name="Google Shape;88;p93"/>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89" name="Google Shape;89;p9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0" name="Shape 90"/>
        <p:cNvGrpSpPr/>
        <p:nvPr/>
      </p:nvGrpSpPr>
      <p:grpSpPr>
        <a:xfrm>
          <a:off x="0" y="0"/>
          <a:ext cx="0" cy="0"/>
          <a:chOff x="0" y="0"/>
          <a:chExt cx="0" cy="0"/>
        </a:xfrm>
      </p:grpSpPr>
      <p:sp>
        <p:nvSpPr>
          <p:cNvPr id="91" name="Google Shape;91;p9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92" name="Google Shape;92;p94"/>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3" name="Google Shape;93;p94"/>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4" name="Google Shape;94;p9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5" name="Shape 95"/>
        <p:cNvGrpSpPr/>
        <p:nvPr/>
      </p:nvGrpSpPr>
      <p:grpSpPr>
        <a:xfrm>
          <a:off x="0" y="0"/>
          <a:ext cx="0" cy="0"/>
          <a:chOff x="0" y="0"/>
          <a:chExt cx="0" cy="0"/>
        </a:xfrm>
      </p:grpSpPr>
      <p:sp>
        <p:nvSpPr>
          <p:cNvPr id="96" name="Google Shape;96;p9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97" name="Google Shape;97;p9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8" name="Shape 98"/>
        <p:cNvGrpSpPr/>
        <p:nvPr/>
      </p:nvGrpSpPr>
      <p:grpSpPr>
        <a:xfrm>
          <a:off x="0" y="0"/>
          <a:ext cx="0" cy="0"/>
          <a:chOff x="0" y="0"/>
          <a:chExt cx="0" cy="0"/>
        </a:xfrm>
      </p:grpSpPr>
      <p:sp>
        <p:nvSpPr>
          <p:cNvPr id="99" name="Google Shape;99;p96"/>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00" name="Google Shape;100;p96"/>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01" name="Google Shape;101;p9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02" name="Shape 102"/>
        <p:cNvGrpSpPr/>
        <p:nvPr/>
      </p:nvGrpSpPr>
      <p:grpSpPr>
        <a:xfrm>
          <a:off x="0" y="0"/>
          <a:ext cx="0" cy="0"/>
          <a:chOff x="0" y="0"/>
          <a:chExt cx="0" cy="0"/>
        </a:xfrm>
      </p:grpSpPr>
      <p:sp>
        <p:nvSpPr>
          <p:cNvPr id="103" name="Google Shape;103;p97"/>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104" name="Google Shape;104;p9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05" name="Shape 105"/>
        <p:cNvGrpSpPr/>
        <p:nvPr/>
      </p:nvGrpSpPr>
      <p:grpSpPr>
        <a:xfrm>
          <a:off x="0" y="0"/>
          <a:ext cx="0" cy="0"/>
          <a:chOff x="0" y="0"/>
          <a:chExt cx="0" cy="0"/>
        </a:xfrm>
      </p:grpSpPr>
      <p:sp>
        <p:nvSpPr>
          <p:cNvPr id="106" name="Google Shape;106;p98"/>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98"/>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08" name="Google Shape;108;p98"/>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09" name="Google Shape;109;p98"/>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10" name="Google Shape;110;p9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11" name="Shape 111"/>
        <p:cNvGrpSpPr/>
        <p:nvPr/>
      </p:nvGrpSpPr>
      <p:grpSpPr>
        <a:xfrm>
          <a:off x="0" y="0"/>
          <a:ext cx="0" cy="0"/>
          <a:chOff x="0" y="0"/>
          <a:chExt cx="0" cy="0"/>
        </a:xfrm>
      </p:grpSpPr>
      <p:sp>
        <p:nvSpPr>
          <p:cNvPr id="112" name="Google Shape;112;p99"/>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113" name="Google Shape;113;p9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14" name="Shape 114"/>
        <p:cNvGrpSpPr/>
        <p:nvPr/>
      </p:nvGrpSpPr>
      <p:grpSpPr>
        <a:xfrm>
          <a:off x="0" y="0"/>
          <a:ext cx="0" cy="0"/>
          <a:chOff x="0" y="0"/>
          <a:chExt cx="0" cy="0"/>
        </a:xfrm>
      </p:grpSpPr>
      <p:sp>
        <p:nvSpPr>
          <p:cNvPr id="115" name="Google Shape;115;p100"/>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16" name="Google Shape;116;p100"/>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117" name="Google Shape;117;p10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8" name="Shape 118"/>
        <p:cNvGrpSpPr/>
        <p:nvPr/>
      </p:nvGrpSpPr>
      <p:grpSpPr>
        <a:xfrm>
          <a:off x="0" y="0"/>
          <a:ext cx="0" cy="0"/>
          <a:chOff x="0" y="0"/>
          <a:chExt cx="0" cy="0"/>
        </a:xfrm>
      </p:grpSpPr>
      <p:sp>
        <p:nvSpPr>
          <p:cNvPr id="119" name="Google Shape;119;p10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_quote">
  <p:cSld name="TITLE_1_1_1">
    <p:spTree>
      <p:nvGrpSpPr>
        <p:cNvPr id="120" name="Shape 120"/>
        <p:cNvGrpSpPr/>
        <p:nvPr/>
      </p:nvGrpSpPr>
      <p:grpSpPr>
        <a:xfrm>
          <a:off x="0" y="0"/>
          <a:ext cx="0" cy="0"/>
          <a:chOff x="0" y="0"/>
          <a:chExt cx="0" cy="0"/>
        </a:xfrm>
      </p:grpSpPr>
      <p:sp>
        <p:nvSpPr>
          <p:cNvPr id="121" name="Google Shape;121;p102"/>
          <p:cNvSpPr/>
          <p:nvPr/>
        </p:nvSpPr>
        <p:spPr>
          <a:xfrm>
            <a:off x="5844900" y="375"/>
            <a:ext cx="3299100" cy="5153400"/>
          </a:xfrm>
          <a:prstGeom prst="rect">
            <a:avLst/>
          </a:prstGeom>
          <a:solidFill>
            <a:srgbClr val="83FF3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22" name="Google Shape;122;p102"/>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123" name="Google Shape;123;p102"/>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GB"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124" name="Google Shape;124;p102"/>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chemeClr val="dk1"/>
                </a:solidFill>
                <a:latin typeface="DM Sans"/>
                <a:ea typeface="DM Sans"/>
                <a:cs typeface="DM Sans"/>
                <a:sym typeface="DM Sans"/>
              </a:rPr>
              <a:t>Title of Presentation</a:t>
            </a:r>
            <a:endParaRPr b="0" i="0" sz="500" u="none" cap="none" strike="noStrike">
              <a:solidFill>
                <a:srgbClr val="000000"/>
              </a:solidFill>
              <a:latin typeface="DM Sans"/>
              <a:ea typeface="DM Sans"/>
              <a:cs typeface="DM Sans"/>
              <a:sym typeface="DM Sans"/>
            </a:endParaRPr>
          </a:p>
        </p:txBody>
      </p:sp>
      <p:sp>
        <p:nvSpPr>
          <p:cNvPr id="125" name="Google Shape;125;p102"/>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cxnSp>
        <p:nvCxnSpPr>
          <p:cNvPr id="126" name="Google Shape;126;p102"/>
          <p:cNvCxnSpPr/>
          <p:nvPr/>
        </p:nvCxnSpPr>
        <p:spPr>
          <a:xfrm>
            <a:off x="5844900" y="1350"/>
            <a:ext cx="0" cy="5141400"/>
          </a:xfrm>
          <a:prstGeom prst="straightConnector1">
            <a:avLst/>
          </a:prstGeom>
          <a:noFill/>
          <a:ln cap="flat" cmpd="sng" w="9525">
            <a:solidFill>
              <a:schemeClr val="dk2"/>
            </a:solidFill>
            <a:prstDash val="solid"/>
            <a:round/>
            <a:headEnd len="sm" w="sm" type="none"/>
            <a:tailEnd len="sm" w="sm" type="none"/>
          </a:ln>
        </p:spPr>
      </p:cxnSp>
      <p:cxnSp>
        <p:nvCxnSpPr>
          <p:cNvPr id="127" name="Google Shape;127;p102"/>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3">
  <p:cSld name="TITLE_3">
    <p:spTree>
      <p:nvGrpSpPr>
        <p:cNvPr id="128" name="Shape 128"/>
        <p:cNvGrpSpPr/>
        <p:nvPr/>
      </p:nvGrpSpPr>
      <p:grpSpPr>
        <a:xfrm>
          <a:off x="0" y="0"/>
          <a:ext cx="0" cy="0"/>
          <a:chOff x="0" y="0"/>
          <a:chExt cx="0" cy="0"/>
        </a:xfrm>
      </p:grpSpPr>
      <p:sp>
        <p:nvSpPr>
          <p:cNvPr id="129" name="Google Shape;129;p10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30" name="Google Shape;130;p10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1" name="Google Shape;131;p10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136" name="Shape 136"/>
        <p:cNvGrpSpPr/>
        <p:nvPr/>
      </p:nvGrpSpPr>
      <p:grpSpPr>
        <a:xfrm>
          <a:off x="0" y="0"/>
          <a:ext cx="0" cy="0"/>
          <a:chOff x="0" y="0"/>
          <a:chExt cx="0" cy="0"/>
        </a:xfrm>
      </p:grpSpPr>
      <p:cxnSp>
        <p:nvCxnSpPr>
          <p:cNvPr id="137" name="Google Shape;137;g3611b935fec_0_90"/>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138" name="Google Shape;138;g3611b935fec_0_90"/>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9" name="Shape 139"/>
        <p:cNvGrpSpPr/>
        <p:nvPr/>
      </p:nvGrpSpPr>
      <p:grpSpPr>
        <a:xfrm>
          <a:off x="0" y="0"/>
          <a:ext cx="0" cy="0"/>
          <a:chOff x="0" y="0"/>
          <a:chExt cx="0" cy="0"/>
        </a:xfrm>
      </p:grpSpPr>
      <p:sp>
        <p:nvSpPr>
          <p:cNvPr id="140" name="Google Shape;140;g3611b935fec_0_9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41" name="Google Shape;141;g3611b935fec_0_9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42" name="Google Shape;142;g3611b935fec_0_9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TITLE_1_1">
    <p:spTree>
      <p:nvGrpSpPr>
        <p:cNvPr id="143" name="Shape 143"/>
        <p:cNvGrpSpPr/>
        <p:nvPr/>
      </p:nvGrpSpPr>
      <p:grpSpPr>
        <a:xfrm>
          <a:off x="0" y="0"/>
          <a:ext cx="0" cy="0"/>
          <a:chOff x="0" y="0"/>
          <a:chExt cx="0" cy="0"/>
        </a:xfrm>
      </p:grpSpPr>
      <p:cxnSp>
        <p:nvCxnSpPr>
          <p:cNvPr id="144" name="Google Shape;144;g3611b935fec_0_97"/>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145" name="Google Shape;145;g3611b935fec_0_97"/>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146" name="Google Shape;146;g3611b935fec_0_97"/>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GB"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147" name="Google Shape;147;g3611b935fec_0_97"/>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chemeClr val="dk1"/>
                </a:solidFill>
                <a:latin typeface="DM Sans"/>
                <a:ea typeface="DM Sans"/>
                <a:cs typeface="DM Sans"/>
                <a:sym typeface="DM Sans"/>
              </a:rPr>
              <a:t>Title of Presentation</a:t>
            </a:r>
            <a:endParaRPr b="0" i="0" sz="500" u="none" cap="none" strike="noStrike">
              <a:solidFill>
                <a:srgbClr val="000000"/>
              </a:solidFill>
              <a:latin typeface="DM Sans"/>
              <a:ea typeface="DM Sans"/>
              <a:cs typeface="DM Sans"/>
              <a:sym typeface="DM Sans"/>
            </a:endParaRPr>
          </a:p>
        </p:txBody>
      </p:sp>
      <p:sp>
        <p:nvSpPr>
          <p:cNvPr id="148" name="Google Shape;148;g3611b935fec_0_97"/>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49" name="Shape 149"/>
        <p:cNvGrpSpPr/>
        <p:nvPr/>
      </p:nvGrpSpPr>
      <p:grpSpPr>
        <a:xfrm>
          <a:off x="0" y="0"/>
          <a:ext cx="0" cy="0"/>
          <a:chOff x="0" y="0"/>
          <a:chExt cx="0" cy="0"/>
        </a:xfrm>
      </p:grpSpPr>
      <p:sp>
        <p:nvSpPr>
          <p:cNvPr id="150" name="Google Shape;150;g3611b935fec_0_10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51" name="Google Shape;151;g3611b935fec_0_10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52" name="Google Shape;152;g3611b935fec_0_10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p:cSld name="TITLE_2">
    <p:spTree>
      <p:nvGrpSpPr>
        <p:cNvPr id="153" name="Shape 153"/>
        <p:cNvGrpSpPr/>
        <p:nvPr/>
      </p:nvGrpSpPr>
      <p:grpSpPr>
        <a:xfrm>
          <a:off x="0" y="0"/>
          <a:ext cx="0" cy="0"/>
          <a:chOff x="0" y="0"/>
          <a:chExt cx="0" cy="0"/>
        </a:xfrm>
      </p:grpSpPr>
      <p:cxnSp>
        <p:nvCxnSpPr>
          <p:cNvPr id="154" name="Google Shape;154;g3611b935fec_0_107"/>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155" name="Google Shape;155;g3611b935fec_0_107"/>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156" name="Google Shape;156;g3611b935fec_0_107"/>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GB"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157" name="Google Shape;157;g3611b935fec_0_107"/>
          <p:cNvSpPr txBox="1"/>
          <p:nvPr/>
        </p:nvSpPr>
        <p:spPr>
          <a:xfrm>
            <a:off x="33873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chemeClr val="dk1"/>
                </a:solidFill>
                <a:latin typeface="DM Sans"/>
                <a:ea typeface="DM Sans"/>
                <a:cs typeface="DM Sans"/>
                <a:sym typeface="DM Sans"/>
              </a:rPr>
              <a:t>Title of Presentation</a:t>
            </a:r>
            <a:endParaRPr b="0" i="0" sz="500" u="none" cap="none" strike="noStrike">
              <a:solidFill>
                <a:srgbClr val="000000"/>
              </a:solidFill>
              <a:latin typeface="DM Sans"/>
              <a:ea typeface="DM Sans"/>
              <a:cs typeface="DM Sans"/>
              <a:sym typeface="DM Sans"/>
            </a:endParaRPr>
          </a:p>
        </p:txBody>
      </p:sp>
      <p:sp>
        <p:nvSpPr>
          <p:cNvPr id="158" name="Google Shape;158;g3611b935fec_0_107"/>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928">
          <p15:clr>
            <a:srgbClr val="FA7B17"/>
          </p15:clr>
        </p15:guide>
        <p15:guide id="6" pos="3029">
          <p15:clr>
            <a:srgbClr val="FA7B17"/>
          </p15:clr>
        </p15:guide>
      </p15:sldGuideLst>
    </p:ext>
  </p:extLst>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9" name="Shape 159"/>
        <p:cNvGrpSpPr/>
        <p:nvPr/>
      </p:nvGrpSpPr>
      <p:grpSpPr>
        <a:xfrm>
          <a:off x="0" y="0"/>
          <a:ext cx="0" cy="0"/>
          <a:chOff x="0" y="0"/>
          <a:chExt cx="0" cy="0"/>
        </a:xfrm>
      </p:grpSpPr>
      <p:sp>
        <p:nvSpPr>
          <p:cNvPr id="160" name="Google Shape;160;g3611b935fec_0_113"/>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61" name="Google Shape;161;g3611b935fec_0_1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62" name="Shape 162"/>
        <p:cNvGrpSpPr/>
        <p:nvPr/>
      </p:nvGrpSpPr>
      <p:grpSpPr>
        <a:xfrm>
          <a:off x="0" y="0"/>
          <a:ext cx="0" cy="0"/>
          <a:chOff x="0" y="0"/>
          <a:chExt cx="0" cy="0"/>
        </a:xfrm>
      </p:grpSpPr>
      <p:sp>
        <p:nvSpPr>
          <p:cNvPr id="163" name="Google Shape;163;g3611b935fec_0_1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64" name="Google Shape;164;g3611b935fec_0_116"/>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65" name="Google Shape;165;g3611b935fec_0_116"/>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66" name="Google Shape;166;g3611b935fec_0_1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67" name="Shape 167"/>
        <p:cNvGrpSpPr/>
        <p:nvPr/>
      </p:nvGrpSpPr>
      <p:grpSpPr>
        <a:xfrm>
          <a:off x="0" y="0"/>
          <a:ext cx="0" cy="0"/>
          <a:chOff x="0" y="0"/>
          <a:chExt cx="0" cy="0"/>
        </a:xfrm>
      </p:grpSpPr>
      <p:sp>
        <p:nvSpPr>
          <p:cNvPr id="168" name="Google Shape;168;g3611b935fec_0_12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69" name="Google Shape;169;g3611b935fec_0_1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70" name="Shape 170"/>
        <p:cNvGrpSpPr/>
        <p:nvPr/>
      </p:nvGrpSpPr>
      <p:grpSpPr>
        <a:xfrm>
          <a:off x="0" y="0"/>
          <a:ext cx="0" cy="0"/>
          <a:chOff x="0" y="0"/>
          <a:chExt cx="0" cy="0"/>
        </a:xfrm>
      </p:grpSpPr>
      <p:sp>
        <p:nvSpPr>
          <p:cNvPr id="171" name="Google Shape;171;g3611b935fec_0_124"/>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72" name="Google Shape;172;g3611b935fec_0_124"/>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73" name="Google Shape;173;g3611b935fec_0_1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74" name="Shape 174"/>
        <p:cNvGrpSpPr/>
        <p:nvPr/>
      </p:nvGrpSpPr>
      <p:grpSpPr>
        <a:xfrm>
          <a:off x="0" y="0"/>
          <a:ext cx="0" cy="0"/>
          <a:chOff x="0" y="0"/>
          <a:chExt cx="0" cy="0"/>
        </a:xfrm>
      </p:grpSpPr>
      <p:sp>
        <p:nvSpPr>
          <p:cNvPr id="175" name="Google Shape;175;g3611b935fec_0_128"/>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176" name="Google Shape;176;g3611b935fec_0_1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77" name="Shape 177"/>
        <p:cNvGrpSpPr/>
        <p:nvPr/>
      </p:nvGrpSpPr>
      <p:grpSpPr>
        <a:xfrm>
          <a:off x="0" y="0"/>
          <a:ext cx="0" cy="0"/>
          <a:chOff x="0" y="0"/>
          <a:chExt cx="0" cy="0"/>
        </a:xfrm>
      </p:grpSpPr>
      <p:sp>
        <p:nvSpPr>
          <p:cNvPr id="178" name="Google Shape;178;g3611b935fec_0_13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g3611b935fec_0_131"/>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80" name="Google Shape;180;g3611b935fec_0_131"/>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81" name="Google Shape;181;g3611b935fec_0_131"/>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82" name="Google Shape;182;g3611b935fec_0_13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83" name="Shape 183"/>
        <p:cNvGrpSpPr/>
        <p:nvPr/>
      </p:nvGrpSpPr>
      <p:grpSpPr>
        <a:xfrm>
          <a:off x="0" y="0"/>
          <a:ext cx="0" cy="0"/>
          <a:chOff x="0" y="0"/>
          <a:chExt cx="0" cy="0"/>
        </a:xfrm>
      </p:grpSpPr>
      <p:sp>
        <p:nvSpPr>
          <p:cNvPr id="184" name="Google Shape;184;g3611b935fec_0_137"/>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185" name="Google Shape;185;g3611b935fec_0_13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86" name="Shape 186"/>
        <p:cNvGrpSpPr/>
        <p:nvPr/>
      </p:nvGrpSpPr>
      <p:grpSpPr>
        <a:xfrm>
          <a:off x="0" y="0"/>
          <a:ext cx="0" cy="0"/>
          <a:chOff x="0" y="0"/>
          <a:chExt cx="0" cy="0"/>
        </a:xfrm>
      </p:grpSpPr>
      <p:sp>
        <p:nvSpPr>
          <p:cNvPr id="187" name="Google Shape;187;g3611b935fec_0_140"/>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88" name="Google Shape;188;g3611b935fec_0_140"/>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189" name="Google Shape;189;g3611b935fec_0_14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90" name="Shape 190"/>
        <p:cNvGrpSpPr/>
        <p:nvPr/>
      </p:nvGrpSpPr>
      <p:grpSpPr>
        <a:xfrm>
          <a:off x="0" y="0"/>
          <a:ext cx="0" cy="0"/>
          <a:chOff x="0" y="0"/>
          <a:chExt cx="0" cy="0"/>
        </a:xfrm>
      </p:grpSpPr>
      <p:sp>
        <p:nvSpPr>
          <p:cNvPr id="191" name="Google Shape;191;g3611b935fec_0_14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_quote">
  <p:cSld name="TITLE_1_1_1">
    <p:spTree>
      <p:nvGrpSpPr>
        <p:cNvPr id="192" name="Shape 192"/>
        <p:cNvGrpSpPr/>
        <p:nvPr/>
      </p:nvGrpSpPr>
      <p:grpSpPr>
        <a:xfrm>
          <a:off x="0" y="0"/>
          <a:ext cx="0" cy="0"/>
          <a:chOff x="0" y="0"/>
          <a:chExt cx="0" cy="0"/>
        </a:xfrm>
      </p:grpSpPr>
      <p:sp>
        <p:nvSpPr>
          <p:cNvPr id="193" name="Google Shape;193;g3611b935fec_0_146"/>
          <p:cNvSpPr/>
          <p:nvPr/>
        </p:nvSpPr>
        <p:spPr>
          <a:xfrm>
            <a:off x="5844900" y="375"/>
            <a:ext cx="3299100" cy="5153400"/>
          </a:xfrm>
          <a:prstGeom prst="rect">
            <a:avLst/>
          </a:prstGeom>
          <a:solidFill>
            <a:srgbClr val="83FF3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94" name="Google Shape;194;g3611b935fec_0_146"/>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195" name="Google Shape;195;g3611b935fec_0_146"/>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GB"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196" name="Google Shape;196;g3611b935fec_0_146"/>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chemeClr val="dk1"/>
                </a:solidFill>
                <a:latin typeface="DM Sans"/>
                <a:ea typeface="DM Sans"/>
                <a:cs typeface="DM Sans"/>
                <a:sym typeface="DM Sans"/>
              </a:rPr>
              <a:t>Title of Presentation</a:t>
            </a:r>
            <a:endParaRPr b="0" i="0" sz="500" u="none" cap="none" strike="noStrike">
              <a:solidFill>
                <a:srgbClr val="000000"/>
              </a:solidFill>
              <a:latin typeface="DM Sans"/>
              <a:ea typeface="DM Sans"/>
              <a:cs typeface="DM Sans"/>
              <a:sym typeface="DM Sans"/>
            </a:endParaRPr>
          </a:p>
        </p:txBody>
      </p:sp>
      <p:sp>
        <p:nvSpPr>
          <p:cNvPr id="197" name="Google Shape;197;g3611b935fec_0_146"/>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cxnSp>
        <p:nvCxnSpPr>
          <p:cNvPr id="198" name="Google Shape;198;g3611b935fec_0_146"/>
          <p:cNvCxnSpPr/>
          <p:nvPr/>
        </p:nvCxnSpPr>
        <p:spPr>
          <a:xfrm>
            <a:off x="5844900" y="1350"/>
            <a:ext cx="0" cy="5141400"/>
          </a:xfrm>
          <a:prstGeom prst="straightConnector1">
            <a:avLst/>
          </a:prstGeom>
          <a:noFill/>
          <a:ln cap="flat" cmpd="sng" w="9525">
            <a:solidFill>
              <a:schemeClr val="dk2"/>
            </a:solidFill>
            <a:prstDash val="solid"/>
            <a:round/>
            <a:headEnd len="sm" w="sm" type="none"/>
            <a:tailEnd len="sm" w="sm" type="none"/>
          </a:ln>
        </p:spPr>
      </p:cxnSp>
      <p:cxnSp>
        <p:nvCxnSpPr>
          <p:cNvPr id="199" name="Google Shape;199;g3611b935fec_0_146"/>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3">
  <p:cSld name="TITLE_3">
    <p:spTree>
      <p:nvGrpSpPr>
        <p:cNvPr id="200" name="Shape 200"/>
        <p:cNvGrpSpPr/>
        <p:nvPr/>
      </p:nvGrpSpPr>
      <p:grpSpPr>
        <a:xfrm>
          <a:off x="0" y="0"/>
          <a:ext cx="0" cy="0"/>
          <a:chOff x="0" y="0"/>
          <a:chExt cx="0" cy="0"/>
        </a:xfrm>
      </p:grpSpPr>
      <p:sp>
        <p:nvSpPr>
          <p:cNvPr id="201" name="Google Shape;201;g3611b935fec_0_154"/>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202" name="Google Shape;202;g3611b935fec_0_154"/>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03" name="Google Shape;203;g3611b935fec_0_15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3.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5" Type="http://schemas.openxmlformats.org/officeDocument/2006/relationships/slideLayout" Target="../slideLayouts/slideLayout28.xml"/><Relationship Id="rId14" Type="http://schemas.openxmlformats.org/officeDocument/2006/relationships/slideLayout" Target="../slideLayouts/slideLayout27.xml"/><Relationship Id="rId17" Type="http://schemas.openxmlformats.org/officeDocument/2006/relationships/theme" Target="../theme/theme1.xml"/><Relationship Id="rId16" Type="http://schemas.openxmlformats.org/officeDocument/2006/relationships/slideLayout" Target="../slideLayouts/slideLayout29.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_rels/slideMaster3.xml.rels><?xml version="1.0" encoding="UTF-8"?><Relationships xmlns="http://schemas.openxmlformats.org/package/2006/relationships"><Relationship Id="rId11" Type="http://schemas.openxmlformats.org/officeDocument/2006/relationships/slideLayout" Target="../slideLayouts/slideLayout40.xml"/><Relationship Id="rId10" Type="http://schemas.openxmlformats.org/officeDocument/2006/relationships/slideLayout" Target="../slideLayouts/slideLayout39.xml"/><Relationship Id="rId13" Type="http://schemas.openxmlformats.org/officeDocument/2006/relationships/slideLayout" Target="../slideLayouts/slideLayout42.xml"/><Relationship Id="rId12" Type="http://schemas.openxmlformats.org/officeDocument/2006/relationships/slideLayout" Target="../slideLayouts/slideLayout41.xml"/><Relationship Id="rId1" Type="http://schemas.openxmlformats.org/officeDocument/2006/relationships/slideLayout" Target="../slideLayouts/slideLayout30.xml"/><Relationship Id="rId2" Type="http://schemas.openxmlformats.org/officeDocument/2006/relationships/slideLayout" Target="../slideLayouts/slideLayout31.xml"/><Relationship Id="rId3" Type="http://schemas.openxmlformats.org/officeDocument/2006/relationships/slideLayout" Target="../slideLayouts/slideLayout32.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5" Type="http://schemas.openxmlformats.org/officeDocument/2006/relationships/slideLayout" Target="../slideLayouts/slideLayout44.xml"/><Relationship Id="rId14" Type="http://schemas.openxmlformats.org/officeDocument/2006/relationships/slideLayout" Target="../slideLayouts/slideLayout43.xml"/><Relationship Id="rId17" Type="http://schemas.openxmlformats.org/officeDocument/2006/relationships/theme" Target="../theme/theme2.xml"/><Relationship Id="rId16" Type="http://schemas.openxmlformats.org/officeDocument/2006/relationships/slideLayout" Target="../slideLayouts/slideLayout45.xml"/><Relationship Id="rId5" Type="http://schemas.openxmlformats.org/officeDocument/2006/relationships/slideLayout" Target="../slideLayouts/slideLayout34.xml"/><Relationship Id="rId6" Type="http://schemas.openxmlformats.org/officeDocument/2006/relationships/slideLayout" Target="../slideLayouts/slideLayout35.xml"/><Relationship Id="rId7" Type="http://schemas.openxmlformats.org/officeDocument/2006/relationships/slideLayout" Target="../slideLayouts/slideLayout36.xml"/><Relationship Id="rId8"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chemeClr val="lt1"/>
        </a:solidFill>
      </p:bgPr>
    </p:bg>
    <p:spTree>
      <p:nvGrpSpPr>
        <p:cNvPr id="5" name="Shape 5"/>
        <p:cNvGrpSpPr/>
        <p:nvPr/>
      </p:nvGrpSpPr>
      <p:grpSpPr>
        <a:xfrm>
          <a:off x="0" y="0"/>
          <a:ext cx="0" cy="0"/>
          <a:chOff x="0" y="0"/>
          <a:chExt cx="0" cy="0"/>
        </a:xfrm>
      </p:grpSpPr>
      <p:sp>
        <p:nvSpPr>
          <p:cNvPr id="6" name="Google Shape;6;p5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1pPr>
            <a:lvl2pPr lvl="1"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2pPr>
            <a:lvl3pPr lvl="2"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3pPr>
            <a:lvl4pPr lvl="3"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4pPr>
            <a:lvl5pPr lvl="4"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5pPr>
            <a:lvl6pPr lvl="5"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6pPr>
            <a:lvl7pPr lvl="6"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7pPr>
            <a:lvl8pPr lvl="7"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8pPr>
            <a:lvl9pPr lvl="8"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9pPr>
          </a:lstStyle>
          <a:p/>
        </p:txBody>
      </p:sp>
      <p:sp>
        <p:nvSpPr>
          <p:cNvPr id="7" name="Google Shape;7;p5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Proxima Nova"/>
              <a:buChar char="●"/>
              <a:defRPr b="0" i="0" sz="1800" u="none" cap="none" strike="noStrike">
                <a:solidFill>
                  <a:schemeClr val="dk2"/>
                </a:solidFill>
                <a:latin typeface="Proxima Nova"/>
                <a:ea typeface="Proxima Nova"/>
                <a:cs typeface="Proxima Nova"/>
                <a:sym typeface="Proxima Nova"/>
              </a:defRPr>
            </a:lvl1pPr>
            <a:lvl2pPr indent="-317500" lvl="1" marL="914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2pPr>
            <a:lvl3pPr indent="-317500" lvl="2" marL="1371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3pPr>
            <a:lvl4pPr indent="-317500" lvl="3" marL="1828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4pPr>
            <a:lvl5pPr indent="-317500" lvl="4" marL="22860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5pPr>
            <a:lvl6pPr indent="-317500" lvl="5" marL="27432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6pPr>
            <a:lvl7pPr indent="-317500" lvl="6" marL="3200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7pPr>
            <a:lvl8pPr indent="-317500" lvl="7" marL="3657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8pPr>
            <a:lvl9pPr indent="-317500" lvl="8" marL="4114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9pPr>
          </a:lstStyle>
          <a:p/>
        </p:txBody>
      </p:sp>
      <p:sp>
        <p:nvSpPr>
          <p:cNvPr id="8" name="Google Shape;8;p5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60" name="Shape 60"/>
        <p:cNvGrpSpPr/>
        <p:nvPr/>
      </p:nvGrpSpPr>
      <p:grpSpPr>
        <a:xfrm>
          <a:off x="0" y="0"/>
          <a:ext cx="0" cy="0"/>
          <a:chOff x="0" y="0"/>
          <a:chExt cx="0" cy="0"/>
        </a:xfrm>
      </p:grpSpPr>
      <p:sp>
        <p:nvSpPr>
          <p:cNvPr id="61" name="Google Shape;61;p6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62" name="Google Shape;62;p6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63" name="Google Shape;63;p6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32" name="Shape 132"/>
        <p:cNvGrpSpPr/>
        <p:nvPr/>
      </p:nvGrpSpPr>
      <p:grpSpPr>
        <a:xfrm>
          <a:off x="0" y="0"/>
          <a:ext cx="0" cy="0"/>
          <a:chOff x="0" y="0"/>
          <a:chExt cx="0" cy="0"/>
        </a:xfrm>
      </p:grpSpPr>
      <p:sp>
        <p:nvSpPr>
          <p:cNvPr id="133" name="Google Shape;133;g3611b935fec_0_8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134" name="Google Shape;134;g3611b935fec_0_8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135" name="Google Shape;135;g3611b935fec_0_8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docs.google.com/presentation/d/1lKAudhmyOI66voCc4ct7fnWVYnxCTZqdelA_Ch_GDI4/edit?usp=sharing" TargetMode="External"/></Relationships>
</file>

<file path=ppt/slides/_rels/slide2.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s>
</file>

<file path=ppt/slides/_rels/slide7.xml.rels><?xml version="1.0" encoding="UTF-8"?><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s>
</file>

<file path=ppt/slides/_rels/slide8.xml.rels><?xml version="1.0" encoding="UTF-8"?><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s>
</file>

<file path=ppt/slides/_rels/slide9.xml.rels><?xml version="1.0" encoding="UTF-8"?><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s>
</file>

<file path=ppt/slides/_rels/slide10.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s>
</file>

<file path=ppt/slides/_rels/slide11.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s>
</file>

<file path=ppt/slides/_rels/slide12.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13.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s>
</file>

<file path=ppt/slides/_rels/slide14.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15.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s>
</file>

<file path=ppt/slides/_rels/slide16.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s>
</file>

<file path=ppt/slides/_rels/slide17.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7.xml"/></Relationships>
</file>

<file path=ppt/slides/_rels/slide18.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s>
</file>

<file path=ppt/slides/_rels/slide19.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s>
</file>

<file path=ppt/slides/_rels/slide20.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s>
</file>

<file path=ppt/slides/_rels/slide21.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1.xml"/></Relationships>
</file>

<file path=ppt/slides/_rels/slide22.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2.xml"/></Relationships>
</file>

<file path=ppt/slides/_rels/slide23.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s>
</file>

<file path=ppt/slides/_rels/slide24.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4.xml"/></Relationships>
</file>

<file path=ppt/slides/_rels/slide25.xml.rels><?xml version="1.0" encoding="UTF-8"?><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5.xml"/></Relationships>
</file>

<file path=ppt/slides/_rels/slide26.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6.xml"/><Relationship Id="rId3" Type="http://schemas.openxmlformats.org/officeDocument/2006/relationships/image" Target="../media/image7.png"/></Relationships>
</file>

<file path=ppt/slides/_rels/slide27.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7.xml"/><Relationship Id="rId3" Type="http://schemas.openxmlformats.org/officeDocument/2006/relationships/image" Target="../media/image7.png"/></Relationships>
</file>

<file path=ppt/slides/_rels/slide28.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s>
</file>

<file path=ppt/slides/_rels/slide29.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s>
</file>

<file path=ppt/slides/_rels/slide30.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0.xml"/></Relationships>
</file>

<file path=ppt/slides/_rels/slide31.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1.xml"/><Relationship Id="rId3" Type="http://schemas.openxmlformats.org/officeDocument/2006/relationships/image" Target="../media/image8.png"/></Relationships>
</file>

<file path=ppt/slides/_rels/slide32.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2.xml"/><Relationship Id="rId3" Type="http://schemas.openxmlformats.org/officeDocument/2006/relationships/image" Target="../media/image7.png"/></Relationships>
</file>

<file path=ppt/slides/_rels/slide33.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3.xml"/><Relationship Id="rId3" Type="http://schemas.openxmlformats.org/officeDocument/2006/relationships/image" Target="../media/image22.png"/></Relationships>
</file>

<file path=ppt/slides/_rels/slide34.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4.xml"/><Relationship Id="rId3" Type="http://schemas.openxmlformats.org/officeDocument/2006/relationships/image" Target="../media/image11.png"/><Relationship Id="rId4" Type="http://schemas.openxmlformats.org/officeDocument/2006/relationships/image" Target="../media/image9.png"/></Relationships>
</file>

<file path=ppt/slides/_rels/slide35.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5.xml"/></Relationships>
</file>

<file path=ppt/slides/_rels/slide36.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6.xml"/></Relationships>
</file>

<file path=ppt/slides/_rels/slide37.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7.xml"/><Relationship Id="rId3" Type="http://schemas.openxmlformats.org/officeDocument/2006/relationships/hyperlink" Target="https://docs.google.com/document/d/1cmFqPog7sPSQOVuai4o1LmQE1faZIzkiRTiddRm0g7o/edit" TargetMode="External"/><Relationship Id="rId4" Type="http://schemas.openxmlformats.org/officeDocument/2006/relationships/image" Target="../media/image12.png"/></Relationships>
</file>

<file path=ppt/slides/_rels/slide38.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8.xml"/><Relationship Id="rId3" Type="http://schemas.openxmlformats.org/officeDocument/2006/relationships/hyperlink" Target="https://docs.google.com/document/d/1cmFqPog7sPSQOVuai4o1LmQE1faZIzkiRTiddRm0g7o/edit" TargetMode="External"/><Relationship Id="rId4" Type="http://schemas.openxmlformats.org/officeDocument/2006/relationships/image" Target="../media/image12.png"/></Relationships>
</file>

<file path=ppt/slides/_rels/slide39.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9.xml"/><Relationship Id="rId3" Type="http://schemas.openxmlformats.org/officeDocument/2006/relationships/hyperlink" Target="https://docs.google.com/document/d/1cmFqPog7sPSQOVuai4o1LmQE1faZIzkiRTiddRm0g7o/edit" TargetMode="External"/><Relationship Id="rId4" Type="http://schemas.openxmlformats.org/officeDocument/2006/relationships/image" Target="../media/image12.png"/></Relationships>
</file>

<file path=ppt/slides/_rels/slide40.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0.xml"/></Relationships>
</file>

<file path=ppt/slides/_rels/slide41.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1.xml"/></Relationships>
</file>

<file path=ppt/slides/_rels/slide42.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2.xml"/></Relationships>
</file>

<file path=ppt/slides/_rels/slide43.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3.xml"/></Relationships>
</file>

<file path=ppt/slides/_rels/slide44.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4.xml"/><Relationship Id="rId3" Type="http://schemas.openxmlformats.org/officeDocument/2006/relationships/image" Target="../media/image23.png"/></Relationships>
</file>

<file path=ppt/slides/_rels/slide45.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5.xml"/><Relationship Id="rId3" Type="http://schemas.openxmlformats.org/officeDocument/2006/relationships/image" Target="../media/image23.png"/></Relationships>
</file>

<file path=ppt/slides/_rels/slide46.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6.xml"/></Relationships>
</file>

<file path=ppt/slides/_rels/slide47.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7.xml"/><Relationship Id="rId3" Type="http://schemas.openxmlformats.org/officeDocument/2006/relationships/image" Target="../media/image8.png"/></Relationships>
</file>

<file path=ppt/slides/_rels/slide48.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8.xml"/><Relationship Id="rId3" Type="http://schemas.openxmlformats.org/officeDocument/2006/relationships/image" Target="../media/image21.png"/><Relationship Id="rId4" Type="http://schemas.openxmlformats.org/officeDocument/2006/relationships/image" Target="../media/image23.png"/></Relationships>
</file>

<file path=ppt/slides/_rels/slide49.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9.xml"/><Relationship Id="rId3" Type="http://schemas.openxmlformats.org/officeDocument/2006/relationships/image" Target="../media/image19.png"/><Relationship Id="rId4" Type="http://schemas.openxmlformats.org/officeDocument/2006/relationships/image" Target="../media/image16.png"/><Relationship Id="rId5" Type="http://schemas.openxmlformats.org/officeDocument/2006/relationships/image" Target="../media/image18.png"/></Relationships>
</file>

<file path=ppt/slides/_rels/slide50.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0.xml"/><Relationship Id="rId3" Type="http://schemas.openxmlformats.org/officeDocument/2006/relationships/image" Target="../media/image15.png"/><Relationship Id="rId4" Type="http://schemas.openxmlformats.org/officeDocument/2006/relationships/image" Target="../media/image17.png"/><Relationship Id="rId5" Type="http://schemas.openxmlformats.org/officeDocument/2006/relationships/image" Target="../media/image14.png"/></Relationships>
</file>

<file path=ppt/slides/_rels/slide51.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1.xml"/></Relationships>
</file>

<file path=ppt/slides/_rels/slide52.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2.xml"/></Relationships>
</file>

<file path=ppt/slides/_rels/slide53.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145758"/>
        </a:solidFill>
      </p:bgPr>
    </p:bg>
    <p:spTree>
      <p:nvGrpSpPr>
        <p:cNvPr id="207" name="Shape 207"/>
        <p:cNvGrpSpPr/>
        <p:nvPr/>
      </p:nvGrpSpPr>
      <p:grpSpPr>
        <a:xfrm>
          <a:off x="0" y="0"/>
          <a:ext cx="0" cy="0"/>
          <a:chOff x="0" y="0"/>
          <a:chExt cx="0" cy="0"/>
        </a:xfrm>
      </p:grpSpPr>
      <p:cxnSp>
        <p:nvCxnSpPr>
          <p:cNvPr id="208" name="Google Shape;208;p1"/>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09" name="Google Shape;209;p1"/>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10" name="Google Shape;210;p1"/>
          <p:cNvSpPr txBox="1"/>
          <p:nvPr/>
        </p:nvSpPr>
        <p:spPr>
          <a:xfrm>
            <a:off x="768300" y="379350"/>
            <a:ext cx="7896300" cy="187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3500" u="none" cap="none" strike="noStrike">
                <a:solidFill>
                  <a:srgbClr val="83FBA3"/>
                </a:solidFill>
                <a:latin typeface="Nanum Myeongjo"/>
                <a:ea typeface="Nanum Myeongjo"/>
                <a:cs typeface="Nanum Myeongjo"/>
                <a:sym typeface="Nanum Myeongjo"/>
              </a:rPr>
              <a:t>Preparation Notes</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chemeClr val="dk1"/>
              </a:buClr>
              <a:buSzPts val="1100"/>
              <a:buFont typeface="Arial"/>
              <a:buNone/>
            </a:pPr>
            <a:r>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t/>
            </a:r>
            <a:endParaRPr b="0" i="0" sz="3500" u="none" cap="none" strike="noStrike">
              <a:solidFill>
                <a:schemeClr val="lt1"/>
              </a:solidFill>
              <a:latin typeface="Nanum Myeongjo"/>
              <a:ea typeface="Nanum Myeongjo"/>
              <a:cs typeface="Nanum Myeongjo"/>
              <a:sym typeface="Nanum Myeongjo"/>
            </a:endParaRPr>
          </a:p>
        </p:txBody>
      </p:sp>
      <p:sp>
        <p:nvSpPr>
          <p:cNvPr id="211" name="Google Shape;211;p1"/>
          <p:cNvSpPr txBox="1"/>
          <p:nvPr/>
        </p:nvSpPr>
        <p:spPr>
          <a:xfrm>
            <a:off x="312775" y="1071275"/>
            <a:ext cx="8733900" cy="33177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500"/>
              </a:spcBef>
              <a:spcAft>
                <a:spcPts val="0"/>
              </a:spcAft>
              <a:buClr>
                <a:srgbClr val="000000"/>
              </a:buClr>
              <a:buSzPts val="1400"/>
              <a:buFont typeface="Arial"/>
              <a:buNone/>
            </a:pPr>
            <a:r>
              <a:rPr b="0" i="0" lang="en-GB" sz="1400" u="none" cap="none" strike="noStrike">
                <a:solidFill>
                  <a:schemeClr val="lt1"/>
                </a:solidFill>
                <a:latin typeface="Nanum Myeongjo"/>
                <a:ea typeface="Nanum Myeongjo"/>
                <a:cs typeface="Nanum Myeongjo"/>
                <a:sym typeface="Nanum Myeongjo"/>
              </a:rPr>
              <a:t>Please review and customize this deck to prepare it for use. Some notes:</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50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 xml:space="preserve">These professional learning (PL) materials (slide deck and accompanying handout) are being offered in editable forms so that you may make adjustments to better support the specific work happening in your school or district. </a:t>
            </a:r>
            <a:endParaRPr b="0" i="0" sz="1400" u="none" cap="none" strike="noStrike">
              <a:solidFill>
                <a:schemeClr val="lt1"/>
              </a:solidFill>
              <a:latin typeface="Nanum Myeongjo"/>
              <a:ea typeface="Nanum Myeongjo"/>
              <a:cs typeface="Nanum Myeongjo"/>
              <a:sym typeface="Nanum Myeongjo"/>
            </a:endParaRPr>
          </a:p>
          <a:p>
            <a:pPr indent="0" lvl="0" marL="457200" marR="0" rtl="0" algn="l">
              <a:lnSpc>
                <a:spcPct val="115000"/>
              </a:lnSpc>
              <a:spcBef>
                <a:spcPts val="0"/>
              </a:spcBef>
              <a:spcAft>
                <a:spcPts val="0"/>
              </a:spcAft>
              <a:buClr>
                <a:srgbClr val="000000"/>
              </a:buClr>
              <a:buSzPts val="1400"/>
              <a:buFont typeface="Arial"/>
              <a:buNone/>
            </a:pPr>
            <a:r>
              <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 xml:space="preserve">These PL materials are designed to easily accommodate remote delivery: </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 xml:space="preserve">An </a:t>
            </a:r>
            <a:r>
              <a:rPr b="0" i="0" lang="en-GB" sz="1400" u="sng" cap="none" strike="noStrike">
                <a:solidFill>
                  <a:srgbClr val="83FF36"/>
                </a:solidFill>
                <a:latin typeface="Nanum Myeongjo"/>
                <a:ea typeface="Nanum Myeongjo"/>
                <a:cs typeface="Nanum Myeongjo"/>
                <a:sym typeface="Nanum Myeongjo"/>
                <a:hlinkClick r:id="rId3">
                  <a:extLst>
                    <a:ext uri="{A12FA001-AC4F-418D-AE19-62706E023703}">
                      <ahyp:hlinkClr val="tx"/>
                    </a:ext>
                  </a:extLst>
                </a:hlinkClick>
              </a:rPr>
              <a:t>editable Google Slide Deck</a:t>
            </a:r>
            <a:r>
              <a:rPr b="0" i="0" lang="en-GB" sz="1400" u="none" cap="none" strike="noStrike">
                <a:solidFill>
                  <a:srgbClr val="83FF36"/>
                </a:solidFill>
                <a:latin typeface="Nanum Myeongjo"/>
                <a:ea typeface="Nanum Myeongjo"/>
                <a:cs typeface="Nanum Myeongjo"/>
                <a:sym typeface="Nanum Myeongjo"/>
              </a:rPr>
              <a:t xml:space="preserve"> </a:t>
            </a:r>
            <a:r>
              <a:rPr b="0" i="0" lang="en-GB" sz="1400" u="none" cap="none" strike="noStrike">
                <a:solidFill>
                  <a:schemeClr val="lt1"/>
                </a:solidFill>
                <a:latin typeface="Nanum Myeongjo"/>
                <a:ea typeface="Nanum Myeongjo"/>
                <a:cs typeface="Nanum Myeongjo"/>
                <a:sym typeface="Nanum Myeongjo"/>
              </a:rPr>
              <a:t xml:space="preserve">is provided to facilitate discussion of student work; the facilitator will need to make a copy of this and be ready to share the link with participants as noted in the deck. </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Text that can be readily pasted (marked with “—”) into a video call’s chat feature is included when participants need to reference the handout.</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There are placeholders for handout links to be shared with participants in the notes field of selected slides; the facilitator will need to add a link to the handout where indicated by “[insert link].”</a:t>
            </a:r>
            <a:endParaRPr b="0" i="0" sz="1400" u="none" cap="none" strike="noStrike">
              <a:solidFill>
                <a:schemeClr val="lt1"/>
              </a:solidFill>
              <a:latin typeface="Nanum Myeongjo"/>
              <a:ea typeface="Nanum Myeongjo"/>
              <a:cs typeface="Nanum Myeongjo"/>
              <a:sym typeface="Nanum Myeongjo"/>
            </a:endParaRPr>
          </a:p>
          <a:p>
            <a:pPr indent="0" lvl="0" marL="0" marR="0" rtl="0" algn="l">
              <a:lnSpc>
                <a:spcPct val="115000"/>
              </a:lnSpc>
              <a:spcBef>
                <a:spcPts val="500"/>
              </a:spcBef>
              <a:spcAft>
                <a:spcPts val="0"/>
              </a:spcAft>
              <a:buClr>
                <a:srgbClr val="000000"/>
              </a:buClr>
              <a:buSzPts val="1400"/>
              <a:buFont typeface="Arial"/>
              <a:buNone/>
            </a:pPr>
            <a:r>
              <a:t/>
            </a:r>
            <a:endParaRPr b="0" i="0" sz="1400" u="none" cap="none" strike="noStrike">
              <a:solidFill>
                <a:schemeClr val="lt1"/>
              </a:solidFill>
              <a:latin typeface="Nanum Myeongjo"/>
              <a:ea typeface="Nanum Myeongjo"/>
              <a:cs typeface="Nanum Myeongjo"/>
              <a:sym typeface="Nanum Myeongj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215" name="Shape 215"/>
        <p:cNvGrpSpPr/>
        <p:nvPr/>
      </p:nvGrpSpPr>
      <p:grpSpPr>
        <a:xfrm>
          <a:off x="0" y="0"/>
          <a:ext cx="0" cy="0"/>
          <a:chOff x="0" y="0"/>
          <a:chExt cx="0" cy="0"/>
        </a:xfrm>
      </p:grpSpPr>
      <p:sp>
        <p:nvSpPr>
          <p:cNvPr id="216" name="Google Shape;216;p2"/>
          <p:cNvSpPr txBox="1"/>
          <p:nvPr/>
        </p:nvSpPr>
        <p:spPr>
          <a:xfrm>
            <a:off x="615900" y="1031000"/>
            <a:ext cx="7620600" cy="1944600"/>
          </a:xfrm>
          <a:prstGeom prst="rect">
            <a:avLst/>
          </a:prstGeom>
          <a:noFill/>
          <a:ln>
            <a:noFill/>
          </a:ln>
        </p:spPr>
        <p:txBody>
          <a:bodyPr anchorCtr="0" anchor="t" bIns="0" lIns="0" spcFirstLastPara="1" rIns="0" wrap="square" tIns="0">
            <a:noAutofit/>
          </a:bodyPr>
          <a:lstStyle/>
          <a:p>
            <a:pPr indent="0" lvl="0" marL="0" marR="0" rtl="0" algn="l">
              <a:lnSpc>
                <a:spcPct val="80000"/>
              </a:lnSpc>
              <a:spcBef>
                <a:spcPts val="0"/>
              </a:spcBef>
              <a:spcAft>
                <a:spcPts val="0"/>
              </a:spcAft>
              <a:buClr>
                <a:srgbClr val="000000"/>
              </a:buClr>
              <a:buSzPts val="6400"/>
              <a:buFont typeface="Arial"/>
              <a:buNone/>
            </a:pPr>
            <a:r>
              <a:rPr b="0" i="0" lang="en-GB" sz="6400" u="none" cap="none" strike="noStrike">
                <a:solidFill>
                  <a:srgbClr val="000000"/>
                </a:solidFill>
                <a:latin typeface="Nanum Myeongjo"/>
                <a:ea typeface="Nanum Myeongjo"/>
                <a:cs typeface="Nanum Myeongjo"/>
                <a:sym typeface="Nanum Myeongjo"/>
              </a:rPr>
              <a:t>M102 Overview</a:t>
            </a:r>
            <a:endParaRPr b="0" i="0" sz="6400" u="none" cap="none" strike="noStrike">
              <a:solidFill>
                <a:srgbClr val="000000"/>
              </a:solidFill>
              <a:latin typeface="Nanum Myeongjo"/>
              <a:ea typeface="Nanum Myeongjo"/>
              <a:cs typeface="Nanum Myeongjo"/>
              <a:sym typeface="Nanum Myeongjo"/>
            </a:endParaRPr>
          </a:p>
        </p:txBody>
      </p:sp>
      <p:sp>
        <p:nvSpPr>
          <p:cNvPr id="217" name="Google Shape;217;p2"/>
          <p:cNvSpPr txBox="1"/>
          <p:nvPr/>
        </p:nvSpPr>
        <p:spPr>
          <a:xfrm>
            <a:off x="615900" y="4436800"/>
            <a:ext cx="26823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rgbClr val="000000"/>
                </a:solidFill>
                <a:latin typeface="DM Sans Medium"/>
                <a:ea typeface="DM Sans Medium"/>
                <a:cs typeface="DM Sans Medium"/>
                <a:sym typeface="DM Sans Medium"/>
              </a:rPr>
              <a:t>Month DD, YYYY</a:t>
            </a:r>
            <a:endParaRPr b="0" i="0" sz="1600" u="none" cap="none" strike="noStrike">
              <a:solidFill>
                <a:srgbClr val="000000"/>
              </a:solidFill>
              <a:latin typeface="DM Sans Medium"/>
              <a:ea typeface="DM Sans Medium"/>
              <a:cs typeface="DM Sans Medium"/>
              <a:sym typeface="DM Sans Medium"/>
            </a:endParaRPr>
          </a:p>
        </p:txBody>
      </p:sp>
      <p:pic>
        <p:nvPicPr>
          <p:cNvPr id="218" name="Google Shape;218;p2"/>
          <p:cNvPicPr preferRelativeResize="0"/>
          <p:nvPr/>
        </p:nvPicPr>
        <p:blipFill rotWithShape="1">
          <a:blip r:embed="rId3">
            <a:alphaModFix/>
          </a:blip>
          <a:srcRect b="0" l="0" r="0" t="0"/>
          <a:stretch/>
        </p:blipFill>
        <p:spPr>
          <a:xfrm>
            <a:off x="8162438" y="4343025"/>
            <a:ext cx="678562" cy="340075"/>
          </a:xfrm>
          <a:prstGeom prst="rect">
            <a:avLst/>
          </a:prstGeom>
          <a:noFill/>
          <a:ln>
            <a:noFill/>
          </a:ln>
        </p:spPr>
      </p:pic>
      <p:sp>
        <p:nvSpPr>
          <p:cNvPr id="219" name="Google Shape;219;p2"/>
          <p:cNvSpPr txBox="1"/>
          <p:nvPr/>
        </p:nvSpPr>
        <p:spPr>
          <a:xfrm>
            <a:off x="615900" y="1880150"/>
            <a:ext cx="43407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DM Sans"/>
                <a:ea typeface="DM Sans"/>
                <a:cs typeface="DM Sans"/>
                <a:sym typeface="DM Sans"/>
              </a:rPr>
              <a:t>XQ Badge Project PL Series Baseline Session</a:t>
            </a:r>
            <a:endParaRPr b="1" i="0" sz="1600" u="none" cap="none" strike="noStrike">
              <a:solidFill>
                <a:srgbClr val="000000"/>
              </a:solidFill>
              <a:latin typeface="DM Sans"/>
              <a:ea typeface="DM Sans"/>
              <a:cs typeface="DM Sans"/>
              <a:sym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23" name="Shape 223"/>
        <p:cNvGrpSpPr/>
        <p:nvPr/>
      </p:nvGrpSpPr>
      <p:grpSpPr>
        <a:xfrm>
          <a:off x="0" y="0"/>
          <a:ext cx="0" cy="0"/>
          <a:chOff x="0" y="0"/>
          <a:chExt cx="0" cy="0"/>
        </a:xfrm>
      </p:grpSpPr>
      <p:cxnSp>
        <p:nvCxnSpPr>
          <p:cNvPr id="224" name="Google Shape;224;p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25" name="Google Shape;225;p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26" name="Google Shape;226;p3"/>
          <p:cNvSpPr txBox="1"/>
          <p:nvPr/>
        </p:nvSpPr>
        <p:spPr>
          <a:xfrm>
            <a:off x="768300" y="379350"/>
            <a:ext cx="7547400" cy="3258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3500" u="none" cap="none" strike="noStrike">
                <a:solidFill>
                  <a:srgbClr val="83FBA3"/>
                </a:solidFill>
                <a:latin typeface="Nanum Myeongjo"/>
                <a:ea typeface="Nanum Myeongjo"/>
                <a:cs typeface="Nanum Myeongjo"/>
                <a:sym typeface="Nanum Myeongjo"/>
              </a:rPr>
              <a:t>Welcome!</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chemeClr val="dk1"/>
              </a:buClr>
              <a:buSzPts val="1100"/>
              <a:buFont typeface="Arial"/>
              <a:buNone/>
            </a:pPr>
            <a:r>
              <a:rPr b="0" i="0" lang="en-GB" sz="3500" u="none" cap="none" strike="noStrike">
                <a:solidFill>
                  <a:schemeClr val="lt1"/>
                </a:solidFill>
                <a:latin typeface="DM Sans"/>
                <a:ea typeface="DM Sans"/>
                <a:cs typeface="DM Sans"/>
                <a:sym typeface="DM Sans"/>
              </a:rPr>
              <a:t>Joining Question:</a:t>
            </a:r>
            <a:endParaRPr b="0" i="0" sz="3500" u="none" cap="none" strike="noStrike">
              <a:solidFill>
                <a:schemeClr val="lt1"/>
              </a:solidFill>
              <a:latin typeface="DM Sans"/>
              <a:ea typeface="DM Sans"/>
              <a:cs typeface="DM Sans"/>
              <a:sym typeface="DM Sans"/>
            </a:endParaRPr>
          </a:p>
          <a:p>
            <a:pPr indent="-419100" lvl="0" marL="457200" marR="0" rtl="0" algn="l">
              <a:lnSpc>
                <a:spcPct val="100000"/>
              </a:lnSpc>
              <a:spcBef>
                <a:spcPts val="1000"/>
              </a:spcBef>
              <a:spcAft>
                <a:spcPts val="0"/>
              </a:spcAft>
              <a:buClr>
                <a:schemeClr val="lt1"/>
              </a:buClr>
              <a:buSzPts val="3000"/>
              <a:buFont typeface="Nanum Myeongjo"/>
              <a:buChar char="●"/>
            </a:pPr>
            <a:r>
              <a:rPr b="0" i="0" lang="en-GB" sz="3000" u="none" cap="none" strike="noStrike">
                <a:solidFill>
                  <a:schemeClr val="lt1"/>
                </a:solidFill>
                <a:latin typeface="Nanum Myeongjo"/>
                <a:ea typeface="Nanum Myeongjo"/>
                <a:cs typeface="Nanum Myeongjo"/>
                <a:sym typeface="Nanum Myeongjo"/>
              </a:rPr>
              <a:t xml:space="preserve">Please share your name, role, and where you’re joining from. </a:t>
            </a:r>
            <a:endParaRPr b="0" i="0" sz="3000" u="none" cap="none" strike="noStrike">
              <a:solidFill>
                <a:schemeClr val="lt1"/>
              </a:solidFill>
              <a:latin typeface="Nanum Myeongjo"/>
              <a:ea typeface="Nanum Myeongjo"/>
              <a:cs typeface="Nanum Myeongjo"/>
              <a:sym typeface="Nanum Myeongjo"/>
            </a:endParaRPr>
          </a:p>
          <a:p>
            <a:pPr indent="-450850" lvl="0" marL="457200" marR="0" rtl="0" algn="l">
              <a:lnSpc>
                <a:spcPct val="100000"/>
              </a:lnSpc>
              <a:spcBef>
                <a:spcPts val="0"/>
              </a:spcBef>
              <a:spcAft>
                <a:spcPts val="0"/>
              </a:spcAft>
              <a:buClr>
                <a:schemeClr val="lt1"/>
              </a:buClr>
              <a:buSzPts val="3500"/>
              <a:buFont typeface="Nanum Myeongjo"/>
              <a:buChar char="●"/>
            </a:pPr>
            <a:r>
              <a:rPr b="0" i="0" lang="en-GB" sz="3000" u="none" cap="none" strike="noStrike">
                <a:solidFill>
                  <a:schemeClr val="lt1"/>
                </a:solidFill>
                <a:latin typeface="Nanum Myeongjo"/>
                <a:ea typeface="Nanum Myeongjo"/>
                <a:cs typeface="Nanum Myeongjo"/>
                <a:sym typeface="Nanum Myeongjo"/>
              </a:rPr>
              <a:t>What is something that made you laugh recently?</a:t>
            </a:r>
            <a:endParaRPr b="0" i="0" sz="3500" u="none" cap="none" strike="noStrike">
              <a:solidFill>
                <a:schemeClr val="lt1"/>
              </a:solidFill>
              <a:latin typeface="DM Sans"/>
              <a:ea typeface="DM Sans"/>
              <a:cs typeface="DM Sans"/>
              <a:sym typeface="DM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30" name="Shape 230"/>
        <p:cNvGrpSpPr/>
        <p:nvPr/>
      </p:nvGrpSpPr>
      <p:grpSpPr>
        <a:xfrm>
          <a:off x="0" y="0"/>
          <a:ext cx="0" cy="0"/>
          <a:chOff x="0" y="0"/>
          <a:chExt cx="0" cy="0"/>
        </a:xfrm>
      </p:grpSpPr>
      <p:sp>
        <p:nvSpPr>
          <p:cNvPr id="231" name="Google Shape;231;p4"/>
          <p:cNvSpPr txBox="1"/>
          <p:nvPr/>
        </p:nvSpPr>
        <p:spPr>
          <a:xfrm>
            <a:off x="2876500" y="1757125"/>
            <a:ext cx="24090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Nanum Myeongjo"/>
                <a:ea typeface="Nanum Myeongjo"/>
                <a:cs typeface="Nanum Myeongjo"/>
                <a:sym typeface="Nanum Myeongjo"/>
              </a:rPr>
              <a:t>Participants will be able to:</a:t>
            </a:r>
            <a:endParaRPr b="0" i="0" sz="1400" u="none" cap="none" strike="noStrike">
              <a:solidFill>
                <a:schemeClr val="dk1"/>
              </a:solidFill>
              <a:latin typeface="Nanum Myeongjo"/>
              <a:ea typeface="Nanum Myeongjo"/>
              <a:cs typeface="Nanum Myeongjo"/>
              <a:sym typeface="Nanum Myeongjo"/>
            </a:endParaRPr>
          </a:p>
        </p:txBody>
      </p:sp>
      <p:sp>
        <p:nvSpPr>
          <p:cNvPr id="232" name="Google Shape;232;p4"/>
          <p:cNvSpPr txBox="1"/>
          <p:nvPr/>
        </p:nvSpPr>
        <p:spPr>
          <a:xfrm>
            <a:off x="2876500" y="2088175"/>
            <a:ext cx="2134800" cy="15213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Explain the content and practice expectations for the M102 badge</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Analyze tasks through the lenses of (1) content and practice expectations and (2)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Analyze student work for evidence of learning</a:t>
            </a:r>
            <a:endParaRPr b="0" i="0" sz="1000" u="none" cap="none" strike="noStrike">
              <a:solidFill>
                <a:schemeClr val="dk1"/>
              </a:solidFill>
              <a:latin typeface="DM Sans"/>
              <a:ea typeface="DM Sans"/>
              <a:cs typeface="DM Sans"/>
              <a:sym typeface="DM Sans"/>
            </a:endParaRPr>
          </a:p>
        </p:txBody>
      </p:sp>
      <p:cxnSp>
        <p:nvCxnSpPr>
          <p:cNvPr id="233" name="Google Shape;233;p4"/>
          <p:cNvCxnSpPr/>
          <p:nvPr/>
        </p:nvCxnSpPr>
        <p:spPr>
          <a:xfrm>
            <a:off x="2374350" y="1083650"/>
            <a:ext cx="6784800" cy="0"/>
          </a:xfrm>
          <a:prstGeom prst="straightConnector1">
            <a:avLst/>
          </a:prstGeom>
          <a:noFill/>
          <a:ln cap="flat" cmpd="sng" w="9525">
            <a:solidFill>
              <a:schemeClr val="dk1"/>
            </a:solidFill>
            <a:prstDash val="solid"/>
            <a:round/>
            <a:headEnd len="sm" w="sm" type="none"/>
            <a:tailEnd len="sm" w="sm" type="none"/>
          </a:ln>
        </p:spPr>
      </p:cxnSp>
      <p:sp>
        <p:nvSpPr>
          <p:cNvPr id="234" name="Google Shape;234;p4"/>
          <p:cNvSpPr/>
          <p:nvPr/>
        </p:nvSpPr>
        <p:spPr>
          <a:xfrm>
            <a:off x="2876500" y="617975"/>
            <a:ext cx="922200" cy="922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 name="Google Shape;235;p4"/>
          <p:cNvSpPr txBox="1"/>
          <p:nvPr/>
        </p:nvSpPr>
        <p:spPr>
          <a:xfrm>
            <a:off x="6085125" y="1757125"/>
            <a:ext cx="922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Nanum Myeongjo"/>
                <a:ea typeface="Nanum Myeongjo"/>
                <a:cs typeface="Nanum Myeongjo"/>
                <a:sym typeface="Nanum Myeongjo"/>
              </a:rPr>
              <a:t>Agenda:</a:t>
            </a:r>
            <a:endParaRPr b="0" i="0" sz="1400" u="none" cap="none" strike="noStrike">
              <a:solidFill>
                <a:schemeClr val="dk1"/>
              </a:solidFill>
              <a:latin typeface="Nanum Myeongjo"/>
              <a:ea typeface="Nanum Myeongjo"/>
              <a:cs typeface="Nanum Myeongjo"/>
              <a:sym typeface="Nanum Myeongjo"/>
            </a:endParaRPr>
          </a:p>
        </p:txBody>
      </p:sp>
      <p:sp>
        <p:nvSpPr>
          <p:cNvPr id="236" name="Google Shape;236;p4"/>
          <p:cNvSpPr txBox="1"/>
          <p:nvPr/>
        </p:nvSpPr>
        <p:spPr>
          <a:xfrm>
            <a:off x="6085125" y="2088175"/>
            <a:ext cx="1915200" cy="1713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Exploring the Content</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Task 1: Expectations and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Task 1: Student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Task 2: Expectations and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Task 2: Student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Closing</a:t>
            </a:r>
            <a:endParaRPr b="0" i="0" sz="1000" u="none" cap="none" strike="noStrike">
              <a:solidFill>
                <a:schemeClr val="dk1"/>
              </a:solidFill>
              <a:latin typeface="DM Sans"/>
              <a:ea typeface="DM Sans"/>
              <a:cs typeface="DM Sans"/>
              <a:sym typeface="DM Sans"/>
            </a:endParaRPr>
          </a:p>
        </p:txBody>
      </p:sp>
      <p:sp>
        <p:nvSpPr>
          <p:cNvPr id="237" name="Google Shape;237;p4"/>
          <p:cNvSpPr/>
          <p:nvPr/>
        </p:nvSpPr>
        <p:spPr>
          <a:xfrm>
            <a:off x="6085125" y="617975"/>
            <a:ext cx="922200" cy="922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Explo</a:t>
            </a:r>
            <a:endParaRPr b="0" i="0" sz="1400" u="none" cap="none" strike="noStrike">
              <a:solidFill>
                <a:srgbClr val="000000"/>
              </a:solidFill>
              <a:latin typeface="Arial"/>
              <a:ea typeface="Arial"/>
              <a:cs typeface="Arial"/>
              <a:sym typeface="Arial"/>
            </a:endParaRPr>
          </a:p>
        </p:txBody>
      </p:sp>
      <p:cxnSp>
        <p:nvCxnSpPr>
          <p:cNvPr id="238" name="Google Shape;238;p4"/>
          <p:cNvCxnSpPr/>
          <p:nvPr/>
        </p:nvCxnSpPr>
        <p:spPr>
          <a:xfrm>
            <a:off x="5687700" y="1083650"/>
            <a:ext cx="0" cy="4065300"/>
          </a:xfrm>
          <a:prstGeom prst="straightConnector1">
            <a:avLst/>
          </a:prstGeom>
          <a:noFill/>
          <a:ln cap="flat" cmpd="sng" w="9525">
            <a:solidFill>
              <a:schemeClr val="dk1"/>
            </a:solidFill>
            <a:prstDash val="solid"/>
            <a:round/>
            <a:headEnd len="sm" w="sm" type="none"/>
            <a:tailEnd len="sm" w="sm" type="none"/>
          </a:ln>
        </p:spPr>
      </p:cxnSp>
      <p:cxnSp>
        <p:nvCxnSpPr>
          <p:cNvPr id="239" name="Google Shape;239;p4"/>
          <p:cNvCxnSpPr/>
          <p:nvPr/>
        </p:nvCxnSpPr>
        <p:spPr>
          <a:xfrm>
            <a:off x="2374350" y="4721100"/>
            <a:ext cx="6784800" cy="0"/>
          </a:xfrm>
          <a:prstGeom prst="straightConnector1">
            <a:avLst/>
          </a:prstGeom>
          <a:noFill/>
          <a:ln cap="flat" cmpd="sng" w="9525">
            <a:solidFill>
              <a:schemeClr val="dk1"/>
            </a:solidFill>
            <a:prstDash val="solid"/>
            <a:round/>
            <a:headEnd len="sm" w="sm" type="none"/>
            <a:tailEnd len="sm" w="sm" type="none"/>
          </a:ln>
        </p:spPr>
      </p:cxnSp>
      <p:sp>
        <p:nvSpPr>
          <p:cNvPr id="240" name="Google Shape;240;p4"/>
          <p:cNvSpPr/>
          <p:nvPr/>
        </p:nvSpPr>
        <p:spPr>
          <a:xfrm>
            <a:off x="0" y="0"/>
            <a:ext cx="2505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 name="Google Shape;241;p4"/>
          <p:cNvSpPr txBox="1"/>
          <p:nvPr/>
        </p:nvSpPr>
        <p:spPr>
          <a:xfrm>
            <a:off x="325175" y="342200"/>
            <a:ext cx="19152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Outcomes and Agenda</a:t>
            </a:r>
            <a:endParaRPr b="0" i="0" sz="3300" u="none" cap="none" strike="noStrike">
              <a:solidFill>
                <a:schemeClr val="dk1"/>
              </a:solidFill>
              <a:latin typeface="Nanum Myeongjo"/>
              <a:ea typeface="Nanum Myeongjo"/>
              <a:cs typeface="Nanum Myeongjo"/>
              <a:sym typeface="Nanum Myeongjo"/>
            </a:endParaRPr>
          </a:p>
        </p:txBody>
      </p:sp>
      <p:cxnSp>
        <p:nvCxnSpPr>
          <p:cNvPr id="242" name="Google Shape;242;p4"/>
          <p:cNvCxnSpPr/>
          <p:nvPr/>
        </p:nvCxnSpPr>
        <p:spPr>
          <a:xfrm>
            <a:off x="2505475" y="-6900"/>
            <a:ext cx="0" cy="5155800"/>
          </a:xfrm>
          <a:prstGeom prst="straightConnector1">
            <a:avLst/>
          </a:prstGeom>
          <a:noFill/>
          <a:ln cap="flat" cmpd="sng" w="9525">
            <a:solidFill>
              <a:schemeClr val="dk1"/>
            </a:solidFill>
            <a:prstDash val="solid"/>
            <a:round/>
            <a:headEnd len="sm" w="sm" type="none"/>
            <a:tailEnd len="sm" w="sm" type="none"/>
          </a:ln>
        </p:spPr>
      </p:cxnSp>
      <p:pic>
        <p:nvPicPr>
          <p:cNvPr id="243" name="Google Shape;243;p4"/>
          <p:cNvPicPr preferRelativeResize="0"/>
          <p:nvPr/>
        </p:nvPicPr>
        <p:blipFill rotWithShape="1">
          <a:blip r:embed="rId3">
            <a:alphaModFix/>
          </a:blip>
          <a:srcRect b="0" l="0" r="0" t="0"/>
          <a:stretch/>
        </p:blipFill>
        <p:spPr>
          <a:xfrm>
            <a:off x="3096768" y="841025"/>
            <a:ext cx="481663" cy="485249"/>
          </a:xfrm>
          <a:prstGeom prst="rect">
            <a:avLst/>
          </a:prstGeom>
          <a:noFill/>
          <a:ln>
            <a:noFill/>
          </a:ln>
        </p:spPr>
      </p:pic>
      <p:pic>
        <p:nvPicPr>
          <p:cNvPr id="244" name="Google Shape;244;p4"/>
          <p:cNvPicPr preferRelativeResize="0"/>
          <p:nvPr/>
        </p:nvPicPr>
        <p:blipFill rotWithShape="1">
          <a:blip r:embed="rId4">
            <a:alphaModFix/>
          </a:blip>
          <a:srcRect b="0" l="0" r="0" t="0"/>
          <a:stretch/>
        </p:blipFill>
        <p:spPr>
          <a:xfrm>
            <a:off x="6309925" y="841025"/>
            <a:ext cx="472599" cy="485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48" name="Shape 248"/>
        <p:cNvGrpSpPr/>
        <p:nvPr/>
      </p:nvGrpSpPr>
      <p:grpSpPr>
        <a:xfrm>
          <a:off x="0" y="0"/>
          <a:ext cx="0" cy="0"/>
          <a:chOff x="0" y="0"/>
          <a:chExt cx="0" cy="0"/>
        </a:xfrm>
      </p:grpSpPr>
      <p:cxnSp>
        <p:nvCxnSpPr>
          <p:cNvPr id="249" name="Google Shape;249;p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50" name="Google Shape;250;p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51" name="Google Shape;251;p5"/>
          <p:cNvSpPr txBox="1"/>
          <p:nvPr/>
        </p:nvSpPr>
        <p:spPr>
          <a:xfrm>
            <a:off x="768300" y="379350"/>
            <a:ext cx="7896300" cy="187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3500" u="none" cap="none" strike="noStrike">
                <a:solidFill>
                  <a:srgbClr val="83FBA3"/>
                </a:solidFill>
                <a:latin typeface="Nanum Myeongjo"/>
                <a:ea typeface="Nanum Myeongjo"/>
                <a:cs typeface="Nanum Myeongjo"/>
                <a:sym typeface="Nanum Myeongjo"/>
              </a:rPr>
              <a:t>Learning Principles</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chemeClr val="dk1"/>
              </a:buClr>
              <a:buSzPts val="1100"/>
              <a:buFont typeface="Arial"/>
              <a:buNone/>
            </a:pPr>
            <a:r>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t/>
            </a:r>
            <a:endParaRPr b="0" i="0" sz="3500" u="none" cap="none" strike="noStrike">
              <a:solidFill>
                <a:schemeClr val="lt1"/>
              </a:solidFill>
              <a:latin typeface="Nanum Myeongjo"/>
              <a:ea typeface="Nanum Myeongjo"/>
              <a:cs typeface="Nanum Myeongjo"/>
              <a:sym typeface="Nanum Myeongjo"/>
            </a:endParaRPr>
          </a:p>
        </p:txBody>
      </p:sp>
      <p:sp>
        <p:nvSpPr>
          <p:cNvPr id="252" name="Google Shape;252;p5"/>
          <p:cNvSpPr txBox="1"/>
          <p:nvPr/>
        </p:nvSpPr>
        <p:spPr>
          <a:xfrm>
            <a:off x="768300" y="1071275"/>
            <a:ext cx="5967300" cy="3210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 xml:space="preserve">Engage with cognitively demanding tasks in heterogeneous settings.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Engage in social activities.</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Build conceptual understanding through reasoning.</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 xml:space="preserve">Have agency in their learning.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View mathematics as a human endeavor across centuries.</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 xml:space="preserve">See mathematics as relevant.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Employ technology as a tool for problem-solving and understanding.</a:t>
            </a:r>
            <a:endParaRPr b="0" i="0" sz="1800" u="none" cap="none" strike="noStrike">
              <a:solidFill>
                <a:schemeClr val="lt1"/>
              </a:solidFill>
              <a:latin typeface="Nanum Myeongjo"/>
              <a:ea typeface="Nanum Myeongjo"/>
              <a:cs typeface="Nanum Myeongjo"/>
              <a:sym typeface="Nanum Myeongjo"/>
            </a:endParaRPr>
          </a:p>
        </p:txBody>
      </p:sp>
      <p:sp>
        <p:nvSpPr>
          <p:cNvPr id="253" name="Google Shape;253;p5"/>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 name="Google Shape;254;p5"/>
          <p:cNvSpPr txBox="1"/>
          <p:nvPr/>
        </p:nvSpPr>
        <p:spPr>
          <a:xfrm>
            <a:off x="6887975" y="3145425"/>
            <a:ext cx="1561500" cy="507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145758"/>
                </a:solidFill>
                <a:latin typeface="Proxima Nova"/>
                <a:ea typeface="Proxima Nova"/>
                <a:cs typeface="Proxima Nova"/>
                <a:sym typeface="Proxima Nova"/>
              </a:rPr>
              <a:t>Which learning principle would you like to focus on today?</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258" name="Shape 258"/>
        <p:cNvGrpSpPr/>
        <p:nvPr/>
      </p:nvGrpSpPr>
      <p:grpSpPr>
        <a:xfrm>
          <a:off x="0" y="0"/>
          <a:ext cx="0" cy="0"/>
          <a:chOff x="0" y="0"/>
          <a:chExt cx="0" cy="0"/>
        </a:xfrm>
      </p:grpSpPr>
      <p:cxnSp>
        <p:nvCxnSpPr>
          <p:cNvPr id="259" name="Google Shape;259;p6"/>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260" name="Google Shape;260;p6"/>
          <p:cNvSpPr txBox="1"/>
          <p:nvPr/>
        </p:nvSpPr>
        <p:spPr>
          <a:xfrm>
            <a:off x="3419850" y="303450"/>
            <a:ext cx="5421300" cy="1944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Exploring the Content</a:t>
            </a:r>
            <a:endParaRPr b="0" i="0" sz="5200" u="none" cap="none" strike="noStrike">
              <a:solidFill>
                <a:schemeClr val="dk1"/>
              </a:solidFill>
              <a:latin typeface="Nanum Myeongjo"/>
              <a:ea typeface="Nanum Myeongjo"/>
              <a:cs typeface="Nanum Myeongjo"/>
              <a:sym typeface="Nanum Myeongjo"/>
            </a:endParaRPr>
          </a:p>
        </p:txBody>
      </p:sp>
      <p:sp>
        <p:nvSpPr>
          <p:cNvPr id="261" name="Google Shape;261;p6"/>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01</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65" name="Shape 265"/>
        <p:cNvGrpSpPr/>
        <p:nvPr/>
      </p:nvGrpSpPr>
      <p:grpSpPr>
        <a:xfrm>
          <a:off x="0" y="0"/>
          <a:ext cx="0" cy="0"/>
          <a:chOff x="0" y="0"/>
          <a:chExt cx="0" cy="0"/>
        </a:xfrm>
      </p:grpSpPr>
      <p:cxnSp>
        <p:nvCxnSpPr>
          <p:cNvPr id="266" name="Google Shape;266;p7"/>
          <p:cNvCxnSpPr/>
          <p:nvPr/>
        </p:nvCxnSpPr>
        <p:spPr>
          <a:xfrm>
            <a:off x="343425" y="0"/>
            <a:ext cx="0" cy="5164500"/>
          </a:xfrm>
          <a:prstGeom prst="straightConnector1">
            <a:avLst/>
          </a:prstGeom>
          <a:noFill/>
          <a:ln cap="flat" cmpd="sng" w="9525">
            <a:solidFill>
              <a:schemeClr val="dk1"/>
            </a:solidFill>
            <a:prstDash val="solid"/>
            <a:round/>
            <a:headEnd len="sm" w="sm" type="none"/>
            <a:tailEnd len="sm" w="sm" type="none"/>
          </a:ln>
        </p:spPr>
      </p:cxnSp>
      <p:sp>
        <p:nvSpPr>
          <p:cNvPr id="267" name="Google Shape;267;p7"/>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 name="Google Shape;268;p7"/>
          <p:cNvSpPr txBox="1"/>
          <p:nvPr/>
        </p:nvSpPr>
        <p:spPr>
          <a:xfrm>
            <a:off x="345075" y="276625"/>
            <a:ext cx="63507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GB" sz="2100" u="none" cap="none" strike="noStrike">
                <a:solidFill>
                  <a:schemeClr val="dk1"/>
                </a:solidFill>
                <a:latin typeface="Nanum Myeongjo"/>
                <a:ea typeface="Nanum Myeongjo"/>
                <a:cs typeface="Nanum Myeongjo"/>
                <a:sym typeface="Nanum Myeongjo"/>
              </a:rPr>
              <a:t xml:space="preserve">M102 Modeling with Linear Functions and Equations </a:t>
            </a:r>
            <a:endParaRPr b="0" i="0" sz="2100" u="none" cap="none" strike="noStrike">
              <a:solidFill>
                <a:schemeClr val="dk1"/>
              </a:solidFill>
              <a:latin typeface="Nanum Myeongjo"/>
              <a:ea typeface="Nanum Myeongjo"/>
              <a:cs typeface="Nanum Myeongjo"/>
              <a:sym typeface="Nanum Myeongjo"/>
            </a:endParaRPr>
          </a:p>
        </p:txBody>
      </p:sp>
      <p:cxnSp>
        <p:nvCxnSpPr>
          <p:cNvPr id="269" name="Google Shape;269;p7"/>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sp>
        <p:nvSpPr>
          <p:cNvPr id="270" name="Google Shape;270;p7"/>
          <p:cNvSpPr txBox="1"/>
          <p:nvPr/>
        </p:nvSpPr>
        <p:spPr>
          <a:xfrm>
            <a:off x="802275" y="1218825"/>
            <a:ext cx="5421300" cy="2154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200"/>
              </a:spcAft>
              <a:buClr>
                <a:schemeClr val="dk1"/>
              </a:buClr>
              <a:buSzPts val="1100"/>
              <a:buFont typeface="Arial"/>
              <a:buNone/>
            </a:pPr>
            <a:r>
              <a:rPr b="0" i="0" lang="en-GB" sz="3500" u="none" cap="none" strike="noStrike">
                <a:solidFill>
                  <a:schemeClr val="dk1"/>
                </a:solidFill>
                <a:latin typeface="Nanum Myeongjo"/>
                <a:ea typeface="Nanum Myeongjo"/>
                <a:cs typeface="Nanum Myeongjo"/>
                <a:sym typeface="Nanum Myeongjo"/>
              </a:rPr>
              <a:t xml:space="preserve">What comes to mind? </a:t>
            </a:r>
            <a:br>
              <a:rPr b="0" i="0" lang="en-GB" sz="3500" u="none" cap="none" strike="noStrike">
                <a:solidFill>
                  <a:schemeClr val="dk1"/>
                </a:solidFill>
                <a:latin typeface="Nanum Myeongjo"/>
                <a:ea typeface="Nanum Myeongjo"/>
                <a:cs typeface="Nanum Myeongjo"/>
                <a:sym typeface="Nanum Myeongjo"/>
              </a:rPr>
            </a:br>
            <a:r>
              <a:rPr b="0" i="0" lang="en-GB" sz="3500" u="none" cap="none" strike="noStrike">
                <a:solidFill>
                  <a:schemeClr val="dk1"/>
                </a:solidFill>
                <a:latin typeface="Nanum Myeongjo"/>
                <a:ea typeface="Nanum Myeongjo"/>
                <a:cs typeface="Nanum Myeongjo"/>
                <a:sym typeface="Nanum Myeongjo"/>
              </a:rPr>
              <a:t xml:space="preserve">What knowledge and skills should students learn to earn this badge? </a:t>
            </a:r>
            <a:endParaRPr b="0" i="0" sz="3500" u="none" cap="none" strike="noStrike">
              <a:solidFill>
                <a:schemeClr val="dk1"/>
              </a:solidFill>
              <a:latin typeface="Nanum Myeongjo"/>
              <a:ea typeface="Nanum Myeongjo"/>
              <a:cs typeface="Nanum Myeongjo"/>
              <a:sym typeface="Nanum Myeongjo"/>
            </a:endParaRPr>
          </a:p>
        </p:txBody>
      </p:sp>
      <p:sp>
        <p:nvSpPr>
          <p:cNvPr id="271" name="Google Shape;271;p7"/>
          <p:cNvSpPr/>
          <p:nvPr/>
        </p:nvSpPr>
        <p:spPr>
          <a:xfrm>
            <a:off x="6695675" y="24263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 name="Google Shape;272;p7"/>
          <p:cNvSpPr txBox="1"/>
          <p:nvPr/>
        </p:nvSpPr>
        <p:spPr>
          <a:xfrm>
            <a:off x="6975725" y="30309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Come off mute or put your thoughts in the chat!</a:t>
            </a:r>
            <a:endParaRPr b="1" i="0" sz="1400" u="none" cap="none" strike="noStrike">
              <a:solidFill>
                <a:srgbClr val="BDFCD7"/>
              </a:solidFill>
              <a:latin typeface="DM Sans"/>
              <a:ea typeface="DM Sans"/>
              <a:cs typeface="DM Sans"/>
              <a:sym typeface="DM Sans"/>
            </a:endParaRPr>
          </a:p>
        </p:txBody>
      </p:sp>
      <p:cxnSp>
        <p:nvCxnSpPr>
          <p:cNvPr id="273" name="Google Shape;273;p7"/>
          <p:cNvCxnSpPr/>
          <p:nvPr/>
        </p:nvCxnSpPr>
        <p:spPr>
          <a:xfrm rot="10800000">
            <a:off x="-4200" y="4815975"/>
            <a:ext cx="9152400" cy="0"/>
          </a:xfrm>
          <a:prstGeom prst="straightConnector1">
            <a:avLst/>
          </a:prstGeom>
          <a:noFill/>
          <a:ln cap="flat" cmpd="sng" w="9525">
            <a:solidFill>
              <a:schemeClr val="dk1"/>
            </a:solidFill>
            <a:prstDash val="solid"/>
            <a:round/>
            <a:headEnd len="sm" w="sm" type="none"/>
            <a:tailEnd len="sm" w="sm" type="non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277" name="Shape 277"/>
        <p:cNvGrpSpPr/>
        <p:nvPr/>
      </p:nvGrpSpPr>
      <p:grpSpPr>
        <a:xfrm>
          <a:off x="0" y="0"/>
          <a:ext cx="0" cy="0"/>
          <a:chOff x="0" y="0"/>
          <a:chExt cx="0" cy="0"/>
        </a:xfrm>
      </p:grpSpPr>
      <p:sp>
        <p:nvSpPr>
          <p:cNvPr id="278" name="Google Shape;278;p8"/>
          <p:cNvSpPr txBox="1"/>
          <p:nvPr/>
        </p:nvSpPr>
        <p:spPr>
          <a:xfrm>
            <a:off x="615900" y="303450"/>
            <a:ext cx="4032900" cy="9696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dk1"/>
              </a:buClr>
              <a:buSzPts val="1100"/>
              <a:buFont typeface="Arial"/>
              <a:buNone/>
            </a:pPr>
            <a:r>
              <a:rPr b="0" i="0" lang="en-GB" sz="3500" u="none" cap="none" strike="noStrike">
                <a:solidFill>
                  <a:schemeClr val="dk1"/>
                </a:solidFill>
                <a:latin typeface="Nanum Myeongjo"/>
                <a:ea typeface="Nanum Myeongjo"/>
                <a:cs typeface="Nanum Myeongjo"/>
                <a:sym typeface="Nanum Myeongjo"/>
              </a:rPr>
              <a:t>What’s the Story of these Standards?</a:t>
            </a:r>
            <a:endParaRPr b="0" i="0" sz="3500" u="none" cap="none" strike="noStrike">
              <a:solidFill>
                <a:schemeClr val="dk1"/>
              </a:solidFill>
              <a:latin typeface="Nanum Myeongjo"/>
              <a:ea typeface="Nanum Myeongjo"/>
              <a:cs typeface="Nanum Myeongjo"/>
              <a:sym typeface="Nanum Myeongjo"/>
            </a:endParaRPr>
          </a:p>
        </p:txBody>
      </p:sp>
      <p:sp>
        <p:nvSpPr>
          <p:cNvPr id="279" name="Google Shape;279;p8"/>
          <p:cNvSpPr txBox="1"/>
          <p:nvPr/>
        </p:nvSpPr>
        <p:spPr>
          <a:xfrm>
            <a:off x="615900" y="2595775"/>
            <a:ext cx="3728400" cy="20349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0"/>
              </a:spcAft>
              <a:buClr>
                <a:schemeClr val="dk1"/>
              </a:buClr>
              <a:buSzPts val="1100"/>
              <a:buFont typeface="DM Sans"/>
              <a:buAutoNum type="arabicPeriod"/>
            </a:pPr>
            <a:r>
              <a:rPr b="0" i="0" lang="en-GB" sz="1100" u="none" cap="none" strike="noStrike">
                <a:solidFill>
                  <a:schemeClr val="dk1"/>
                </a:solidFill>
                <a:latin typeface="DM Sans"/>
                <a:ea typeface="DM Sans"/>
                <a:cs typeface="DM Sans"/>
                <a:sym typeface="DM Sans"/>
              </a:rPr>
              <a:t>Create equations and inequalities in one variable and use them to solve problems.</a:t>
            </a:r>
            <a:endParaRPr b="0" i="0" sz="11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0"/>
              </a:spcAft>
              <a:buClr>
                <a:schemeClr val="dk1"/>
              </a:buClr>
              <a:buSzPts val="1100"/>
              <a:buFont typeface="DM Sans"/>
              <a:buAutoNum type="arabicPeriod"/>
            </a:pPr>
            <a:r>
              <a:rPr b="0" i="0" lang="en-GB" sz="1100" u="none" cap="none" strike="noStrike">
                <a:solidFill>
                  <a:schemeClr val="dk1"/>
                </a:solidFill>
                <a:latin typeface="DM Sans"/>
                <a:ea typeface="DM Sans"/>
                <a:cs typeface="DM Sans"/>
                <a:sym typeface="DM Sans"/>
              </a:rPr>
              <a:t>Create equations in two or more variables to represent relationships between quantities; graph equations on coordinate axes with labels and scales.</a:t>
            </a:r>
            <a:endParaRPr b="0" i="0" sz="11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1000"/>
              </a:spcAft>
              <a:buClr>
                <a:schemeClr val="dk1"/>
              </a:buClr>
              <a:buSzPts val="1100"/>
              <a:buFont typeface="DM Sans"/>
              <a:buAutoNum type="arabicPeriod"/>
            </a:pPr>
            <a:r>
              <a:rPr b="0" i="0" lang="en-GB" sz="1100" u="none" cap="none" strike="noStrike">
                <a:solidFill>
                  <a:schemeClr val="dk1"/>
                </a:solidFill>
                <a:latin typeface="DM Sans"/>
                <a:ea typeface="DM Sans"/>
                <a:cs typeface="DM Sans"/>
                <a:sym typeface="DM Sans"/>
              </a:rPr>
              <a:t>Represent constraints by equations or inequalities, and by systems of equations and/or inequalities, and interpret solutions as viable or nonviable options in a modeling context.</a:t>
            </a:r>
            <a:endParaRPr b="0" i="0" sz="1100" u="none" cap="none" strike="noStrike">
              <a:solidFill>
                <a:schemeClr val="dk1"/>
              </a:solidFill>
              <a:latin typeface="DM Sans"/>
              <a:ea typeface="DM Sans"/>
              <a:cs typeface="DM Sans"/>
              <a:sym typeface="DM Sans"/>
            </a:endParaRPr>
          </a:p>
        </p:txBody>
      </p:sp>
      <p:sp>
        <p:nvSpPr>
          <p:cNvPr id="280" name="Google Shape;280;p8"/>
          <p:cNvSpPr txBox="1"/>
          <p:nvPr/>
        </p:nvSpPr>
        <p:spPr>
          <a:xfrm>
            <a:off x="615900" y="1515100"/>
            <a:ext cx="4032900" cy="4419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Selected Common Core Standards for Mathematics High School - Algebra</a:t>
            </a:r>
            <a:endParaRPr b="1" i="0" sz="1400" u="none" cap="none" strike="noStrike">
              <a:solidFill>
                <a:srgbClr val="000000"/>
              </a:solidFill>
              <a:latin typeface="DM Sans"/>
              <a:ea typeface="DM Sans"/>
              <a:cs typeface="DM Sans"/>
              <a:sym typeface="DM Sans"/>
            </a:endParaRPr>
          </a:p>
        </p:txBody>
      </p:sp>
      <p:cxnSp>
        <p:nvCxnSpPr>
          <p:cNvPr id="281" name="Google Shape;281;p8"/>
          <p:cNvCxnSpPr/>
          <p:nvPr/>
        </p:nvCxnSpPr>
        <p:spPr>
          <a:xfrm rot="10800000">
            <a:off x="4874201" y="125"/>
            <a:ext cx="0" cy="5162100"/>
          </a:xfrm>
          <a:prstGeom prst="straightConnector1">
            <a:avLst/>
          </a:prstGeom>
          <a:noFill/>
          <a:ln cap="flat" cmpd="sng" w="9525">
            <a:solidFill>
              <a:schemeClr val="dk2"/>
            </a:solidFill>
            <a:prstDash val="solid"/>
            <a:round/>
            <a:headEnd len="sm" w="sm" type="none"/>
            <a:tailEnd len="sm" w="sm" type="none"/>
          </a:ln>
        </p:spPr>
      </p:cxnSp>
      <p:sp>
        <p:nvSpPr>
          <p:cNvPr id="282" name="Google Shape;282;p8"/>
          <p:cNvSpPr txBox="1"/>
          <p:nvPr/>
        </p:nvSpPr>
        <p:spPr>
          <a:xfrm>
            <a:off x="615900" y="2147600"/>
            <a:ext cx="3512700" cy="410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300"/>
              <a:buFont typeface="Arial"/>
              <a:buNone/>
            </a:pPr>
            <a:r>
              <a:rPr b="1" i="0" lang="en-GB" sz="1300" u="none" cap="none" strike="noStrike">
                <a:solidFill>
                  <a:schemeClr val="dk1"/>
                </a:solidFill>
                <a:latin typeface="DM Sans"/>
                <a:ea typeface="DM Sans"/>
                <a:cs typeface="DM Sans"/>
                <a:sym typeface="DM Sans"/>
              </a:rPr>
              <a:t>Create equations that describe numbers or relationships</a:t>
            </a:r>
            <a:endParaRPr b="1" i="0" sz="1300" u="none" cap="none" strike="noStrike">
              <a:solidFill>
                <a:srgbClr val="000000"/>
              </a:solidFill>
              <a:latin typeface="DM Sans"/>
              <a:ea typeface="DM Sans"/>
              <a:cs typeface="DM Sans"/>
              <a:sym typeface="DM Sans"/>
            </a:endParaRPr>
          </a:p>
        </p:txBody>
      </p:sp>
      <p:sp>
        <p:nvSpPr>
          <p:cNvPr id="283" name="Google Shape;283;p8"/>
          <p:cNvSpPr txBox="1"/>
          <p:nvPr/>
        </p:nvSpPr>
        <p:spPr>
          <a:xfrm>
            <a:off x="5174775" y="751625"/>
            <a:ext cx="3402000" cy="5586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1000"/>
              </a:spcAft>
              <a:buClr>
                <a:schemeClr val="dk1"/>
              </a:buClr>
              <a:buSzPts val="1100"/>
              <a:buFont typeface="DM Sans"/>
              <a:buAutoNum type="arabicPeriod" startAt="3"/>
            </a:pPr>
            <a:r>
              <a:rPr b="0" i="0" lang="en-GB" sz="1100" u="none" cap="none" strike="noStrike">
                <a:solidFill>
                  <a:schemeClr val="dk1"/>
                </a:solidFill>
                <a:latin typeface="DM Sans"/>
                <a:ea typeface="DM Sans"/>
                <a:cs typeface="DM Sans"/>
                <a:sym typeface="DM Sans"/>
              </a:rPr>
              <a:t>Solve linear equations and inequalities in one variable, including equations with coefficients represented by letters.</a:t>
            </a:r>
            <a:endParaRPr b="0" i="0" sz="1100" u="none" cap="none" strike="noStrike">
              <a:solidFill>
                <a:schemeClr val="dk1"/>
              </a:solidFill>
              <a:latin typeface="DM Sans"/>
              <a:ea typeface="DM Sans"/>
              <a:cs typeface="DM Sans"/>
              <a:sym typeface="DM Sans"/>
            </a:endParaRPr>
          </a:p>
        </p:txBody>
      </p:sp>
      <p:sp>
        <p:nvSpPr>
          <p:cNvPr id="284" name="Google Shape;284;p8"/>
          <p:cNvSpPr txBox="1"/>
          <p:nvPr/>
        </p:nvSpPr>
        <p:spPr>
          <a:xfrm>
            <a:off x="5174775" y="303450"/>
            <a:ext cx="3512700" cy="200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300"/>
              <a:buFont typeface="Arial"/>
              <a:buNone/>
            </a:pPr>
            <a:r>
              <a:rPr b="1" i="0" lang="en-GB" sz="1300" u="none" cap="none" strike="noStrike">
                <a:solidFill>
                  <a:schemeClr val="dk1"/>
                </a:solidFill>
                <a:latin typeface="DM Sans"/>
                <a:ea typeface="DM Sans"/>
                <a:cs typeface="DM Sans"/>
                <a:sym typeface="DM Sans"/>
              </a:rPr>
              <a:t>Solve linear equations in one variable</a:t>
            </a:r>
            <a:endParaRPr b="1" i="0" sz="1300" u="none" cap="none" strike="noStrike">
              <a:solidFill>
                <a:srgbClr val="000000"/>
              </a:solidFill>
              <a:latin typeface="DM Sans"/>
              <a:ea typeface="DM Sans"/>
              <a:cs typeface="DM Sans"/>
              <a:sym typeface="DM Sans"/>
            </a:endParaRPr>
          </a:p>
        </p:txBody>
      </p:sp>
      <p:sp>
        <p:nvSpPr>
          <p:cNvPr id="285" name="Google Shape;285;p8"/>
          <p:cNvSpPr/>
          <p:nvPr/>
        </p:nvSpPr>
        <p:spPr>
          <a:xfrm>
            <a:off x="5365925" y="3934075"/>
            <a:ext cx="3155700" cy="1014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6" name="Google Shape;286;p8"/>
          <p:cNvSpPr txBox="1"/>
          <p:nvPr/>
        </p:nvSpPr>
        <p:spPr>
          <a:xfrm>
            <a:off x="5443775" y="4048975"/>
            <a:ext cx="3000000" cy="785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en-GB" sz="1300" u="none" cap="none" strike="noStrike">
                <a:solidFill>
                  <a:srgbClr val="C9FC8D"/>
                </a:solidFill>
                <a:latin typeface="DM Sans"/>
                <a:ea typeface="DM Sans"/>
                <a:cs typeface="DM Sans"/>
                <a:sym typeface="DM Sans"/>
              </a:rPr>
              <a:t xml:space="preserve">How would you synthesize these? </a:t>
            </a:r>
            <a:br>
              <a:rPr b="1" i="0" lang="en-GB" sz="1300" u="none" cap="none" strike="noStrike">
                <a:solidFill>
                  <a:srgbClr val="C9FC8D"/>
                </a:solidFill>
                <a:latin typeface="DM Sans"/>
                <a:ea typeface="DM Sans"/>
                <a:cs typeface="DM Sans"/>
                <a:sym typeface="DM Sans"/>
              </a:rPr>
            </a:br>
            <a:r>
              <a:rPr b="1" i="0" lang="en-GB" sz="1300" u="none" cap="none" strike="noStrike">
                <a:solidFill>
                  <a:srgbClr val="C9FC8D"/>
                </a:solidFill>
                <a:latin typeface="DM Sans"/>
                <a:ea typeface="DM Sans"/>
                <a:cs typeface="DM Sans"/>
                <a:sym typeface="DM Sans"/>
              </a:rPr>
              <a:t xml:space="preserve">What are the key takeaways </a:t>
            </a:r>
            <a:br>
              <a:rPr b="1" i="0" lang="en-GB" sz="1300" u="none" cap="none" strike="noStrike">
                <a:solidFill>
                  <a:srgbClr val="C9FC8D"/>
                </a:solidFill>
                <a:latin typeface="DM Sans"/>
                <a:ea typeface="DM Sans"/>
                <a:cs typeface="DM Sans"/>
                <a:sym typeface="DM Sans"/>
              </a:rPr>
            </a:br>
            <a:r>
              <a:rPr b="1" i="0" lang="en-GB" sz="1300" u="none" cap="none" strike="noStrike">
                <a:solidFill>
                  <a:srgbClr val="C9FC8D"/>
                </a:solidFill>
                <a:latin typeface="DM Sans"/>
                <a:ea typeface="DM Sans"/>
                <a:cs typeface="DM Sans"/>
                <a:sym typeface="DM Sans"/>
              </a:rPr>
              <a:t>for students?</a:t>
            </a:r>
            <a:endParaRPr b="0" i="0" sz="1400" u="none" cap="none" strike="noStrike">
              <a:solidFill>
                <a:srgbClr val="000000"/>
              </a:solidFill>
              <a:latin typeface="Arial"/>
              <a:ea typeface="Arial"/>
              <a:cs typeface="Arial"/>
              <a:sym typeface="Arial"/>
            </a:endParaRPr>
          </a:p>
        </p:txBody>
      </p:sp>
      <p:sp>
        <p:nvSpPr>
          <p:cNvPr id="287" name="Google Shape;287;p8"/>
          <p:cNvSpPr txBox="1"/>
          <p:nvPr/>
        </p:nvSpPr>
        <p:spPr>
          <a:xfrm>
            <a:off x="5193750" y="1442775"/>
            <a:ext cx="3512700" cy="200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300"/>
              <a:buFont typeface="Arial"/>
              <a:buNone/>
            </a:pPr>
            <a:r>
              <a:rPr b="1" i="0" lang="en-GB" sz="1300" u="none" cap="none" strike="noStrike">
                <a:solidFill>
                  <a:schemeClr val="dk1"/>
                </a:solidFill>
                <a:latin typeface="DM Sans"/>
                <a:ea typeface="DM Sans"/>
                <a:cs typeface="DM Sans"/>
                <a:sym typeface="DM Sans"/>
              </a:rPr>
              <a:t>Solve systems of equations</a:t>
            </a:r>
            <a:endParaRPr b="1" i="0" sz="1300" u="none" cap="none" strike="noStrike">
              <a:solidFill>
                <a:srgbClr val="000000"/>
              </a:solidFill>
              <a:latin typeface="DM Sans"/>
              <a:ea typeface="DM Sans"/>
              <a:cs typeface="DM Sans"/>
              <a:sym typeface="DM Sans"/>
            </a:endParaRPr>
          </a:p>
        </p:txBody>
      </p:sp>
      <p:sp>
        <p:nvSpPr>
          <p:cNvPr id="288" name="Google Shape;288;p8"/>
          <p:cNvSpPr txBox="1"/>
          <p:nvPr/>
        </p:nvSpPr>
        <p:spPr>
          <a:xfrm>
            <a:off x="5181100" y="1787525"/>
            <a:ext cx="3402000" cy="5586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1000"/>
              </a:spcAft>
              <a:buClr>
                <a:schemeClr val="dk1"/>
              </a:buClr>
              <a:buSzPts val="1100"/>
              <a:buFont typeface="DM Sans"/>
              <a:buAutoNum type="arabicPeriod" startAt="6"/>
            </a:pPr>
            <a:r>
              <a:rPr b="0" i="0" lang="en-GB" sz="1100" u="none" cap="none" strike="noStrike">
                <a:solidFill>
                  <a:schemeClr val="dk1"/>
                </a:solidFill>
                <a:latin typeface="DM Sans"/>
                <a:ea typeface="DM Sans"/>
                <a:cs typeface="DM Sans"/>
                <a:sym typeface="DM Sans"/>
              </a:rPr>
              <a:t>Solve systems of linear equations exactly and approximately (e.g., with graphs), focusing on pairs of linear equations in two variables.</a:t>
            </a:r>
            <a:endParaRPr b="0" i="0" sz="1100" u="none" cap="none" strike="noStrike">
              <a:solidFill>
                <a:schemeClr val="dk1"/>
              </a:solidFill>
              <a:latin typeface="DM Sans"/>
              <a:ea typeface="DM Sans"/>
              <a:cs typeface="DM Sans"/>
              <a:sym typeface="DM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292" name="Shape 292"/>
        <p:cNvGrpSpPr/>
        <p:nvPr/>
      </p:nvGrpSpPr>
      <p:grpSpPr>
        <a:xfrm>
          <a:off x="0" y="0"/>
          <a:ext cx="0" cy="0"/>
          <a:chOff x="0" y="0"/>
          <a:chExt cx="0" cy="0"/>
        </a:xfrm>
      </p:grpSpPr>
      <p:sp>
        <p:nvSpPr>
          <p:cNvPr id="293" name="Google Shape;293;p9"/>
          <p:cNvSpPr txBox="1"/>
          <p:nvPr/>
        </p:nvSpPr>
        <p:spPr>
          <a:xfrm>
            <a:off x="615900" y="303450"/>
            <a:ext cx="4032900" cy="9696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dk1"/>
              </a:buClr>
              <a:buSzPts val="1100"/>
              <a:buFont typeface="Arial"/>
              <a:buNone/>
            </a:pPr>
            <a:r>
              <a:rPr b="0" i="0" lang="en-GB" sz="3500" u="none" cap="none" strike="noStrike">
                <a:solidFill>
                  <a:schemeClr val="dk1"/>
                </a:solidFill>
                <a:latin typeface="Nanum Myeongjo"/>
                <a:ea typeface="Nanum Myeongjo"/>
                <a:cs typeface="Nanum Myeongjo"/>
                <a:sym typeface="Nanum Myeongjo"/>
              </a:rPr>
              <a:t>What’s the Story of these Standards?</a:t>
            </a:r>
            <a:endParaRPr b="0" i="0" sz="3500" u="none" cap="none" strike="noStrike">
              <a:solidFill>
                <a:schemeClr val="dk1"/>
              </a:solidFill>
              <a:latin typeface="Nanum Myeongjo"/>
              <a:ea typeface="Nanum Myeongjo"/>
              <a:cs typeface="Nanum Myeongjo"/>
              <a:sym typeface="Nanum Myeongjo"/>
            </a:endParaRPr>
          </a:p>
        </p:txBody>
      </p:sp>
      <p:sp>
        <p:nvSpPr>
          <p:cNvPr id="294" name="Google Shape;294;p9"/>
          <p:cNvSpPr txBox="1"/>
          <p:nvPr/>
        </p:nvSpPr>
        <p:spPr>
          <a:xfrm>
            <a:off x="615900" y="1515100"/>
            <a:ext cx="4032900" cy="4419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Selected Common Core Standards for Mathematics High School - Algebra</a:t>
            </a:r>
            <a:endParaRPr b="1" i="0" sz="1400" u="none" cap="none" strike="noStrike">
              <a:solidFill>
                <a:srgbClr val="000000"/>
              </a:solidFill>
              <a:latin typeface="DM Sans"/>
              <a:ea typeface="DM Sans"/>
              <a:cs typeface="DM Sans"/>
              <a:sym typeface="DM Sans"/>
            </a:endParaRPr>
          </a:p>
        </p:txBody>
      </p:sp>
      <p:cxnSp>
        <p:nvCxnSpPr>
          <p:cNvPr id="295" name="Google Shape;295;p9"/>
          <p:cNvCxnSpPr/>
          <p:nvPr/>
        </p:nvCxnSpPr>
        <p:spPr>
          <a:xfrm rot="10800000">
            <a:off x="4874201" y="125"/>
            <a:ext cx="0" cy="5162100"/>
          </a:xfrm>
          <a:prstGeom prst="straightConnector1">
            <a:avLst/>
          </a:prstGeom>
          <a:noFill/>
          <a:ln cap="flat" cmpd="sng" w="9525">
            <a:solidFill>
              <a:schemeClr val="dk2"/>
            </a:solidFill>
            <a:prstDash val="solid"/>
            <a:round/>
            <a:headEnd len="sm" w="sm" type="none"/>
            <a:tailEnd len="sm" w="sm" type="none"/>
          </a:ln>
        </p:spPr>
      </p:cxnSp>
      <p:sp>
        <p:nvSpPr>
          <p:cNvPr id="296" name="Google Shape;296;p9"/>
          <p:cNvSpPr/>
          <p:nvPr/>
        </p:nvSpPr>
        <p:spPr>
          <a:xfrm>
            <a:off x="5365925" y="3906250"/>
            <a:ext cx="3155700" cy="597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7" name="Google Shape;297;p9"/>
          <p:cNvSpPr txBox="1"/>
          <p:nvPr/>
        </p:nvSpPr>
        <p:spPr>
          <a:xfrm>
            <a:off x="5570175" y="4021150"/>
            <a:ext cx="2721900" cy="384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en-GB" sz="1300" u="none" cap="none" strike="noStrike">
                <a:solidFill>
                  <a:srgbClr val="C9FC8D"/>
                </a:solidFill>
                <a:latin typeface="DM Sans"/>
                <a:ea typeface="DM Sans"/>
                <a:cs typeface="DM Sans"/>
                <a:sym typeface="DM Sans"/>
              </a:rPr>
              <a:t>Share your thinking!</a:t>
            </a:r>
            <a:endParaRPr b="1" i="0" sz="1300" u="none" cap="none" strike="noStrike">
              <a:solidFill>
                <a:srgbClr val="C9FC8D"/>
              </a:solidFill>
              <a:latin typeface="DM Sans"/>
              <a:ea typeface="DM Sans"/>
              <a:cs typeface="DM Sans"/>
              <a:sym typeface="DM Sans"/>
            </a:endParaRPr>
          </a:p>
        </p:txBody>
      </p:sp>
      <p:sp>
        <p:nvSpPr>
          <p:cNvPr id="298" name="Google Shape;298;p9"/>
          <p:cNvSpPr txBox="1"/>
          <p:nvPr/>
        </p:nvSpPr>
        <p:spPr>
          <a:xfrm>
            <a:off x="615900" y="2595775"/>
            <a:ext cx="3728400" cy="20349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0"/>
              </a:spcAft>
              <a:buClr>
                <a:schemeClr val="dk1"/>
              </a:buClr>
              <a:buSzPts val="1100"/>
              <a:buFont typeface="DM Sans"/>
              <a:buAutoNum type="arabicPeriod"/>
            </a:pPr>
            <a:r>
              <a:rPr b="0" i="0" lang="en-GB" sz="1100" u="none" cap="none" strike="noStrike">
                <a:solidFill>
                  <a:schemeClr val="dk1"/>
                </a:solidFill>
                <a:latin typeface="DM Sans"/>
                <a:ea typeface="DM Sans"/>
                <a:cs typeface="DM Sans"/>
                <a:sym typeface="DM Sans"/>
              </a:rPr>
              <a:t>Create equations and inequalities in one variable and use them to solve problems.</a:t>
            </a:r>
            <a:endParaRPr b="0" i="0" sz="11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0"/>
              </a:spcAft>
              <a:buClr>
                <a:schemeClr val="dk1"/>
              </a:buClr>
              <a:buSzPts val="1100"/>
              <a:buFont typeface="DM Sans"/>
              <a:buAutoNum type="arabicPeriod"/>
            </a:pPr>
            <a:r>
              <a:rPr b="0" i="0" lang="en-GB" sz="1100" u="none" cap="none" strike="noStrike">
                <a:solidFill>
                  <a:schemeClr val="dk1"/>
                </a:solidFill>
                <a:latin typeface="DM Sans"/>
                <a:ea typeface="DM Sans"/>
                <a:cs typeface="DM Sans"/>
                <a:sym typeface="DM Sans"/>
              </a:rPr>
              <a:t>Create equations in two or more variables to represent relationships between quantities; graph equations on coordinate axes with labels and scales.</a:t>
            </a:r>
            <a:endParaRPr b="0" i="0" sz="11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1000"/>
              </a:spcAft>
              <a:buClr>
                <a:schemeClr val="dk1"/>
              </a:buClr>
              <a:buSzPts val="1100"/>
              <a:buFont typeface="DM Sans"/>
              <a:buAutoNum type="arabicPeriod"/>
            </a:pPr>
            <a:r>
              <a:rPr b="0" i="0" lang="en-GB" sz="1100" u="none" cap="none" strike="noStrike">
                <a:solidFill>
                  <a:schemeClr val="dk1"/>
                </a:solidFill>
                <a:latin typeface="DM Sans"/>
                <a:ea typeface="DM Sans"/>
                <a:cs typeface="DM Sans"/>
                <a:sym typeface="DM Sans"/>
              </a:rPr>
              <a:t>Represent constraints by equations or inequalities, and by systems of equations and/or inequalities, and interpret solutions as viable or nonviable options in a modeling context.</a:t>
            </a:r>
            <a:endParaRPr b="0" i="0" sz="1100" u="none" cap="none" strike="noStrike">
              <a:solidFill>
                <a:schemeClr val="dk1"/>
              </a:solidFill>
              <a:latin typeface="DM Sans"/>
              <a:ea typeface="DM Sans"/>
              <a:cs typeface="DM Sans"/>
              <a:sym typeface="DM Sans"/>
            </a:endParaRPr>
          </a:p>
        </p:txBody>
      </p:sp>
      <p:sp>
        <p:nvSpPr>
          <p:cNvPr id="299" name="Google Shape;299;p9"/>
          <p:cNvSpPr txBox="1"/>
          <p:nvPr/>
        </p:nvSpPr>
        <p:spPr>
          <a:xfrm>
            <a:off x="615900" y="2147600"/>
            <a:ext cx="3512700" cy="410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300"/>
              <a:buFont typeface="Arial"/>
              <a:buNone/>
            </a:pPr>
            <a:r>
              <a:rPr b="1" i="0" lang="en-GB" sz="1300" u="none" cap="none" strike="noStrike">
                <a:solidFill>
                  <a:schemeClr val="dk1"/>
                </a:solidFill>
                <a:latin typeface="DM Sans"/>
                <a:ea typeface="DM Sans"/>
                <a:cs typeface="DM Sans"/>
                <a:sym typeface="DM Sans"/>
              </a:rPr>
              <a:t>Create equations that describe numbers or relationships</a:t>
            </a:r>
            <a:endParaRPr b="1" i="0" sz="1300" u="none" cap="none" strike="noStrike">
              <a:solidFill>
                <a:srgbClr val="000000"/>
              </a:solidFill>
              <a:latin typeface="DM Sans"/>
              <a:ea typeface="DM Sans"/>
              <a:cs typeface="DM Sans"/>
              <a:sym typeface="DM Sans"/>
            </a:endParaRPr>
          </a:p>
        </p:txBody>
      </p:sp>
      <p:sp>
        <p:nvSpPr>
          <p:cNvPr id="300" name="Google Shape;300;p9"/>
          <p:cNvSpPr txBox="1"/>
          <p:nvPr/>
        </p:nvSpPr>
        <p:spPr>
          <a:xfrm>
            <a:off x="5174775" y="751625"/>
            <a:ext cx="3402000" cy="5586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1000"/>
              </a:spcAft>
              <a:buClr>
                <a:schemeClr val="dk1"/>
              </a:buClr>
              <a:buSzPts val="1100"/>
              <a:buFont typeface="DM Sans"/>
              <a:buAutoNum type="arabicPeriod" startAt="3"/>
            </a:pPr>
            <a:r>
              <a:rPr b="0" i="0" lang="en-GB" sz="1100" u="none" cap="none" strike="noStrike">
                <a:solidFill>
                  <a:schemeClr val="dk1"/>
                </a:solidFill>
                <a:latin typeface="DM Sans"/>
                <a:ea typeface="DM Sans"/>
                <a:cs typeface="DM Sans"/>
                <a:sym typeface="DM Sans"/>
              </a:rPr>
              <a:t>Solve linear equations and inequalities in one variable, including equations with coefficients represented by letters.</a:t>
            </a:r>
            <a:endParaRPr b="0" i="0" sz="1100" u="none" cap="none" strike="noStrike">
              <a:solidFill>
                <a:schemeClr val="dk1"/>
              </a:solidFill>
              <a:latin typeface="DM Sans"/>
              <a:ea typeface="DM Sans"/>
              <a:cs typeface="DM Sans"/>
              <a:sym typeface="DM Sans"/>
            </a:endParaRPr>
          </a:p>
        </p:txBody>
      </p:sp>
      <p:sp>
        <p:nvSpPr>
          <p:cNvPr id="301" name="Google Shape;301;p9"/>
          <p:cNvSpPr txBox="1"/>
          <p:nvPr/>
        </p:nvSpPr>
        <p:spPr>
          <a:xfrm>
            <a:off x="5174775" y="303450"/>
            <a:ext cx="3512700" cy="200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300"/>
              <a:buFont typeface="Arial"/>
              <a:buNone/>
            </a:pPr>
            <a:r>
              <a:rPr b="1" i="0" lang="en-GB" sz="1300" u="none" cap="none" strike="noStrike">
                <a:solidFill>
                  <a:schemeClr val="dk1"/>
                </a:solidFill>
                <a:latin typeface="DM Sans"/>
                <a:ea typeface="DM Sans"/>
                <a:cs typeface="DM Sans"/>
                <a:sym typeface="DM Sans"/>
              </a:rPr>
              <a:t>Solve linear equations in one variable</a:t>
            </a:r>
            <a:endParaRPr b="1" i="0" sz="1300" u="none" cap="none" strike="noStrike">
              <a:solidFill>
                <a:srgbClr val="000000"/>
              </a:solidFill>
              <a:latin typeface="DM Sans"/>
              <a:ea typeface="DM Sans"/>
              <a:cs typeface="DM Sans"/>
              <a:sym typeface="DM Sans"/>
            </a:endParaRPr>
          </a:p>
        </p:txBody>
      </p:sp>
      <p:sp>
        <p:nvSpPr>
          <p:cNvPr id="302" name="Google Shape;302;p9"/>
          <p:cNvSpPr txBox="1"/>
          <p:nvPr/>
        </p:nvSpPr>
        <p:spPr>
          <a:xfrm>
            <a:off x="5193750" y="1442775"/>
            <a:ext cx="3512700" cy="200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300"/>
              <a:buFont typeface="Arial"/>
              <a:buNone/>
            </a:pPr>
            <a:r>
              <a:rPr b="1" i="0" lang="en-GB" sz="1300" u="none" cap="none" strike="noStrike">
                <a:solidFill>
                  <a:schemeClr val="dk1"/>
                </a:solidFill>
                <a:latin typeface="DM Sans"/>
                <a:ea typeface="DM Sans"/>
                <a:cs typeface="DM Sans"/>
                <a:sym typeface="DM Sans"/>
              </a:rPr>
              <a:t>Solve systems of equations</a:t>
            </a:r>
            <a:endParaRPr b="1" i="0" sz="1300" u="none" cap="none" strike="noStrike">
              <a:solidFill>
                <a:srgbClr val="000000"/>
              </a:solidFill>
              <a:latin typeface="DM Sans"/>
              <a:ea typeface="DM Sans"/>
              <a:cs typeface="DM Sans"/>
              <a:sym typeface="DM Sans"/>
            </a:endParaRPr>
          </a:p>
        </p:txBody>
      </p:sp>
      <p:sp>
        <p:nvSpPr>
          <p:cNvPr id="303" name="Google Shape;303;p9"/>
          <p:cNvSpPr txBox="1"/>
          <p:nvPr/>
        </p:nvSpPr>
        <p:spPr>
          <a:xfrm>
            <a:off x="5181100" y="1787525"/>
            <a:ext cx="3402000" cy="5586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1000"/>
              </a:spcAft>
              <a:buClr>
                <a:schemeClr val="dk1"/>
              </a:buClr>
              <a:buSzPts val="1100"/>
              <a:buFont typeface="DM Sans"/>
              <a:buAutoNum type="arabicPeriod" startAt="6"/>
            </a:pPr>
            <a:r>
              <a:rPr b="0" i="0" lang="en-GB" sz="1100" u="none" cap="none" strike="noStrike">
                <a:solidFill>
                  <a:schemeClr val="dk1"/>
                </a:solidFill>
                <a:latin typeface="DM Sans"/>
                <a:ea typeface="DM Sans"/>
                <a:cs typeface="DM Sans"/>
                <a:sym typeface="DM Sans"/>
              </a:rPr>
              <a:t>Solve systems of linear equations exactly and approximately (e.g., with graphs), focusing on pairs of linear equations in two variables.</a:t>
            </a:r>
            <a:endParaRPr b="0" i="0" sz="1100" u="none" cap="none" strike="noStrike">
              <a:solidFill>
                <a:schemeClr val="dk1"/>
              </a:solidFill>
              <a:latin typeface="DM Sans"/>
              <a:ea typeface="DM Sans"/>
              <a:cs typeface="DM Sans"/>
              <a:sym typeface="DM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07" name="Shape 307"/>
        <p:cNvGrpSpPr/>
        <p:nvPr/>
      </p:nvGrpSpPr>
      <p:grpSpPr>
        <a:xfrm>
          <a:off x="0" y="0"/>
          <a:ext cx="0" cy="0"/>
          <a:chOff x="0" y="0"/>
          <a:chExt cx="0" cy="0"/>
        </a:xfrm>
      </p:grpSpPr>
      <p:sp>
        <p:nvSpPr>
          <p:cNvPr id="308" name="Google Shape;308;p10"/>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 name="Google Shape;309;p10"/>
          <p:cNvSpPr txBox="1"/>
          <p:nvPr/>
        </p:nvSpPr>
        <p:spPr>
          <a:xfrm>
            <a:off x="345075" y="276625"/>
            <a:ext cx="65538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GB" sz="2100" u="none" cap="none" strike="noStrike">
                <a:solidFill>
                  <a:schemeClr val="dk1"/>
                </a:solidFill>
                <a:latin typeface="Nanum Myeongjo"/>
                <a:ea typeface="Nanum Myeongjo"/>
                <a:cs typeface="Nanum Myeongjo"/>
                <a:sym typeface="Nanum Myeongjo"/>
              </a:rPr>
              <a:t>M102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310" name="Google Shape;310;p10"/>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graphicFrame>
        <p:nvGraphicFramePr>
          <p:cNvPr id="311" name="Google Shape;311;p10"/>
          <p:cNvGraphicFramePr/>
          <p:nvPr/>
        </p:nvGraphicFramePr>
        <p:xfrm>
          <a:off x="311700" y="1057150"/>
          <a:ext cx="3000000" cy="3000000"/>
        </p:xfrm>
        <a:graphic>
          <a:graphicData uri="http://schemas.openxmlformats.org/drawingml/2006/table">
            <a:tbl>
              <a:tblPr>
                <a:noFill/>
                <a:tableStyleId>{EC278D0E-33D5-424B-8050-CB4A33D7545C}</a:tableStyleId>
              </a:tblPr>
              <a:tblGrid>
                <a:gridCol w="755075"/>
                <a:gridCol w="7796575"/>
              </a:tblGrid>
              <a:tr h="392425">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chemeClr val="dk1"/>
                          </a:solidFill>
                          <a:latin typeface="DM Sans"/>
                          <a:ea typeface="DM Sans"/>
                          <a:cs typeface="DM Sans"/>
                          <a:sym typeface="DM Sans"/>
                        </a:rPr>
                        <a:t>102.a</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chemeClr val="dk1"/>
                          </a:solidFill>
                          <a:latin typeface="DM Sans"/>
                          <a:ea typeface="DM Sans"/>
                          <a:cs typeface="DM Sans"/>
                          <a:sym typeface="DM Sans"/>
                        </a:rPr>
                        <a:t>Engage in the modeling cycle.</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chemeClr val="dk1"/>
                          </a:solidFill>
                          <a:latin typeface="DM Sans"/>
                          <a:ea typeface="DM Sans"/>
                          <a:cs typeface="DM Sans"/>
                          <a:sym typeface="DM Sans"/>
                        </a:rPr>
                        <a:t>102.b</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chemeClr val="dk1"/>
                          </a:solidFill>
                          <a:latin typeface="DM Sans"/>
                          <a:ea typeface="DM Sans"/>
                          <a:cs typeface="DM Sans"/>
                          <a:sym typeface="DM Sans"/>
                        </a:rPr>
                        <a:t>Interpret linear functions and equations that arise in applications in terms of the context.</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chemeClr val="dk1"/>
                          </a:solidFill>
                          <a:latin typeface="DM Sans"/>
                          <a:ea typeface="DM Sans"/>
                          <a:cs typeface="DM Sans"/>
                          <a:sym typeface="DM Sans"/>
                        </a:rPr>
                        <a:t>102.c</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chemeClr val="dk1"/>
                        </a:buClr>
                        <a:buSzPts val="1100"/>
                        <a:buFont typeface="Arial"/>
                        <a:buNone/>
                      </a:pPr>
                      <a:r>
                        <a:rPr lang="en-GB" sz="1000" u="none" cap="none" strike="noStrike">
                          <a:solidFill>
                            <a:schemeClr val="dk1"/>
                          </a:solidFill>
                          <a:latin typeface="DM Sans"/>
                          <a:ea typeface="DM Sans"/>
                          <a:cs typeface="DM Sans"/>
                          <a:sym typeface="DM Sans"/>
                        </a:rPr>
                        <a:t xml:space="preserve">Analyze linear functions using different representations. </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chemeClr val="dk1"/>
                          </a:solidFill>
                          <a:latin typeface="DM Sans"/>
                          <a:ea typeface="DM Sans"/>
                          <a:cs typeface="DM Sans"/>
                          <a:sym typeface="DM Sans"/>
                        </a:rPr>
                        <a:t>102.d</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chemeClr val="dk1"/>
                        </a:buClr>
                        <a:buSzPts val="1100"/>
                        <a:buFont typeface="Arial"/>
                        <a:buNone/>
                      </a:pPr>
                      <a:r>
                        <a:rPr lang="en-GB" sz="1000" u="none" cap="none" strike="noStrike">
                          <a:solidFill>
                            <a:schemeClr val="dk1"/>
                          </a:solidFill>
                          <a:latin typeface="DM Sans"/>
                          <a:ea typeface="DM Sans"/>
                          <a:cs typeface="DM Sans"/>
                          <a:sym typeface="DM Sans"/>
                        </a:rPr>
                        <a:t>Build linear functions that model relationships between two quantities.</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chemeClr val="dk1"/>
                          </a:solidFill>
                          <a:latin typeface="DM Sans"/>
                          <a:ea typeface="DM Sans"/>
                          <a:cs typeface="DM Sans"/>
                          <a:sym typeface="DM Sans"/>
                        </a:rPr>
                        <a:t>102.e</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chemeClr val="dk1"/>
                        </a:buClr>
                        <a:buSzPts val="1100"/>
                        <a:buFont typeface="Arial"/>
                        <a:buNone/>
                      </a:pPr>
                      <a:r>
                        <a:rPr lang="en-GB" sz="1000" u="none" cap="none" strike="noStrike">
                          <a:solidFill>
                            <a:schemeClr val="dk1"/>
                          </a:solidFill>
                          <a:latin typeface="DM Sans"/>
                          <a:ea typeface="DM Sans"/>
                          <a:cs typeface="DM Sans"/>
                          <a:sym typeface="DM Sans"/>
                        </a:rPr>
                        <a:t>Analyze and solve linear equations and pairs of simultaneous linear equations to draw conclusions.</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chemeClr val="dk1"/>
                          </a:solidFill>
                          <a:latin typeface="DM Sans"/>
                          <a:ea typeface="DM Sans"/>
                          <a:cs typeface="DM Sans"/>
                          <a:sym typeface="DM Sans"/>
                        </a:rPr>
                        <a:t>102.f</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chemeClr val="dk1"/>
                        </a:buClr>
                        <a:buSzPts val="1100"/>
                        <a:buFont typeface="Arial"/>
                        <a:buNone/>
                      </a:pPr>
                      <a:r>
                        <a:rPr lang="en-GB" sz="1000" u="none" cap="none" strike="noStrike">
                          <a:solidFill>
                            <a:schemeClr val="dk1"/>
                          </a:solidFill>
                          <a:latin typeface="DM Sans"/>
                          <a:ea typeface="DM Sans"/>
                          <a:cs typeface="DM Sans"/>
                          <a:sym typeface="DM Sans"/>
                        </a:rPr>
                        <a:t>Interpret expressions for linear functions in terms of the situation they model.</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chemeClr val="dk1"/>
                        </a:buClr>
                        <a:buSzPts val="1100"/>
                        <a:buFont typeface="Arial"/>
                        <a:buNone/>
                      </a:pPr>
                      <a:r>
                        <a:rPr lang="en-GB" sz="1000" u="none" cap="none" strike="noStrike">
                          <a:solidFill>
                            <a:schemeClr val="dk1"/>
                          </a:solidFill>
                          <a:latin typeface="DM Sans"/>
                          <a:ea typeface="DM Sans"/>
                          <a:cs typeface="DM Sans"/>
                          <a:sym typeface="DM Sans"/>
                        </a:rPr>
                        <a:t>102.g</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chemeClr val="dk1"/>
                        </a:buClr>
                        <a:buSzPts val="1100"/>
                        <a:buFont typeface="Arial"/>
                        <a:buNone/>
                      </a:pPr>
                      <a:r>
                        <a:rPr lang="en-GB" sz="1000" u="none" cap="none" strike="noStrike">
                          <a:solidFill>
                            <a:schemeClr val="dk1"/>
                          </a:solidFill>
                          <a:latin typeface="DM Sans"/>
                          <a:ea typeface="DM Sans"/>
                          <a:cs typeface="DM Sans"/>
                          <a:sym typeface="DM Sans"/>
                        </a:rPr>
                        <a:t>Solve linear equations and inequalities in one variable.</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chemeClr val="dk1"/>
                        </a:buClr>
                        <a:buSzPts val="1100"/>
                        <a:buFont typeface="Arial"/>
                        <a:buNone/>
                      </a:pPr>
                      <a:r>
                        <a:rPr lang="en-GB" sz="1000" u="none" cap="none" strike="noStrike">
                          <a:solidFill>
                            <a:schemeClr val="dk1"/>
                          </a:solidFill>
                          <a:latin typeface="DM Sans"/>
                          <a:ea typeface="DM Sans"/>
                          <a:cs typeface="DM Sans"/>
                          <a:sym typeface="DM Sans"/>
                        </a:rPr>
                        <a:t>102.h</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chemeClr val="dk1"/>
                        </a:buClr>
                        <a:buSzPts val="1100"/>
                        <a:buFont typeface="Arial"/>
                        <a:buNone/>
                      </a:pPr>
                      <a:r>
                        <a:rPr lang="en-GB" sz="1000" u="none" cap="none" strike="noStrike">
                          <a:solidFill>
                            <a:schemeClr val="dk1"/>
                          </a:solidFill>
                          <a:latin typeface="DM Sans"/>
                          <a:ea typeface="DM Sans"/>
                          <a:cs typeface="DM Sans"/>
                          <a:sym typeface="DM Sans"/>
                        </a:rPr>
                        <a:t>Create equations that describe linear relationships.</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chemeClr val="dk1"/>
                        </a:buClr>
                        <a:buSzPts val="1100"/>
                        <a:buFont typeface="Arial"/>
                        <a:buNone/>
                      </a:pPr>
                      <a:r>
                        <a:rPr lang="en-GB" sz="1000" u="none" cap="none" strike="noStrike">
                          <a:solidFill>
                            <a:schemeClr val="dk1"/>
                          </a:solidFill>
                          <a:latin typeface="DM Sans"/>
                          <a:ea typeface="DM Sans"/>
                          <a:cs typeface="DM Sans"/>
                          <a:sym typeface="DM Sans"/>
                        </a:rPr>
                        <a:t>102.i</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chemeClr val="dk1"/>
                        </a:buClr>
                        <a:buSzPts val="1100"/>
                        <a:buFont typeface="Arial"/>
                        <a:buNone/>
                      </a:pPr>
                      <a:r>
                        <a:rPr lang="en-GB" sz="1000" u="none" cap="none" strike="noStrike">
                          <a:solidFill>
                            <a:schemeClr val="dk1"/>
                          </a:solidFill>
                          <a:latin typeface="DM Sans"/>
                          <a:ea typeface="DM Sans"/>
                          <a:cs typeface="DM Sans"/>
                          <a:sym typeface="DM Sans"/>
                        </a:rPr>
                        <a:t>Understand the relevance of modeling with linear functions.</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chemeClr val="dk1"/>
                        </a:buClr>
                        <a:buSzPts val="1100"/>
                        <a:buFont typeface="Arial"/>
                        <a:buNone/>
                      </a:pPr>
                      <a:r>
                        <a:rPr lang="en-GB" sz="1000" u="none" cap="none" strike="noStrike">
                          <a:solidFill>
                            <a:schemeClr val="dk1"/>
                          </a:solidFill>
                          <a:latin typeface="DM Sans"/>
                          <a:ea typeface="DM Sans"/>
                          <a:cs typeface="DM Sans"/>
                          <a:sym typeface="DM Sans"/>
                        </a:rPr>
                        <a:t>102.j</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chemeClr val="dk1"/>
                        </a:buClr>
                        <a:buSzPts val="1100"/>
                        <a:buFont typeface="Arial"/>
                        <a:buNone/>
                      </a:pPr>
                      <a:r>
                        <a:rPr lang="en-GB" sz="1000" u="none" cap="none" strike="noStrike">
                          <a:solidFill>
                            <a:schemeClr val="dk1"/>
                          </a:solidFill>
                          <a:latin typeface="DM Sans"/>
                          <a:ea typeface="DM Sans"/>
                          <a:cs typeface="DM Sans"/>
                          <a:sym typeface="DM Sans"/>
                        </a:rPr>
                        <a:t>Use a linear function model to determine values of interest in a real-world problem.</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15" name="Shape 315"/>
        <p:cNvGrpSpPr/>
        <p:nvPr/>
      </p:nvGrpSpPr>
      <p:grpSpPr>
        <a:xfrm>
          <a:off x="0" y="0"/>
          <a:ext cx="0" cy="0"/>
          <a:chOff x="0" y="0"/>
          <a:chExt cx="0" cy="0"/>
        </a:xfrm>
      </p:grpSpPr>
      <p:sp>
        <p:nvSpPr>
          <p:cNvPr id="316" name="Google Shape;316;p11"/>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 name="Google Shape;317;p11"/>
          <p:cNvSpPr txBox="1"/>
          <p:nvPr/>
        </p:nvSpPr>
        <p:spPr>
          <a:xfrm>
            <a:off x="345075" y="276625"/>
            <a:ext cx="61983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GB" sz="2100" u="none" cap="none" strike="noStrike">
                <a:solidFill>
                  <a:schemeClr val="dk1"/>
                </a:solidFill>
                <a:latin typeface="Nanum Myeongjo"/>
                <a:ea typeface="Nanum Myeongjo"/>
                <a:cs typeface="Nanum Myeongjo"/>
                <a:sym typeface="Nanum Myeongjo"/>
              </a:rPr>
              <a:t>M102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318" name="Google Shape;318;p11"/>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graphicFrame>
        <p:nvGraphicFramePr>
          <p:cNvPr id="319" name="Google Shape;319;p11"/>
          <p:cNvGraphicFramePr/>
          <p:nvPr/>
        </p:nvGraphicFramePr>
        <p:xfrm>
          <a:off x="311700" y="1057150"/>
          <a:ext cx="3000000" cy="3000000"/>
        </p:xfrm>
        <a:graphic>
          <a:graphicData uri="http://schemas.openxmlformats.org/drawingml/2006/table">
            <a:tbl>
              <a:tblPr>
                <a:noFill/>
                <a:tableStyleId>{EC278D0E-33D5-424B-8050-CB4A33D7545C}</a:tableStyleId>
              </a:tblPr>
              <a:tblGrid>
                <a:gridCol w="755075"/>
                <a:gridCol w="7796575"/>
              </a:tblGrid>
              <a:tr h="392425">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chemeClr val="dk1"/>
                          </a:solidFill>
                          <a:latin typeface="DM Sans"/>
                          <a:ea typeface="DM Sans"/>
                          <a:cs typeface="DM Sans"/>
                          <a:sym typeface="DM Sans"/>
                        </a:rPr>
                        <a:t>102.a</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chemeClr val="dk1"/>
                          </a:solidFill>
                          <a:latin typeface="DM Sans"/>
                          <a:ea typeface="DM Sans"/>
                          <a:cs typeface="DM Sans"/>
                          <a:sym typeface="DM Sans"/>
                        </a:rPr>
                        <a:t>Engage in the modeling cycle.</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chemeClr val="dk1"/>
                          </a:solidFill>
                          <a:latin typeface="DM Sans"/>
                          <a:ea typeface="DM Sans"/>
                          <a:cs typeface="DM Sans"/>
                          <a:sym typeface="DM Sans"/>
                        </a:rPr>
                        <a:t>102.b</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chemeClr val="dk1"/>
                          </a:solidFill>
                          <a:latin typeface="DM Sans"/>
                          <a:ea typeface="DM Sans"/>
                          <a:cs typeface="DM Sans"/>
                          <a:sym typeface="DM Sans"/>
                        </a:rPr>
                        <a:t>Interpret linear functions and equations that arise in applications in terms of the context.</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chemeClr val="dk1"/>
                          </a:solidFill>
                          <a:latin typeface="DM Sans"/>
                          <a:ea typeface="DM Sans"/>
                          <a:cs typeface="DM Sans"/>
                          <a:sym typeface="DM Sans"/>
                        </a:rPr>
                        <a:t>102.c</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chemeClr val="dk1"/>
                        </a:buClr>
                        <a:buSzPts val="1100"/>
                        <a:buFont typeface="Arial"/>
                        <a:buNone/>
                      </a:pPr>
                      <a:r>
                        <a:rPr lang="en-GB" sz="1000" u="none" cap="none" strike="noStrike">
                          <a:solidFill>
                            <a:schemeClr val="dk1"/>
                          </a:solidFill>
                          <a:latin typeface="DM Sans"/>
                          <a:ea typeface="DM Sans"/>
                          <a:cs typeface="DM Sans"/>
                          <a:sym typeface="DM Sans"/>
                        </a:rPr>
                        <a:t xml:space="preserve">Analyze linear functions using different representations. </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chemeClr val="dk1"/>
                          </a:solidFill>
                          <a:latin typeface="DM Sans"/>
                          <a:ea typeface="DM Sans"/>
                          <a:cs typeface="DM Sans"/>
                          <a:sym typeface="DM Sans"/>
                        </a:rPr>
                        <a:t>102.d</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chemeClr val="dk1"/>
                        </a:buClr>
                        <a:buSzPts val="1100"/>
                        <a:buFont typeface="Arial"/>
                        <a:buNone/>
                      </a:pPr>
                      <a:r>
                        <a:rPr lang="en-GB" sz="1000" u="none" cap="none" strike="noStrike">
                          <a:solidFill>
                            <a:schemeClr val="dk1"/>
                          </a:solidFill>
                          <a:latin typeface="DM Sans"/>
                          <a:ea typeface="DM Sans"/>
                          <a:cs typeface="DM Sans"/>
                          <a:sym typeface="DM Sans"/>
                        </a:rPr>
                        <a:t>Build linear functions that model relationships between two quantities.</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chemeClr val="dk1"/>
                          </a:solidFill>
                          <a:latin typeface="DM Sans"/>
                          <a:ea typeface="DM Sans"/>
                          <a:cs typeface="DM Sans"/>
                          <a:sym typeface="DM Sans"/>
                        </a:rPr>
                        <a:t>102.e</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chemeClr val="dk1"/>
                        </a:buClr>
                        <a:buSzPts val="1100"/>
                        <a:buFont typeface="Arial"/>
                        <a:buNone/>
                      </a:pPr>
                      <a:r>
                        <a:rPr lang="en-GB" sz="1000" u="none" cap="none" strike="noStrike">
                          <a:solidFill>
                            <a:schemeClr val="dk1"/>
                          </a:solidFill>
                          <a:latin typeface="DM Sans"/>
                          <a:ea typeface="DM Sans"/>
                          <a:cs typeface="DM Sans"/>
                          <a:sym typeface="DM Sans"/>
                        </a:rPr>
                        <a:t>Analyze and solve linear equations and pairs of simultaneous linear equations to draw conclusions.</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chemeClr val="dk1"/>
                          </a:solidFill>
                          <a:latin typeface="DM Sans"/>
                          <a:ea typeface="DM Sans"/>
                          <a:cs typeface="DM Sans"/>
                          <a:sym typeface="DM Sans"/>
                        </a:rPr>
                        <a:t>102.f</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chemeClr val="dk1"/>
                        </a:buClr>
                        <a:buSzPts val="1100"/>
                        <a:buFont typeface="Arial"/>
                        <a:buNone/>
                      </a:pPr>
                      <a:r>
                        <a:rPr lang="en-GB" sz="1000" u="none" cap="none" strike="noStrike">
                          <a:solidFill>
                            <a:schemeClr val="dk1"/>
                          </a:solidFill>
                          <a:latin typeface="DM Sans"/>
                          <a:ea typeface="DM Sans"/>
                          <a:cs typeface="DM Sans"/>
                          <a:sym typeface="DM Sans"/>
                        </a:rPr>
                        <a:t>Interpret expressions for linear functions in terms of the situation they model.</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chemeClr val="dk1"/>
                        </a:buClr>
                        <a:buSzPts val="1100"/>
                        <a:buFont typeface="Arial"/>
                        <a:buNone/>
                      </a:pPr>
                      <a:r>
                        <a:rPr lang="en-GB" sz="1000" u="none" cap="none" strike="noStrike">
                          <a:solidFill>
                            <a:schemeClr val="dk1"/>
                          </a:solidFill>
                          <a:latin typeface="DM Sans"/>
                          <a:ea typeface="DM Sans"/>
                          <a:cs typeface="DM Sans"/>
                          <a:sym typeface="DM Sans"/>
                        </a:rPr>
                        <a:t>102.g</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chemeClr val="dk1"/>
                        </a:buClr>
                        <a:buSzPts val="1100"/>
                        <a:buFont typeface="Arial"/>
                        <a:buNone/>
                      </a:pPr>
                      <a:r>
                        <a:rPr lang="en-GB" sz="1000" u="none" cap="none" strike="noStrike">
                          <a:solidFill>
                            <a:schemeClr val="dk1"/>
                          </a:solidFill>
                          <a:latin typeface="DM Sans"/>
                          <a:ea typeface="DM Sans"/>
                          <a:cs typeface="DM Sans"/>
                          <a:sym typeface="DM Sans"/>
                        </a:rPr>
                        <a:t>Solve linear equations and inequalities in one variable.</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chemeClr val="dk1"/>
                        </a:buClr>
                        <a:buSzPts val="1100"/>
                        <a:buFont typeface="Arial"/>
                        <a:buNone/>
                      </a:pPr>
                      <a:r>
                        <a:rPr lang="en-GB" sz="1000" u="none" cap="none" strike="noStrike">
                          <a:solidFill>
                            <a:schemeClr val="dk1"/>
                          </a:solidFill>
                          <a:latin typeface="DM Sans"/>
                          <a:ea typeface="DM Sans"/>
                          <a:cs typeface="DM Sans"/>
                          <a:sym typeface="DM Sans"/>
                        </a:rPr>
                        <a:t>102.h</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chemeClr val="dk1"/>
                        </a:buClr>
                        <a:buSzPts val="1100"/>
                        <a:buFont typeface="Arial"/>
                        <a:buNone/>
                      </a:pPr>
                      <a:r>
                        <a:rPr lang="en-GB" sz="1000" u="none" cap="none" strike="noStrike">
                          <a:solidFill>
                            <a:schemeClr val="dk1"/>
                          </a:solidFill>
                          <a:latin typeface="DM Sans"/>
                          <a:ea typeface="DM Sans"/>
                          <a:cs typeface="DM Sans"/>
                          <a:sym typeface="DM Sans"/>
                        </a:rPr>
                        <a:t>Create equations that describe linear relationships.</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chemeClr val="dk1"/>
                        </a:buClr>
                        <a:buSzPts val="1100"/>
                        <a:buFont typeface="Arial"/>
                        <a:buNone/>
                      </a:pPr>
                      <a:r>
                        <a:rPr lang="en-GB" sz="1000" u="none" cap="none" strike="noStrike">
                          <a:solidFill>
                            <a:schemeClr val="dk1"/>
                          </a:solidFill>
                          <a:latin typeface="DM Sans"/>
                          <a:ea typeface="DM Sans"/>
                          <a:cs typeface="DM Sans"/>
                          <a:sym typeface="DM Sans"/>
                        </a:rPr>
                        <a:t>102.i</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chemeClr val="dk1"/>
                        </a:buClr>
                        <a:buSzPts val="1100"/>
                        <a:buFont typeface="Arial"/>
                        <a:buNone/>
                      </a:pPr>
                      <a:r>
                        <a:rPr lang="en-GB" sz="1000" u="none" cap="none" strike="noStrike">
                          <a:solidFill>
                            <a:schemeClr val="dk1"/>
                          </a:solidFill>
                          <a:latin typeface="DM Sans"/>
                          <a:ea typeface="DM Sans"/>
                          <a:cs typeface="DM Sans"/>
                          <a:sym typeface="DM Sans"/>
                        </a:rPr>
                        <a:t>Understand the relevance of modeling with linear functions.</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chemeClr val="dk1"/>
                          </a:solidFill>
                          <a:latin typeface="DM Sans"/>
                          <a:ea typeface="DM Sans"/>
                          <a:cs typeface="DM Sans"/>
                          <a:sym typeface="DM Sans"/>
                        </a:rPr>
                        <a:t>102.j</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chemeClr val="dk1"/>
                          </a:solidFill>
                          <a:latin typeface="DM Sans"/>
                          <a:ea typeface="DM Sans"/>
                          <a:cs typeface="DM Sans"/>
                          <a:sym typeface="DM Sans"/>
                        </a:rPr>
                        <a:t>Use a linear function model to determine values of interest in a real-world problem.</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
        <p:nvSpPr>
          <p:cNvPr id="320" name="Google Shape;320;p11"/>
          <p:cNvSpPr/>
          <p:nvPr/>
        </p:nvSpPr>
        <p:spPr>
          <a:xfrm>
            <a:off x="6543275" y="24258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1" name="Google Shape;321;p11"/>
          <p:cNvSpPr txBox="1"/>
          <p:nvPr/>
        </p:nvSpPr>
        <p:spPr>
          <a:xfrm>
            <a:off x="6823325" y="3075600"/>
            <a:ext cx="1386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What</a:t>
            </a:r>
            <a:br>
              <a:rPr b="1" i="0" lang="en-GB" sz="1400" u="none" cap="none" strike="noStrike">
                <a:solidFill>
                  <a:srgbClr val="BDFCD7"/>
                </a:solidFill>
                <a:latin typeface="DM Sans"/>
                <a:ea typeface="DM Sans"/>
                <a:cs typeface="DM Sans"/>
                <a:sym typeface="DM Sans"/>
              </a:rPr>
            </a:br>
            <a:r>
              <a:rPr b="1" i="0" lang="en-GB" sz="1400" u="none" cap="none" strike="noStrike">
                <a:solidFill>
                  <a:srgbClr val="BDFCD7"/>
                </a:solidFill>
                <a:latin typeface="DM Sans"/>
                <a:ea typeface="DM Sans"/>
                <a:cs typeface="DM Sans"/>
                <a:sym typeface="DM Sans"/>
              </a:rPr>
              <a:t>resonates with you?</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25" name="Shape 325"/>
        <p:cNvGrpSpPr/>
        <p:nvPr/>
      </p:nvGrpSpPr>
      <p:grpSpPr>
        <a:xfrm>
          <a:off x="0" y="0"/>
          <a:ext cx="0" cy="0"/>
          <a:chOff x="0" y="0"/>
          <a:chExt cx="0" cy="0"/>
        </a:xfrm>
      </p:grpSpPr>
      <p:cxnSp>
        <p:nvCxnSpPr>
          <p:cNvPr id="326" name="Google Shape;326;p1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27" name="Google Shape;327;p1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28" name="Google Shape;328;p13"/>
          <p:cNvSpPr txBox="1"/>
          <p:nvPr/>
        </p:nvSpPr>
        <p:spPr>
          <a:xfrm>
            <a:off x="615900" y="1141350"/>
            <a:ext cx="5917800" cy="2770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2500" u="none" cap="none" strike="noStrike">
                <a:solidFill>
                  <a:schemeClr val="lt1"/>
                </a:solidFill>
                <a:latin typeface="DM Sans"/>
                <a:ea typeface="DM Sans"/>
                <a:cs typeface="DM Sans"/>
                <a:sym typeface="DM Sans"/>
              </a:rPr>
              <a:t xml:space="preserve">Choose at least one task to explore: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200"/>
              </a:spcBef>
              <a:spcAft>
                <a:spcPts val="0"/>
              </a:spcAft>
              <a:buClr>
                <a:srgbClr val="83FBA3"/>
              </a:buClr>
              <a:buSzPts val="2500"/>
              <a:buFont typeface="DM Sans"/>
              <a:buChar char="●"/>
            </a:pPr>
            <a:r>
              <a:rPr b="0" i="0" lang="en-GB" sz="2500" u="none" cap="none" strike="noStrike">
                <a:solidFill>
                  <a:srgbClr val="83FBA3"/>
                </a:solidFill>
                <a:latin typeface="DM Sans"/>
                <a:ea typeface="DM Sans"/>
                <a:cs typeface="DM Sans"/>
                <a:sym typeface="DM Sans"/>
              </a:rPr>
              <a:t>Kimi and Jordan</a:t>
            </a:r>
            <a:endParaRPr b="0" i="0" sz="2500" u="none" cap="none" strike="noStrike">
              <a:solidFill>
                <a:srgbClr val="83FBA3"/>
              </a:solidFill>
              <a:latin typeface="DM Sans"/>
              <a:ea typeface="DM Sans"/>
              <a:cs typeface="DM Sans"/>
              <a:sym typeface="DM Sans"/>
            </a:endParaRPr>
          </a:p>
          <a:p>
            <a:pPr indent="-387350" lvl="0" marL="457200" marR="0" rtl="0" algn="l">
              <a:lnSpc>
                <a:spcPct val="100000"/>
              </a:lnSpc>
              <a:spcBef>
                <a:spcPts val="0"/>
              </a:spcBef>
              <a:spcAft>
                <a:spcPts val="0"/>
              </a:spcAft>
              <a:buClr>
                <a:srgbClr val="83FBA3"/>
              </a:buClr>
              <a:buSzPts val="2500"/>
              <a:buFont typeface="DM Sans"/>
              <a:buChar char="●"/>
            </a:pPr>
            <a:r>
              <a:rPr b="0" i="0" lang="en-GB" sz="2500" u="none" cap="none" strike="noStrike">
                <a:solidFill>
                  <a:srgbClr val="83FBA3"/>
                </a:solidFill>
                <a:latin typeface="DM Sans"/>
                <a:ea typeface="DM Sans"/>
                <a:cs typeface="DM Sans"/>
                <a:sym typeface="DM Sans"/>
              </a:rPr>
              <a:t>Sandia Aerial Tram</a:t>
            </a:r>
            <a:endParaRPr b="0" i="0" sz="2500" u="none" cap="none" strike="noStrike">
              <a:solidFill>
                <a:srgbClr val="83FBA3"/>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GB" sz="2500" u="none" cap="none" strike="noStrike">
                <a:solidFill>
                  <a:schemeClr val="lt1"/>
                </a:solidFill>
                <a:latin typeface="DM Sans"/>
                <a:ea typeface="DM Sans"/>
                <a:cs typeface="DM Sans"/>
                <a:sym typeface="DM Sans"/>
              </a:rPr>
              <a:t xml:space="preserve">Which content and practice expectations are evident in each one? </a:t>
            </a:r>
            <a:endParaRPr b="0" i="0" sz="25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t/>
            </a:r>
            <a:endParaRPr b="0" i="0" sz="2500" u="none" cap="none" strike="noStrike">
              <a:solidFill>
                <a:schemeClr val="lt1"/>
              </a:solidFill>
              <a:latin typeface="DM Sans"/>
              <a:ea typeface="DM Sans"/>
              <a:cs typeface="DM Sans"/>
              <a:sym typeface="DM Sans"/>
            </a:endParaRPr>
          </a:p>
        </p:txBody>
      </p:sp>
      <p:sp>
        <p:nvSpPr>
          <p:cNvPr id="329" name="Google Shape;329;p13"/>
          <p:cNvSpPr txBox="1"/>
          <p:nvPr/>
        </p:nvSpPr>
        <p:spPr>
          <a:xfrm>
            <a:off x="615900" y="368375"/>
            <a:ext cx="3915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Let’s Investigate</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33" name="Shape 333"/>
        <p:cNvGrpSpPr/>
        <p:nvPr/>
      </p:nvGrpSpPr>
      <p:grpSpPr>
        <a:xfrm>
          <a:off x="0" y="0"/>
          <a:ext cx="0" cy="0"/>
          <a:chOff x="0" y="0"/>
          <a:chExt cx="0" cy="0"/>
        </a:xfrm>
      </p:grpSpPr>
      <p:cxnSp>
        <p:nvCxnSpPr>
          <p:cNvPr id="334" name="Google Shape;334;p14"/>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35" name="Google Shape;335;p14"/>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36" name="Google Shape;336;p14"/>
          <p:cNvSpPr txBox="1"/>
          <p:nvPr/>
        </p:nvSpPr>
        <p:spPr>
          <a:xfrm>
            <a:off x="615900" y="1141350"/>
            <a:ext cx="6079800" cy="2770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2500" u="none" cap="none" strike="noStrike">
                <a:solidFill>
                  <a:schemeClr val="lt1"/>
                </a:solidFill>
                <a:latin typeface="DM Sans"/>
                <a:ea typeface="DM Sans"/>
                <a:cs typeface="DM Sans"/>
                <a:sym typeface="DM Sans"/>
              </a:rPr>
              <a:t xml:space="preserve">Choose at least one task to explore: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200"/>
              </a:spcBef>
              <a:spcAft>
                <a:spcPts val="0"/>
              </a:spcAft>
              <a:buClr>
                <a:srgbClr val="83FBA3"/>
              </a:buClr>
              <a:buSzPts val="2500"/>
              <a:buFont typeface="DM Sans"/>
              <a:buChar char="●"/>
            </a:pPr>
            <a:r>
              <a:rPr b="0" i="0" lang="en-GB" sz="2500" u="none" cap="none" strike="noStrike">
                <a:solidFill>
                  <a:srgbClr val="83FBA3"/>
                </a:solidFill>
                <a:latin typeface="DM Sans"/>
                <a:ea typeface="DM Sans"/>
                <a:cs typeface="DM Sans"/>
                <a:sym typeface="DM Sans"/>
              </a:rPr>
              <a:t>Kimi and Jordan</a:t>
            </a:r>
            <a:endParaRPr b="0" i="0" sz="2500" u="none" cap="none" strike="noStrike">
              <a:solidFill>
                <a:srgbClr val="83FBA3"/>
              </a:solidFill>
              <a:latin typeface="DM Sans"/>
              <a:ea typeface="DM Sans"/>
              <a:cs typeface="DM Sans"/>
              <a:sym typeface="DM Sans"/>
            </a:endParaRPr>
          </a:p>
          <a:p>
            <a:pPr indent="-387350" lvl="0" marL="457200" marR="0" rtl="0" algn="l">
              <a:lnSpc>
                <a:spcPct val="100000"/>
              </a:lnSpc>
              <a:spcBef>
                <a:spcPts val="0"/>
              </a:spcBef>
              <a:spcAft>
                <a:spcPts val="0"/>
              </a:spcAft>
              <a:buClr>
                <a:srgbClr val="83FBA3"/>
              </a:buClr>
              <a:buSzPts val="2500"/>
              <a:buFont typeface="DM Sans"/>
              <a:buChar char="●"/>
            </a:pPr>
            <a:r>
              <a:rPr b="0" i="0" lang="en-GB" sz="2500" u="none" cap="none" strike="noStrike">
                <a:solidFill>
                  <a:srgbClr val="83FBA3"/>
                </a:solidFill>
                <a:latin typeface="DM Sans"/>
                <a:ea typeface="DM Sans"/>
                <a:cs typeface="DM Sans"/>
                <a:sym typeface="DM Sans"/>
              </a:rPr>
              <a:t>Sandia Aerial Tram</a:t>
            </a:r>
            <a:endParaRPr b="0" i="0" sz="2500" u="none" cap="none" strike="noStrike">
              <a:solidFill>
                <a:srgbClr val="83FBA3"/>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GB" sz="2500" u="none" cap="none" strike="noStrike">
                <a:solidFill>
                  <a:schemeClr val="lt1"/>
                </a:solidFill>
                <a:latin typeface="DM Sans"/>
                <a:ea typeface="DM Sans"/>
                <a:cs typeface="DM Sans"/>
                <a:sym typeface="DM Sans"/>
              </a:rPr>
              <a:t xml:space="preserve">Which content and practice expectations are evident in each one? </a:t>
            </a:r>
            <a:endParaRPr b="0" i="0" sz="25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t/>
            </a:r>
            <a:endParaRPr b="0" i="0" sz="2500" u="none" cap="none" strike="noStrike">
              <a:solidFill>
                <a:schemeClr val="lt1"/>
              </a:solidFill>
              <a:latin typeface="DM Sans"/>
              <a:ea typeface="DM Sans"/>
              <a:cs typeface="DM Sans"/>
              <a:sym typeface="DM Sans"/>
            </a:endParaRPr>
          </a:p>
        </p:txBody>
      </p:sp>
      <p:sp>
        <p:nvSpPr>
          <p:cNvPr id="337" name="Google Shape;337;p14"/>
          <p:cNvSpPr txBox="1"/>
          <p:nvPr/>
        </p:nvSpPr>
        <p:spPr>
          <a:xfrm>
            <a:off x="615900" y="368375"/>
            <a:ext cx="3915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Let’s Investigate</a:t>
            </a:r>
            <a:endParaRPr b="0" i="0" sz="3500" u="none" cap="none" strike="noStrike">
              <a:solidFill>
                <a:srgbClr val="83FBA3"/>
              </a:solidFill>
              <a:latin typeface="Nanum Myeongjo"/>
              <a:ea typeface="Nanum Myeongjo"/>
              <a:cs typeface="Nanum Myeongjo"/>
              <a:sym typeface="Nanum Myeongjo"/>
            </a:endParaRPr>
          </a:p>
        </p:txBody>
      </p:sp>
      <p:sp>
        <p:nvSpPr>
          <p:cNvPr id="338" name="Google Shape;338;p14"/>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9" name="Google Shape;339;p14"/>
          <p:cNvSpPr txBox="1"/>
          <p:nvPr/>
        </p:nvSpPr>
        <p:spPr>
          <a:xfrm>
            <a:off x="6975725" y="2898900"/>
            <a:ext cx="1386000" cy="1077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145758"/>
                </a:solidFill>
                <a:latin typeface="DM Sans"/>
                <a:ea typeface="DM Sans"/>
                <a:cs typeface="DM Sans"/>
                <a:sym typeface="DM Sans"/>
              </a:rPr>
              <a:t>Come off mute or put your thoughts in the chat! What did you find?</a:t>
            </a:r>
            <a:endParaRPr b="1" i="0" sz="1400" u="none" cap="none" strike="noStrike">
              <a:solidFill>
                <a:srgbClr val="145758"/>
              </a:solidFill>
              <a:latin typeface="DM Sans"/>
              <a:ea typeface="DM Sans"/>
              <a:cs typeface="DM Sans"/>
              <a:sym typeface="DM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43" name="Shape 343"/>
        <p:cNvGrpSpPr/>
        <p:nvPr/>
      </p:nvGrpSpPr>
      <p:grpSpPr>
        <a:xfrm>
          <a:off x="0" y="0"/>
          <a:ext cx="0" cy="0"/>
          <a:chOff x="0" y="0"/>
          <a:chExt cx="0" cy="0"/>
        </a:xfrm>
      </p:grpSpPr>
      <p:cxnSp>
        <p:nvCxnSpPr>
          <p:cNvPr id="344" name="Google Shape;344;p1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45" name="Google Shape;345;p1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46" name="Google Shape;346;p15"/>
          <p:cNvSpPr txBox="1"/>
          <p:nvPr/>
        </p:nvSpPr>
        <p:spPr>
          <a:xfrm>
            <a:off x="650600" y="1674750"/>
            <a:ext cx="5917800" cy="1667400"/>
          </a:xfrm>
          <a:prstGeom prst="rect">
            <a:avLst/>
          </a:prstGeom>
          <a:noFill/>
          <a:ln>
            <a:noFill/>
          </a:ln>
        </p:spPr>
        <p:txBody>
          <a:bodyPr anchorCtr="0" anchor="t" bIns="0" lIns="0" spcFirstLastPara="1" rIns="0" wrap="square" tIns="0">
            <a:spAutoFit/>
          </a:bodyPr>
          <a:lstStyle/>
          <a:p>
            <a:pPr indent="-387350" lvl="0" marL="457200" marR="0" rtl="0" algn="l">
              <a:lnSpc>
                <a:spcPct val="100000"/>
              </a:lnSpc>
              <a:spcBef>
                <a:spcPts val="0"/>
              </a:spcBef>
              <a:spcAft>
                <a:spcPts val="0"/>
              </a:spcAft>
              <a:buClr>
                <a:schemeClr val="lt1"/>
              </a:buClr>
              <a:buSzPts val="2500"/>
              <a:buFont typeface="Nanum Myeongjo"/>
              <a:buAutoNum type="arabicPeriod"/>
            </a:pPr>
            <a:r>
              <a:rPr b="0" i="0" lang="en-GB" sz="2500" u="none" cap="none" strike="noStrike">
                <a:solidFill>
                  <a:schemeClr val="lt1"/>
                </a:solidFill>
                <a:latin typeface="DM Sans"/>
                <a:ea typeface="DM Sans"/>
                <a:cs typeface="DM Sans"/>
                <a:sym typeface="DM Sans"/>
              </a:rPr>
              <a:t xml:space="preserve">How do these content and practice expectations align to ways you’ve taught this topic before?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000"/>
              </a:spcBef>
              <a:spcAft>
                <a:spcPts val="1000"/>
              </a:spcAft>
              <a:buClr>
                <a:schemeClr val="lt1"/>
              </a:buClr>
              <a:buSzPts val="2500"/>
              <a:buFont typeface="Nanum Myeongjo"/>
              <a:buAutoNum type="arabicPeriod"/>
            </a:pPr>
            <a:r>
              <a:rPr b="0" i="0" lang="en-GB" sz="2500" u="none" cap="none" strike="noStrike">
                <a:solidFill>
                  <a:schemeClr val="lt1"/>
                </a:solidFill>
                <a:latin typeface="DM Sans"/>
                <a:ea typeface="DM Sans"/>
                <a:cs typeface="DM Sans"/>
                <a:sym typeface="DM Sans"/>
              </a:rPr>
              <a:t xml:space="preserve">How are they different? </a:t>
            </a:r>
            <a:endParaRPr b="0" i="0" sz="2500" u="none" cap="none" strike="noStrike">
              <a:solidFill>
                <a:schemeClr val="lt1"/>
              </a:solidFill>
              <a:latin typeface="DM Sans"/>
              <a:ea typeface="DM Sans"/>
              <a:cs typeface="DM Sans"/>
              <a:sym typeface="DM Sans"/>
            </a:endParaRPr>
          </a:p>
        </p:txBody>
      </p:sp>
      <p:sp>
        <p:nvSpPr>
          <p:cNvPr id="347" name="Google Shape;347;p15"/>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8" name="Google Shape;348;p15"/>
          <p:cNvSpPr txBox="1"/>
          <p:nvPr/>
        </p:nvSpPr>
        <p:spPr>
          <a:xfrm>
            <a:off x="6823325" y="30309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145758"/>
                </a:solidFill>
                <a:latin typeface="DM Sans"/>
                <a:ea typeface="DM Sans"/>
                <a:cs typeface="DM Sans"/>
                <a:sym typeface="DM Sans"/>
              </a:rPr>
              <a:t>Come off mute or put your thoughts in the chat!</a:t>
            </a:r>
            <a:endParaRPr b="1" i="0" sz="1400" u="none" cap="none" strike="noStrike">
              <a:solidFill>
                <a:srgbClr val="145758"/>
              </a:solidFill>
              <a:latin typeface="DM Sans"/>
              <a:ea typeface="DM Sans"/>
              <a:cs typeface="DM Sans"/>
              <a:sym typeface="DM Sans"/>
            </a:endParaRPr>
          </a:p>
        </p:txBody>
      </p:sp>
      <p:sp>
        <p:nvSpPr>
          <p:cNvPr id="349" name="Google Shape;349;p15"/>
          <p:cNvSpPr txBox="1"/>
          <p:nvPr/>
        </p:nvSpPr>
        <p:spPr>
          <a:xfrm>
            <a:off x="615900" y="368375"/>
            <a:ext cx="39159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What’s the Same? What’s Different?</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353" name="Shape 353"/>
        <p:cNvGrpSpPr/>
        <p:nvPr/>
      </p:nvGrpSpPr>
      <p:grpSpPr>
        <a:xfrm>
          <a:off x="0" y="0"/>
          <a:ext cx="0" cy="0"/>
          <a:chOff x="0" y="0"/>
          <a:chExt cx="0" cy="0"/>
        </a:xfrm>
      </p:grpSpPr>
      <p:cxnSp>
        <p:nvCxnSpPr>
          <p:cNvPr id="354" name="Google Shape;354;p16"/>
          <p:cNvCxnSpPr/>
          <p:nvPr/>
        </p:nvCxnSpPr>
        <p:spPr>
          <a:xfrm>
            <a:off x="2510750" y="300"/>
            <a:ext cx="0" cy="5141400"/>
          </a:xfrm>
          <a:prstGeom prst="straightConnector1">
            <a:avLst/>
          </a:prstGeom>
          <a:noFill/>
          <a:ln cap="flat" cmpd="sng" w="9525">
            <a:solidFill>
              <a:schemeClr val="dk2"/>
            </a:solidFill>
            <a:prstDash val="solid"/>
            <a:round/>
            <a:headEnd len="sm" w="sm" type="none"/>
            <a:tailEnd len="sm" w="sm" type="none"/>
          </a:ln>
        </p:spPr>
      </p:cxnSp>
      <p:sp>
        <p:nvSpPr>
          <p:cNvPr id="355" name="Google Shape;355;p16"/>
          <p:cNvSpPr txBox="1"/>
          <p:nvPr/>
        </p:nvSpPr>
        <p:spPr>
          <a:xfrm>
            <a:off x="3096450" y="993625"/>
            <a:ext cx="5744400" cy="40989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1200"/>
              </a:spcBef>
              <a:spcAft>
                <a:spcPts val="0"/>
              </a:spcAft>
              <a:buClr>
                <a:srgbClr val="000000"/>
              </a:buClr>
              <a:buSzPts val="2300"/>
              <a:buFont typeface="Arial"/>
              <a:buNone/>
            </a:pPr>
            <a:r>
              <a:rPr b="0" i="0" lang="en-GB" sz="2300" u="none" cap="none" strike="noStrike">
                <a:solidFill>
                  <a:srgbClr val="202728"/>
                </a:solidFill>
                <a:latin typeface="DM Sans"/>
                <a:ea typeface="DM Sans"/>
                <a:cs typeface="DM Sans"/>
                <a:sym typeface="DM Sans"/>
              </a:rPr>
              <a:t>“And by 2018, problems with the pipeline through math courses and tests were persisting. Despite the implementation of new state standards and tests, just 31 percent of students were meeting or exceeding standards in math, compared with 56 percent in English.” (Daro &amp; Asturias, 2019)</a:t>
            </a:r>
            <a:endParaRPr b="0" i="0" sz="2300" u="none" cap="none" strike="noStrike">
              <a:solidFill>
                <a:srgbClr val="202728"/>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rPr b="0" i="0" lang="en-GB" sz="900" u="none" cap="none" strike="noStrike">
                <a:solidFill>
                  <a:srgbClr val="202728"/>
                </a:solidFill>
                <a:latin typeface="DM Sans"/>
                <a:ea typeface="DM Sans"/>
                <a:cs typeface="DM Sans"/>
                <a:sym typeface="DM Sans"/>
              </a:rPr>
              <a:t>Source: https://justequations.org/resource/branching-out-designing-high-school-math-pathways-for-equity</a:t>
            </a:r>
            <a:endParaRPr b="0" i="0" sz="900" u="none" cap="none" strike="noStrike">
              <a:solidFill>
                <a:srgbClr val="202728"/>
              </a:solidFill>
              <a:latin typeface="DM Sans"/>
              <a:ea typeface="DM Sans"/>
              <a:cs typeface="DM Sans"/>
              <a:sym typeface="DM Sans"/>
            </a:endParaRPr>
          </a:p>
          <a:p>
            <a:pPr indent="0" lvl="0" marL="0" marR="0" rtl="0" algn="l">
              <a:lnSpc>
                <a:spcPct val="100000"/>
              </a:lnSpc>
              <a:spcBef>
                <a:spcPts val="1200"/>
              </a:spcBef>
              <a:spcAft>
                <a:spcPts val="1200"/>
              </a:spcAft>
              <a:buClr>
                <a:srgbClr val="000000"/>
              </a:buClr>
              <a:buSzPts val="1400"/>
              <a:buFont typeface="Arial"/>
              <a:buNone/>
            </a:pPr>
            <a:r>
              <a:t/>
            </a:r>
            <a:endParaRPr b="0" i="0" sz="1400" u="none" cap="none" strike="noStrike">
              <a:solidFill>
                <a:schemeClr val="dk1"/>
              </a:solidFill>
              <a:latin typeface="DM Sans"/>
              <a:ea typeface="DM Sans"/>
              <a:cs typeface="DM Sans"/>
              <a:sym typeface="DM Sans"/>
            </a:endParaRPr>
          </a:p>
        </p:txBody>
      </p:sp>
      <p:sp>
        <p:nvSpPr>
          <p:cNvPr id="356" name="Google Shape;356;p16"/>
          <p:cNvSpPr txBox="1"/>
          <p:nvPr/>
        </p:nvSpPr>
        <p:spPr>
          <a:xfrm>
            <a:off x="553775" y="266000"/>
            <a:ext cx="22860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1800"/>
              <a:buFont typeface="Arial"/>
              <a:buNone/>
            </a:pPr>
            <a:r>
              <a:rPr b="0" i="0" lang="en-GB" sz="1800" u="none" cap="none" strike="noStrike">
                <a:solidFill>
                  <a:schemeClr val="dk1"/>
                </a:solidFill>
                <a:latin typeface="Nanum Myeongjo"/>
                <a:ea typeface="Nanum Myeongjo"/>
                <a:cs typeface="Nanum Myeongjo"/>
                <a:sym typeface="Nanum Myeongjo"/>
              </a:rPr>
              <a:t>Math Gaps Create</a:t>
            </a:r>
            <a:endParaRPr b="0" i="0" sz="18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1800"/>
              <a:buFont typeface="Arial"/>
              <a:buNone/>
            </a:pPr>
            <a:r>
              <a:rPr b="0" i="0" lang="en-GB" sz="1800" u="none" cap="none" strike="noStrike">
                <a:solidFill>
                  <a:schemeClr val="dk1"/>
                </a:solidFill>
                <a:latin typeface="Nanum Myeongjo"/>
                <a:ea typeface="Nanum Myeongjo"/>
                <a:cs typeface="Nanum Myeongjo"/>
                <a:sym typeface="Nanum Myeongjo"/>
              </a:rPr>
              <a:t>Lasting Barriers</a:t>
            </a:r>
            <a:endParaRPr b="0" i="0" sz="18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60" name="Shape 360"/>
        <p:cNvGrpSpPr/>
        <p:nvPr/>
      </p:nvGrpSpPr>
      <p:grpSpPr>
        <a:xfrm>
          <a:off x="0" y="0"/>
          <a:ext cx="0" cy="0"/>
          <a:chOff x="0" y="0"/>
          <a:chExt cx="0" cy="0"/>
        </a:xfrm>
      </p:grpSpPr>
      <p:sp>
        <p:nvSpPr>
          <p:cNvPr id="361" name="Google Shape;361;p17"/>
          <p:cNvSpPr txBox="1"/>
          <p:nvPr/>
        </p:nvSpPr>
        <p:spPr>
          <a:xfrm>
            <a:off x="3105100" y="1376125"/>
            <a:ext cx="24090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Nanum Myeongjo"/>
                <a:ea typeface="Nanum Myeongjo"/>
                <a:cs typeface="Nanum Myeongjo"/>
                <a:sym typeface="Nanum Myeongjo"/>
              </a:rPr>
              <a:t>Is math...?</a:t>
            </a:r>
            <a:endParaRPr b="0" i="0" sz="1400" u="none" cap="none" strike="noStrike">
              <a:solidFill>
                <a:schemeClr val="dk1"/>
              </a:solidFill>
              <a:latin typeface="Nanum Myeongjo"/>
              <a:ea typeface="Nanum Myeongjo"/>
              <a:cs typeface="Nanum Myeongjo"/>
              <a:sym typeface="Nanum Myeongjo"/>
            </a:endParaRPr>
          </a:p>
        </p:txBody>
      </p:sp>
      <p:sp>
        <p:nvSpPr>
          <p:cNvPr id="362" name="Google Shape;362;p17"/>
          <p:cNvSpPr txBox="1"/>
          <p:nvPr/>
        </p:nvSpPr>
        <p:spPr>
          <a:xfrm>
            <a:off x="3105100" y="1741950"/>
            <a:ext cx="2134800" cy="1536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About getting one right answer, the teacher’s way</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Irrelevant</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About doing procedures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Independent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Something my teacher made up</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Formulaic</a:t>
            </a:r>
            <a:endParaRPr b="0" i="0" sz="1000" u="none" cap="none" strike="noStrike">
              <a:solidFill>
                <a:schemeClr val="dk1"/>
              </a:solidFill>
              <a:latin typeface="DM Sans"/>
              <a:ea typeface="DM Sans"/>
              <a:cs typeface="DM Sans"/>
              <a:sym typeface="DM Sans"/>
            </a:endParaRPr>
          </a:p>
        </p:txBody>
      </p:sp>
      <p:cxnSp>
        <p:nvCxnSpPr>
          <p:cNvPr id="363" name="Google Shape;363;p17"/>
          <p:cNvCxnSpPr/>
          <p:nvPr/>
        </p:nvCxnSpPr>
        <p:spPr>
          <a:xfrm>
            <a:off x="2374350" y="1083650"/>
            <a:ext cx="6784800" cy="0"/>
          </a:xfrm>
          <a:prstGeom prst="straightConnector1">
            <a:avLst/>
          </a:prstGeom>
          <a:noFill/>
          <a:ln cap="flat" cmpd="sng" w="9525">
            <a:solidFill>
              <a:schemeClr val="dk1"/>
            </a:solidFill>
            <a:prstDash val="solid"/>
            <a:round/>
            <a:headEnd len="sm" w="sm" type="none"/>
            <a:tailEnd len="sm" w="sm" type="none"/>
          </a:ln>
        </p:spPr>
      </p:cxnSp>
      <p:sp>
        <p:nvSpPr>
          <p:cNvPr id="364" name="Google Shape;364;p17"/>
          <p:cNvSpPr txBox="1"/>
          <p:nvPr/>
        </p:nvSpPr>
        <p:spPr>
          <a:xfrm>
            <a:off x="6237525" y="1376125"/>
            <a:ext cx="1915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Nanum Myeongjo"/>
                <a:ea typeface="Nanum Myeongjo"/>
                <a:cs typeface="Nanum Myeongjo"/>
                <a:sym typeface="Nanum Myeongjo"/>
              </a:rPr>
              <a:t>Or could math be...?</a:t>
            </a:r>
            <a:endParaRPr b="0" i="0" sz="1400" u="none" cap="none" strike="noStrike">
              <a:solidFill>
                <a:schemeClr val="dk1"/>
              </a:solidFill>
              <a:latin typeface="Nanum Myeongjo"/>
              <a:ea typeface="Nanum Myeongjo"/>
              <a:cs typeface="Nanum Myeongjo"/>
              <a:sym typeface="Nanum Myeongjo"/>
            </a:endParaRPr>
          </a:p>
        </p:txBody>
      </p:sp>
      <p:sp>
        <p:nvSpPr>
          <p:cNvPr id="365" name="Google Shape;365;p17"/>
          <p:cNvSpPr txBox="1"/>
          <p:nvPr/>
        </p:nvSpPr>
        <p:spPr>
          <a:xfrm>
            <a:off x="6237525" y="1741950"/>
            <a:ext cx="1915200" cy="2067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About using multiple strategies flexibly</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Connected to the real-world in ways that make sense</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About understanding and applying</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Collaborative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Lived across continents and centuries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Novel, challenging problems</a:t>
            </a:r>
            <a:endParaRPr b="0" i="0" sz="1000" u="none" cap="none" strike="noStrike">
              <a:solidFill>
                <a:schemeClr val="dk1"/>
              </a:solidFill>
              <a:latin typeface="DM Sans"/>
              <a:ea typeface="DM Sans"/>
              <a:cs typeface="DM Sans"/>
              <a:sym typeface="DM Sans"/>
            </a:endParaRPr>
          </a:p>
        </p:txBody>
      </p:sp>
      <p:cxnSp>
        <p:nvCxnSpPr>
          <p:cNvPr id="366" name="Google Shape;366;p17"/>
          <p:cNvCxnSpPr/>
          <p:nvPr/>
        </p:nvCxnSpPr>
        <p:spPr>
          <a:xfrm>
            <a:off x="5916300" y="1083650"/>
            <a:ext cx="0" cy="4065300"/>
          </a:xfrm>
          <a:prstGeom prst="straightConnector1">
            <a:avLst/>
          </a:prstGeom>
          <a:noFill/>
          <a:ln cap="flat" cmpd="sng" w="9525">
            <a:solidFill>
              <a:schemeClr val="dk1"/>
            </a:solidFill>
            <a:prstDash val="solid"/>
            <a:round/>
            <a:headEnd len="sm" w="sm" type="none"/>
            <a:tailEnd len="sm" w="sm" type="none"/>
          </a:ln>
        </p:spPr>
      </p:cxnSp>
      <p:cxnSp>
        <p:nvCxnSpPr>
          <p:cNvPr id="367" name="Google Shape;367;p17"/>
          <p:cNvCxnSpPr/>
          <p:nvPr/>
        </p:nvCxnSpPr>
        <p:spPr>
          <a:xfrm>
            <a:off x="2374350" y="4721100"/>
            <a:ext cx="6784800" cy="0"/>
          </a:xfrm>
          <a:prstGeom prst="straightConnector1">
            <a:avLst/>
          </a:prstGeom>
          <a:noFill/>
          <a:ln cap="flat" cmpd="sng" w="9525">
            <a:solidFill>
              <a:schemeClr val="dk1"/>
            </a:solidFill>
            <a:prstDash val="solid"/>
            <a:round/>
            <a:headEnd len="sm" w="sm" type="none"/>
            <a:tailEnd len="sm" w="sm" type="none"/>
          </a:ln>
        </p:spPr>
      </p:cxnSp>
      <p:sp>
        <p:nvSpPr>
          <p:cNvPr id="368" name="Google Shape;368;p17"/>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9" name="Google Shape;369;p17"/>
          <p:cNvSpPr txBox="1"/>
          <p:nvPr/>
        </p:nvSpPr>
        <p:spPr>
          <a:xfrm>
            <a:off x="325175" y="342200"/>
            <a:ext cx="21699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We Must Lead the Movement</a:t>
            </a:r>
            <a:endParaRPr b="0" i="0" sz="3300" u="none" cap="none" strike="noStrike">
              <a:solidFill>
                <a:schemeClr val="dk1"/>
              </a:solidFill>
              <a:latin typeface="Nanum Myeongjo"/>
              <a:ea typeface="Nanum Myeongjo"/>
              <a:cs typeface="Nanum Myeongjo"/>
              <a:sym typeface="Nanum Myeongjo"/>
            </a:endParaRPr>
          </a:p>
        </p:txBody>
      </p:sp>
      <p:cxnSp>
        <p:nvCxnSpPr>
          <p:cNvPr id="370" name="Google Shape;370;p17"/>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sp>
        <p:nvSpPr>
          <p:cNvPr id="371" name="Google Shape;371;p17"/>
          <p:cNvSpPr/>
          <p:nvPr/>
        </p:nvSpPr>
        <p:spPr>
          <a:xfrm>
            <a:off x="389700" y="299897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2" name="Google Shape;372;p17"/>
          <p:cNvSpPr txBox="1"/>
          <p:nvPr/>
        </p:nvSpPr>
        <p:spPr>
          <a:xfrm>
            <a:off x="669750" y="35410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How can this approach give space for what math can be?</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376" name="Shape 376"/>
        <p:cNvGrpSpPr/>
        <p:nvPr/>
      </p:nvGrpSpPr>
      <p:grpSpPr>
        <a:xfrm>
          <a:off x="0" y="0"/>
          <a:ext cx="0" cy="0"/>
          <a:chOff x="0" y="0"/>
          <a:chExt cx="0" cy="0"/>
        </a:xfrm>
      </p:grpSpPr>
      <p:cxnSp>
        <p:nvCxnSpPr>
          <p:cNvPr id="377" name="Google Shape;377;p18"/>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378" name="Google Shape;378;p18"/>
          <p:cNvSpPr txBox="1"/>
          <p:nvPr/>
        </p:nvSpPr>
        <p:spPr>
          <a:xfrm>
            <a:off x="3419850" y="303450"/>
            <a:ext cx="4318200" cy="30291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 xml:space="preserve">Task 1: Expectations </a:t>
            </a:r>
            <a:br>
              <a:rPr b="0" i="0" lang="en-GB" sz="5200" u="none" cap="none" strike="noStrike">
                <a:solidFill>
                  <a:schemeClr val="dk1"/>
                </a:solidFill>
                <a:latin typeface="Nanum Myeongjo"/>
                <a:ea typeface="Nanum Myeongjo"/>
                <a:cs typeface="Nanum Myeongjo"/>
                <a:sym typeface="Nanum Myeongjo"/>
              </a:rPr>
            </a:br>
            <a:r>
              <a:rPr b="0" i="0" lang="en-GB" sz="5200" u="none" cap="none" strike="noStrike">
                <a:solidFill>
                  <a:schemeClr val="dk1"/>
                </a:solidFill>
                <a:latin typeface="Nanum Myeongjo"/>
                <a:ea typeface="Nanum Myeongjo"/>
                <a:cs typeface="Nanum Myeongjo"/>
                <a:sym typeface="Nanum Myeongjo"/>
              </a:rPr>
              <a:t>and Learning Principles</a:t>
            </a:r>
            <a:endParaRPr b="0" i="0" sz="5200" u="none" cap="none" strike="noStrike">
              <a:solidFill>
                <a:schemeClr val="dk1"/>
              </a:solidFill>
              <a:latin typeface="Nanum Myeongjo"/>
              <a:ea typeface="Nanum Myeongjo"/>
              <a:cs typeface="Nanum Myeongjo"/>
              <a:sym typeface="Nanum Myeongjo"/>
            </a:endParaRPr>
          </a:p>
        </p:txBody>
      </p:sp>
      <p:sp>
        <p:nvSpPr>
          <p:cNvPr id="379" name="Google Shape;379;p18"/>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02</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83" name="Shape 383"/>
        <p:cNvGrpSpPr/>
        <p:nvPr/>
      </p:nvGrpSpPr>
      <p:grpSpPr>
        <a:xfrm>
          <a:off x="0" y="0"/>
          <a:ext cx="0" cy="0"/>
          <a:chOff x="0" y="0"/>
          <a:chExt cx="0" cy="0"/>
        </a:xfrm>
      </p:grpSpPr>
      <p:cxnSp>
        <p:nvCxnSpPr>
          <p:cNvPr id="384" name="Google Shape;384;p19"/>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85" name="Google Shape;385;p19"/>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86" name="Google Shape;386;p19"/>
          <p:cNvSpPr txBox="1"/>
          <p:nvPr/>
        </p:nvSpPr>
        <p:spPr>
          <a:xfrm>
            <a:off x="615900" y="865500"/>
            <a:ext cx="8225100" cy="4028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1" i="0" lang="en-GB" sz="2300" u="none" cap="none" strike="noStrike">
                <a:solidFill>
                  <a:schemeClr val="lt1"/>
                </a:solidFill>
                <a:latin typeface="DM Sans"/>
                <a:ea typeface="DM Sans"/>
                <a:cs typeface="DM Sans"/>
                <a:sym typeface="DM Sans"/>
              </a:rPr>
              <a:t>Part 1</a:t>
            </a:r>
            <a:endParaRPr b="1" i="0" sz="23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rPr b="0" i="0" lang="en-GB" sz="2300" u="none" cap="none" strike="noStrike">
                <a:solidFill>
                  <a:schemeClr val="lt1"/>
                </a:solidFill>
                <a:latin typeface="DM Sans"/>
                <a:ea typeface="DM Sans"/>
                <a:cs typeface="DM Sans"/>
                <a:sym typeface="DM Sans"/>
              </a:rPr>
              <a:t>Lauren records her taxi fare displayed on the computer screen at different points of time during a taxi ride:</a:t>
            </a:r>
            <a:endParaRPr b="0" i="0" sz="23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t/>
            </a:r>
            <a:endParaRPr b="0" i="0" sz="23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t/>
            </a:r>
            <a:endParaRPr b="0" i="0" sz="23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t/>
            </a:r>
            <a:endParaRPr b="0" i="0" sz="23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t/>
            </a:r>
            <a:endParaRPr sz="2000">
              <a:solidFill>
                <a:schemeClr val="lt1"/>
              </a:solidFill>
              <a:latin typeface="DM Sans"/>
              <a:ea typeface="DM Sans"/>
              <a:cs typeface="DM Sans"/>
              <a:sym typeface="DM Sans"/>
            </a:endParaRPr>
          </a:p>
          <a:p>
            <a:pPr indent="0" lvl="0" marL="0" marR="0" rtl="0" algn="l">
              <a:lnSpc>
                <a:spcPct val="115000"/>
              </a:lnSpc>
              <a:spcBef>
                <a:spcPts val="1200"/>
              </a:spcBef>
              <a:spcAft>
                <a:spcPts val="1200"/>
              </a:spcAft>
              <a:buClr>
                <a:schemeClr val="dk1"/>
              </a:buClr>
              <a:buSzPts val="1100"/>
              <a:buFont typeface="Arial"/>
              <a:buNone/>
            </a:pPr>
            <a:r>
              <a:rPr b="0" i="0" lang="en-GB" sz="2000" u="none" cap="none" strike="noStrike">
                <a:solidFill>
                  <a:schemeClr val="lt1"/>
                </a:solidFill>
                <a:latin typeface="DM Sans"/>
                <a:ea typeface="DM Sans"/>
                <a:cs typeface="DM Sans"/>
                <a:sym typeface="DM Sans"/>
              </a:rPr>
              <a:t xml:space="preserve">How would you describe the relationship between the two quantities? </a:t>
            </a:r>
            <a:endParaRPr b="0" i="0" sz="2000" u="none" cap="none" strike="noStrike">
              <a:solidFill>
                <a:schemeClr val="lt1"/>
              </a:solidFill>
              <a:latin typeface="DM Sans"/>
              <a:ea typeface="DM Sans"/>
              <a:cs typeface="DM Sans"/>
              <a:sym typeface="DM Sans"/>
            </a:endParaRPr>
          </a:p>
        </p:txBody>
      </p:sp>
      <p:sp>
        <p:nvSpPr>
          <p:cNvPr id="387" name="Google Shape;387;p19"/>
          <p:cNvSpPr txBox="1"/>
          <p:nvPr/>
        </p:nvSpPr>
        <p:spPr>
          <a:xfrm>
            <a:off x="615900" y="368375"/>
            <a:ext cx="49005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Let’s Do Some Math!</a:t>
            </a:r>
            <a:endParaRPr b="0" i="0" sz="3500" u="none" cap="none" strike="noStrike">
              <a:solidFill>
                <a:srgbClr val="83FBA3"/>
              </a:solidFill>
              <a:latin typeface="Nanum Myeongjo"/>
              <a:ea typeface="Nanum Myeongjo"/>
              <a:cs typeface="Nanum Myeongjo"/>
              <a:sym typeface="Nanum Myeongjo"/>
            </a:endParaRPr>
          </a:p>
        </p:txBody>
      </p:sp>
      <p:sp>
        <p:nvSpPr>
          <p:cNvPr id="388" name="Google Shape;388;p19"/>
          <p:cNvSpPr/>
          <p:nvPr/>
        </p:nvSpPr>
        <p:spPr>
          <a:xfrm>
            <a:off x="6543275" y="222677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9" name="Google Shape;389;p19"/>
          <p:cNvSpPr txBox="1"/>
          <p:nvPr/>
        </p:nvSpPr>
        <p:spPr>
          <a:xfrm>
            <a:off x="6735575" y="2679375"/>
            <a:ext cx="1561500" cy="923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rgbClr val="145758"/>
                </a:solidFill>
                <a:latin typeface="Proxima Nova"/>
                <a:ea typeface="Proxima Nova"/>
                <a:cs typeface="Proxima Nova"/>
                <a:sym typeface="Proxima Nova"/>
              </a:rPr>
              <a:t>Do the task as a student would. Jot down any reflections that you have as you do the math!</a:t>
            </a:r>
            <a:endParaRPr b="1" i="0" sz="1200" u="none" cap="none" strike="noStrike">
              <a:solidFill>
                <a:srgbClr val="145758"/>
              </a:solidFill>
              <a:latin typeface="DM Sans"/>
              <a:ea typeface="DM Sans"/>
              <a:cs typeface="DM Sans"/>
              <a:sym typeface="DM Sans"/>
            </a:endParaRPr>
          </a:p>
        </p:txBody>
      </p:sp>
      <p:graphicFrame>
        <p:nvGraphicFramePr>
          <p:cNvPr id="390" name="Google Shape;390;p19"/>
          <p:cNvGraphicFramePr/>
          <p:nvPr/>
        </p:nvGraphicFramePr>
        <p:xfrm>
          <a:off x="1840738" y="2226775"/>
          <a:ext cx="3000000" cy="3000000"/>
        </p:xfrm>
        <a:graphic>
          <a:graphicData uri="http://schemas.openxmlformats.org/drawingml/2006/table">
            <a:tbl>
              <a:tblPr>
                <a:noFill/>
                <a:tableStyleId>{EC278D0E-33D5-424B-8050-CB4A33D7545C}</a:tableStyleId>
              </a:tblPr>
              <a:tblGrid>
                <a:gridCol w="2476050"/>
                <a:gridCol w="2226475"/>
              </a:tblGrid>
              <a:tr h="381000">
                <a:tc>
                  <a:txBody>
                    <a:bodyPr/>
                    <a:lstStyle/>
                    <a:p>
                      <a:pPr indent="0" lvl="0" marL="0" marR="0" rtl="0" algn="ctr">
                        <a:lnSpc>
                          <a:spcPct val="100000"/>
                        </a:lnSpc>
                        <a:spcBef>
                          <a:spcPts val="0"/>
                        </a:spcBef>
                        <a:spcAft>
                          <a:spcPts val="0"/>
                        </a:spcAft>
                        <a:buClr>
                          <a:srgbClr val="000000"/>
                        </a:buClr>
                        <a:buSzPts val="1800"/>
                        <a:buFont typeface="Arial"/>
                        <a:buNone/>
                      </a:pPr>
                      <a:r>
                        <a:rPr b="1" lang="en-GB" sz="1800" u="none" cap="none" strike="noStrike">
                          <a:solidFill>
                            <a:schemeClr val="lt1"/>
                          </a:solidFill>
                          <a:latin typeface="DM Sans"/>
                          <a:ea typeface="DM Sans"/>
                          <a:cs typeface="DM Sans"/>
                          <a:sym typeface="DM Sans"/>
                        </a:rPr>
                        <a:t xml:space="preserve">Distance, </a:t>
                      </a:r>
                      <a:r>
                        <a:rPr b="1" i="1" lang="en-GB" sz="1800" u="none" cap="none" strike="noStrike">
                          <a:solidFill>
                            <a:schemeClr val="lt1"/>
                          </a:solidFill>
                          <a:latin typeface="DM Sans"/>
                          <a:ea typeface="DM Sans"/>
                          <a:cs typeface="DM Sans"/>
                          <a:sym typeface="DM Sans"/>
                        </a:rPr>
                        <a:t>d</a:t>
                      </a:r>
                      <a:r>
                        <a:rPr b="1" lang="en-GB" sz="1800" u="none" cap="none" strike="noStrike">
                          <a:solidFill>
                            <a:schemeClr val="lt1"/>
                          </a:solidFill>
                          <a:latin typeface="DM Sans"/>
                          <a:ea typeface="DM Sans"/>
                          <a:cs typeface="DM Sans"/>
                          <a:sym typeface="DM Sans"/>
                        </a:rPr>
                        <a:t>, in miles</a:t>
                      </a:r>
                      <a:endParaRPr b="1" sz="1800" u="none" cap="none" strike="noStrike">
                        <a:solidFill>
                          <a:schemeClr val="lt1"/>
                        </a:solidFill>
                        <a:latin typeface="DM Sans"/>
                        <a:ea typeface="DM Sans"/>
                        <a:cs typeface="DM Sans"/>
                        <a:sym typeface="DM San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800"/>
                        <a:buFont typeface="Arial"/>
                        <a:buNone/>
                      </a:pPr>
                      <a:r>
                        <a:rPr b="1" lang="en-GB" sz="1800" u="none" cap="none" strike="noStrike">
                          <a:solidFill>
                            <a:schemeClr val="lt1"/>
                          </a:solidFill>
                          <a:latin typeface="DM Sans"/>
                          <a:ea typeface="DM Sans"/>
                          <a:cs typeface="DM Sans"/>
                          <a:sym typeface="DM Sans"/>
                        </a:rPr>
                        <a:t xml:space="preserve">Fare, </a:t>
                      </a:r>
                      <a:r>
                        <a:rPr b="1" i="1" lang="en-GB" sz="1800" u="none" cap="none" strike="noStrike">
                          <a:solidFill>
                            <a:schemeClr val="lt1"/>
                          </a:solidFill>
                          <a:latin typeface="DM Sans"/>
                          <a:ea typeface="DM Sans"/>
                          <a:cs typeface="DM Sans"/>
                          <a:sym typeface="DM Sans"/>
                        </a:rPr>
                        <a:t>f</a:t>
                      </a:r>
                      <a:r>
                        <a:rPr b="1" lang="en-GB" sz="1800" u="none" cap="none" strike="noStrike">
                          <a:solidFill>
                            <a:schemeClr val="lt1"/>
                          </a:solidFill>
                          <a:latin typeface="DM Sans"/>
                          <a:ea typeface="DM Sans"/>
                          <a:cs typeface="DM Sans"/>
                          <a:sym typeface="DM Sans"/>
                        </a:rPr>
                        <a:t>, in dollars</a:t>
                      </a:r>
                      <a:endParaRPr b="1" sz="1800" u="none" cap="none" strike="noStrike">
                        <a:solidFill>
                          <a:schemeClr val="lt1"/>
                        </a:solidFill>
                        <a:latin typeface="DM Sans"/>
                        <a:ea typeface="DM Sans"/>
                        <a:cs typeface="DM Sans"/>
                        <a:sym typeface="DM Sans"/>
                      </a:endParaRPr>
                    </a:p>
                  </a:txBody>
                  <a:tcPr marT="91425" marB="91425" marR="91425" marL="91425"/>
                </a:tc>
              </a:tr>
              <a:tr h="381000">
                <a:tc>
                  <a:txBody>
                    <a:bodyPr/>
                    <a:lstStyle/>
                    <a:p>
                      <a:pPr indent="0" lvl="0" marL="0" marR="0" rtl="0" algn="ctr">
                        <a:lnSpc>
                          <a:spcPct val="100000"/>
                        </a:lnSpc>
                        <a:spcBef>
                          <a:spcPts val="0"/>
                        </a:spcBef>
                        <a:spcAft>
                          <a:spcPts val="0"/>
                        </a:spcAft>
                        <a:buClr>
                          <a:srgbClr val="000000"/>
                        </a:buClr>
                        <a:buSzPts val="1800"/>
                        <a:buFont typeface="Arial"/>
                        <a:buNone/>
                      </a:pPr>
                      <a:r>
                        <a:rPr lang="en-GB" sz="1800" u="none" cap="none" strike="noStrike">
                          <a:solidFill>
                            <a:schemeClr val="lt1"/>
                          </a:solidFill>
                          <a:latin typeface="DM Sans"/>
                          <a:ea typeface="DM Sans"/>
                          <a:cs typeface="DM Sans"/>
                          <a:sym typeface="DM Sans"/>
                        </a:rPr>
                        <a:t>3</a:t>
                      </a:r>
                      <a:endParaRPr sz="1800" u="none" cap="none" strike="noStrike">
                        <a:solidFill>
                          <a:schemeClr val="lt1"/>
                        </a:solidFill>
                        <a:latin typeface="DM Sans"/>
                        <a:ea typeface="DM Sans"/>
                        <a:cs typeface="DM Sans"/>
                        <a:sym typeface="DM San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800"/>
                        <a:buFont typeface="Arial"/>
                        <a:buNone/>
                      </a:pPr>
                      <a:r>
                        <a:rPr lang="en-GB" sz="1800" u="none" cap="none" strike="noStrike">
                          <a:solidFill>
                            <a:schemeClr val="lt1"/>
                          </a:solidFill>
                          <a:latin typeface="DM Sans"/>
                          <a:ea typeface="DM Sans"/>
                          <a:cs typeface="DM Sans"/>
                          <a:sym typeface="DM Sans"/>
                        </a:rPr>
                        <a:t>8.25</a:t>
                      </a:r>
                      <a:endParaRPr sz="1800" u="none" cap="none" strike="noStrike">
                        <a:solidFill>
                          <a:schemeClr val="lt1"/>
                        </a:solidFill>
                        <a:latin typeface="DM Sans"/>
                        <a:ea typeface="DM Sans"/>
                        <a:cs typeface="DM Sans"/>
                        <a:sym typeface="DM Sans"/>
                      </a:endParaRPr>
                    </a:p>
                  </a:txBody>
                  <a:tcPr marT="91425" marB="91425" marR="91425" marL="91425"/>
                </a:tc>
              </a:tr>
              <a:tr h="381000">
                <a:tc>
                  <a:txBody>
                    <a:bodyPr/>
                    <a:lstStyle/>
                    <a:p>
                      <a:pPr indent="0" lvl="0" marL="0" marR="0" rtl="0" algn="ctr">
                        <a:lnSpc>
                          <a:spcPct val="100000"/>
                        </a:lnSpc>
                        <a:spcBef>
                          <a:spcPts val="0"/>
                        </a:spcBef>
                        <a:spcAft>
                          <a:spcPts val="0"/>
                        </a:spcAft>
                        <a:buClr>
                          <a:srgbClr val="000000"/>
                        </a:buClr>
                        <a:buSzPts val="1800"/>
                        <a:buFont typeface="Arial"/>
                        <a:buNone/>
                      </a:pPr>
                      <a:r>
                        <a:rPr lang="en-GB" sz="1800" u="none" cap="none" strike="noStrike">
                          <a:solidFill>
                            <a:schemeClr val="lt1"/>
                          </a:solidFill>
                          <a:latin typeface="DM Sans"/>
                          <a:ea typeface="DM Sans"/>
                          <a:cs typeface="DM Sans"/>
                          <a:sym typeface="DM Sans"/>
                        </a:rPr>
                        <a:t>5</a:t>
                      </a:r>
                      <a:endParaRPr sz="1800" u="none" cap="none" strike="noStrike">
                        <a:solidFill>
                          <a:schemeClr val="lt1"/>
                        </a:solidFill>
                        <a:latin typeface="DM Sans"/>
                        <a:ea typeface="DM Sans"/>
                        <a:cs typeface="DM Sans"/>
                        <a:sym typeface="DM San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800"/>
                        <a:buFont typeface="Arial"/>
                        <a:buNone/>
                      </a:pPr>
                      <a:r>
                        <a:rPr lang="en-GB" sz="1800" u="none" cap="none" strike="noStrike">
                          <a:solidFill>
                            <a:schemeClr val="lt1"/>
                          </a:solidFill>
                          <a:latin typeface="DM Sans"/>
                          <a:ea typeface="DM Sans"/>
                          <a:cs typeface="DM Sans"/>
                          <a:sym typeface="DM Sans"/>
                        </a:rPr>
                        <a:t>12.75</a:t>
                      </a:r>
                      <a:endParaRPr sz="1800" u="none" cap="none" strike="noStrike">
                        <a:solidFill>
                          <a:schemeClr val="lt1"/>
                        </a:solidFill>
                        <a:latin typeface="DM Sans"/>
                        <a:ea typeface="DM Sans"/>
                        <a:cs typeface="DM Sans"/>
                        <a:sym typeface="DM Sans"/>
                      </a:endParaRPr>
                    </a:p>
                  </a:txBody>
                  <a:tcPr marT="91425" marB="91425" marR="91425" marL="91425"/>
                </a:tc>
              </a:tr>
              <a:tr h="381000">
                <a:tc>
                  <a:txBody>
                    <a:bodyPr/>
                    <a:lstStyle/>
                    <a:p>
                      <a:pPr indent="0" lvl="0" marL="0" marR="0" rtl="0" algn="ctr">
                        <a:lnSpc>
                          <a:spcPct val="100000"/>
                        </a:lnSpc>
                        <a:spcBef>
                          <a:spcPts val="0"/>
                        </a:spcBef>
                        <a:spcAft>
                          <a:spcPts val="0"/>
                        </a:spcAft>
                        <a:buClr>
                          <a:srgbClr val="000000"/>
                        </a:buClr>
                        <a:buSzPts val="1800"/>
                        <a:buFont typeface="Arial"/>
                        <a:buNone/>
                      </a:pPr>
                      <a:r>
                        <a:rPr lang="en-GB" sz="1800" u="none" cap="none" strike="noStrike">
                          <a:solidFill>
                            <a:schemeClr val="lt1"/>
                          </a:solidFill>
                          <a:latin typeface="DM Sans"/>
                          <a:ea typeface="DM Sans"/>
                          <a:cs typeface="DM Sans"/>
                          <a:sym typeface="DM Sans"/>
                        </a:rPr>
                        <a:t>11</a:t>
                      </a:r>
                      <a:endParaRPr sz="1800" u="none" cap="none" strike="noStrike">
                        <a:solidFill>
                          <a:schemeClr val="lt1"/>
                        </a:solidFill>
                        <a:latin typeface="DM Sans"/>
                        <a:ea typeface="DM Sans"/>
                        <a:cs typeface="DM Sans"/>
                        <a:sym typeface="DM San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800"/>
                        <a:buFont typeface="Arial"/>
                        <a:buNone/>
                      </a:pPr>
                      <a:r>
                        <a:rPr lang="en-GB" sz="1800" u="none" cap="none" strike="noStrike">
                          <a:solidFill>
                            <a:schemeClr val="lt1"/>
                          </a:solidFill>
                          <a:latin typeface="DM Sans"/>
                          <a:ea typeface="DM Sans"/>
                          <a:cs typeface="DM Sans"/>
                          <a:sym typeface="DM Sans"/>
                        </a:rPr>
                        <a:t>26.26</a:t>
                      </a:r>
                      <a:endParaRPr sz="1800" u="none" cap="none" strike="noStrike">
                        <a:solidFill>
                          <a:schemeClr val="lt1"/>
                        </a:solidFill>
                        <a:latin typeface="DM Sans"/>
                        <a:ea typeface="DM Sans"/>
                        <a:cs typeface="DM Sans"/>
                        <a:sym typeface="DM Sans"/>
                      </a:endParaRPr>
                    </a:p>
                  </a:txBody>
                  <a:tcPr marT="91425" marB="91425" marR="91425" marL="91425"/>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94" name="Shape 394"/>
        <p:cNvGrpSpPr/>
        <p:nvPr/>
      </p:nvGrpSpPr>
      <p:grpSpPr>
        <a:xfrm>
          <a:off x="0" y="0"/>
          <a:ext cx="0" cy="0"/>
          <a:chOff x="0" y="0"/>
          <a:chExt cx="0" cy="0"/>
        </a:xfrm>
      </p:grpSpPr>
      <p:cxnSp>
        <p:nvCxnSpPr>
          <p:cNvPr id="395" name="Google Shape;395;p20"/>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96" name="Google Shape;396;p20"/>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97" name="Google Shape;397;p20"/>
          <p:cNvSpPr txBox="1"/>
          <p:nvPr/>
        </p:nvSpPr>
        <p:spPr>
          <a:xfrm>
            <a:off x="615900" y="368375"/>
            <a:ext cx="6993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Content and Practice Expectations</a:t>
            </a:r>
            <a:endParaRPr b="0" i="0" sz="3500" u="none" cap="none" strike="noStrike">
              <a:solidFill>
                <a:srgbClr val="83FBA3"/>
              </a:solidFill>
              <a:latin typeface="Nanum Myeongjo"/>
              <a:ea typeface="Nanum Myeongjo"/>
              <a:cs typeface="Nanum Myeongjo"/>
              <a:sym typeface="Nanum Myeongjo"/>
            </a:endParaRPr>
          </a:p>
        </p:txBody>
      </p:sp>
      <p:sp>
        <p:nvSpPr>
          <p:cNvPr id="398" name="Google Shape;398;p20"/>
          <p:cNvSpPr txBox="1"/>
          <p:nvPr/>
        </p:nvSpPr>
        <p:spPr>
          <a:xfrm>
            <a:off x="615900" y="865500"/>
            <a:ext cx="8225100" cy="4028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1" i="0" lang="en-GB" sz="2300" u="none" cap="none" strike="noStrike">
                <a:solidFill>
                  <a:schemeClr val="lt1"/>
                </a:solidFill>
                <a:latin typeface="DM Sans"/>
                <a:ea typeface="DM Sans"/>
                <a:cs typeface="DM Sans"/>
                <a:sym typeface="DM Sans"/>
              </a:rPr>
              <a:t>Part 1</a:t>
            </a:r>
            <a:endParaRPr b="1" i="0" sz="23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rPr b="0" i="0" lang="en-GB" sz="2300" u="none" cap="none" strike="noStrike">
                <a:solidFill>
                  <a:schemeClr val="lt1"/>
                </a:solidFill>
                <a:latin typeface="DM Sans"/>
                <a:ea typeface="DM Sans"/>
                <a:cs typeface="DM Sans"/>
                <a:sym typeface="DM Sans"/>
              </a:rPr>
              <a:t>Lauren records her taxi fare displayed on the computer screen at different points of time during a taxi ride:</a:t>
            </a:r>
            <a:endParaRPr b="0" i="0" sz="23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t/>
            </a:r>
            <a:endParaRPr b="0" i="0" sz="23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t/>
            </a:r>
            <a:endParaRPr b="0" i="0" sz="23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t/>
            </a:r>
            <a:endParaRPr b="0" i="0" sz="23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t/>
            </a:r>
            <a:endParaRPr sz="2000">
              <a:solidFill>
                <a:schemeClr val="lt1"/>
              </a:solidFill>
              <a:latin typeface="DM Sans"/>
              <a:ea typeface="DM Sans"/>
              <a:cs typeface="DM Sans"/>
              <a:sym typeface="DM Sans"/>
            </a:endParaRPr>
          </a:p>
          <a:p>
            <a:pPr indent="0" lvl="0" marL="0" marR="0" rtl="0" algn="l">
              <a:lnSpc>
                <a:spcPct val="115000"/>
              </a:lnSpc>
              <a:spcBef>
                <a:spcPts val="1200"/>
              </a:spcBef>
              <a:spcAft>
                <a:spcPts val="1200"/>
              </a:spcAft>
              <a:buClr>
                <a:schemeClr val="dk1"/>
              </a:buClr>
              <a:buSzPts val="1100"/>
              <a:buFont typeface="Arial"/>
              <a:buNone/>
            </a:pPr>
            <a:r>
              <a:rPr b="0" i="0" lang="en-GB" sz="2000" u="none" cap="none" strike="noStrike">
                <a:solidFill>
                  <a:schemeClr val="lt1"/>
                </a:solidFill>
                <a:latin typeface="DM Sans"/>
                <a:ea typeface="DM Sans"/>
                <a:cs typeface="DM Sans"/>
                <a:sym typeface="DM Sans"/>
              </a:rPr>
              <a:t xml:space="preserve">How would you describe the relationship between the two quantities? </a:t>
            </a:r>
            <a:endParaRPr b="0" i="0" sz="2000" u="none" cap="none" strike="noStrike">
              <a:solidFill>
                <a:schemeClr val="lt1"/>
              </a:solidFill>
              <a:latin typeface="DM Sans"/>
              <a:ea typeface="DM Sans"/>
              <a:cs typeface="DM Sans"/>
              <a:sym typeface="DM Sans"/>
            </a:endParaRPr>
          </a:p>
        </p:txBody>
      </p:sp>
      <p:sp>
        <p:nvSpPr>
          <p:cNvPr id="399" name="Google Shape;399;p20"/>
          <p:cNvSpPr/>
          <p:nvPr/>
        </p:nvSpPr>
        <p:spPr>
          <a:xfrm>
            <a:off x="6497275" y="222677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0" name="Google Shape;400;p20"/>
          <p:cNvSpPr txBox="1"/>
          <p:nvPr/>
        </p:nvSpPr>
        <p:spPr>
          <a:xfrm>
            <a:off x="6689575" y="2717775"/>
            <a:ext cx="15615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145758"/>
                </a:solidFill>
                <a:latin typeface="DM Sans"/>
                <a:ea typeface="DM Sans"/>
                <a:cs typeface="DM Sans"/>
                <a:sym typeface="DM Sans"/>
              </a:rPr>
              <a:t>Choose 1-2 Content and Practice Expectations that student work could give evidence of.</a:t>
            </a:r>
            <a:endParaRPr b="1" i="0" sz="1100" u="none" cap="none" strike="noStrike">
              <a:solidFill>
                <a:srgbClr val="145758"/>
              </a:solidFill>
              <a:latin typeface="DM Sans"/>
              <a:ea typeface="DM Sans"/>
              <a:cs typeface="DM Sans"/>
              <a:sym typeface="DM Sans"/>
            </a:endParaRPr>
          </a:p>
        </p:txBody>
      </p:sp>
      <p:graphicFrame>
        <p:nvGraphicFramePr>
          <p:cNvPr id="401" name="Google Shape;401;p20"/>
          <p:cNvGraphicFramePr/>
          <p:nvPr/>
        </p:nvGraphicFramePr>
        <p:xfrm>
          <a:off x="1840738" y="2226775"/>
          <a:ext cx="3000000" cy="3000000"/>
        </p:xfrm>
        <a:graphic>
          <a:graphicData uri="http://schemas.openxmlformats.org/drawingml/2006/table">
            <a:tbl>
              <a:tblPr>
                <a:noFill/>
                <a:tableStyleId>{EC278D0E-33D5-424B-8050-CB4A33D7545C}</a:tableStyleId>
              </a:tblPr>
              <a:tblGrid>
                <a:gridCol w="2476050"/>
                <a:gridCol w="2226475"/>
              </a:tblGrid>
              <a:tr h="381000">
                <a:tc>
                  <a:txBody>
                    <a:bodyPr/>
                    <a:lstStyle/>
                    <a:p>
                      <a:pPr indent="0" lvl="0" marL="0" marR="0" rtl="0" algn="ctr">
                        <a:lnSpc>
                          <a:spcPct val="100000"/>
                        </a:lnSpc>
                        <a:spcBef>
                          <a:spcPts val="0"/>
                        </a:spcBef>
                        <a:spcAft>
                          <a:spcPts val="0"/>
                        </a:spcAft>
                        <a:buClr>
                          <a:srgbClr val="000000"/>
                        </a:buClr>
                        <a:buSzPts val="1800"/>
                        <a:buFont typeface="Arial"/>
                        <a:buNone/>
                      </a:pPr>
                      <a:r>
                        <a:rPr b="1" lang="en-GB" sz="1800" u="none" cap="none" strike="noStrike">
                          <a:solidFill>
                            <a:schemeClr val="lt1"/>
                          </a:solidFill>
                          <a:latin typeface="DM Sans"/>
                          <a:ea typeface="DM Sans"/>
                          <a:cs typeface="DM Sans"/>
                          <a:sym typeface="DM Sans"/>
                        </a:rPr>
                        <a:t xml:space="preserve">Distance, </a:t>
                      </a:r>
                      <a:r>
                        <a:rPr b="1" i="1" lang="en-GB" sz="1800" u="none" cap="none" strike="noStrike">
                          <a:solidFill>
                            <a:schemeClr val="lt1"/>
                          </a:solidFill>
                          <a:latin typeface="DM Sans"/>
                          <a:ea typeface="DM Sans"/>
                          <a:cs typeface="DM Sans"/>
                          <a:sym typeface="DM Sans"/>
                        </a:rPr>
                        <a:t>d</a:t>
                      </a:r>
                      <a:r>
                        <a:rPr b="1" lang="en-GB" sz="1800" u="none" cap="none" strike="noStrike">
                          <a:solidFill>
                            <a:schemeClr val="lt1"/>
                          </a:solidFill>
                          <a:latin typeface="DM Sans"/>
                          <a:ea typeface="DM Sans"/>
                          <a:cs typeface="DM Sans"/>
                          <a:sym typeface="DM Sans"/>
                        </a:rPr>
                        <a:t>, in miles</a:t>
                      </a:r>
                      <a:endParaRPr b="1" sz="1800" u="none" cap="none" strike="noStrike">
                        <a:solidFill>
                          <a:schemeClr val="lt1"/>
                        </a:solidFill>
                        <a:latin typeface="DM Sans"/>
                        <a:ea typeface="DM Sans"/>
                        <a:cs typeface="DM Sans"/>
                        <a:sym typeface="DM San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800"/>
                        <a:buFont typeface="Arial"/>
                        <a:buNone/>
                      </a:pPr>
                      <a:r>
                        <a:rPr b="1" lang="en-GB" sz="1800" u="none" cap="none" strike="noStrike">
                          <a:solidFill>
                            <a:schemeClr val="lt1"/>
                          </a:solidFill>
                          <a:latin typeface="DM Sans"/>
                          <a:ea typeface="DM Sans"/>
                          <a:cs typeface="DM Sans"/>
                          <a:sym typeface="DM Sans"/>
                        </a:rPr>
                        <a:t xml:space="preserve">Fare, </a:t>
                      </a:r>
                      <a:r>
                        <a:rPr b="1" i="1" lang="en-GB" sz="1800" u="none" cap="none" strike="noStrike">
                          <a:solidFill>
                            <a:schemeClr val="lt1"/>
                          </a:solidFill>
                          <a:latin typeface="DM Sans"/>
                          <a:ea typeface="DM Sans"/>
                          <a:cs typeface="DM Sans"/>
                          <a:sym typeface="DM Sans"/>
                        </a:rPr>
                        <a:t>f</a:t>
                      </a:r>
                      <a:r>
                        <a:rPr b="1" lang="en-GB" sz="1800" u="none" cap="none" strike="noStrike">
                          <a:solidFill>
                            <a:schemeClr val="lt1"/>
                          </a:solidFill>
                          <a:latin typeface="DM Sans"/>
                          <a:ea typeface="DM Sans"/>
                          <a:cs typeface="DM Sans"/>
                          <a:sym typeface="DM Sans"/>
                        </a:rPr>
                        <a:t>, in dollars</a:t>
                      </a:r>
                      <a:endParaRPr b="1" sz="1800" u="none" cap="none" strike="noStrike">
                        <a:solidFill>
                          <a:schemeClr val="lt1"/>
                        </a:solidFill>
                        <a:latin typeface="DM Sans"/>
                        <a:ea typeface="DM Sans"/>
                        <a:cs typeface="DM Sans"/>
                        <a:sym typeface="DM Sans"/>
                      </a:endParaRPr>
                    </a:p>
                  </a:txBody>
                  <a:tcPr marT="91425" marB="91425" marR="91425" marL="91425"/>
                </a:tc>
              </a:tr>
              <a:tr h="381000">
                <a:tc>
                  <a:txBody>
                    <a:bodyPr/>
                    <a:lstStyle/>
                    <a:p>
                      <a:pPr indent="0" lvl="0" marL="0" marR="0" rtl="0" algn="ctr">
                        <a:lnSpc>
                          <a:spcPct val="100000"/>
                        </a:lnSpc>
                        <a:spcBef>
                          <a:spcPts val="0"/>
                        </a:spcBef>
                        <a:spcAft>
                          <a:spcPts val="0"/>
                        </a:spcAft>
                        <a:buClr>
                          <a:srgbClr val="000000"/>
                        </a:buClr>
                        <a:buSzPts val="1800"/>
                        <a:buFont typeface="Arial"/>
                        <a:buNone/>
                      </a:pPr>
                      <a:r>
                        <a:rPr lang="en-GB" sz="1800" u="none" cap="none" strike="noStrike">
                          <a:solidFill>
                            <a:schemeClr val="lt1"/>
                          </a:solidFill>
                          <a:latin typeface="DM Sans"/>
                          <a:ea typeface="DM Sans"/>
                          <a:cs typeface="DM Sans"/>
                          <a:sym typeface="DM Sans"/>
                        </a:rPr>
                        <a:t>3</a:t>
                      </a:r>
                      <a:endParaRPr sz="1800" u="none" cap="none" strike="noStrike">
                        <a:solidFill>
                          <a:schemeClr val="lt1"/>
                        </a:solidFill>
                        <a:latin typeface="DM Sans"/>
                        <a:ea typeface="DM Sans"/>
                        <a:cs typeface="DM Sans"/>
                        <a:sym typeface="DM San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800"/>
                        <a:buFont typeface="Arial"/>
                        <a:buNone/>
                      </a:pPr>
                      <a:r>
                        <a:rPr lang="en-GB" sz="1800" u="none" cap="none" strike="noStrike">
                          <a:solidFill>
                            <a:schemeClr val="lt1"/>
                          </a:solidFill>
                          <a:latin typeface="DM Sans"/>
                          <a:ea typeface="DM Sans"/>
                          <a:cs typeface="DM Sans"/>
                          <a:sym typeface="DM Sans"/>
                        </a:rPr>
                        <a:t>8.25</a:t>
                      </a:r>
                      <a:endParaRPr sz="1800" u="none" cap="none" strike="noStrike">
                        <a:solidFill>
                          <a:schemeClr val="lt1"/>
                        </a:solidFill>
                        <a:latin typeface="DM Sans"/>
                        <a:ea typeface="DM Sans"/>
                        <a:cs typeface="DM Sans"/>
                        <a:sym typeface="DM Sans"/>
                      </a:endParaRPr>
                    </a:p>
                  </a:txBody>
                  <a:tcPr marT="91425" marB="91425" marR="91425" marL="91425"/>
                </a:tc>
              </a:tr>
              <a:tr h="381000">
                <a:tc>
                  <a:txBody>
                    <a:bodyPr/>
                    <a:lstStyle/>
                    <a:p>
                      <a:pPr indent="0" lvl="0" marL="0" marR="0" rtl="0" algn="ctr">
                        <a:lnSpc>
                          <a:spcPct val="100000"/>
                        </a:lnSpc>
                        <a:spcBef>
                          <a:spcPts val="0"/>
                        </a:spcBef>
                        <a:spcAft>
                          <a:spcPts val="0"/>
                        </a:spcAft>
                        <a:buClr>
                          <a:srgbClr val="000000"/>
                        </a:buClr>
                        <a:buSzPts val="1800"/>
                        <a:buFont typeface="Arial"/>
                        <a:buNone/>
                      </a:pPr>
                      <a:r>
                        <a:rPr lang="en-GB" sz="1800" u="none" cap="none" strike="noStrike">
                          <a:solidFill>
                            <a:schemeClr val="lt1"/>
                          </a:solidFill>
                          <a:latin typeface="DM Sans"/>
                          <a:ea typeface="DM Sans"/>
                          <a:cs typeface="DM Sans"/>
                          <a:sym typeface="DM Sans"/>
                        </a:rPr>
                        <a:t>5</a:t>
                      </a:r>
                      <a:endParaRPr sz="1800" u="none" cap="none" strike="noStrike">
                        <a:solidFill>
                          <a:schemeClr val="lt1"/>
                        </a:solidFill>
                        <a:latin typeface="DM Sans"/>
                        <a:ea typeface="DM Sans"/>
                        <a:cs typeface="DM Sans"/>
                        <a:sym typeface="DM San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800"/>
                        <a:buFont typeface="Arial"/>
                        <a:buNone/>
                      </a:pPr>
                      <a:r>
                        <a:rPr lang="en-GB" sz="1800" u="none" cap="none" strike="noStrike">
                          <a:solidFill>
                            <a:schemeClr val="lt1"/>
                          </a:solidFill>
                          <a:latin typeface="DM Sans"/>
                          <a:ea typeface="DM Sans"/>
                          <a:cs typeface="DM Sans"/>
                          <a:sym typeface="DM Sans"/>
                        </a:rPr>
                        <a:t>12.75</a:t>
                      </a:r>
                      <a:endParaRPr sz="1800" u="none" cap="none" strike="noStrike">
                        <a:solidFill>
                          <a:schemeClr val="lt1"/>
                        </a:solidFill>
                        <a:latin typeface="DM Sans"/>
                        <a:ea typeface="DM Sans"/>
                        <a:cs typeface="DM Sans"/>
                        <a:sym typeface="DM Sans"/>
                      </a:endParaRPr>
                    </a:p>
                  </a:txBody>
                  <a:tcPr marT="91425" marB="91425" marR="91425" marL="91425"/>
                </a:tc>
              </a:tr>
              <a:tr h="381000">
                <a:tc>
                  <a:txBody>
                    <a:bodyPr/>
                    <a:lstStyle/>
                    <a:p>
                      <a:pPr indent="0" lvl="0" marL="0" marR="0" rtl="0" algn="ctr">
                        <a:lnSpc>
                          <a:spcPct val="100000"/>
                        </a:lnSpc>
                        <a:spcBef>
                          <a:spcPts val="0"/>
                        </a:spcBef>
                        <a:spcAft>
                          <a:spcPts val="0"/>
                        </a:spcAft>
                        <a:buClr>
                          <a:srgbClr val="000000"/>
                        </a:buClr>
                        <a:buSzPts val="1800"/>
                        <a:buFont typeface="Arial"/>
                        <a:buNone/>
                      </a:pPr>
                      <a:r>
                        <a:rPr lang="en-GB" sz="1800" u="none" cap="none" strike="noStrike">
                          <a:solidFill>
                            <a:schemeClr val="lt1"/>
                          </a:solidFill>
                          <a:latin typeface="DM Sans"/>
                          <a:ea typeface="DM Sans"/>
                          <a:cs typeface="DM Sans"/>
                          <a:sym typeface="DM Sans"/>
                        </a:rPr>
                        <a:t>11</a:t>
                      </a:r>
                      <a:endParaRPr sz="1800" u="none" cap="none" strike="noStrike">
                        <a:solidFill>
                          <a:schemeClr val="lt1"/>
                        </a:solidFill>
                        <a:latin typeface="DM Sans"/>
                        <a:ea typeface="DM Sans"/>
                        <a:cs typeface="DM Sans"/>
                        <a:sym typeface="DM San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800"/>
                        <a:buFont typeface="Arial"/>
                        <a:buNone/>
                      </a:pPr>
                      <a:r>
                        <a:rPr lang="en-GB" sz="1800" u="none" cap="none" strike="noStrike">
                          <a:solidFill>
                            <a:schemeClr val="lt1"/>
                          </a:solidFill>
                          <a:latin typeface="DM Sans"/>
                          <a:ea typeface="DM Sans"/>
                          <a:cs typeface="DM Sans"/>
                          <a:sym typeface="DM Sans"/>
                        </a:rPr>
                        <a:t>26.26</a:t>
                      </a:r>
                      <a:endParaRPr sz="1800" u="none" cap="none" strike="noStrike">
                        <a:solidFill>
                          <a:schemeClr val="lt1"/>
                        </a:solidFill>
                        <a:latin typeface="DM Sans"/>
                        <a:ea typeface="DM Sans"/>
                        <a:cs typeface="DM Sans"/>
                        <a:sym typeface="DM Sans"/>
                      </a:endParaRPr>
                    </a:p>
                  </a:txBody>
                  <a:tcPr marT="91425" marB="91425" marR="91425" marL="91425"/>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05" name="Shape 405"/>
        <p:cNvGrpSpPr/>
        <p:nvPr/>
      </p:nvGrpSpPr>
      <p:grpSpPr>
        <a:xfrm>
          <a:off x="0" y="0"/>
          <a:ext cx="0" cy="0"/>
          <a:chOff x="0" y="0"/>
          <a:chExt cx="0" cy="0"/>
        </a:xfrm>
      </p:grpSpPr>
      <p:cxnSp>
        <p:nvCxnSpPr>
          <p:cNvPr id="406" name="Google Shape;406;p21"/>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07" name="Google Shape;407;p21"/>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08" name="Google Shape;408;p21"/>
          <p:cNvSpPr txBox="1"/>
          <p:nvPr/>
        </p:nvSpPr>
        <p:spPr>
          <a:xfrm>
            <a:off x="615900" y="368375"/>
            <a:ext cx="6993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Content and Practice Expectations</a:t>
            </a:r>
            <a:endParaRPr b="0" i="0" sz="3500" u="none" cap="none" strike="noStrike">
              <a:solidFill>
                <a:srgbClr val="83FBA3"/>
              </a:solidFill>
              <a:latin typeface="Nanum Myeongjo"/>
              <a:ea typeface="Nanum Myeongjo"/>
              <a:cs typeface="Nanum Myeongjo"/>
              <a:sym typeface="Nanum Myeongjo"/>
            </a:endParaRPr>
          </a:p>
        </p:txBody>
      </p:sp>
      <p:sp>
        <p:nvSpPr>
          <p:cNvPr id="409" name="Google Shape;409;p21"/>
          <p:cNvSpPr txBox="1"/>
          <p:nvPr/>
        </p:nvSpPr>
        <p:spPr>
          <a:xfrm>
            <a:off x="615900" y="865500"/>
            <a:ext cx="8225100" cy="4028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1" i="0" lang="en-GB" sz="2300" u="none" cap="none" strike="noStrike">
                <a:solidFill>
                  <a:schemeClr val="lt1"/>
                </a:solidFill>
                <a:latin typeface="DM Sans"/>
                <a:ea typeface="DM Sans"/>
                <a:cs typeface="DM Sans"/>
                <a:sym typeface="DM Sans"/>
              </a:rPr>
              <a:t>Part 1</a:t>
            </a:r>
            <a:endParaRPr b="1" i="0" sz="23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rPr b="0" i="0" lang="en-GB" sz="2300" u="none" cap="none" strike="noStrike">
                <a:solidFill>
                  <a:schemeClr val="lt1"/>
                </a:solidFill>
                <a:latin typeface="DM Sans"/>
                <a:ea typeface="DM Sans"/>
                <a:cs typeface="DM Sans"/>
                <a:sym typeface="DM Sans"/>
              </a:rPr>
              <a:t>Lauren records her taxi fare displayed on the computer screen at different points of time during a taxi ride:</a:t>
            </a:r>
            <a:endParaRPr b="0" i="0" sz="23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t/>
            </a:r>
            <a:endParaRPr b="0" i="0" sz="23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t/>
            </a:r>
            <a:endParaRPr b="0" i="0" sz="23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t/>
            </a:r>
            <a:endParaRPr b="0" i="0" sz="23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t/>
            </a:r>
            <a:endParaRPr sz="2000">
              <a:solidFill>
                <a:schemeClr val="lt1"/>
              </a:solidFill>
              <a:latin typeface="DM Sans"/>
              <a:ea typeface="DM Sans"/>
              <a:cs typeface="DM Sans"/>
              <a:sym typeface="DM Sans"/>
            </a:endParaRPr>
          </a:p>
          <a:p>
            <a:pPr indent="0" lvl="0" marL="0" marR="0" rtl="0" algn="l">
              <a:lnSpc>
                <a:spcPct val="115000"/>
              </a:lnSpc>
              <a:spcBef>
                <a:spcPts val="1200"/>
              </a:spcBef>
              <a:spcAft>
                <a:spcPts val="1200"/>
              </a:spcAft>
              <a:buClr>
                <a:schemeClr val="dk1"/>
              </a:buClr>
              <a:buSzPts val="1100"/>
              <a:buFont typeface="Arial"/>
              <a:buNone/>
            </a:pPr>
            <a:r>
              <a:rPr b="0" i="0" lang="en-GB" sz="2000" u="none" cap="none" strike="noStrike">
                <a:solidFill>
                  <a:schemeClr val="lt1"/>
                </a:solidFill>
                <a:latin typeface="DM Sans"/>
                <a:ea typeface="DM Sans"/>
                <a:cs typeface="DM Sans"/>
                <a:sym typeface="DM Sans"/>
              </a:rPr>
              <a:t xml:space="preserve">How would you describe the relationship between the two quantities? </a:t>
            </a:r>
            <a:endParaRPr b="0" i="0" sz="2000" u="none" cap="none" strike="noStrike">
              <a:solidFill>
                <a:schemeClr val="lt1"/>
              </a:solidFill>
              <a:latin typeface="DM Sans"/>
              <a:ea typeface="DM Sans"/>
              <a:cs typeface="DM Sans"/>
              <a:sym typeface="DM Sans"/>
            </a:endParaRPr>
          </a:p>
        </p:txBody>
      </p:sp>
      <p:sp>
        <p:nvSpPr>
          <p:cNvPr id="410" name="Google Shape;410;p21"/>
          <p:cNvSpPr/>
          <p:nvPr/>
        </p:nvSpPr>
        <p:spPr>
          <a:xfrm>
            <a:off x="6543275" y="222677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1" name="Google Shape;411;p21"/>
          <p:cNvSpPr txBox="1"/>
          <p:nvPr/>
        </p:nvSpPr>
        <p:spPr>
          <a:xfrm>
            <a:off x="6698775" y="2802375"/>
            <a:ext cx="1561500" cy="677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145758"/>
                </a:solidFill>
                <a:latin typeface="Proxima Nova"/>
                <a:ea typeface="Proxima Nova"/>
                <a:cs typeface="Proxima Nova"/>
                <a:sym typeface="Proxima Nova"/>
              </a:rPr>
              <a:t>102.d: Build linear functions that model relationships between two quantities.</a:t>
            </a:r>
            <a:endParaRPr b="1" i="0" sz="1100" u="none" cap="none" strike="noStrike">
              <a:solidFill>
                <a:srgbClr val="145758"/>
              </a:solidFill>
              <a:latin typeface="Proxima Nova"/>
              <a:ea typeface="Proxima Nova"/>
              <a:cs typeface="Proxima Nova"/>
              <a:sym typeface="Proxima Nova"/>
            </a:endParaRPr>
          </a:p>
        </p:txBody>
      </p:sp>
      <p:graphicFrame>
        <p:nvGraphicFramePr>
          <p:cNvPr id="412" name="Google Shape;412;p21"/>
          <p:cNvGraphicFramePr/>
          <p:nvPr/>
        </p:nvGraphicFramePr>
        <p:xfrm>
          <a:off x="1840738" y="2226775"/>
          <a:ext cx="3000000" cy="3000000"/>
        </p:xfrm>
        <a:graphic>
          <a:graphicData uri="http://schemas.openxmlformats.org/drawingml/2006/table">
            <a:tbl>
              <a:tblPr>
                <a:noFill/>
                <a:tableStyleId>{EC278D0E-33D5-424B-8050-CB4A33D7545C}</a:tableStyleId>
              </a:tblPr>
              <a:tblGrid>
                <a:gridCol w="2476050"/>
                <a:gridCol w="2226475"/>
              </a:tblGrid>
              <a:tr h="381000">
                <a:tc>
                  <a:txBody>
                    <a:bodyPr/>
                    <a:lstStyle/>
                    <a:p>
                      <a:pPr indent="0" lvl="0" marL="0" marR="0" rtl="0" algn="ctr">
                        <a:lnSpc>
                          <a:spcPct val="100000"/>
                        </a:lnSpc>
                        <a:spcBef>
                          <a:spcPts val="0"/>
                        </a:spcBef>
                        <a:spcAft>
                          <a:spcPts val="0"/>
                        </a:spcAft>
                        <a:buClr>
                          <a:srgbClr val="000000"/>
                        </a:buClr>
                        <a:buSzPts val="1800"/>
                        <a:buFont typeface="Arial"/>
                        <a:buNone/>
                      </a:pPr>
                      <a:r>
                        <a:rPr b="1" lang="en-GB" sz="1800" u="none" cap="none" strike="noStrike">
                          <a:solidFill>
                            <a:schemeClr val="lt1"/>
                          </a:solidFill>
                          <a:latin typeface="DM Sans"/>
                          <a:ea typeface="DM Sans"/>
                          <a:cs typeface="DM Sans"/>
                          <a:sym typeface="DM Sans"/>
                        </a:rPr>
                        <a:t xml:space="preserve">Distance, </a:t>
                      </a:r>
                      <a:r>
                        <a:rPr b="1" i="1" lang="en-GB" sz="1800" u="none" cap="none" strike="noStrike">
                          <a:solidFill>
                            <a:schemeClr val="lt1"/>
                          </a:solidFill>
                          <a:latin typeface="DM Sans"/>
                          <a:ea typeface="DM Sans"/>
                          <a:cs typeface="DM Sans"/>
                          <a:sym typeface="DM Sans"/>
                        </a:rPr>
                        <a:t>d</a:t>
                      </a:r>
                      <a:r>
                        <a:rPr b="1" lang="en-GB" sz="1800" u="none" cap="none" strike="noStrike">
                          <a:solidFill>
                            <a:schemeClr val="lt1"/>
                          </a:solidFill>
                          <a:latin typeface="DM Sans"/>
                          <a:ea typeface="DM Sans"/>
                          <a:cs typeface="DM Sans"/>
                          <a:sym typeface="DM Sans"/>
                        </a:rPr>
                        <a:t>, in miles</a:t>
                      </a:r>
                      <a:endParaRPr b="1" sz="1800" u="none" cap="none" strike="noStrike">
                        <a:solidFill>
                          <a:schemeClr val="lt1"/>
                        </a:solidFill>
                        <a:latin typeface="DM Sans"/>
                        <a:ea typeface="DM Sans"/>
                        <a:cs typeface="DM Sans"/>
                        <a:sym typeface="DM San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800"/>
                        <a:buFont typeface="Arial"/>
                        <a:buNone/>
                      </a:pPr>
                      <a:r>
                        <a:rPr b="1" lang="en-GB" sz="1800" u="none" cap="none" strike="noStrike">
                          <a:solidFill>
                            <a:schemeClr val="lt1"/>
                          </a:solidFill>
                          <a:latin typeface="DM Sans"/>
                          <a:ea typeface="DM Sans"/>
                          <a:cs typeface="DM Sans"/>
                          <a:sym typeface="DM Sans"/>
                        </a:rPr>
                        <a:t xml:space="preserve">Fare, </a:t>
                      </a:r>
                      <a:r>
                        <a:rPr b="1" i="1" lang="en-GB" sz="1800" u="none" cap="none" strike="noStrike">
                          <a:solidFill>
                            <a:schemeClr val="lt1"/>
                          </a:solidFill>
                          <a:latin typeface="DM Sans"/>
                          <a:ea typeface="DM Sans"/>
                          <a:cs typeface="DM Sans"/>
                          <a:sym typeface="DM Sans"/>
                        </a:rPr>
                        <a:t>f</a:t>
                      </a:r>
                      <a:r>
                        <a:rPr b="1" lang="en-GB" sz="1800" u="none" cap="none" strike="noStrike">
                          <a:solidFill>
                            <a:schemeClr val="lt1"/>
                          </a:solidFill>
                          <a:latin typeface="DM Sans"/>
                          <a:ea typeface="DM Sans"/>
                          <a:cs typeface="DM Sans"/>
                          <a:sym typeface="DM Sans"/>
                        </a:rPr>
                        <a:t>, in dollars</a:t>
                      </a:r>
                      <a:endParaRPr b="1" sz="1800" u="none" cap="none" strike="noStrike">
                        <a:solidFill>
                          <a:schemeClr val="lt1"/>
                        </a:solidFill>
                        <a:latin typeface="DM Sans"/>
                        <a:ea typeface="DM Sans"/>
                        <a:cs typeface="DM Sans"/>
                        <a:sym typeface="DM Sans"/>
                      </a:endParaRPr>
                    </a:p>
                  </a:txBody>
                  <a:tcPr marT="91425" marB="91425" marR="91425" marL="91425"/>
                </a:tc>
              </a:tr>
              <a:tr h="381000">
                <a:tc>
                  <a:txBody>
                    <a:bodyPr/>
                    <a:lstStyle/>
                    <a:p>
                      <a:pPr indent="0" lvl="0" marL="0" marR="0" rtl="0" algn="ctr">
                        <a:lnSpc>
                          <a:spcPct val="100000"/>
                        </a:lnSpc>
                        <a:spcBef>
                          <a:spcPts val="0"/>
                        </a:spcBef>
                        <a:spcAft>
                          <a:spcPts val="0"/>
                        </a:spcAft>
                        <a:buClr>
                          <a:srgbClr val="000000"/>
                        </a:buClr>
                        <a:buSzPts val="1800"/>
                        <a:buFont typeface="Arial"/>
                        <a:buNone/>
                      </a:pPr>
                      <a:r>
                        <a:rPr lang="en-GB" sz="1800" u="none" cap="none" strike="noStrike">
                          <a:solidFill>
                            <a:schemeClr val="lt1"/>
                          </a:solidFill>
                          <a:latin typeface="DM Sans"/>
                          <a:ea typeface="DM Sans"/>
                          <a:cs typeface="DM Sans"/>
                          <a:sym typeface="DM Sans"/>
                        </a:rPr>
                        <a:t>3</a:t>
                      </a:r>
                      <a:endParaRPr sz="1800" u="none" cap="none" strike="noStrike">
                        <a:solidFill>
                          <a:schemeClr val="lt1"/>
                        </a:solidFill>
                        <a:latin typeface="DM Sans"/>
                        <a:ea typeface="DM Sans"/>
                        <a:cs typeface="DM Sans"/>
                        <a:sym typeface="DM San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800"/>
                        <a:buFont typeface="Arial"/>
                        <a:buNone/>
                      </a:pPr>
                      <a:r>
                        <a:rPr lang="en-GB" sz="1800" u="none" cap="none" strike="noStrike">
                          <a:solidFill>
                            <a:schemeClr val="lt1"/>
                          </a:solidFill>
                          <a:latin typeface="DM Sans"/>
                          <a:ea typeface="DM Sans"/>
                          <a:cs typeface="DM Sans"/>
                          <a:sym typeface="DM Sans"/>
                        </a:rPr>
                        <a:t>8.25</a:t>
                      </a:r>
                      <a:endParaRPr sz="1800" u="none" cap="none" strike="noStrike">
                        <a:solidFill>
                          <a:schemeClr val="lt1"/>
                        </a:solidFill>
                        <a:latin typeface="DM Sans"/>
                        <a:ea typeface="DM Sans"/>
                        <a:cs typeface="DM Sans"/>
                        <a:sym typeface="DM Sans"/>
                      </a:endParaRPr>
                    </a:p>
                  </a:txBody>
                  <a:tcPr marT="91425" marB="91425" marR="91425" marL="91425"/>
                </a:tc>
              </a:tr>
              <a:tr h="381000">
                <a:tc>
                  <a:txBody>
                    <a:bodyPr/>
                    <a:lstStyle/>
                    <a:p>
                      <a:pPr indent="0" lvl="0" marL="0" marR="0" rtl="0" algn="ctr">
                        <a:lnSpc>
                          <a:spcPct val="100000"/>
                        </a:lnSpc>
                        <a:spcBef>
                          <a:spcPts val="0"/>
                        </a:spcBef>
                        <a:spcAft>
                          <a:spcPts val="0"/>
                        </a:spcAft>
                        <a:buClr>
                          <a:srgbClr val="000000"/>
                        </a:buClr>
                        <a:buSzPts val="1800"/>
                        <a:buFont typeface="Arial"/>
                        <a:buNone/>
                      </a:pPr>
                      <a:r>
                        <a:rPr lang="en-GB" sz="1800" u="none" cap="none" strike="noStrike">
                          <a:solidFill>
                            <a:schemeClr val="lt1"/>
                          </a:solidFill>
                          <a:latin typeface="DM Sans"/>
                          <a:ea typeface="DM Sans"/>
                          <a:cs typeface="DM Sans"/>
                          <a:sym typeface="DM Sans"/>
                        </a:rPr>
                        <a:t>5</a:t>
                      </a:r>
                      <a:endParaRPr sz="1800" u="none" cap="none" strike="noStrike">
                        <a:solidFill>
                          <a:schemeClr val="lt1"/>
                        </a:solidFill>
                        <a:latin typeface="DM Sans"/>
                        <a:ea typeface="DM Sans"/>
                        <a:cs typeface="DM Sans"/>
                        <a:sym typeface="DM San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800"/>
                        <a:buFont typeface="Arial"/>
                        <a:buNone/>
                      </a:pPr>
                      <a:r>
                        <a:rPr lang="en-GB" sz="1800" u="none" cap="none" strike="noStrike">
                          <a:solidFill>
                            <a:schemeClr val="lt1"/>
                          </a:solidFill>
                          <a:latin typeface="DM Sans"/>
                          <a:ea typeface="DM Sans"/>
                          <a:cs typeface="DM Sans"/>
                          <a:sym typeface="DM Sans"/>
                        </a:rPr>
                        <a:t>12.75</a:t>
                      </a:r>
                      <a:endParaRPr sz="1800" u="none" cap="none" strike="noStrike">
                        <a:solidFill>
                          <a:schemeClr val="lt1"/>
                        </a:solidFill>
                        <a:latin typeface="DM Sans"/>
                        <a:ea typeface="DM Sans"/>
                        <a:cs typeface="DM Sans"/>
                        <a:sym typeface="DM Sans"/>
                      </a:endParaRPr>
                    </a:p>
                  </a:txBody>
                  <a:tcPr marT="91425" marB="91425" marR="91425" marL="91425"/>
                </a:tc>
              </a:tr>
              <a:tr h="381000">
                <a:tc>
                  <a:txBody>
                    <a:bodyPr/>
                    <a:lstStyle/>
                    <a:p>
                      <a:pPr indent="0" lvl="0" marL="0" marR="0" rtl="0" algn="ctr">
                        <a:lnSpc>
                          <a:spcPct val="100000"/>
                        </a:lnSpc>
                        <a:spcBef>
                          <a:spcPts val="0"/>
                        </a:spcBef>
                        <a:spcAft>
                          <a:spcPts val="0"/>
                        </a:spcAft>
                        <a:buClr>
                          <a:srgbClr val="000000"/>
                        </a:buClr>
                        <a:buSzPts val="1800"/>
                        <a:buFont typeface="Arial"/>
                        <a:buNone/>
                      </a:pPr>
                      <a:r>
                        <a:rPr lang="en-GB" sz="1800" u="none" cap="none" strike="noStrike">
                          <a:solidFill>
                            <a:schemeClr val="lt1"/>
                          </a:solidFill>
                          <a:latin typeface="DM Sans"/>
                          <a:ea typeface="DM Sans"/>
                          <a:cs typeface="DM Sans"/>
                          <a:sym typeface="DM Sans"/>
                        </a:rPr>
                        <a:t>11</a:t>
                      </a:r>
                      <a:endParaRPr sz="1800" u="none" cap="none" strike="noStrike">
                        <a:solidFill>
                          <a:schemeClr val="lt1"/>
                        </a:solidFill>
                        <a:latin typeface="DM Sans"/>
                        <a:ea typeface="DM Sans"/>
                        <a:cs typeface="DM Sans"/>
                        <a:sym typeface="DM San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800"/>
                        <a:buFont typeface="Arial"/>
                        <a:buNone/>
                      </a:pPr>
                      <a:r>
                        <a:rPr lang="en-GB" sz="1800" u="none" cap="none" strike="noStrike">
                          <a:solidFill>
                            <a:schemeClr val="lt1"/>
                          </a:solidFill>
                          <a:latin typeface="DM Sans"/>
                          <a:ea typeface="DM Sans"/>
                          <a:cs typeface="DM Sans"/>
                          <a:sym typeface="DM Sans"/>
                        </a:rPr>
                        <a:t>26.26</a:t>
                      </a:r>
                      <a:endParaRPr sz="1800" u="none" cap="none" strike="noStrike">
                        <a:solidFill>
                          <a:schemeClr val="lt1"/>
                        </a:solidFill>
                        <a:latin typeface="DM Sans"/>
                        <a:ea typeface="DM Sans"/>
                        <a:cs typeface="DM Sans"/>
                        <a:sym typeface="DM Sans"/>
                      </a:endParaRPr>
                    </a:p>
                  </a:txBody>
                  <a:tcPr marT="91425" marB="91425" marR="91425" marL="91425"/>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416" name="Shape 416"/>
        <p:cNvGrpSpPr/>
        <p:nvPr/>
      </p:nvGrpSpPr>
      <p:grpSpPr>
        <a:xfrm>
          <a:off x="0" y="0"/>
          <a:ext cx="0" cy="0"/>
          <a:chOff x="0" y="0"/>
          <a:chExt cx="0" cy="0"/>
        </a:xfrm>
      </p:grpSpPr>
      <p:sp>
        <p:nvSpPr>
          <p:cNvPr id="417" name="Google Shape;417;p22"/>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 xml:space="preserve">In M102 Modeling with Linear Functions and Equations,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418" name="Google Shape;418;p22"/>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419" name="Google Shape;419;p22"/>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420" name="Google Shape;420;p22"/>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1" name="Google Shape;421;p22"/>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cxnSp>
        <p:nvCxnSpPr>
          <p:cNvPr id="422" name="Google Shape;422;p22"/>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423" name="Google Shape;423;p22"/>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424" name="Google Shape;424;p22"/>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428" name="Shape 428"/>
        <p:cNvGrpSpPr/>
        <p:nvPr/>
      </p:nvGrpSpPr>
      <p:grpSpPr>
        <a:xfrm>
          <a:off x="0" y="0"/>
          <a:ext cx="0" cy="0"/>
          <a:chOff x="0" y="0"/>
          <a:chExt cx="0" cy="0"/>
        </a:xfrm>
      </p:grpSpPr>
      <p:sp>
        <p:nvSpPr>
          <p:cNvPr id="429" name="Google Shape;429;p23"/>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 xml:space="preserve">In M102 Modeling with Linear Functions and Equations,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430" name="Google Shape;430;p23"/>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431" name="Google Shape;431;p23"/>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432" name="Google Shape;432;p23"/>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33" name="Google Shape;433;p23"/>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434" name="Google Shape;434;p23"/>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435" name="Google Shape;435;p23"/>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436" name="Google Shape;436;p23"/>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437" name="Google Shape;437;p23"/>
          <p:cNvSpPr/>
          <p:nvPr/>
        </p:nvSpPr>
        <p:spPr>
          <a:xfrm>
            <a:off x="6397725" y="2571750"/>
            <a:ext cx="2169900" cy="20376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1" i="0" lang="en-GB" sz="1300" u="none" cap="none" strike="noStrike">
                <a:solidFill>
                  <a:srgbClr val="83FBA3"/>
                </a:solidFill>
                <a:latin typeface="Proxima Nova"/>
                <a:ea typeface="Proxima Nova"/>
                <a:cs typeface="Proxima Nova"/>
                <a:sym typeface="Proxima Nova"/>
              </a:rPr>
              <a:t>Which of these principles does this task lend itself to? Which ones can the task be easily adapted to accommodate?</a:t>
            </a:r>
            <a:endParaRPr b="0" i="0" sz="1300" u="none" cap="none" strike="noStrike">
              <a:solidFill>
                <a:srgbClr val="000000"/>
              </a:solidFill>
              <a:latin typeface="Proxima Nova"/>
              <a:ea typeface="Proxima Nova"/>
              <a:cs typeface="Proxima Nova"/>
              <a:sym typeface="Proxima Nova"/>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441" name="Shape 441"/>
        <p:cNvGrpSpPr/>
        <p:nvPr/>
      </p:nvGrpSpPr>
      <p:grpSpPr>
        <a:xfrm>
          <a:off x="0" y="0"/>
          <a:ext cx="0" cy="0"/>
          <a:chOff x="0" y="0"/>
          <a:chExt cx="0" cy="0"/>
        </a:xfrm>
      </p:grpSpPr>
      <p:sp>
        <p:nvSpPr>
          <p:cNvPr id="442" name="Google Shape;442;p24"/>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 xml:space="preserve">In M102 Modeling with Linear Functions and Equations,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443" name="Google Shape;443;p24"/>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444" name="Google Shape;444;p24"/>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445" name="Google Shape;445;p24"/>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46" name="Google Shape;446;p24"/>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447" name="Google Shape;447;p24"/>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sp>
        <p:nvSpPr>
          <p:cNvPr id="448" name="Google Shape;448;p24"/>
          <p:cNvSpPr/>
          <p:nvPr/>
        </p:nvSpPr>
        <p:spPr>
          <a:xfrm>
            <a:off x="6543275" y="25787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9" name="Google Shape;449;p24"/>
          <p:cNvSpPr txBox="1"/>
          <p:nvPr/>
        </p:nvSpPr>
        <p:spPr>
          <a:xfrm>
            <a:off x="6739325" y="3235575"/>
            <a:ext cx="15540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 xml:space="preserve">Share what </a:t>
            </a:r>
            <a:br>
              <a:rPr b="1" i="0" lang="en-GB" sz="1600" u="none" cap="none" strike="noStrike">
                <a:solidFill>
                  <a:srgbClr val="83FBA3"/>
                </a:solidFill>
                <a:latin typeface="DM Sans"/>
                <a:ea typeface="DM Sans"/>
                <a:cs typeface="DM Sans"/>
                <a:sym typeface="DM Sans"/>
              </a:rPr>
            </a:br>
            <a:r>
              <a:rPr b="1" i="0" lang="en-GB" sz="1600" u="none" cap="none" strike="noStrike">
                <a:solidFill>
                  <a:srgbClr val="83FBA3"/>
                </a:solidFill>
                <a:latin typeface="DM Sans"/>
                <a:ea typeface="DM Sans"/>
                <a:cs typeface="DM Sans"/>
                <a:sym typeface="DM Sans"/>
              </a:rPr>
              <a:t>you came up with!</a:t>
            </a:r>
            <a:endParaRPr b="1" i="0" sz="1000" u="none" cap="none" strike="noStrike">
              <a:solidFill>
                <a:srgbClr val="83FBA3"/>
              </a:solidFill>
              <a:latin typeface="DM Sans"/>
              <a:ea typeface="DM Sans"/>
              <a:cs typeface="DM Sans"/>
              <a:sym typeface="DM Sans"/>
            </a:endParaRPr>
          </a:p>
        </p:txBody>
      </p:sp>
      <p:cxnSp>
        <p:nvCxnSpPr>
          <p:cNvPr id="450" name="Google Shape;450;p24"/>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451" name="Google Shape;451;p24"/>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455" name="Shape 455"/>
        <p:cNvGrpSpPr/>
        <p:nvPr/>
      </p:nvGrpSpPr>
      <p:grpSpPr>
        <a:xfrm>
          <a:off x="0" y="0"/>
          <a:ext cx="0" cy="0"/>
          <a:chOff x="0" y="0"/>
          <a:chExt cx="0" cy="0"/>
        </a:xfrm>
      </p:grpSpPr>
      <p:cxnSp>
        <p:nvCxnSpPr>
          <p:cNvPr id="456" name="Google Shape;456;p25"/>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457" name="Google Shape;457;p25"/>
          <p:cNvSpPr txBox="1"/>
          <p:nvPr/>
        </p:nvSpPr>
        <p:spPr>
          <a:xfrm>
            <a:off x="3419850" y="303450"/>
            <a:ext cx="4318200" cy="15759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Task 1: Student Work</a:t>
            </a:r>
            <a:endParaRPr b="0" i="0" sz="5200" u="none" cap="none" strike="noStrike">
              <a:solidFill>
                <a:schemeClr val="dk1"/>
              </a:solidFill>
              <a:latin typeface="Nanum Myeongjo"/>
              <a:ea typeface="Nanum Myeongjo"/>
              <a:cs typeface="Nanum Myeongjo"/>
              <a:sym typeface="Nanum Myeongjo"/>
            </a:endParaRPr>
          </a:p>
        </p:txBody>
      </p:sp>
      <p:sp>
        <p:nvSpPr>
          <p:cNvPr id="458" name="Google Shape;458;p25"/>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03</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62" name="Shape 462"/>
        <p:cNvGrpSpPr/>
        <p:nvPr/>
      </p:nvGrpSpPr>
      <p:grpSpPr>
        <a:xfrm>
          <a:off x="0" y="0"/>
          <a:ext cx="0" cy="0"/>
          <a:chOff x="0" y="0"/>
          <a:chExt cx="0" cy="0"/>
        </a:xfrm>
      </p:grpSpPr>
      <p:cxnSp>
        <p:nvCxnSpPr>
          <p:cNvPr id="463" name="Google Shape;463;g3611b935fec_0_79"/>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64" name="Google Shape;464;g3611b935fec_0_79"/>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65" name="Google Shape;465;g3611b935fec_0_79"/>
          <p:cNvSpPr txBox="1"/>
          <p:nvPr/>
        </p:nvSpPr>
        <p:spPr>
          <a:xfrm>
            <a:off x="664600" y="1027825"/>
            <a:ext cx="7924800" cy="34632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1200"/>
              </a:spcAft>
              <a:buClr>
                <a:srgbClr val="000000"/>
              </a:buClr>
              <a:buSzPts val="1100"/>
              <a:buFont typeface="Arial"/>
              <a:buNone/>
            </a:pPr>
            <a:r>
              <a:rPr b="0" i="0" lang="en-GB" sz="1800" u="none" cap="none" strike="noStrike">
                <a:solidFill>
                  <a:srgbClr val="FFFFFF"/>
                </a:solidFill>
                <a:latin typeface="DM Sans"/>
                <a:ea typeface="DM Sans"/>
                <a:cs typeface="DM Sans"/>
                <a:sym typeface="DM Sans"/>
              </a:rPr>
              <a:t xml:space="preserve">“The development of mathematical understanding over the course of human history and for students in classrooms today relies on diverse and multidimensional ways of thinking, learning, and knowing (Boaler &amp; Staples, 2008; Joseph, 2011). Ability labels obscure and distort this fact, compressing mathematical ability into a single linear scale. For example, a student may be fast and accurate with arithmetic computations but struggle to explain their reasoning. Teachers may label such a student “high” or “advanced” because the predominant culture privileges quick computation as an indicator of mathematical ability. But this label omits many important facets of the student’s current strengths and learning needs.”  -National Council of Teachers of Mathematics </a:t>
            </a:r>
            <a:endParaRPr b="0" i="0" sz="1500" u="none" cap="none" strike="noStrike">
              <a:solidFill>
                <a:srgbClr val="FFFFFF"/>
              </a:solidFill>
              <a:latin typeface="DM Sans"/>
              <a:ea typeface="DM Sans"/>
              <a:cs typeface="DM Sans"/>
              <a:sym typeface="DM Sans"/>
            </a:endParaRPr>
          </a:p>
        </p:txBody>
      </p:sp>
      <p:sp>
        <p:nvSpPr>
          <p:cNvPr id="466" name="Google Shape;466;g3611b935fec_0_79"/>
          <p:cNvSpPr txBox="1"/>
          <p:nvPr/>
        </p:nvSpPr>
        <p:spPr>
          <a:xfrm>
            <a:off x="615900" y="368375"/>
            <a:ext cx="76812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What is the impact of our labels?</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470" name="Shape 470"/>
        <p:cNvGrpSpPr/>
        <p:nvPr/>
      </p:nvGrpSpPr>
      <p:grpSpPr>
        <a:xfrm>
          <a:off x="0" y="0"/>
          <a:ext cx="0" cy="0"/>
          <a:chOff x="0" y="0"/>
          <a:chExt cx="0" cy="0"/>
        </a:xfrm>
      </p:grpSpPr>
      <p:sp>
        <p:nvSpPr>
          <p:cNvPr id="471" name="Google Shape;471;p26"/>
          <p:cNvSpPr txBox="1"/>
          <p:nvPr/>
        </p:nvSpPr>
        <p:spPr>
          <a:xfrm>
            <a:off x="615900" y="2772850"/>
            <a:ext cx="2226600" cy="715800"/>
          </a:xfrm>
          <a:prstGeom prst="rect">
            <a:avLst/>
          </a:prstGeom>
          <a:noFill/>
          <a:ln>
            <a:noFill/>
          </a:ln>
        </p:spPr>
        <p:txBody>
          <a:bodyPr anchorCtr="0" anchor="t" bIns="0" lIns="91425" spcFirstLastPara="1" rIns="0" wrap="square" tIns="0">
            <a:spAutoFit/>
          </a:bodyPr>
          <a:lstStyle/>
          <a:p>
            <a:pPr indent="-95250" lvl="0" marL="82296" marR="0" rtl="0" algn="l">
              <a:lnSpc>
                <a:spcPct val="105000"/>
              </a:lnSpc>
              <a:spcBef>
                <a:spcPts val="1200"/>
              </a:spcBef>
              <a:spcAft>
                <a:spcPts val="0"/>
              </a:spcAft>
              <a:buClr>
                <a:schemeClr val="dk1"/>
              </a:buClr>
              <a:buSzPts val="1500"/>
              <a:buFont typeface="DM Sans"/>
              <a:buChar char="●"/>
            </a:pPr>
            <a:r>
              <a:rPr b="1" i="0" lang="en-GB" sz="1500" u="none" cap="none" strike="noStrike">
                <a:solidFill>
                  <a:schemeClr val="dk1"/>
                </a:solidFill>
                <a:latin typeface="DM Sans"/>
                <a:ea typeface="DM Sans"/>
                <a:cs typeface="DM Sans"/>
                <a:sym typeface="DM Sans"/>
              </a:rPr>
              <a:t>Jot down</a:t>
            </a:r>
            <a:r>
              <a:rPr b="0" i="0" lang="en-GB" sz="1500" u="none" cap="none" strike="noStrike">
                <a:solidFill>
                  <a:schemeClr val="dk1"/>
                </a:solidFill>
                <a:latin typeface="DM Sans"/>
                <a:ea typeface="DM Sans"/>
                <a:cs typeface="DM Sans"/>
                <a:sym typeface="DM Sans"/>
              </a:rPr>
              <a:t>: One thing you notice about each piece of student work.</a:t>
            </a:r>
            <a:endParaRPr b="0" i="0" sz="1500" u="none" cap="none" strike="noStrike">
              <a:solidFill>
                <a:schemeClr val="dk1"/>
              </a:solidFill>
              <a:latin typeface="DM Sans"/>
              <a:ea typeface="DM Sans"/>
              <a:cs typeface="DM Sans"/>
              <a:sym typeface="DM Sans"/>
            </a:endParaRPr>
          </a:p>
        </p:txBody>
      </p:sp>
      <p:cxnSp>
        <p:nvCxnSpPr>
          <p:cNvPr id="472" name="Google Shape;472;p26"/>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473" name="Google Shape;473;p26"/>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474" name="Google Shape;474;p26"/>
          <p:cNvSpPr txBox="1"/>
          <p:nvPr/>
        </p:nvSpPr>
        <p:spPr>
          <a:xfrm>
            <a:off x="615900" y="303450"/>
            <a:ext cx="2392800" cy="21057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800"/>
              <a:buFont typeface="Arial"/>
              <a:buNone/>
            </a:pPr>
            <a:r>
              <a:rPr b="0" i="0" lang="en-GB" sz="3800" u="none" cap="none" strike="noStrike">
                <a:solidFill>
                  <a:schemeClr val="dk1"/>
                </a:solidFill>
                <a:latin typeface="Nanum Myeongjo"/>
                <a:ea typeface="Nanum Myeongjo"/>
                <a:cs typeface="Nanum Myeongjo"/>
                <a:sym typeface="Nanum Myeongjo"/>
              </a:rPr>
              <a:t xml:space="preserve">Round 1: What </a:t>
            </a:r>
            <a:br>
              <a:rPr b="0" i="0" lang="en-GB" sz="3800" u="none" cap="none" strike="noStrike">
                <a:solidFill>
                  <a:schemeClr val="dk1"/>
                </a:solidFill>
                <a:latin typeface="Nanum Myeongjo"/>
                <a:ea typeface="Nanum Myeongjo"/>
                <a:cs typeface="Nanum Myeongjo"/>
                <a:sym typeface="Nanum Myeongjo"/>
              </a:rPr>
            </a:br>
            <a:r>
              <a:rPr b="0" i="0" lang="en-GB" sz="3800" u="none" cap="none" strike="noStrike">
                <a:solidFill>
                  <a:schemeClr val="dk1"/>
                </a:solidFill>
                <a:latin typeface="Nanum Myeongjo"/>
                <a:ea typeface="Nanum Myeongjo"/>
                <a:cs typeface="Nanum Myeongjo"/>
                <a:sym typeface="Nanum Myeongjo"/>
              </a:rPr>
              <a:t>do you notice?</a:t>
            </a:r>
            <a:endParaRPr b="0" i="0" sz="3800" u="none" cap="none" strike="noStrike">
              <a:solidFill>
                <a:schemeClr val="dk1"/>
              </a:solidFill>
              <a:latin typeface="Nanum Myeongjo"/>
              <a:ea typeface="Nanum Myeongjo"/>
              <a:cs typeface="Nanum Myeongjo"/>
              <a:sym typeface="Nanum Myeongjo"/>
            </a:endParaRPr>
          </a:p>
        </p:txBody>
      </p:sp>
      <p:sp>
        <p:nvSpPr>
          <p:cNvPr id="475" name="Google Shape;475;p26"/>
          <p:cNvSpPr/>
          <p:nvPr/>
        </p:nvSpPr>
        <p:spPr>
          <a:xfrm>
            <a:off x="4448300" y="492950"/>
            <a:ext cx="4202400" cy="38211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pic>
        <p:nvPicPr>
          <p:cNvPr id="476" name="Google Shape;476;p26"/>
          <p:cNvPicPr preferRelativeResize="0"/>
          <p:nvPr/>
        </p:nvPicPr>
        <p:blipFill rotWithShape="1">
          <a:blip r:embed="rId3">
            <a:alphaModFix/>
          </a:blip>
          <a:srcRect b="0" l="0" r="0" t="0"/>
          <a:stretch/>
        </p:blipFill>
        <p:spPr>
          <a:xfrm>
            <a:off x="4206350" y="78450"/>
            <a:ext cx="4444350" cy="4914078"/>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480" name="Shape 480"/>
        <p:cNvGrpSpPr/>
        <p:nvPr/>
      </p:nvGrpSpPr>
      <p:grpSpPr>
        <a:xfrm>
          <a:off x="0" y="0"/>
          <a:ext cx="0" cy="0"/>
          <a:chOff x="0" y="0"/>
          <a:chExt cx="0" cy="0"/>
        </a:xfrm>
      </p:grpSpPr>
      <p:sp>
        <p:nvSpPr>
          <p:cNvPr id="481" name="Google Shape;481;p27"/>
          <p:cNvSpPr txBox="1"/>
          <p:nvPr/>
        </p:nvSpPr>
        <p:spPr>
          <a:xfrm>
            <a:off x="615900" y="2772850"/>
            <a:ext cx="2226600" cy="715800"/>
          </a:xfrm>
          <a:prstGeom prst="rect">
            <a:avLst/>
          </a:prstGeom>
          <a:noFill/>
          <a:ln>
            <a:noFill/>
          </a:ln>
        </p:spPr>
        <p:txBody>
          <a:bodyPr anchorCtr="0" anchor="t" bIns="0" lIns="91425" spcFirstLastPara="1" rIns="0" wrap="square" tIns="0">
            <a:spAutoFit/>
          </a:bodyPr>
          <a:lstStyle/>
          <a:p>
            <a:pPr indent="-95250" lvl="0" marL="82296" marR="0" rtl="0" algn="l">
              <a:lnSpc>
                <a:spcPct val="105000"/>
              </a:lnSpc>
              <a:spcBef>
                <a:spcPts val="1200"/>
              </a:spcBef>
              <a:spcAft>
                <a:spcPts val="0"/>
              </a:spcAft>
              <a:buClr>
                <a:schemeClr val="dk1"/>
              </a:buClr>
              <a:buSzPts val="1500"/>
              <a:buFont typeface="DM Sans"/>
              <a:buChar char="●"/>
            </a:pPr>
            <a:r>
              <a:rPr b="1" i="0" lang="en-GB" sz="1500" u="none" cap="none" strike="noStrike">
                <a:solidFill>
                  <a:schemeClr val="dk1"/>
                </a:solidFill>
                <a:latin typeface="DM Sans"/>
                <a:ea typeface="DM Sans"/>
                <a:cs typeface="DM Sans"/>
                <a:sym typeface="DM Sans"/>
              </a:rPr>
              <a:t>Jot down</a:t>
            </a:r>
            <a:r>
              <a:rPr b="0" i="0" lang="en-GB" sz="1500" u="none" cap="none" strike="noStrike">
                <a:solidFill>
                  <a:schemeClr val="dk1"/>
                </a:solidFill>
                <a:latin typeface="DM Sans"/>
                <a:ea typeface="DM Sans"/>
                <a:cs typeface="DM Sans"/>
                <a:sym typeface="DM Sans"/>
              </a:rPr>
              <a:t>: One thing you notice about each piece of student work.</a:t>
            </a:r>
            <a:endParaRPr b="0" i="0" sz="1500" u="none" cap="none" strike="noStrike">
              <a:solidFill>
                <a:schemeClr val="dk1"/>
              </a:solidFill>
              <a:latin typeface="DM Sans"/>
              <a:ea typeface="DM Sans"/>
              <a:cs typeface="DM Sans"/>
              <a:sym typeface="DM Sans"/>
            </a:endParaRPr>
          </a:p>
        </p:txBody>
      </p:sp>
      <p:cxnSp>
        <p:nvCxnSpPr>
          <p:cNvPr id="482" name="Google Shape;482;p27"/>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483" name="Google Shape;483;p27"/>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484" name="Google Shape;484;p27"/>
          <p:cNvSpPr txBox="1"/>
          <p:nvPr/>
        </p:nvSpPr>
        <p:spPr>
          <a:xfrm>
            <a:off x="615900" y="303450"/>
            <a:ext cx="2392800" cy="21057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800"/>
              <a:buFont typeface="Arial"/>
              <a:buNone/>
            </a:pPr>
            <a:r>
              <a:rPr b="0" i="0" lang="en-GB" sz="3800" u="none" cap="none" strike="noStrike">
                <a:solidFill>
                  <a:schemeClr val="dk1"/>
                </a:solidFill>
                <a:latin typeface="Nanum Myeongjo"/>
                <a:ea typeface="Nanum Myeongjo"/>
                <a:cs typeface="Nanum Myeongjo"/>
                <a:sym typeface="Nanum Myeongjo"/>
              </a:rPr>
              <a:t xml:space="preserve">Round 1: What </a:t>
            </a:r>
            <a:br>
              <a:rPr b="0" i="0" lang="en-GB" sz="3800" u="none" cap="none" strike="noStrike">
                <a:solidFill>
                  <a:schemeClr val="dk1"/>
                </a:solidFill>
                <a:latin typeface="Nanum Myeongjo"/>
                <a:ea typeface="Nanum Myeongjo"/>
                <a:cs typeface="Nanum Myeongjo"/>
                <a:sym typeface="Nanum Myeongjo"/>
              </a:rPr>
            </a:br>
            <a:r>
              <a:rPr b="0" i="0" lang="en-GB" sz="3800" u="none" cap="none" strike="noStrike">
                <a:solidFill>
                  <a:schemeClr val="dk1"/>
                </a:solidFill>
                <a:latin typeface="Nanum Myeongjo"/>
                <a:ea typeface="Nanum Myeongjo"/>
                <a:cs typeface="Nanum Myeongjo"/>
                <a:sym typeface="Nanum Myeongjo"/>
              </a:rPr>
              <a:t>do you notice?</a:t>
            </a:r>
            <a:endParaRPr b="0" i="0" sz="3800" u="none" cap="none" strike="noStrike">
              <a:solidFill>
                <a:schemeClr val="dk1"/>
              </a:solidFill>
              <a:latin typeface="Nanum Myeongjo"/>
              <a:ea typeface="Nanum Myeongjo"/>
              <a:cs typeface="Nanum Myeongjo"/>
              <a:sym typeface="Nanum Myeongjo"/>
            </a:endParaRPr>
          </a:p>
        </p:txBody>
      </p:sp>
      <p:sp>
        <p:nvSpPr>
          <p:cNvPr id="485" name="Google Shape;485;p27"/>
          <p:cNvSpPr/>
          <p:nvPr/>
        </p:nvSpPr>
        <p:spPr>
          <a:xfrm>
            <a:off x="4448300" y="492950"/>
            <a:ext cx="4202400" cy="38211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pic>
        <p:nvPicPr>
          <p:cNvPr id="486" name="Google Shape;486;p27"/>
          <p:cNvPicPr preferRelativeResize="0"/>
          <p:nvPr/>
        </p:nvPicPr>
        <p:blipFill rotWithShape="1">
          <a:blip r:embed="rId3">
            <a:alphaModFix/>
          </a:blip>
          <a:srcRect b="0" l="0" r="0" t="0"/>
          <a:stretch/>
        </p:blipFill>
        <p:spPr>
          <a:xfrm>
            <a:off x="4206350" y="78450"/>
            <a:ext cx="4444350" cy="4914078"/>
          </a:xfrm>
          <a:prstGeom prst="rect">
            <a:avLst/>
          </a:prstGeom>
          <a:noFill/>
          <a:ln>
            <a:noFill/>
          </a:ln>
        </p:spPr>
      </p:pic>
      <p:sp>
        <p:nvSpPr>
          <p:cNvPr id="487" name="Google Shape;487;p27"/>
          <p:cNvSpPr/>
          <p:nvPr/>
        </p:nvSpPr>
        <p:spPr>
          <a:xfrm>
            <a:off x="2337900" y="3425025"/>
            <a:ext cx="1666200" cy="16242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8" name="Google Shape;488;p27"/>
          <p:cNvSpPr txBox="1"/>
          <p:nvPr/>
        </p:nvSpPr>
        <p:spPr>
          <a:xfrm>
            <a:off x="2478000" y="3908875"/>
            <a:ext cx="1386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Come off mute and share what you saw!</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92" name="Shape 492"/>
        <p:cNvGrpSpPr/>
        <p:nvPr/>
      </p:nvGrpSpPr>
      <p:grpSpPr>
        <a:xfrm>
          <a:off x="0" y="0"/>
          <a:ext cx="0" cy="0"/>
          <a:chOff x="0" y="0"/>
          <a:chExt cx="0" cy="0"/>
        </a:xfrm>
      </p:grpSpPr>
      <p:cxnSp>
        <p:nvCxnSpPr>
          <p:cNvPr id="493" name="Google Shape;493;p28"/>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94" name="Google Shape;494;p28"/>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95" name="Google Shape;495;p28"/>
          <p:cNvSpPr txBox="1"/>
          <p:nvPr/>
        </p:nvSpPr>
        <p:spPr>
          <a:xfrm>
            <a:off x="1613100" y="376226"/>
            <a:ext cx="5917800" cy="538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1000"/>
              </a:spcAft>
              <a:buClr>
                <a:schemeClr val="dk1"/>
              </a:buClr>
              <a:buSzPts val="1100"/>
              <a:buFont typeface="Arial"/>
              <a:buNone/>
            </a:pPr>
            <a:r>
              <a:rPr b="0" i="0" lang="en-GB" sz="3500" u="none" cap="none" strike="noStrike">
                <a:solidFill>
                  <a:srgbClr val="83FBA3"/>
                </a:solidFill>
                <a:latin typeface="Nanum Myeongjo"/>
                <a:ea typeface="Nanum Myeongjo"/>
                <a:cs typeface="Nanum Myeongjo"/>
                <a:sym typeface="Nanum Myeongjo"/>
              </a:rPr>
              <a:t>Criteria for Success</a:t>
            </a:r>
            <a:endParaRPr b="0" i="0" sz="3500" u="none" cap="none" strike="noStrike">
              <a:solidFill>
                <a:schemeClr val="lt1"/>
              </a:solidFill>
              <a:latin typeface="Nanum Myeongjo"/>
              <a:ea typeface="Nanum Myeongjo"/>
              <a:cs typeface="Nanum Myeongjo"/>
              <a:sym typeface="Nanum Myeongjo"/>
            </a:endParaRPr>
          </a:p>
        </p:txBody>
      </p:sp>
      <p:graphicFrame>
        <p:nvGraphicFramePr>
          <p:cNvPr id="496" name="Google Shape;496;p28"/>
          <p:cNvGraphicFramePr/>
          <p:nvPr/>
        </p:nvGraphicFramePr>
        <p:xfrm>
          <a:off x="1037388" y="1308850"/>
          <a:ext cx="3000000" cy="3000000"/>
        </p:xfrm>
        <a:graphic>
          <a:graphicData uri="http://schemas.openxmlformats.org/drawingml/2006/table">
            <a:tbl>
              <a:tblPr>
                <a:noFill/>
                <a:tableStyleId>{8E8E331C-B9CB-44F2-9291-87A1758B3EB2}</a:tableStyleId>
              </a:tblPr>
              <a:tblGrid>
                <a:gridCol w="2677225"/>
                <a:gridCol w="2807825"/>
                <a:gridCol w="1839225"/>
              </a:tblGrid>
              <a:tr h="500025">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nchor="ctr">
                    <a:lnB cap="flat" cmpd="sng" w="12700">
                      <a:solidFill>
                        <a:srgbClr val="000000"/>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nchor="ctr">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nchor="ctr">
                    <a:lnB cap="flat" cmpd="sng" w="12700">
                      <a:solidFill>
                        <a:srgbClr val="000000"/>
                      </a:solidFill>
                      <a:prstDash val="solid"/>
                      <a:round/>
                      <a:headEnd len="sm" w="sm" type="none"/>
                      <a:tailEnd len="sm" w="sm" type="none"/>
                    </a:lnB>
                    <a:solidFill>
                      <a:srgbClr val="83FBA3"/>
                    </a:solidFill>
                  </a:tcPr>
                </a:tc>
              </a:tr>
              <a:tr h="1634625">
                <a:tc>
                  <a:txBody>
                    <a:bodyPr/>
                    <a:lstStyle/>
                    <a:p>
                      <a:pPr indent="0" lvl="0" marL="0" marR="0" rtl="0" algn="l">
                        <a:lnSpc>
                          <a:spcPct val="100000"/>
                        </a:lnSpc>
                        <a:spcBef>
                          <a:spcPts val="0"/>
                        </a:spcBef>
                        <a:spcAft>
                          <a:spcPts val="0"/>
                        </a:spcAft>
                        <a:buClr>
                          <a:srgbClr val="000000"/>
                        </a:buClr>
                        <a:buSzPts val="1300"/>
                        <a:buFont typeface="Arial"/>
                        <a:buNone/>
                      </a:pPr>
                      <a:r>
                        <a:rPr lang="en-GB" sz="1300" u="none" cap="none" strike="noStrike">
                          <a:solidFill>
                            <a:srgbClr val="FFFFFF"/>
                          </a:solidFill>
                          <a:latin typeface="DM Sans"/>
                          <a:ea typeface="DM Sans"/>
                          <a:cs typeface="DM Sans"/>
                          <a:sym typeface="DM Sans"/>
                        </a:rPr>
                        <a:t>The student’s artifact shows evidence of an emerging understanding of the targeted expectation(s). After conferencing and additional instruction/learning, the student may provide a revised or different artifact as evidence of their learning.</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78909C"/>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GB" sz="1300" u="none" cap="none" strike="noStrike">
                          <a:solidFill>
                            <a:srgbClr val="FFFFFF"/>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78909C"/>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GB" sz="1300" u="none" cap="none" strike="noStrike">
                          <a:solidFill>
                            <a:srgbClr val="FFFFFF"/>
                          </a:solidFill>
                          <a:latin typeface="DM Sans"/>
                          <a:ea typeface="DM Sans"/>
                          <a:cs typeface="DM Sans"/>
                          <a:sym typeface="DM Sans"/>
                        </a:rPr>
                        <a:t>The student’s artifact demonstrates evidence that they have met the targeted expectation(s).</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78909C"/>
                    </a:solidFill>
                  </a:tcPr>
                </a:tc>
              </a:tr>
            </a:tbl>
          </a:graphicData>
        </a:graphic>
      </p:graphicFrame>
      <p:sp>
        <p:nvSpPr>
          <p:cNvPr id="497" name="Google Shape;497;p28"/>
          <p:cNvSpPr/>
          <p:nvPr/>
        </p:nvSpPr>
        <p:spPr>
          <a:xfrm>
            <a:off x="6956600" y="3044050"/>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8" name="Google Shape;498;p28"/>
          <p:cNvSpPr txBox="1"/>
          <p:nvPr/>
        </p:nvSpPr>
        <p:spPr>
          <a:xfrm>
            <a:off x="7148900" y="3763150"/>
            <a:ext cx="1561500" cy="507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145758"/>
                </a:solidFill>
                <a:latin typeface="Proxima Nova"/>
                <a:ea typeface="Proxima Nova"/>
                <a:cs typeface="Proxima Nova"/>
                <a:sym typeface="Proxima Nova"/>
              </a:rPr>
              <a:t>What resonates with you? What questions surace for you?</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502" name="Shape 502"/>
        <p:cNvGrpSpPr/>
        <p:nvPr/>
      </p:nvGrpSpPr>
      <p:grpSpPr>
        <a:xfrm>
          <a:off x="0" y="0"/>
          <a:ext cx="0" cy="0"/>
          <a:chOff x="0" y="0"/>
          <a:chExt cx="0" cy="0"/>
        </a:xfrm>
      </p:grpSpPr>
      <p:cxnSp>
        <p:nvCxnSpPr>
          <p:cNvPr id="503" name="Google Shape;503;p29"/>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504" name="Google Shape;504;p29"/>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505" name="Google Shape;505;p29"/>
          <p:cNvSpPr txBox="1"/>
          <p:nvPr/>
        </p:nvSpPr>
        <p:spPr>
          <a:xfrm>
            <a:off x="565275" y="1259700"/>
            <a:ext cx="7918500" cy="28290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GB" sz="2000" u="none" cap="none" strike="noStrike">
                <a:solidFill>
                  <a:schemeClr val="lt1"/>
                </a:solidFill>
                <a:latin typeface="DM Sans"/>
                <a:ea typeface="DM Sans"/>
                <a:cs typeface="DM Sans"/>
                <a:sym typeface="DM Sans"/>
              </a:rPr>
              <a:t>When a student stands up to present their academic work, we have an incredible opportunity to listen deeply, uncover the students strengths and struggles, reimagine our curriculum and pedagogy, and move with an antiracist and student-centered lens. (Safir and Dugan, 2021, p. 135)</a:t>
            </a:r>
            <a:endParaRPr b="0" i="0" sz="20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t/>
            </a:r>
            <a:endParaRPr b="0" i="0" sz="2000" u="none" cap="none" strike="noStrike">
              <a:solidFill>
                <a:schemeClr val="lt1"/>
              </a:solidFill>
              <a:latin typeface="DM Sans"/>
              <a:ea typeface="DM Sans"/>
              <a:cs typeface="DM Sans"/>
              <a:sym typeface="DM Sans"/>
            </a:endParaRPr>
          </a:p>
          <a:p>
            <a:pPr indent="0" lvl="0" marL="457200" marR="0" rtl="0" algn="l">
              <a:lnSpc>
                <a:spcPct val="115000"/>
              </a:lnSpc>
              <a:spcBef>
                <a:spcPts val="1200"/>
              </a:spcBef>
              <a:spcAft>
                <a:spcPts val="0"/>
              </a:spcAft>
              <a:buClr>
                <a:schemeClr val="dk1"/>
              </a:buClr>
              <a:buSzPts val="1100"/>
              <a:buFont typeface="Arial"/>
              <a:buNone/>
            </a:pPr>
            <a:r>
              <a:rPr b="0" i="0" lang="en-GB" sz="1200" u="none" cap="none" strike="noStrike">
                <a:solidFill>
                  <a:schemeClr val="lt1"/>
                </a:solidFill>
                <a:latin typeface="DM Sans"/>
                <a:ea typeface="DM Sans"/>
                <a:cs typeface="DM Sans"/>
                <a:sym typeface="DM Sans"/>
              </a:rPr>
              <a:t xml:space="preserve">Source: Safir, Shane, and Jamila Dugan. Street Data: A Next-Generation Model for Equity, Pedagogy, and School Transformation. Corwin, 2021. </a:t>
            </a:r>
            <a:endParaRPr b="0" i="0" sz="2000" u="none" cap="none" strike="noStrike">
              <a:solidFill>
                <a:schemeClr val="lt1"/>
              </a:solidFill>
              <a:latin typeface="DM Sans"/>
              <a:ea typeface="DM Sans"/>
              <a:cs typeface="DM Sans"/>
              <a:sym typeface="DM Sans"/>
            </a:endParaRPr>
          </a:p>
        </p:txBody>
      </p:sp>
      <p:sp>
        <p:nvSpPr>
          <p:cNvPr id="506" name="Google Shape;506;p29"/>
          <p:cNvSpPr txBox="1"/>
          <p:nvPr/>
        </p:nvSpPr>
        <p:spPr>
          <a:xfrm>
            <a:off x="615900" y="368375"/>
            <a:ext cx="76812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Humanizing Assessment</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510" name="Shape 510"/>
        <p:cNvGrpSpPr/>
        <p:nvPr/>
      </p:nvGrpSpPr>
      <p:grpSpPr>
        <a:xfrm>
          <a:off x="0" y="0"/>
          <a:ext cx="0" cy="0"/>
          <a:chOff x="0" y="0"/>
          <a:chExt cx="0" cy="0"/>
        </a:xfrm>
      </p:grpSpPr>
      <p:cxnSp>
        <p:nvCxnSpPr>
          <p:cNvPr id="511" name="Google Shape;511;p30"/>
          <p:cNvCxnSpPr/>
          <p:nvPr/>
        </p:nvCxnSpPr>
        <p:spPr>
          <a:xfrm>
            <a:off x="6900" y="1085975"/>
            <a:ext cx="9152400" cy="0"/>
          </a:xfrm>
          <a:prstGeom prst="straightConnector1">
            <a:avLst/>
          </a:prstGeom>
          <a:noFill/>
          <a:ln cap="flat" cmpd="sng" w="9525">
            <a:solidFill>
              <a:srgbClr val="000000"/>
            </a:solidFill>
            <a:prstDash val="solid"/>
            <a:round/>
            <a:headEnd len="sm" w="sm" type="none"/>
            <a:tailEnd len="sm" w="sm" type="none"/>
          </a:ln>
        </p:spPr>
      </p:cxnSp>
      <p:sp>
        <p:nvSpPr>
          <p:cNvPr id="512" name="Google Shape;512;p30"/>
          <p:cNvSpPr txBox="1"/>
          <p:nvPr/>
        </p:nvSpPr>
        <p:spPr>
          <a:xfrm>
            <a:off x="3120200" y="608950"/>
            <a:ext cx="5396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Let’s examine some work together:</a:t>
            </a:r>
            <a:endParaRPr b="1" i="0" sz="1400" u="none" cap="none" strike="noStrike">
              <a:solidFill>
                <a:schemeClr val="dk1"/>
              </a:solidFill>
              <a:latin typeface="DM Sans"/>
              <a:ea typeface="DM Sans"/>
              <a:cs typeface="DM Sans"/>
              <a:sym typeface="DM Sans"/>
            </a:endParaRPr>
          </a:p>
        </p:txBody>
      </p:sp>
      <p:cxnSp>
        <p:nvCxnSpPr>
          <p:cNvPr id="513" name="Google Shape;513;p30"/>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514" name="Google Shape;514;p30"/>
          <p:cNvSpPr/>
          <p:nvPr/>
        </p:nvSpPr>
        <p:spPr>
          <a:xfrm>
            <a:off x="0" y="0"/>
            <a:ext cx="2796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15" name="Google Shape;515;p30"/>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16" name="Google Shape;516;p30"/>
          <p:cNvCxnSpPr/>
          <p:nvPr/>
        </p:nvCxnSpPr>
        <p:spPr>
          <a:xfrm>
            <a:off x="2796525"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517" name="Google Shape;517;p30"/>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18" name="Google Shape;518;p30"/>
          <p:cNvSpPr txBox="1"/>
          <p:nvPr/>
        </p:nvSpPr>
        <p:spPr>
          <a:xfrm>
            <a:off x="325175" y="647000"/>
            <a:ext cx="2169900" cy="20319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Round 2:</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What evidence of learning is there?</a:t>
            </a:r>
            <a:endParaRPr b="0" i="0" sz="3300" u="none" cap="none" strike="noStrike">
              <a:solidFill>
                <a:schemeClr val="dk1"/>
              </a:solidFill>
              <a:latin typeface="Nanum Myeongjo"/>
              <a:ea typeface="Nanum Myeongjo"/>
              <a:cs typeface="Nanum Myeongjo"/>
              <a:sym typeface="Nanum Myeongjo"/>
            </a:endParaRPr>
          </a:p>
        </p:txBody>
      </p:sp>
      <p:sp>
        <p:nvSpPr>
          <p:cNvPr id="519" name="Google Shape;519;p30"/>
          <p:cNvSpPr txBox="1"/>
          <p:nvPr/>
        </p:nvSpPr>
        <p:spPr>
          <a:xfrm>
            <a:off x="325175" y="2843600"/>
            <a:ext cx="2169900" cy="461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GB" sz="1000" u="none" cap="none" strike="noStrike">
                <a:solidFill>
                  <a:schemeClr val="dk1"/>
                </a:solidFill>
                <a:latin typeface="DM Sans"/>
                <a:ea typeface="DM Sans"/>
                <a:cs typeface="DM Sans"/>
                <a:sym typeface="DM Sans"/>
              </a:rPr>
              <a:t>102.d: Build linear functions that model relationships between two quantities.</a:t>
            </a:r>
            <a:endParaRPr b="1" i="0" sz="1000" u="none" cap="none" strike="noStrike">
              <a:solidFill>
                <a:schemeClr val="dk1"/>
              </a:solidFill>
              <a:latin typeface="DM Sans"/>
              <a:ea typeface="DM Sans"/>
              <a:cs typeface="DM Sans"/>
              <a:sym typeface="DM Sans"/>
            </a:endParaRPr>
          </a:p>
        </p:txBody>
      </p:sp>
      <p:cxnSp>
        <p:nvCxnSpPr>
          <p:cNvPr id="520" name="Google Shape;520;p30"/>
          <p:cNvCxnSpPr/>
          <p:nvPr/>
        </p:nvCxnSpPr>
        <p:spPr>
          <a:xfrm>
            <a:off x="4885475" y="1085975"/>
            <a:ext cx="0" cy="3745500"/>
          </a:xfrm>
          <a:prstGeom prst="straightConnector1">
            <a:avLst/>
          </a:prstGeom>
          <a:noFill/>
          <a:ln cap="flat" cmpd="sng" w="9525">
            <a:solidFill>
              <a:schemeClr val="dk1"/>
            </a:solidFill>
            <a:prstDash val="solid"/>
            <a:round/>
            <a:headEnd len="sm" w="sm" type="none"/>
            <a:tailEnd len="sm" w="sm" type="none"/>
          </a:ln>
        </p:spPr>
      </p:cxnSp>
      <p:cxnSp>
        <p:nvCxnSpPr>
          <p:cNvPr id="521" name="Google Shape;521;p30"/>
          <p:cNvCxnSpPr/>
          <p:nvPr/>
        </p:nvCxnSpPr>
        <p:spPr>
          <a:xfrm>
            <a:off x="6898225" y="1085975"/>
            <a:ext cx="0" cy="3745500"/>
          </a:xfrm>
          <a:prstGeom prst="straightConnector1">
            <a:avLst/>
          </a:prstGeom>
          <a:noFill/>
          <a:ln cap="flat" cmpd="sng" w="9525">
            <a:solidFill>
              <a:schemeClr val="dk1"/>
            </a:solidFill>
            <a:prstDash val="solid"/>
            <a:round/>
            <a:headEnd len="sm" w="sm" type="none"/>
            <a:tailEnd len="sm" w="sm" type="none"/>
          </a:ln>
        </p:spPr>
      </p:cxnSp>
      <p:sp>
        <p:nvSpPr>
          <p:cNvPr id="522" name="Google Shape;522;p30"/>
          <p:cNvSpPr txBox="1"/>
          <p:nvPr/>
        </p:nvSpPr>
        <p:spPr>
          <a:xfrm>
            <a:off x="3008088" y="1262550"/>
            <a:ext cx="1665900" cy="2342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Conference and Provide Revision Support</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shows evidence of an emerging understanding of the targeted expectation(s). After conferencing and additional instruction/learning, the student may provide a revised or different artifact as evidence of their learning.</a:t>
            </a:r>
            <a:endParaRPr b="0" i="0" sz="1000" u="none" cap="none" strike="noStrike">
              <a:solidFill>
                <a:srgbClr val="000000"/>
              </a:solidFill>
              <a:latin typeface="DM Sans"/>
              <a:ea typeface="DM Sans"/>
              <a:cs typeface="DM Sans"/>
              <a:sym typeface="DM Sans"/>
            </a:endParaRPr>
          </a:p>
        </p:txBody>
      </p:sp>
      <p:sp>
        <p:nvSpPr>
          <p:cNvPr id="523" name="Google Shape;523;p30"/>
          <p:cNvSpPr txBox="1"/>
          <p:nvPr/>
        </p:nvSpPr>
        <p:spPr>
          <a:xfrm>
            <a:off x="5058900" y="1262550"/>
            <a:ext cx="1665900" cy="1988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Accept with Revision</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b="0" i="0" sz="1000" u="none" cap="none" strike="noStrike">
              <a:solidFill>
                <a:srgbClr val="000000"/>
              </a:solidFill>
              <a:latin typeface="DM Sans"/>
              <a:ea typeface="DM Sans"/>
              <a:cs typeface="DM Sans"/>
              <a:sym typeface="DM Sans"/>
            </a:endParaRPr>
          </a:p>
        </p:txBody>
      </p:sp>
      <p:sp>
        <p:nvSpPr>
          <p:cNvPr id="524" name="Google Shape;524;p30"/>
          <p:cNvSpPr txBox="1"/>
          <p:nvPr/>
        </p:nvSpPr>
        <p:spPr>
          <a:xfrm>
            <a:off x="7071650" y="1262550"/>
            <a:ext cx="1665900" cy="926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 xml:space="preserve">Accept </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demonstrates evidence that they have met the targeted expectation(s).</a:t>
            </a:r>
            <a:endParaRPr b="0" i="0" sz="1000" u="none" cap="none" strike="noStrike">
              <a:solidFill>
                <a:srgbClr val="000000"/>
              </a:solidFill>
              <a:latin typeface="DM Sans"/>
              <a:ea typeface="DM Sans"/>
              <a:cs typeface="DM Sans"/>
              <a:sym typeface="DM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528" name="Shape 528"/>
        <p:cNvGrpSpPr/>
        <p:nvPr/>
      </p:nvGrpSpPr>
      <p:grpSpPr>
        <a:xfrm>
          <a:off x="0" y="0"/>
          <a:ext cx="0" cy="0"/>
          <a:chOff x="0" y="0"/>
          <a:chExt cx="0" cy="0"/>
        </a:xfrm>
      </p:grpSpPr>
      <p:cxnSp>
        <p:nvCxnSpPr>
          <p:cNvPr id="529" name="Google Shape;529;g3611b935fec_0_159"/>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530" name="Google Shape;530;g3611b935fec_0_159"/>
          <p:cNvSpPr txBox="1"/>
          <p:nvPr/>
        </p:nvSpPr>
        <p:spPr>
          <a:xfrm>
            <a:off x="615900" y="303450"/>
            <a:ext cx="50679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Examining Student Work</a:t>
            </a:r>
            <a:endParaRPr b="0" i="0" sz="3300" u="none" cap="none" strike="noStrike">
              <a:solidFill>
                <a:schemeClr val="dk1"/>
              </a:solidFill>
              <a:latin typeface="Nanum Myeongjo"/>
              <a:ea typeface="Nanum Myeongjo"/>
              <a:cs typeface="Nanum Myeongjo"/>
              <a:sym typeface="Nanum Myeongjo"/>
            </a:endParaRPr>
          </a:p>
        </p:txBody>
      </p:sp>
      <p:cxnSp>
        <p:nvCxnSpPr>
          <p:cNvPr id="531" name="Google Shape;531;g3611b935fec_0_159"/>
          <p:cNvCxnSpPr/>
          <p:nvPr/>
        </p:nvCxnSpPr>
        <p:spPr>
          <a:xfrm>
            <a:off x="5674175" y="300"/>
            <a:ext cx="0" cy="5141400"/>
          </a:xfrm>
          <a:prstGeom prst="straightConnector1">
            <a:avLst/>
          </a:prstGeom>
          <a:noFill/>
          <a:ln cap="flat" cmpd="sng" w="9525">
            <a:solidFill>
              <a:schemeClr val="dk2"/>
            </a:solidFill>
            <a:prstDash val="solid"/>
            <a:round/>
            <a:headEnd len="sm" w="sm" type="none"/>
            <a:tailEnd len="sm" w="sm" type="none"/>
          </a:ln>
        </p:spPr>
      </p:cxnSp>
      <p:graphicFrame>
        <p:nvGraphicFramePr>
          <p:cNvPr id="532" name="Google Shape;532;g3611b935fec_0_159"/>
          <p:cNvGraphicFramePr/>
          <p:nvPr/>
        </p:nvGraphicFramePr>
        <p:xfrm>
          <a:off x="1329888" y="1246550"/>
          <a:ext cx="3000000" cy="3000000"/>
        </p:xfrm>
        <a:graphic>
          <a:graphicData uri="http://schemas.openxmlformats.org/drawingml/2006/table">
            <a:tbl>
              <a:tblPr>
                <a:noFill/>
                <a:tableStyleId>{8E8E331C-B9CB-44F2-9291-87A1758B3EB2}</a:tableStyleId>
              </a:tblPr>
              <a:tblGrid>
                <a:gridCol w="1784375"/>
                <a:gridCol w="1784375"/>
                <a:gridCol w="1784375"/>
              </a:tblGrid>
              <a:tr h="381325">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nchor="ctr">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nchor="ctr">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nchor="ctr">
                    <a:solidFill>
                      <a:srgbClr val="83FBA3"/>
                    </a:solidFill>
                  </a:tcPr>
                </a:tc>
              </a:tr>
              <a:tr h="1246575">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R cap="flat" cmpd="sng" w="12700">
                      <a:solidFill>
                        <a:srgbClr val="1F1F1F"/>
                      </a:solidFill>
                      <a:prstDash val="solid"/>
                      <a:round/>
                      <a:headEnd len="sm" w="sm" type="none"/>
                      <a:tailEnd len="sm" w="sm" type="none"/>
                    </a:lnR>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solidFill>
                      <a:srgbClr val="FFFFFF"/>
                    </a:solidFill>
                  </a:tcPr>
                </a:tc>
              </a:tr>
            </a:tbl>
          </a:graphicData>
        </a:graphic>
      </p:graphicFrame>
      <p:pic>
        <p:nvPicPr>
          <p:cNvPr id="533" name="Google Shape;533;g3611b935fec_0_159"/>
          <p:cNvPicPr preferRelativeResize="0"/>
          <p:nvPr/>
        </p:nvPicPr>
        <p:blipFill rotWithShape="1">
          <a:blip r:embed="rId3">
            <a:alphaModFix/>
          </a:blip>
          <a:srcRect b="0" l="0" r="0" t="0"/>
          <a:stretch/>
        </p:blipFill>
        <p:spPr>
          <a:xfrm>
            <a:off x="111675" y="1635525"/>
            <a:ext cx="544274" cy="534625"/>
          </a:xfrm>
          <a:prstGeom prst="rect">
            <a:avLst/>
          </a:prstGeom>
          <a:noFill/>
          <a:ln>
            <a:noFill/>
          </a:ln>
        </p:spPr>
      </p:pic>
      <p:pic>
        <p:nvPicPr>
          <p:cNvPr id="534" name="Google Shape;534;g3611b935fec_0_159"/>
          <p:cNvPicPr preferRelativeResize="0"/>
          <p:nvPr/>
        </p:nvPicPr>
        <p:blipFill rotWithShape="1">
          <a:blip r:embed="rId3">
            <a:alphaModFix/>
          </a:blip>
          <a:srcRect b="0" l="0" r="0" t="0"/>
          <a:stretch/>
        </p:blipFill>
        <p:spPr>
          <a:xfrm>
            <a:off x="264075" y="1787925"/>
            <a:ext cx="544274" cy="534625"/>
          </a:xfrm>
          <a:prstGeom prst="rect">
            <a:avLst/>
          </a:prstGeom>
          <a:noFill/>
          <a:ln>
            <a:noFill/>
          </a:ln>
        </p:spPr>
      </p:pic>
      <p:pic>
        <p:nvPicPr>
          <p:cNvPr id="535" name="Google Shape;535;g3611b935fec_0_159"/>
          <p:cNvPicPr preferRelativeResize="0"/>
          <p:nvPr/>
        </p:nvPicPr>
        <p:blipFill rotWithShape="1">
          <a:blip r:embed="rId3">
            <a:alphaModFix/>
          </a:blip>
          <a:srcRect b="0" l="0" r="0" t="0"/>
          <a:stretch/>
        </p:blipFill>
        <p:spPr>
          <a:xfrm>
            <a:off x="416475" y="1940325"/>
            <a:ext cx="544274" cy="534625"/>
          </a:xfrm>
          <a:prstGeom prst="rect">
            <a:avLst/>
          </a:prstGeom>
          <a:noFill/>
          <a:ln>
            <a:noFill/>
          </a:ln>
        </p:spPr>
      </p:pic>
      <p:pic>
        <p:nvPicPr>
          <p:cNvPr id="536" name="Google Shape;536;g3611b935fec_0_159"/>
          <p:cNvPicPr preferRelativeResize="0"/>
          <p:nvPr/>
        </p:nvPicPr>
        <p:blipFill rotWithShape="1">
          <a:blip r:embed="rId3">
            <a:alphaModFix/>
          </a:blip>
          <a:srcRect b="0" l="0" r="0" t="0"/>
          <a:stretch/>
        </p:blipFill>
        <p:spPr>
          <a:xfrm>
            <a:off x="568875" y="2092725"/>
            <a:ext cx="544274" cy="534625"/>
          </a:xfrm>
          <a:prstGeom prst="rect">
            <a:avLst/>
          </a:prstGeom>
          <a:noFill/>
          <a:ln>
            <a:noFill/>
          </a:ln>
        </p:spPr>
      </p:pic>
      <p:pic>
        <p:nvPicPr>
          <p:cNvPr id="537" name="Google Shape;537;g3611b935fec_0_159"/>
          <p:cNvPicPr preferRelativeResize="0"/>
          <p:nvPr/>
        </p:nvPicPr>
        <p:blipFill rotWithShape="1">
          <a:blip r:embed="rId3">
            <a:alphaModFix/>
          </a:blip>
          <a:srcRect b="0" l="0" r="0" t="0"/>
          <a:stretch/>
        </p:blipFill>
        <p:spPr>
          <a:xfrm>
            <a:off x="721275" y="2245125"/>
            <a:ext cx="544274" cy="534625"/>
          </a:xfrm>
          <a:prstGeom prst="rect">
            <a:avLst/>
          </a:prstGeom>
          <a:noFill/>
          <a:ln>
            <a:noFill/>
          </a:ln>
        </p:spPr>
      </p:pic>
      <p:sp>
        <p:nvSpPr>
          <p:cNvPr id="538" name="Google Shape;538;g3611b935fec_0_159"/>
          <p:cNvSpPr/>
          <p:nvPr/>
        </p:nvSpPr>
        <p:spPr>
          <a:xfrm rot="10800000">
            <a:off x="1265624" y="232255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9" name="Google Shape;539;g3611b935fec_0_159"/>
          <p:cNvSpPr/>
          <p:nvPr/>
        </p:nvSpPr>
        <p:spPr>
          <a:xfrm>
            <a:off x="615898"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0" name="Google Shape;540;g3611b935fec_0_159"/>
          <p:cNvSpPr txBox="1"/>
          <p:nvPr/>
        </p:nvSpPr>
        <p:spPr>
          <a:xfrm>
            <a:off x="754950" y="3496300"/>
            <a:ext cx="1371300" cy="1200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300" u="none" cap="none" strike="noStrike">
                <a:solidFill>
                  <a:srgbClr val="83FBA3"/>
                </a:solidFill>
                <a:latin typeface="DM Sans"/>
                <a:ea typeface="DM Sans"/>
                <a:cs typeface="DM Sans"/>
                <a:sym typeface="DM Sans"/>
              </a:rPr>
              <a:t>Drag a checkmark to the Criteria for Success to reflect evidence of learning</a:t>
            </a:r>
            <a:endParaRPr b="1" i="0" sz="700" u="none" cap="none" strike="noStrike">
              <a:solidFill>
                <a:srgbClr val="83FBA3"/>
              </a:solidFill>
              <a:latin typeface="DM Sans"/>
              <a:ea typeface="DM Sans"/>
              <a:cs typeface="DM Sans"/>
              <a:sym typeface="DM Sans"/>
            </a:endParaRPr>
          </a:p>
        </p:txBody>
      </p:sp>
      <p:graphicFrame>
        <p:nvGraphicFramePr>
          <p:cNvPr id="541" name="Google Shape;541;g3611b935fec_0_159"/>
          <p:cNvGraphicFramePr/>
          <p:nvPr/>
        </p:nvGraphicFramePr>
        <p:xfrm>
          <a:off x="5926900" y="2474950"/>
          <a:ext cx="3000000" cy="3000000"/>
        </p:xfrm>
        <a:graphic>
          <a:graphicData uri="http://schemas.openxmlformats.org/drawingml/2006/table">
            <a:tbl>
              <a:tblPr>
                <a:noFill/>
                <a:tableStyleId>{EC278D0E-33D5-424B-8050-CB4A33D7545C}</a:tableStyleId>
              </a:tblPr>
              <a:tblGrid>
                <a:gridCol w="2913900"/>
              </a:tblGrid>
              <a:tr h="635750">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rgbClr val="000000"/>
                          </a:solidFill>
                        </a:rPr>
                        <a:t>Your thoughts about the evidence visible in the work</a:t>
                      </a:r>
                      <a:r>
                        <a:rPr lang="en-GB" sz="1400" u="none" cap="none" strike="noStrike">
                          <a:solidFill>
                            <a:srgbClr val="000000"/>
                          </a:solidFill>
                        </a:rPr>
                        <a:t>.</a:t>
                      </a:r>
                      <a:endParaRPr b="1"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83FBA3"/>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
        <p:nvSpPr>
          <p:cNvPr id="542" name="Google Shape;542;g3611b935fec_0_159"/>
          <p:cNvSpPr/>
          <p:nvPr/>
        </p:nvSpPr>
        <p:spPr>
          <a:xfrm>
            <a:off x="3334160"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3" name="Google Shape;543;g3611b935fec_0_159"/>
          <p:cNvSpPr txBox="1"/>
          <p:nvPr/>
        </p:nvSpPr>
        <p:spPr>
          <a:xfrm>
            <a:off x="3473212" y="3680950"/>
            <a:ext cx="1371300" cy="831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800" u="none" cap="none" strike="noStrike">
                <a:solidFill>
                  <a:srgbClr val="83FBA3"/>
                </a:solidFill>
                <a:latin typeface="DM Sans"/>
                <a:ea typeface="DM Sans"/>
                <a:cs typeface="DM Sans"/>
                <a:sym typeface="DM Sans"/>
              </a:rPr>
              <a:t>Type out your thoughts</a:t>
            </a:r>
            <a:endParaRPr b="1" i="0" sz="1200" u="none" cap="none" strike="noStrike">
              <a:solidFill>
                <a:srgbClr val="83FBA3"/>
              </a:solidFill>
              <a:latin typeface="DM Sans"/>
              <a:ea typeface="DM Sans"/>
              <a:cs typeface="DM Sans"/>
              <a:sym typeface="DM Sans"/>
            </a:endParaRPr>
          </a:p>
        </p:txBody>
      </p:sp>
      <p:sp>
        <p:nvSpPr>
          <p:cNvPr id="544" name="Google Shape;544;g3611b935fec_0_159"/>
          <p:cNvSpPr/>
          <p:nvPr/>
        </p:nvSpPr>
        <p:spPr>
          <a:xfrm rot="10800000">
            <a:off x="5051049" y="394450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548" name="Shape 548"/>
        <p:cNvGrpSpPr/>
        <p:nvPr/>
      </p:nvGrpSpPr>
      <p:grpSpPr>
        <a:xfrm>
          <a:off x="0" y="0"/>
          <a:ext cx="0" cy="0"/>
          <a:chOff x="0" y="0"/>
          <a:chExt cx="0" cy="0"/>
        </a:xfrm>
      </p:grpSpPr>
      <p:cxnSp>
        <p:nvCxnSpPr>
          <p:cNvPr id="549" name="Google Shape;549;p34"/>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50" name="Google Shape;550;p34"/>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551" name="Google Shape;551;p34"/>
          <p:cNvSpPr txBox="1"/>
          <p:nvPr/>
        </p:nvSpPr>
        <p:spPr>
          <a:xfrm>
            <a:off x="615900" y="303450"/>
            <a:ext cx="2298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#1</a:t>
            </a:r>
            <a:endParaRPr b="0" i="0" sz="3300" u="none" cap="none" strike="noStrike">
              <a:solidFill>
                <a:schemeClr val="dk1"/>
              </a:solidFill>
              <a:latin typeface="Nanum Myeongjo"/>
              <a:ea typeface="Nanum Myeongjo"/>
              <a:cs typeface="Nanum Myeongjo"/>
              <a:sym typeface="Nanum Myeongjo"/>
            </a:endParaRPr>
          </a:p>
        </p:txBody>
      </p:sp>
      <p:sp>
        <p:nvSpPr>
          <p:cNvPr id="552" name="Google Shape;552;p34"/>
          <p:cNvSpPr/>
          <p:nvPr/>
        </p:nvSpPr>
        <p:spPr>
          <a:xfrm>
            <a:off x="541850" y="27370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3" name="Google Shape;553;p34"/>
          <p:cNvSpPr txBox="1"/>
          <p:nvPr/>
        </p:nvSpPr>
        <p:spPr>
          <a:xfrm>
            <a:off x="737900" y="3463750"/>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pic>
        <p:nvPicPr>
          <p:cNvPr id="554" name="Google Shape;554;p34"/>
          <p:cNvPicPr preferRelativeResize="0"/>
          <p:nvPr/>
        </p:nvPicPr>
        <p:blipFill rotWithShape="1">
          <a:blip r:embed="rId3">
            <a:alphaModFix/>
          </a:blip>
          <a:srcRect b="0" l="0" r="0" t="0"/>
          <a:stretch/>
        </p:blipFill>
        <p:spPr>
          <a:xfrm>
            <a:off x="4206350" y="78450"/>
            <a:ext cx="4444351" cy="4914079"/>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558" name="Shape 558"/>
        <p:cNvGrpSpPr/>
        <p:nvPr/>
      </p:nvGrpSpPr>
      <p:grpSpPr>
        <a:xfrm>
          <a:off x="0" y="0"/>
          <a:ext cx="0" cy="0"/>
          <a:chOff x="0" y="0"/>
          <a:chExt cx="0" cy="0"/>
        </a:xfrm>
      </p:grpSpPr>
      <p:cxnSp>
        <p:nvCxnSpPr>
          <p:cNvPr id="559" name="Google Shape;559;p32"/>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560" name="Google Shape;560;p32"/>
          <p:cNvSpPr txBox="1"/>
          <p:nvPr/>
        </p:nvSpPr>
        <p:spPr>
          <a:xfrm>
            <a:off x="615900" y="303450"/>
            <a:ext cx="72195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#2</a:t>
            </a:r>
            <a:endParaRPr b="0" i="0" sz="3300" u="none" cap="none" strike="noStrike">
              <a:solidFill>
                <a:schemeClr val="dk1"/>
              </a:solidFill>
              <a:latin typeface="Nanum Myeongjo"/>
              <a:ea typeface="Nanum Myeongjo"/>
              <a:cs typeface="Nanum Myeongjo"/>
              <a:sym typeface="Nanum Myeongjo"/>
            </a:endParaRPr>
          </a:p>
        </p:txBody>
      </p:sp>
      <p:cxnSp>
        <p:nvCxnSpPr>
          <p:cNvPr id="561" name="Google Shape;561;p32"/>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562" name="Google Shape;562;p32"/>
          <p:cNvSpPr/>
          <p:nvPr/>
        </p:nvSpPr>
        <p:spPr>
          <a:xfrm>
            <a:off x="6085225" y="27370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3" name="Google Shape;563;p32"/>
          <p:cNvSpPr txBox="1"/>
          <p:nvPr/>
        </p:nvSpPr>
        <p:spPr>
          <a:xfrm>
            <a:off x="6281275" y="3463750"/>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pic>
        <p:nvPicPr>
          <p:cNvPr id="564" name="Google Shape;564;p32"/>
          <p:cNvPicPr preferRelativeResize="0"/>
          <p:nvPr/>
        </p:nvPicPr>
        <p:blipFill rotWithShape="1">
          <a:blip r:embed="rId3">
            <a:alphaModFix/>
          </a:blip>
          <a:srcRect b="3462" l="0" r="0" t="45975"/>
          <a:stretch/>
        </p:blipFill>
        <p:spPr>
          <a:xfrm>
            <a:off x="1204913" y="760650"/>
            <a:ext cx="4429125" cy="4286249"/>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568" name="Shape 568"/>
        <p:cNvGrpSpPr/>
        <p:nvPr/>
      </p:nvGrpSpPr>
      <p:grpSpPr>
        <a:xfrm>
          <a:off x="0" y="0"/>
          <a:ext cx="0" cy="0"/>
          <a:chOff x="0" y="0"/>
          <a:chExt cx="0" cy="0"/>
        </a:xfrm>
      </p:grpSpPr>
      <p:cxnSp>
        <p:nvCxnSpPr>
          <p:cNvPr id="569" name="Google Shape;569;p33"/>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70" name="Google Shape;570;p33"/>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571" name="Google Shape;571;p33"/>
          <p:cNvSpPr txBox="1"/>
          <p:nvPr/>
        </p:nvSpPr>
        <p:spPr>
          <a:xfrm>
            <a:off x="615900" y="303450"/>
            <a:ext cx="69309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#3</a:t>
            </a:r>
            <a:endParaRPr b="0" i="0" sz="3300" u="none" cap="none" strike="noStrike">
              <a:solidFill>
                <a:schemeClr val="dk1"/>
              </a:solidFill>
              <a:latin typeface="Nanum Myeongjo"/>
              <a:ea typeface="Nanum Myeongjo"/>
              <a:cs typeface="Nanum Myeongjo"/>
              <a:sym typeface="Nanum Myeongjo"/>
            </a:endParaRPr>
          </a:p>
        </p:txBody>
      </p:sp>
      <p:sp>
        <p:nvSpPr>
          <p:cNvPr id="572" name="Google Shape;572;p33"/>
          <p:cNvSpPr/>
          <p:nvPr/>
        </p:nvSpPr>
        <p:spPr>
          <a:xfrm>
            <a:off x="912975" y="3194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3" name="Google Shape;573;p33"/>
          <p:cNvSpPr txBox="1"/>
          <p:nvPr/>
        </p:nvSpPr>
        <p:spPr>
          <a:xfrm>
            <a:off x="1109025" y="3920950"/>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 xml:space="preserve">Let’s compare notes. </a:t>
            </a:r>
            <a:endParaRPr b="1" i="0" sz="1000" u="none" cap="none" strike="noStrike">
              <a:solidFill>
                <a:srgbClr val="83FBA3"/>
              </a:solidFill>
              <a:latin typeface="DM Sans"/>
              <a:ea typeface="DM Sans"/>
              <a:cs typeface="DM Sans"/>
              <a:sym typeface="DM Sans"/>
            </a:endParaRPr>
          </a:p>
        </p:txBody>
      </p:sp>
      <p:pic>
        <p:nvPicPr>
          <p:cNvPr id="574" name="Google Shape;574;p33"/>
          <p:cNvPicPr preferRelativeResize="0"/>
          <p:nvPr/>
        </p:nvPicPr>
        <p:blipFill rotWithShape="1">
          <a:blip r:embed="rId3">
            <a:alphaModFix/>
          </a:blip>
          <a:srcRect b="0" l="0" r="2609" t="57255"/>
          <a:stretch/>
        </p:blipFill>
        <p:spPr>
          <a:xfrm>
            <a:off x="123825" y="893475"/>
            <a:ext cx="4448175" cy="1946101"/>
          </a:xfrm>
          <a:prstGeom prst="rect">
            <a:avLst/>
          </a:prstGeom>
          <a:noFill/>
          <a:ln>
            <a:noFill/>
          </a:ln>
        </p:spPr>
      </p:pic>
      <p:pic>
        <p:nvPicPr>
          <p:cNvPr id="575" name="Google Shape;575;p33"/>
          <p:cNvPicPr preferRelativeResize="0"/>
          <p:nvPr/>
        </p:nvPicPr>
        <p:blipFill rotWithShape="1">
          <a:blip r:embed="rId4">
            <a:alphaModFix/>
          </a:blip>
          <a:srcRect b="0" l="0" r="0" t="0"/>
          <a:stretch/>
        </p:blipFill>
        <p:spPr>
          <a:xfrm>
            <a:off x="4707500" y="968375"/>
            <a:ext cx="4314825" cy="371475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579" name="Shape 579"/>
        <p:cNvGrpSpPr/>
        <p:nvPr/>
      </p:nvGrpSpPr>
      <p:grpSpPr>
        <a:xfrm>
          <a:off x="0" y="0"/>
          <a:ext cx="0" cy="0"/>
          <a:chOff x="0" y="0"/>
          <a:chExt cx="0" cy="0"/>
        </a:xfrm>
      </p:grpSpPr>
      <p:cxnSp>
        <p:nvCxnSpPr>
          <p:cNvPr id="580" name="Google Shape;580;p3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581" name="Google Shape;581;p3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582" name="Google Shape;582;p35"/>
          <p:cNvSpPr txBox="1"/>
          <p:nvPr/>
        </p:nvSpPr>
        <p:spPr>
          <a:xfrm>
            <a:off x="615900" y="1598550"/>
            <a:ext cx="6571800" cy="4095300"/>
          </a:xfrm>
          <a:prstGeom prst="rect">
            <a:avLst/>
          </a:prstGeom>
          <a:noFill/>
          <a:ln>
            <a:noFill/>
          </a:ln>
        </p:spPr>
        <p:txBody>
          <a:bodyPr anchorCtr="0" anchor="t" bIns="0" lIns="0" spcFirstLastPara="1" rIns="0" wrap="square" tIns="0">
            <a:spAutoFit/>
          </a:bodyPr>
          <a:lstStyle/>
          <a:p>
            <a:pPr indent="-368300" lvl="0" marL="457200" marR="0" rtl="0" algn="l">
              <a:lnSpc>
                <a:spcPct val="115000"/>
              </a:lnSpc>
              <a:spcBef>
                <a:spcPts val="0"/>
              </a:spcBef>
              <a:spcAft>
                <a:spcPts val="0"/>
              </a:spcAft>
              <a:buClr>
                <a:schemeClr val="lt1"/>
              </a:buClr>
              <a:buSzPts val="2200"/>
              <a:buFont typeface="DM Sans"/>
              <a:buChar char="●"/>
            </a:pPr>
            <a:r>
              <a:rPr b="0" i="0" lang="en-GB" sz="2200" u="none" cap="none" strike="noStrike">
                <a:solidFill>
                  <a:schemeClr val="lt1"/>
                </a:solidFill>
                <a:latin typeface="DM Sans"/>
                <a:ea typeface="DM Sans"/>
                <a:cs typeface="DM Sans"/>
                <a:sym typeface="DM Sans"/>
              </a:rPr>
              <a:t>Content and Practice Expectations</a:t>
            </a:r>
            <a:endParaRPr b="0" i="0" sz="2200" u="none" cap="none" strike="noStrike">
              <a:solidFill>
                <a:schemeClr val="lt1"/>
              </a:solidFill>
              <a:latin typeface="DM Sans"/>
              <a:ea typeface="DM Sans"/>
              <a:cs typeface="DM Sans"/>
              <a:sym typeface="DM Sans"/>
            </a:endParaRPr>
          </a:p>
          <a:p>
            <a:pPr indent="-368300" lvl="0" marL="457200" marR="0" rtl="0" algn="l">
              <a:lnSpc>
                <a:spcPct val="115000"/>
              </a:lnSpc>
              <a:spcBef>
                <a:spcPts val="0"/>
              </a:spcBef>
              <a:spcAft>
                <a:spcPts val="0"/>
              </a:spcAft>
              <a:buClr>
                <a:schemeClr val="lt1"/>
              </a:buClr>
              <a:buSzPts val="2200"/>
              <a:buFont typeface="DM Sans"/>
              <a:buChar char="●"/>
            </a:pPr>
            <a:r>
              <a:rPr b="0" i="0" lang="en-GB" sz="2200" u="none" cap="none" strike="noStrike">
                <a:solidFill>
                  <a:schemeClr val="lt1"/>
                </a:solidFill>
                <a:latin typeface="DM Sans"/>
                <a:ea typeface="DM Sans"/>
                <a:cs typeface="DM Sans"/>
                <a:sym typeface="DM Sans"/>
              </a:rPr>
              <a:t>Learning Principles</a:t>
            </a:r>
            <a:endParaRPr b="0" i="0" sz="2200" u="none" cap="none" strike="noStrike">
              <a:solidFill>
                <a:schemeClr val="lt1"/>
              </a:solidFill>
              <a:latin typeface="DM Sans"/>
              <a:ea typeface="DM Sans"/>
              <a:cs typeface="DM Sans"/>
              <a:sym typeface="DM Sans"/>
            </a:endParaRPr>
          </a:p>
          <a:p>
            <a:pPr indent="-368300" lvl="0" marL="457200" marR="0" rtl="0" algn="l">
              <a:lnSpc>
                <a:spcPct val="115000"/>
              </a:lnSpc>
              <a:spcBef>
                <a:spcPts val="0"/>
              </a:spcBef>
              <a:spcAft>
                <a:spcPts val="0"/>
              </a:spcAft>
              <a:buClr>
                <a:schemeClr val="lt1"/>
              </a:buClr>
              <a:buSzPts val="2200"/>
              <a:buFont typeface="DM Sans"/>
              <a:buChar char="●"/>
            </a:pPr>
            <a:r>
              <a:rPr b="0" i="0" lang="en-GB" sz="2200" u="none" cap="none" strike="noStrike">
                <a:solidFill>
                  <a:schemeClr val="lt1"/>
                </a:solidFill>
                <a:latin typeface="DM Sans"/>
                <a:ea typeface="DM Sans"/>
                <a:cs typeface="DM Sans"/>
                <a:sym typeface="DM Sans"/>
              </a:rPr>
              <a:t>Criteria for Success</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GB" sz="2200" u="none" cap="none" strike="noStrike">
                <a:solidFill>
                  <a:schemeClr val="lt1"/>
                </a:solidFill>
                <a:latin typeface="DM Sans"/>
                <a:ea typeface="DM Sans"/>
                <a:cs typeface="DM Sans"/>
                <a:sym typeface="DM Sans"/>
              </a:rPr>
              <a:t xml:space="preserve">Which one excites you the most?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GB" sz="2200" u="none" cap="none" strike="noStrike">
                <a:solidFill>
                  <a:schemeClr val="lt1"/>
                </a:solidFill>
                <a:latin typeface="DM Sans"/>
                <a:ea typeface="DM Sans"/>
                <a:cs typeface="DM Sans"/>
                <a:sym typeface="DM Sans"/>
              </a:rPr>
              <a:t xml:space="preserve">What one will have the greatest impact on students?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GB" sz="2200" u="none" cap="none" strike="noStrike">
                <a:solidFill>
                  <a:schemeClr val="lt1"/>
                </a:solidFill>
                <a:latin typeface="DM Sans"/>
                <a:ea typeface="DM Sans"/>
                <a:cs typeface="DM Sans"/>
                <a:sym typeface="DM Sans"/>
              </a:rPr>
              <a:t>What questions surface for you?</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2200"/>
              <a:buFont typeface="Arial"/>
              <a:buNone/>
            </a:pPr>
            <a:r>
              <a:t/>
            </a:r>
            <a:endParaRPr b="0" i="0" sz="2200" u="none" cap="none" strike="noStrike">
              <a:solidFill>
                <a:schemeClr val="lt1"/>
              </a:solidFill>
              <a:latin typeface="DM Sans"/>
              <a:ea typeface="DM Sans"/>
              <a:cs typeface="DM Sans"/>
              <a:sym typeface="DM Sans"/>
            </a:endParaRPr>
          </a:p>
        </p:txBody>
      </p:sp>
      <p:sp>
        <p:nvSpPr>
          <p:cNvPr id="583" name="Google Shape;583;p35"/>
          <p:cNvSpPr txBox="1"/>
          <p:nvPr/>
        </p:nvSpPr>
        <p:spPr>
          <a:xfrm>
            <a:off x="615900" y="368375"/>
            <a:ext cx="64176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Three Key Components of the Math Badging System</a:t>
            </a:r>
            <a:endParaRPr b="0" i="0" sz="3500" u="none" cap="none" strike="noStrike">
              <a:solidFill>
                <a:srgbClr val="83FBA3"/>
              </a:solidFill>
              <a:latin typeface="Nanum Myeongjo"/>
              <a:ea typeface="Nanum Myeongjo"/>
              <a:cs typeface="Nanum Myeongjo"/>
              <a:sym typeface="Nanum Myeongjo"/>
            </a:endParaRPr>
          </a:p>
        </p:txBody>
      </p:sp>
      <p:sp>
        <p:nvSpPr>
          <p:cNvPr id="584" name="Google Shape;584;p35"/>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5" name="Google Shape;585;p35"/>
          <p:cNvSpPr txBox="1"/>
          <p:nvPr/>
        </p:nvSpPr>
        <p:spPr>
          <a:xfrm>
            <a:off x="6735575" y="3076125"/>
            <a:ext cx="15615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145758"/>
                </a:solidFill>
                <a:latin typeface="DM Sans"/>
                <a:ea typeface="DM Sans"/>
                <a:cs typeface="DM Sans"/>
                <a:sym typeface="DM Sans"/>
              </a:rPr>
              <a:t xml:space="preserve">Come off </a:t>
            </a:r>
            <a:br>
              <a:rPr b="1" i="0" lang="en-GB" sz="1400" u="none" cap="none" strike="noStrike">
                <a:solidFill>
                  <a:srgbClr val="145758"/>
                </a:solidFill>
                <a:latin typeface="DM Sans"/>
                <a:ea typeface="DM Sans"/>
                <a:cs typeface="DM Sans"/>
                <a:sym typeface="DM Sans"/>
              </a:rPr>
            </a:br>
            <a:r>
              <a:rPr b="1" i="0" lang="en-GB" sz="1400" u="none" cap="none" strike="noStrike">
                <a:solidFill>
                  <a:srgbClr val="145758"/>
                </a:solidFill>
                <a:latin typeface="DM Sans"/>
                <a:ea typeface="DM Sans"/>
                <a:cs typeface="DM Sans"/>
                <a:sym typeface="DM Sans"/>
              </a:rPr>
              <a:t>mute or share in the chat!</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589" name="Shape 589"/>
        <p:cNvGrpSpPr/>
        <p:nvPr/>
      </p:nvGrpSpPr>
      <p:grpSpPr>
        <a:xfrm>
          <a:off x="0" y="0"/>
          <a:ext cx="0" cy="0"/>
          <a:chOff x="0" y="0"/>
          <a:chExt cx="0" cy="0"/>
        </a:xfrm>
      </p:grpSpPr>
      <p:cxnSp>
        <p:nvCxnSpPr>
          <p:cNvPr id="590" name="Google Shape;590;p36"/>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591" name="Google Shape;591;p36"/>
          <p:cNvSpPr txBox="1"/>
          <p:nvPr/>
        </p:nvSpPr>
        <p:spPr>
          <a:xfrm>
            <a:off x="3419850" y="303450"/>
            <a:ext cx="4318200" cy="3021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Task 2: Expectations and Learning Principles</a:t>
            </a:r>
            <a:endParaRPr b="0" i="0" sz="5200" u="none" cap="none" strike="noStrike">
              <a:solidFill>
                <a:schemeClr val="dk1"/>
              </a:solidFill>
              <a:latin typeface="Nanum Myeongjo"/>
              <a:ea typeface="Nanum Myeongjo"/>
              <a:cs typeface="Nanum Myeongjo"/>
              <a:sym typeface="Nanum Myeongjo"/>
            </a:endParaRPr>
          </a:p>
        </p:txBody>
      </p:sp>
      <p:sp>
        <p:nvSpPr>
          <p:cNvPr id="592" name="Google Shape;592;p36"/>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04</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96" name="Shape 596"/>
        <p:cNvGrpSpPr/>
        <p:nvPr/>
      </p:nvGrpSpPr>
      <p:grpSpPr>
        <a:xfrm>
          <a:off x="0" y="0"/>
          <a:ext cx="0" cy="0"/>
          <a:chOff x="0" y="0"/>
          <a:chExt cx="0" cy="0"/>
        </a:xfrm>
      </p:grpSpPr>
      <p:cxnSp>
        <p:nvCxnSpPr>
          <p:cNvPr id="597" name="Google Shape;597;p37"/>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98" name="Google Shape;598;p37"/>
          <p:cNvCxnSpPr/>
          <p:nvPr/>
        </p:nvCxnSpPr>
        <p:spPr>
          <a:xfrm>
            <a:off x="6396050" y="300"/>
            <a:ext cx="0" cy="5141400"/>
          </a:xfrm>
          <a:prstGeom prst="straightConnector1">
            <a:avLst/>
          </a:prstGeom>
          <a:noFill/>
          <a:ln cap="flat" cmpd="sng" w="9525">
            <a:solidFill>
              <a:schemeClr val="dk2"/>
            </a:solidFill>
            <a:prstDash val="solid"/>
            <a:round/>
            <a:headEnd len="sm" w="sm" type="none"/>
            <a:tailEnd len="sm" w="sm" type="none"/>
          </a:ln>
        </p:spPr>
      </p:cxnSp>
      <p:sp>
        <p:nvSpPr>
          <p:cNvPr id="599" name="Google Shape;599;p37"/>
          <p:cNvSpPr txBox="1"/>
          <p:nvPr/>
        </p:nvSpPr>
        <p:spPr>
          <a:xfrm>
            <a:off x="615900" y="303450"/>
            <a:ext cx="40407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Let’s Do Some Math!</a:t>
            </a:r>
            <a:endParaRPr b="0" i="0" sz="3300" u="none" cap="none" strike="noStrike">
              <a:solidFill>
                <a:schemeClr val="dk1"/>
              </a:solidFill>
              <a:latin typeface="Nanum Myeongjo"/>
              <a:ea typeface="Nanum Myeongjo"/>
              <a:cs typeface="Nanum Myeongjo"/>
              <a:sym typeface="Nanum Myeongjo"/>
            </a:endParaRPr>
          </a:p>
        </p:txBody>
      </p:sp>
      <p:pic>
        <p:nvPicPr>
          <p:cNvPr id="600" name="Google Shape;600;p37">
            <a:hlinkClick r:id="rId3"/>
          </p:cNvPr>
          <p:cNvPicPr preferRelativeResize="0"/>
          <p:nvPr/>
        </p:nvPicPr>
        <p:blipFill rotWithShape="1">
          <a:blip r:embed="rId4">
            <a:alphaModFix/>
          </a:blip>
          <a:srcRect b="0" l="0" r="0" t="0"/>
          <a:stretch/>
        </p:blipFill>
        <p:spPr>
          <a:xfrm>
            <a:off x="2257113" y="811600"/>
            <a:ext cx="4629786" cy="4078050"/>
          </a:xfrm>
          <a:prstGeom prst="rect">
            <a:avLst/>
          </a:prstGeom>
          <a:noFill/>
          <a:ln>
            <a:noFill/>
          </a:ln>
        </p:spPr>
      </p:pic>
      <p:sp>
        <p:nvSpPr>
          <p:cNvPr id="601" name="Google Shape;601;p37"/>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2" name="Google Shape;602;p37"/>
          <p:cNvSpPr txBox="1"/>
          <p:nvPr/>
        </p:nvSpPr>
        <p:spPr>
          <a:xfrm>
            <a:off x="6976350" y="26790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C9FC8D"/>
                </a:solidFill>
                <a:latin typeface="DM Sans"/>
                <a:ea typeface="DM Sans"/>
                <a:cs typeface="DM Sans"/>
                <a:sym typeface="DM Sans"/>
              </a:rPr>
              <a:t>Do the task as a student would. Jot down any reflections that you have as you do the math!</a:t>
            </a:r>
            <a:endParaRPr b="1" i="0" sz="800" u="none" cap="none" strike="noStrike">
              <a:solidFill>
                <a:srgbClr val="C9FC8D"/>
              </a:solidFill>
              <a:latin typeface="DM Sans"/>
              <a:ea typeface="DM Sans"/>
              <a:cs typeface="DM Sans"/>
              <a:sym typeface="DM Sans"/>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606" name="Shape 606"/>
        <p:cNvGrpSpPr/>
        <p:nvPr/>
      </p:nvGrpSpPr>
      <p:grpSpPr>
        <a:xfrm>
          <a:off x="0" y="0"/>
          <a:ext cx="0" cy="0"/>
          <a:chOff x="0" y="0"/>
          <a:chExt cx="0" cy="0"/>
        </a:xfrm>
      </p:grpSpPr>
      <p:cxnSp>
        <p:nvCxnSpPr>
          <p:cNvPr id="607" name="Google Shape;607;p38"/>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608" name="Google Shape;608;p38"/>
          <p:cNvCxnSpPr/>
          <p:nvPr/>
        </p:nvCxnSpPr>
        <p:spPr>
          <a:xfrm>
            <a:off x="7843850" y="300"/>
            <a:ext cx="0" cy="5141400"/>
          </a:xfrm>
          <a:prstGeom prst="straightConnector1">
            <a:avLst/>
          </a:prstGeom>
          <a:noFill/>
          <a:ln cap="flat" cmpd="sng" w="9525">
            <a:solidFill>
              <a:schemeClr val="dk2"/>
            </a:solidFill>
            <a:prstDash val="solid"/>
            <a:round/>
            <a:headEnd len="sm" w="sm" type="none"/>
            <a:tailEnd len="sm" w="sm" type="none"/>
          </a:ln>
        </p:spPr>
      </p:cxnSp>
      <p:sp>
        <p:nvSpPr>
          <p:cNvPr id="609" name="Google Shape;609;p38"/>
          <p:cNvSpPr txBox="1"/>
          <p:nvPr/>
        </p:nvSpPr>
        <p:spPr>
          <a:xfrm>
            <a:off x="615900" y="303450"/>
            <a:ext cx="6597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Content and Practice Expectations</a:t>
            </a:r>
            <a:endParaRPr b="0" i="0" sz="3300" u="none" cap="none" strike="noStrike">
              <a:solidFill>
                <a:schemeClr val="dk1"/>
              </a:solidFill>
              <a:latin typeface="Nanum Myeongjo"/>
              <a:ea typeface="Nanum Myeongjo"/>
              <a:cs typeface="Nanum Myeongjo"/>
              <a:sym typeface="Nanum Myeongjo"/>
            </a:endParaRPr>
          </a:p>
        </p:txBody>
      </p:sp>
      <p:pic>
        <p:nvPicPr>
          <p:cNvPr id="610" name="Google Shape;610;p38">
            <a:hlinkClick r:id="rId3"/>
          </p:cNvPr>
          <p:cNvPicPr preferRelativeResize="0"/>
          <p:nvPr/>
        </p:nvPicPr>
        <p:blipFill rotWithShape="1">
          <a:blip r:embed="rId4">
            <a:alphaModFix/>
          </a:blip>
          <a:srcRect b="0" l="0" r="0" t="0"/>
          <a:stretch/>
        </p:blipFill>
        <p:spPr>
          <a:xfrm>
            <a:off x="2257113" y="811600"/>
            <a:ext cx="4629786" cy="4078050"/>
          </a:xfrm>
          <a:prstGeom prst="rect">
            <a:avLst/>
          </a:prstGeom>
          <a:noFill/>
          <a:ln>
            <a:noFill/>
          </a:ln>
        </p:spPr>
      </p:pic>
      <p:sp>
        <p:nvSpPr>
          <p:cNvPr id="611" name="Google Shape;611;p38"/>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2" name="Google Shape;612;p38"/>
          <p:cNvSpPr txBox="1"/>
          <p:nvPr/>
        </p:nvSpPr>
        <p:spPr>
          <a:xfrm>
            <a:off x="6976350" y="26790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C9FC8D"/>
                </a:solidFill>
                <a:latin typeface="DM Sans"/>
                <a:ea typeface="DM Sans"/>
                <a:cs typeface="DM Sans"/>
                <a:sym typeface="DM Sans"/>
              </a:rPr>
              <a:t>Choose 1-2 Content and Practice Expectations that student work could give evidence of.</a:t>
            </a:r>
            <a:endParaRPr b="1" i="0" sz="1100" u="none" cap="none" strike="noStrike">
              <a:solidFill>
                <a:srgbClr val="C9FC8D"/>
              </a:solidFill>
              <a:latin typeface="DM Sans"/>
              <a:ea typeface="DM Sans"/>
              <a:cs typeface="DM Sans"/>
              <a:sym typeface="DM Sans"/>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616" name="Shape 616"/>
        <p:cNvGrpSpPr/>
        <p:nvPr/>
      </p:nvGrpSpPr>
      <p:grpSpPr>
        <a:xfrm>
          <a:off x="0" y="0"/>
          <a:ext cx="0" cy="0"/>
          <a:chOff x="0" y="0"/>
          <a:chExt cx="0" cy="0"/>
        </a:xfrm>
      </p:grpSpPr>
      <p:cxnSp>
        <p:nvCxnSpPr>
          <p:cNvPr id="617" name="Google Shape;617;p39"/>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618" name="Google Shape;618;p39"/>
          <p:cNvCxnSpPr/>
          <p:nvPr/>
        </p:nvCxnSpPr>
        <p:spPr>
          <a:xfrm>
            <a:off x="7843850" y="300"/>
            <a:ext cx="0" cy="5141400"/>
          </a:xfrm>
          <a:prstGeom prst="straightConnector1">
            <a:avLst/>
          </a:prstGeom>
          <a:noFill/>
          <a:ln cap="flat" cmpd="sng" w="9525">
            <a:solidFill>
              <a:schemeClr val="dk2"/>
            </a:solidFill>
            <a:prstDash val="solid"/>
            <a:round/>
            <a:headEnd len="sm" w="sm" type="none"/>
            <a:tailEnd len="sm" w="sm" type="none"/>
          </a:ln>
        </p:spPr>
      </p:cxnSp>
      <p:sp>
        <p:nvSpPr>
          <p:cNvPr id="619" name="Google Shape;619;p39"/>
          <p:cNvSpPr txBox="1"/>
          <p:nvPr/>
        </p:nvSpPr>
        <p:spPr>
          <a:xfrm>
            <a:off x="615900" y="303450"/>
            <a:ext cx="6597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Content and Practice Expectations</a:t>
            </a:r>
            <a:endParaRPr b="0" i="0" sz="3300" u="none" cap="none" strike="noStrike">
              <a:solidFill>
                <a:schemeClr val="dk1"/>
              </a:solidFill>
              <a:latin typeface="Nanum Myeongjo"/>
              <a:ea typeface="Nanum Myeongjo"/>
              <a:cs typeface="Nanum Myeongjo"/>
              <a:sym typeface="Nanum Myeongjo"/>
            </a:endParaRPr>
          </a:p>
        </p:txBody>
      </p:sp>
      <p:pic>
        <p:nvPicPr>
          <p:cNvPr id="620" name="Google Shape;620;p39">
            <a:hlinkClick r:id="rId3"/>
          </p:cNvPr>
          <p:cNvPicPr preferRelativeResize="0"/>
          <p:nvPr/>
        </p:nvPicPr>
        <p:blipFill rotWithShape="1">
          <a:blip r:embed="rId4">
            <a:alphaModFix/>
          </a:blip>
          <a:srcRect b="0" l="0" r="0" t="0"/>
          <a:stretch/>
        </p:blipFill>
        <p:spPr>
          <a:xfrm>
            <a:off x="2257113" y="811600"/>
            <a:ext cx="4629786" cy="4078050"/>
          </a:xfrm>
          <a:prstGeom prst="rect">
            <a:avLst/>
          </a:prstGeom>
          <a:noFill/>
          <a:ln>
            <a:noFill/>
          </a:ln>
        </p:spPr>
      </p:pic>
      <p:sp>
        <p:nvSpPr>
          <p:cNvPr id="621" name="Google Shape;621;p39"/>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2" name="Google Shape;622;p39"/>
          <p:cNvSpPr txBox="1"/>
          <p:nvPr/>
        </p:nvSpPr>
        <p:spPr>
          <a:xfrm>
            <a:off x="6976350" y="26790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C9FC8D"/>
                </a:solidFill>
                <a:latin typeface="DM Sans"/>
                <a:ea typeface="DM Sans"/>
                <a:cs typeface="DM Sans"/>
                <a:sym typeface="DM Sans"/>
              </a:rPr>
              <a:t>102.j: Use a linear function model to determine values of interest in a real-world problem.</a:t>
            </a:r>
            <a:endParaRPr b="1" i="0" sz="1100" u="none" cap="none" strike="noStrike">
              <a:solidFill>
                <a:srgbClr val="C9FC8D"/>
              </a:solidFill>
              <a:latin typeface="DM Sans"/>
              <a:ea typeface="DM Sans"/>
              <a:cs typeface="DM Sans"/>
              <a:sym typeface="DM Sans"/>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26" name="Shape 626"/>
        <p:cNvGrpSpPr/>
        <p:nvPr/>
      </p:nvGrpSpPr>
      <p:grpSpPr>
        <a:xfrm>
          <a:off x="0" y="0"/>
          <a:ext cx="0" cy="0"/>
          <a:chOff x="0" y="0"/>
          <a:chExt cx="0" cy="0"/>
        </a:xfrm>
      </p:grpSpPr>
      <p:sp>
        <p:nvSpPr>
          <p:cNvPr id="627" name="Google Shape;627;p40"/>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 xml:space="preserve">In M102 Modeling with Linear Functions and Equations,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628" name="Google Shape;628;p40"/>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629" name="Google Shape;629;p40"/>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630" name="Google Shape;630;p40"/>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31" name="Google Shape;631;p40"/>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632" name="Google Shape;632;p40"/>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633" name="Google Shape;633;p40"/>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634" name="Google Shape;634;p40"/>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38" name="Shape 638"/>
        <p:cNvGrpSpPr/>
        <p:nvPr/>
      </p:nvGrpSpPr>
      <p:grpSpPr>
        <a:xfrm>
          <a:off x="0" y="0"/>
          <a:ext cx="0" cy="0"/>
          <a:chOff x="0" y="0"/>
          <a:chExt cx="0" cy="0"/>
        </a:xfrm>
      </p:grpSpPr>
      <p:sp>
        <p:nvSpPr>
          <p:cNvPr id="639" name="Google Shape;639;p41"/>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 xml:space="preserve">In M102 Modeling with Linear Functions and Equations,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640" name="Google Shape;640;p41"/>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641" name="Google Shape;641;p41"/>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642" name="Google Shape;642;p41"/>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43" name="Google Shape;643;p41"/>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644" name="Google Shape;644;p41"/>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645" name="Google Shape;645;p41"/>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646" name="Google Shape;646;p41"/>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647" name="Google Shape;647;p41"/>
          <p:cNvSpPr/>
          <p:nvPr/>
        </p:nvSpPr>
        <p:spPr>
          <a:xfrm>
            <a:off x="6399300" y="2472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8" name="Google Shape;648;p41"/>
          <p:cNvSpPr txBox="1"/>
          <p:nvPr/>
        </p:nvSpPr>
        <p:spPr>
          <a:xfrm>
            <a:off x="6595350" y="2937350"/>
            <a:ext cx="1554000" cy="1015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BDFCD7"/>
                </a:solidFill>
                <a:latin typeface="DM Sans"/>
                <a:ea typeface="DM Sans"/>
                <a:cs typeface="DM Sans"/>
                <a:sym typeface="DM Sans"/>
              </a:rPr>
              <a:t xml:space="preserve">Which of these principles does this task lend itself to? </a:t>
            </a:r>
            <a:endParaRPr b="1" i="0" sz="1100" u="none" cap="none" strike="noStrike">
              <a:solidFill>
                <a:srgbClr val="BDFCD7"/>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BDFCD7"/>
                </a:solidFill>
                <a:latin typeface="DM Sans"/>
                <a:ea typeface="DM Sans"/>
                <a:cs typeface="DM Sans"/>
                <a:sym typeface="DM Sans"/>
              </a:rPr>
              <a:t xml:space="preserve">Which ones can the task be easily adapted to accommodate? </a:t>
            </a:r>
            <a:endParaRPr b="1" i="0" sz="1100" u="none" cap="none" strike="noStrike">
              <a:solidFill>
                <a:srgbClr val="BDFCD7"/>
              </a:solidFill>
              <a:latin typeface="DM Sans"/>
              <a:ea typeface="DM Sans"/>
              <a:cs typeface="DM Sans"/>
              <a:sym typeface="DM Sans"/>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52" name="Shape 652"/>
        <p:cNvGrpSpPr/>
        <p:nvPr/>
      </p:nvGrpSpPr>
      <p:grpSpPr>
        <a:xfrm>
          <a:off x="0" y="0"/>
          <a:ext cx="0" cy="0"/>
          <a:chOff x="0" y="0"/>
          <a:chExt cx="0" cy="0"/>
        </a:xfrm>
      </p:grpSpPr>
      <p:sp>
        <p:nvSpPr>
          <p:cNvPr id="653" name="Google Shape;653;p42"/>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 xml:space="preserve">In M102 Modeling with Linear Functions and Equations,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654" name="Google Shape;654;p42"/>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655" name="Google Shape;655;p42"/>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656" name="Google Shape;656;p42"/>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57" name="Google Shape;657;p42"/>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658" name="Google Shape;658;p42"/>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659" name="Google Shape;659;p42"/>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660" name="Google Shape;660;p42"/>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661" name="Google Shape;661;p42"/>
          <p:cNvSpPr/>
          <p:nvPr/>
        </p:nvSpPr>
        <p:spPr>
          <a:xfrm>
            <a:off x="6399300" y="2472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2" name="Google Shape;662;p42"/>
          <p:cNvSpPr txBox="1"/>
          <p:nvPr/>
        </p:nvSpPr>
        <p:spPr>
          <a:xfrm>
            <a:off x="6595350" y="3075800"/>
            <a:ext cx="15540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BDFCD7"/>
                </a:solidFill>
                <a:latin typeface="DM Sans"/>
                <a:ea typeface="DM Sans"/>
                <a:cs typeface="DM Sans"/>
                <a:sym typeface="DM Sans"/>
              </a:rPr>
              <a:t xml:space="preserve">Share what </a:t>
            </a:r>
            <a:br>
              <a:rPr b="1" i="0" lang="en-GB" sz="1600" u="none" cap="none" strike="noStrike">
                <a:solidFill>
                  <a:srgbClr val="BDFCD7"/>
                </a:solidFill>
                <a:latin typeface="DM Sans"/>
                <a:ea typeface="DM Sans"/>
                <a:cs typeface="DM Sans"/>
                <a:sym typeface="DM Sans"/>
              </a:rPr>
            </a:br>
            <a:r>
              <a:rPr b="1" i="0" lang="en-GB" sz="1600" u="none" cap="none" strike="noStrike">
                <a:solidFill>
                  <a:srgbClr val="BDFCD7"/>
                </a:solidFill>
                <a:latin typeface="DM Sans"/>
                <a:ea typeface="DM Sans"/>
                <a:cs typeface="DM Sans"/>
                <a:sym typeface="DM Sans"/>
              </a:rPr>
              <a:t>you came up with!</a:t>
            </a:r>
            <a:endParaRPr b="1" i="0" sz="1100" u="none" cap="none" strike="noStrike">
              <a:solidFill>
                <a:srgbClr val="BDFCD7"/>
              </a:solidFill>
              <a:latin typeface="DM Sans"/>
              <a:ea typeface="DM Sans"/>
              <a:cs typeface="DM Sans"/>
              <a:sym typeface="DM Sans"/>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666" name="Shape 666"/>
        <p:cNvGrpSpPr/>
        <p:nvPr/>
      </p:nvGrpSpPr>
      <p:grpSpPr>
        <a:xfrm>
          <a:off x="0" y="0"/>
          <a:ext cx="0" cy="0"/>
          <a:chOff x="0" y="0"/>
          <a:chExt cx="0" cy="0"/>
        </a:xfrm>
      </p:grpSpPr>
      <p:cxnSp>
        <p:nvCxnSpPr>
          <p:cNvPr id="667" name="Google Shape;667;p43"/>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668" name="Google Shape;668;p43"/>
          <p:cNvSpPr txBox="1"/>
          <p:nvPr/>
        </p:nvSpPr>
        <p:spPr>
          <a:xfrm>
            <a:off x="3419850" y="303450"/>
            <a:ext cx="4635000" cy="1819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Task 2:</a:t>
            </a:r>
            <a:endParaRPr b="0" i="0" sz="5200" u="none" cap="none" strike="noStrike">
              <a:solidFill>
                <a:schemeClr val="dk1"/>
              </a:solidFill>
              <a:latin typeface="Nanum Myeongjo"/>
              <a:ea typeface="Nanum Myeongjo"/>
              <a:cs typeface="Nanum Myeongjo"/>
              <a:sym typeface="Nanum Myeongjo"/>
            </a:endParaRPr>
          </a:p>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Student Work Examination</a:t>
            </a:r>
            <a:endParaRPr b="0" i="0" sz="5200" u="none" cap="none" strike="noStrike">
              <a:solidFill>
                <a:schemeClr val="dk1"/>
              </a:solidFill>
              <a:latin typeface="Nanum Myeongjo"/>
              <a:ea typeface="Nanum Myeongjo"/>
              <a:cs typeface="Nanum Myeongjo"/>
              <a:sym typeface="Nanum Myeongjo"/>
            </a:endParaRPr>
          </a:p>
        </p:txBody>
      </p:sp>
      <p:sp>
        <p:nvSpPr>
          <p:cNvPr id="669" name="Google Shape;669;p43"/>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05</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673" name="Shape 673"/>
        <p:cNvGrpSpPr/>
        <p:nvPr/>
      </p:nvGrpSpPr>
      <p:grpSpPr>
        <a:xfrm>
          <a:off x="0" y="0"/>
          <a:ext cx="0" cy="0"/>
          <a:chOff x="0" y="0"/>
          <a:chExt cx="0" cy="0"/>
        </a:xfrm>
      </p:grpSpPr>
      <p:sp>
        <p:nvSpPr>
          <p:cNvPr id="674" name="Google Shape;674;p44"/>
          <p:cNvSpPr txBox="1"/>
          <p:nvPr/>
        </p:nvSpPr>
        <p:spPr>
          <a:xfrm>
            <a:off x="615900" y="1543975"/>
            <a:ext cx="2134800" cy="668100"/>
          </a:xfrm>
          <a:prstGeom prst="rect">
            <a:avLst/>
          </a:prstGeom>
          <a:noFill/>
          <a:ln>
            <a:noFill/>
          </a:ln>
        </p:spPr>
        <p:txBody>
          <a:bodyPr anchorCtr="0" anchor="t" bIns="0" lIns="91425" spcFirstLastPara="1" rIns="0" wrap="square" tIns="0">
            <a:spAutoFit/>
          </a:bodyPr>
          <a:lstStyle/>
          <a:p>
            <a:pPr indent="-88900" lvl="0" marL="82296" marR="0" rtl="0" algn="l">
              <a:lnSpc>
                <a:spcPct val="105000"/>
              </a:lnSpc>
              <a:spcBef>
                <a:spcPts val="1200"/>
              </a:spcBef>
              <a:spcAft>
                <a:spcPts val="0"/>
              </a:spcAft>
              <a:buClr>
                <a:schemeClr val="dk1"/>
              </a:buClr>
              <a:buSzPts val="1400"/>
              <a:buFont typeface="DM Sans"/>
              <a:buChar char="●"/>
            </a:pPr>
            <a:r>
              <a:rPr b="0" i="0" lang="en-GB" sz="1400" u="none" cap="none" strike="noStrike">
                <a:solidFill>
                  <a:schemeClr val="dk1"/>
                </a:solidFill>
                <a:latin typeface="DM Sans"/>
                <a:ea typeface="DM Sans"/>
                <a:cs typeface="DM Sans"/>
                <a:sym typeface="DM Sans"/>
              </a:rPr>
              <a:t>One thing you notice about each piece of student work.</a:t>
            </a:r>
            <a:endParaRPr b="0" i="0" sz="1400" u="none" cap="none" strike="noStrike">
              <a:solidFill>
                <a:schemeClr val="dk1"/>
              </a:solidFill>
              <a:latin typeface="DM Sans"/>
              <a:ea typeface="DM Sans"/>
              <a:cs typeface="DM Sans"/>
              <a:sym typeface="DM Sans"/>
            </a:endParaRPr>
          </a:p>
        </p:txBody>
      </p:sp>
      <p:sp>
        <p:nvSpPr>
          <p:cNvPr id="675" name="Google Shape;675;p44"/>
          <p:cNvSpPr txBox="1"/>
          <p:nvPr/>
        </p:nvSpPr>
        <p:spPr>
          <a:xfrm>
            <a:off x="615900" y="1231450"/>
            <a:ext cx="2617200" cy="2154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400"/>
              <a:buFont typeface="Arial"/>
              <a:buNone/>
            </a:pPr>
            <a:r>
              <a:rPr b="0" i="0" lang="en-GB" sz="1400" u="none" cap="none" strike="noStrike">
                <a:solidFill>
                  <a:schemeClr val="dk1"/>
                </a:solidFill>
                <a:latin typeface="DM Sans Medium"/>
                <a:ea typeface="DM Sans Medium"/>
                <a:cs typeface="DM Sans Medium"/>
                <a:sym typeface="DM Sans Medium"/>
              </a:rPr>
              <a:t>Jot down</a:t>
            </a:r>
            <a:endParaRPr b="0" i="0" sz="1400" u="none" cap="none" strike="noStrike">
              <a:solidFill>
                <a:srgbClr val="000000"/>
              </a:solidFill>
              <a:latin typeface="DM Sans Medium"/>
              <a:ea typeface="DM Sans Medium"/>
              <a:cs typeface="DM Sans Medium"/>
              <a:sym typeface="DM Sans Medium"/>
            </a:endParaRPr>
          </a:p>
        </p:txBody>
      </p:sp>
      <p:cxnSp>
        <p:nvCxnSpPr>
          <p:cNvPr id="676" name="Google Shape;676;p44"/>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677" name="Google Shape;677;p44"/>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678" name="Google Shape;678;p44"/>
          <p:cNvSpPr txBox="1"/>
          <p:nvPr/>
        </p:nvSpPr>
        <p:spPr>
          <a:xfrm>
            <a:off x="615900" y="303450"/>
            <a:ext cx="62607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Round 1:What do you notice?</a:t>
            </a:r>
            <a:endParaRPr b="0" i="0" sz="3300" u="none" cap="none" strike="noStrike">
              <a:solidFill>
                <a:schemeClr val="dk1"/>
              </a:solidFill>
              <a:latin typeface="Nanum Myeongjo"/>
              <a:ea typeface="Nanum Myeongjo"/>
              <a:cs typeface="Nanum Myeongjo"/>
              <a:sym typeface="Nanum Myeongjo"/>
            </a:endParaRPr>
          </a:p>
        </p:txBody>
      </p:sp>
      <p:pic>
        <p:nvPicPr>
          <p:cNvPr id="679" name="Google Shape;679;p44"/>
          <p:cNvPicPr preferRelativeResize="0"/>
          <p:nvPr/>
        </p:nvPicPr>
        <p:blipFill rotWithShape="1">
          <a:blip r:embed="rId3">
            <a:alphaModFix/>
          </a:blip>
          <a:srcRect b="1531" l="6890" r="6656" t="54922"/>
          <a:stretch/>
        </p:blipFill>
        <p:spPr>
          <a:xfrm>
            <a:off x="2811675" y="834975"/>
            <a:ext cx="6260726" cy="4188376"/>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683" name="Shape 683"/>
        <p:cNvGrpSpPr/>
        <p:nvPr/>
      </p:nvGrpSpPr>
      <p:grpSpPr>
        <a:xfrm>
          <a:off x="0" y="0"/>
          <a:ext cx="0" cy="0"/>
          <a:chOff x="0" y="0"/>
          <a:chExt cx="0" cy="0"/>
        </a:xfrm>
      </p:grpSpPr>
      <p:sp>
        <p:nvSpPr>
          <p:cNvPr id="684" name="Google Shape;684;p45"/>
          <p:cNvSpPr txBox="1"/>
          <p:nvPr/>
        </p:nvSpPr>
        <p:spPr>
          <a:xfrm>
            <a:off x="615900" y="1543975"/>
            <a:ext cx="2134800" cy="668100"/>
          </a:xfrm>
          <a:prstGeom prst="rect">
            <a:avLst/>
          </a:prstGeom>
          <a:noFill/>
          <a:ln>
            <a:noFill/>
          </a:ln>
        </p:spPr>
        <p:txBody>
          <a:bodyPr anchorCtr="0" anchor="t" bIns="0" lIns="91425" spcFirstLastPara="1" rIns="0" wrap="square" tIns="0">
            <a:spAutoFit/>
          </a:bodyPr>
          <a:lstStyle/>
          <a:p>
            <a:pPr indent="-88900" lvl="0" marL="82296" marR="0" rtl="0" algn="l">
              <a:lnSpc>
                <a:spcPct val="105000"/>
              </a:lnSpc>
              <a:spcBef>
                <a:spcPts val="1200"/>
              </a:spcBef>
              <a:spcAft>
                <a:spcPts val="0"/>
              </a:spcAft>
              <a:buClr>
                <a:schemeClr val="dk1"/>
              </a:buClr>
              <a:buSzPts val="1400"/>
              <a:buFont typeface="DM Sans"/>
              <a:buChar char="●"/>
            </a:pPr>
            <a:r>
              <a:rPr b="0" i="0" lang="en-GB" sz="1400" u="none" cap="none" strike="noStrike">
                <a:solidFill>
                  <a:schemeClr val="dk1"/>
                </a:solidFill>
                <a:latin typeface="DM Sans"/>
                <a:ea typeface="DM Sans"/>
                <a:cs typeface="DM Sans"/>
                <a:sym typeface="DM Sans"/>
              </a:rPr>
              <a:t>One thing you notice about each piece of student work.</a:t>
            </a:r>
            <a:endParaRPr b="0" i="0" sz="1400" u="none" cap="none" strike="noStrike">
              <a:solidFill>
                <a:schemeClr val="dk1"/>
              </a:solidFill>
              <a:latin typeface="DM Sans"/>
              <a:ea typeface="DM Sans"/>
              <a:cs typeface="DM Sans"/>
              <a:sym typeface="DM Sans"/>
            </a:endParaRPr>
          </a:p>
        </p:txBody>
      </p:sp>
      <p:sp>
        <p:nvSpPr>
          <p:cNvPr id="685" name="Google Shape;685;p45"/>
          <p:cNvSpPr txBox="1"/>
          <p:nvPr/>
        </p:nvSpPr>
        <p:spPr>
          <a:xfrm>
            <a:off x="615900" y="1231450"/>
            <a:ext cx="2617200" cy="2154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400"/>
              <a:buFont typeface="Arial"/>
              <a:buNone/>
            </a:pPr>
            <a:r>
              <a:rPr b="0" i="0" lang="en-GB" sz="1400" u="none" cap="none" strike="noStrike">
                <a:solidFill>
                  <a:schemeClr val="dk1"/>
                </a:solidFill>
                <a:latin typeface="DM Sans Medium"/>
                <a:ea typeface="DM Sans Medium"/>
                <a:cs typeface="DM Sans Medium"/>
                <a:sym typeface="DM Sans Medium"/>
              </a:rPr>
              <a:t>Jot down</a:t>
            </a:r>
            <a:endParaRPr b="0" i="0" sz="1400" u="none" cap="none" strike="noStrike">
              <a:solidFill>
                <a:srgbClr val="000000"/>
              </a:solidFill>
              <a:latin typeface="DM Sans Medium"/>
              <a:ea typeface="DM Sans Medium"/>
              <a:cs typeface="DM Sans Medium"/>
              <a:sym typeface="DM Sans Medium"/>
            </a:endParaRPr>
          </a:p>
        </p:txBody>
      </p:sp>
      <p:cxnSp>
        <p:nvCxnSpPr>
          <p:cNvPr id="686" name="Google Shape;686;p45"/>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687" name="Google Shape;687;p45"/>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688" name="Google Shape;688;p45"/>
          <p:cNvSpPr txBox="1"/>
          <p:nvPr/>
        </p:nvSpPr>
        <p:spPr>
          <a:xfrm>
            <a:off x="615900" y="303450"/>
            <a:ext cx="62607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Round 1:What do you notice?</a:t>
            </a:r>
            <a:endParaRPr b="0" i="0" sz="3300" u="none" cap="none" strike="noStrike">
              <a:solidFill>
                <a:schemeClr val="dk1"/>
              </a:solidFill>
              <a:latin typeface="Nanum Myeongjo"/>
              <a:ea typeface="Nanum Myeongjo"/>
              <a:cs typeface="Nanum Myeongjo"/>
              <a:sym typeface="Nanum Myeongjo"/>
            </a:endParaRPr>
          </a:p>
        </p:txBody>
      </p:sp>
      <p:sp>
        <p:nvSpPr>
          <p:cNvPr id="689" name="Google Shape;689;p45"/>
          <p:cNvSpPr/>
          <p:nvPr/>
        </p:nvSpPr>
        <p:spPr>
          <a:xfrm>
            <a:off x="615900" y="27370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0" name="Google Shape;690;p45"/>
          <p:cNvSpPr txBox="1"/>
          <p:nvPr/>
        </p:nvSpPr>
        <p:spPr>
          <a:xfrm>
            <a:off x="811950" y="3424300"/>
            <a:ext cx="1554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C9FC8D"/>
                </a:solidFill>
                <a:latin typeface="DM Sans"/>
                <a:ea typeface="DM Sans"/>
                <a:cs typeface="DM Sans"/>
                <a:sym typeface="DM Sans"/>
              </a:rPr>
              <a:t>Come off mute and share what you saw!</a:t>
            </a:r>
            <a:endParaRPr b="1" i="0" sz="1400" u="none" cap="none" strike="noStrike">
              <a:solidFill>
                <a:srgbClr val="C9FC8D"/>
              </a:solidFill>
              <a:latin typeface="DM Sans"/>
              <a:ea typeface="DM Sans"/>
              <a:cs typeface="DM Sans"/>
              <a:sym typeface="DM Sans"/>
            </a:endParaRPr>
          </a:p>
        </p:txBody>
      </p:sp>
      <p:pic>
        <p:nvPicPr>
          <p:cNvPr id="691" name="Google Shape;691;p45"/>
          <p:cNvPicPr preferRelativeResize="0"/>
          <p:nvPr/>
        </p:nvPicPr>
        <p:blipFill rotWithShape="1">
          <a:blip r:embed="rId3">
            <a:alphaModFix/>
          </a:blip>
          <a:srcRect b="1531" l="6890" r="6656" t="54922"/>
          <a:stretch/>
        </p:blipFill>
        <p:spPr>
          <a:xfrm>
            <a:off x="2811675" y="834975"/>
            <a:ext cx="6260726" cy="4188376"/>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95" name="Shape 695"/>
        <p:cNvGrpSpPr/>
        <p:nvPr/>
      </p:nvGrpSpPr>
      <p:grpSpPr>
        <a:xfrm>
          <a:off x="0" y="0"/>
          <a:ext cx="0" cy="0"/>
          <a:chOff x="0" y="0"/>
          <a:chExt cx="0" cy="0"/>
        </a:xfrm>
      </p:grpSpPr>
      <p:cxnSp>
        <p:nvCxnSpPr>
          <p:cNvPr id="696" name="Google Shape;696;g3611b935fec_0_257"/>
          <p:cNvCxnSpPr/>
          <p:nvPr/>
        </p:nvCxnSpPr>
        <p:spPr>
          <a:xfrm>
            <a:off x="6900" y="1085975"/>
            <a:ext cx="9152400" cy="0"/>
          </a:xfrm>
          <a:prstGeom prst="straightConnector1">
            <a:avLst/>
          </a:prstGeom>
          <a:noFill/>
          <a:ln cap="flat" cmpd="sng" w="9525">
            <a:solidFill>
              <a:srgbClr val="000000"/>
            </a:solidFill>
            <a:prstDash val="solid"/>
            <a:round/>
            <a:headEnd len="sm" w="sm" type="none"/>
            <a:tailEnd len="sm" w="sm" type="none"/>
          </a:ln>
        </p:spPr>
      </p:cxnSp>
      <p:sp>
        <p:nvSpPr>
          <p:cNvPr id="697" name="Google Shape;697;g3611b935fec_0_257"/>
          <p:cNvSpPr txBox="1"/>
          <p:nvPr/>
        </p:nvSpPr>
        <p:spPr>
          <a:xfrm>
            <a:off x="3120200" y="608950"/>
            <a:ext cx="5396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Let’s examine some work together:</a:t>
            </a:r>
            <a:endParaRPr b="1" i="0" sz="1400" u="none" cap="none" strike="noStrike">
              <a:solidFill>
                <a:schemeClr val="dk1"/>
              </a:solidFill>
              <a:latin typeface="DM Sans"/>
              <a:ea typeface="DM Sans"/>
              <a:cs typeface="DM Sans"/>
              <a:sym typeface="DM Sans"/>
            </a:endParaRPr>
          </a:p>
        </p:txBody>
      </p:sp>
      <p:cxnSp>
        <p:nvCxnSpPr>
          <p:cNvPr id="698" name="Google Shape;698;g3611b935fec_0_257"/>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699" name="Google Shape;699;g3611b935fec_0_257"/>
          <p:cNvSpPr/>
          <p:nvPr/>
        </p:nvSpPr>
        <p:spPr>
          <a:xfrm>
            <a:off x="0" y="0"/>
            <a:ext cx="2796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700" name="Google Shape;700;g3611b935fec_0_257"/>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701" name="Google Shape;701;g3611b935fec_0_257"/>
          <p:cNvCxnSpPr/>
          <p:nvPr/>
        </p:nvCxnSpPr>
        <p:spPr>
          <a:xfrm>
            <a:off x="2796525"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702" name="Google Shape;702;g3611b935fec_0_257"/>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703" name="Google Shape;703;g3611b935fec_0_257"/>
          <p:cNvSpPr txBox="1"/>
          <p:nvPr/>
        </p:nvSpPr>
        <p:spPr>
          <a:xfrm>
            <a:off x="325175" y="647000"/>
            <a:ext cx="2169900" cy="20319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Round 2:</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What evidence of learning is there?</a:t>
            </a:r>
            <a:endParaRPr b="0" i="0" sz="3300" u="none" cap="none" strike="noStrike">
              <a:solidFill>
                <a:schemeClr val="dk1"/>
              </a:solidFill>
              <a:latin typeface="Nanum Myeongjo"/>
              <a:ea typeface="Nanum Myeongjo"/>
              <a:cs typeface="Nanum Myeongjo"/>
              <a:sym typeface="Nanum Myeongjo"/>
            </a:endParaRPr>
          </a:p>
        </p:txBody>
      </p:sp>
      <p:sp>
        <p:nvSpPr>
          <p:cNvPr id="704" name="Google Shape;704;g3611b935fec_0_257"/>
          <p:cNvSpPr txBox="1"/>
          <p:nvPr/>
        </p:nvSpPr>
        <p:spPr>
          <a:xfrm>
            <a:off x="325175" y="2843600"/>
            <a:ext cx="21699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400"/>
              <a:buFont typeface="Arial"/>
              <a:buNone/>
            </a:pPr>
            <a:r>
              <a:rPr b="1" i="0" lang="en-GB" sz="1400" u="none" cap="none" strike="noStrike">
                <a:solidFill>
                  <a:schemeClr val="dk1"/>
                </a:solidFill>
                <a:latin typeface="DM Sans"/>
                <a:ea typeface="DM Sans"/>
                <a:cs typeface="DM Sans"/>
                <a:sym typeface="DM Sans"/>
              </a:rPr>
              <a:t>102.j: Use a linear function model to determine values of interest in a real-world problem.</a:t>
            </a:r>
            <a:endParaRPr b="1" i="0" sz="1000" u="none" cap="none" strike="noStrike">
              <a:solidFill>
                <a:schemeClr val="dk1"/>
              </a:solidFill>
              <a:latin typeface="DM Sans"/>
              <a:ea typeface="DM Sans"/>
              <a:cs typeface="DM Sans"/>
              <a:sym typeface="DM Sans"/>
            </a:endParaRPr>
          </a:p>
        </p:txBody>
      </p:sp>
      <p:cxnSp>
        <p:nvCxnSpPr>
          <p:cNvPr id="705" name="Google Shape;705;g3611b935fec_0_257"/>
          <p:cNvCxnSpPr/>
          <p:nvPr/>
        </p:nvCxnSpPr>
        <p:spPr>
          <a:xfrm>
            <a:off x="4885475" y="1085975"/>
            <a:ext cx="0" cy="3745500"/>
          </a:xfrm>
          <a:prstGeom prst="straightConnector1">
            <a:avLst/>
          </a:prstGeom>
          <a:noFill/>
          <a:ln cap="flat" cmpd="sng" w="9525">
            <a:solidFill>
              <a:schemeClr val="dk1"/>
            </a:solidFill>
            <a:prstDash val="solid"/>
            <a:round/>
            <a:headEnd len="sm" w="sm" type="none"/>
            <a:tailEnd len="sm" w="sm" type="none"/>
          </a:ln>
        </p:spPr>
      </p:cxnSp>
      <p:cxnSp>
        <p:nvCxnSpPr>
          <p:cNvPr id="706" name="Google Shape;706;g3611b935fec_0_257"/>
          <p:cNvCxnSpPr/>
          <p:nvPr/>
        </p:nvCxnSpPr>
        <p:spPr>
          <a:xfrm>
            <a:off x="6898225" y="1085975"/>
            <a:ext cx="0" cy="3745500"/>
          </a:xfrm>
          <a:prstGeom prst="straightConnector1">
            <a:avLst/>
          </a:prstGeom>
          <a:noFill/>
          <a:ln cap="flat" cmpd="sng" w="9525">
            <a:solidFill>
              <a:schemeClr val="dk1"/>
            </a:solidFill>
            <a:prstDash val="solid"/>
            <a:round/>
            <a:headEnd len="sm" w="sm" type="none"/>
            <a:tailEnd len="sm" w="sm" type="none"/>
          </a:ln>
        </p:spPr>
      </p:cxnSp>
      <p:sp>
        <p:nvSpPr>
          <p:cNvPr id="707" name="Google Shape;707;g3611b935fec_0_257"/>
          <p:cNvSpPr txBox="1"/>
          <p:nvPr/>
        </p:nvSpPr>
        <p:spPr>
          <a:xfrm>
            <a:off x="3008088" y="1262550"/>
            <a:ext cx="1665900" cy="2342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Conference and Provide Revision Support</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shows evidence of an emerging understanding of the targeted expectation(s). After conferencing and additional instruction/learning, the student may provide a revised or different artifact as evidence of their learning.</a:t>
            </a:r>
            <a:endParaRPr b="0" i="0" sz="1000" u="none" cap="none" strike="noStrike">
              <a:solidFill>
                <a:srgbClr val="000000"/>
              </a:solidFill>
              <a:latin typeface="DM Sans"/>
              <a:ea typeface="DM Sans"/>
              <a:cs typeface="DM Sans"/>
              <a:sym typeface="DM Sans"/>
            </a:endParaRPr>
          </a:p>
        </p:txBody>
      </p:sp>
      <p:sp>
        <p:nvSpPr>
          <p:cNvPr id="708" name="Google Shape;708;g3611b935fec_0_257"/>
          <p:cNvSpPr txBox="1"/>
          <p:nvPr/>
        </p:nvSpPr>
        <p:spPr>
          <a:xfrm>
            <a:off x="5058900" y="1262550"/>
            <a:ext cx="1665900" cy="1988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Accept with Revision</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b="0" i="0" sz="1000" u="none" cap="none" strike="noStrike">
              <a:solidFill>
                <a:srgbClr val="000000"/>
              </a:solidFill>
              <a:latin typeface="DM Sans"/>
              <a:ea typeface="DM Sans"/>
              <a:cs typeface="DM Sans"/>
              <a:sym typeface="DM Sans"/>
            </a:endParaRPr>
          </a:p>
        </p:txBody>
      </p:sp>
      <p:sp>
        <p:nvSpPr>
          <p:cNvPr id="709" name="Google Shape;709;g3611b935fec_0_257"/>
          <p:cNvSpPr txBox="1"/>
          <p:nvPr/>
        </p:nvSpPr>
        <p:spPr>
          <a:xfrm>
            <a:off x="7071650" y="1262550"/>
            <a:ext cx="1665900" cy="926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 xml:space="preserve">Accept </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demonstrates evidence that they have met the targeted expectation(s).</a:t>
            </a:r>
            <a:endParaRPr b="0" i="0" sz="1000" u="none" cap="none" strike="noStrike">
              <a:solidFill>
                <a:srgbClr val="000000"/>
              </a:solidFill>
              <a:latin typeface="DM Sans"/>
              <a:ea typeface="DM Sans"/>
              <a:cs typeface="DM Sans"/>
              <a:sym typeface="DM Sans"/>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713" name="Shape 713"/>
        <p:cNvGrpSpPr/>
        <p:nvPr/>
      </p:nvGrpSpPr>
      <p:grpSpPr>
        <a:xfrm>
          <a:off x="0" y="0"/>
          <a:ext cx="0" cy="0"/>
          <a:chOff x="0" y="0"/>
          <a:chExt cx="0" cy="0"/>
        </a:xfrm>
      </p:grpSpPr>
      <p:cxnSp>
        <p:nvCxnSpPr>
          <p:cNvPr id="714" name="Google Shape;714;g3611b935fec_0_274"/>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715" name="Google Shape;715;g3611b935fec_0_274"/>
          <p:cNvSpPr txBox="1"/>
          <p:nvPr/>
        </p:nvSpPr>
        <p:spPr>
          <a:xfrm>
            <a:off x="615900" y="303450"/>
            <a:ext cx="50679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Examining Student Work</a:t>
            </a:r>
            <a:endParaRPr b="0" i="0" sz="3300" u="none" cap="none" strike="noStrike">
              <a:solidFill>
                <a:schemeClr val="dk1"/>
              </a:solidFill>
              <a:latin typeface="Nanum Myeongjo"/>
              <a:ea typeface="Nanum Myeongjo"/>
              <a:cs typeface="Nanum Myeongjo"/>
              <a:sym typeface="Nanum Myeongjo"/>
            </a:endParaRPr>
          </a:p>
        </p:txBody>
      </p:sp>
      <p:cxnSp>
        <p:nvCxnSpPr>
          <p:cNvPr id="716" name="Google Shape;716;g3611b935fec_0_274"/>
          <p:cNvCxnSpPr/>
          <p:nvPr/>
        </p:nvCxnSpPr>
        <p:spPr>
          <a:xfrm>
            <a:off x="5674175" y="300"/>
            <a:ext cx="0" cy="5141400"/>
          </a:xfrm>
          <a:prstGeom prst="straightConnector1">
            <a:avLst/>
          </a:prstGeom>
          <a:noFill/>
          <a:ln cap="flat" cmpd="sng" w="9525">
            <a:solidFill>
              <a:schemeClr val="dk2"/>
            </a:solidFill>
            <a:prstDash val="solid"/>
            <a:round/>
            <a:headEnd len="sm" w="sm" type="none"/>
            <a:tailEnd len="sm" w="sm" type="none"/>
          </a:ln>
        </p:spPr>
      </p:cxnSp>
      <p:graphicFrame>
        <p:nvGraphicFramePr>
          <p:cNvPr id="717" name="Google Shape;717;g3611b935fec_0_274"/>
          <p:cNvGraphicFramePr/>
          <p:nvPr/>
        </p:nvGraphicFramePr>
        <p:xfrm>
          <a:off x="1329888" y="1246550"/>
          <a:ext cx="3000000" cy="3000000"/>
        </p:xfrm>
        <a:graphic>
          <a:graphicData uri="http://schemas.openxmlformats.org/drawingml/2006/table">
            <a:tbl>
              <a:tblPr>
                <a:noFill/>
                <a:tableStyleId>{8E8E331C-B9CB-44F2-9291-87A1758B3EB2}</a:tableStyleId>
              </a:tblPr>
              <a:tblGrid>
                <a:gridCol w="1784375"/>
                <a:gridCol w="1784375"/>
                <a:gridCol w="1784375"/>
              </a:tblGrid>
              <a:tr h="381325">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nchor="ctr">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nchor="ctr">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nchor="ctr">
                    <a:solidFill>
                      <a:srgbClr val="83FBA3"/>
                    </a:solidFill>
                  </a:tcPr>
                </a:tc>
              </a:tr>
              <a:tr h="1246575">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R cap="flat" cmpd="sng" w="12700">
                      <a:solidFill>
                        <a:srgbClr val="1F1F1F"/>
                      </a:solidFill>
                      <a:prstDash val="solid"/>
                      <a:round/>
                      <a:headEnd len="sm" w="sm" type="none"/>
                      <a:tailEnd len="sm" w="sm" type="none"/>
                    </a:lnR>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solidFill>
                      <a:srgbClr val="FFFFFF"/>
                    </a:solidFill>
                  </a:tcPr>
                </a:tc>
              </a:tr>
            </a:tbl>
          </a:graphicData>
        </a:graphic>
      </p:graphicFrame>
      <p:pic>
        <p:nvPicPr>
          <p:cNvPr id="718" name="Google Shape;718;g3611b935fec_0_274"/>
          <p:cNvPicPr preferRelativeResize="0"/>
          <p:nvPr/>
        </p:nvPicPr>
        <p:blipFill rotWithShape="1">
          <a:blip r:embed="rId3">
            <a:alphaModFix/>
          </a:blip>
          <a:srcRect b="0" l="0" r="0" t="0"/>
          <a:stretch/>
        </p:blipFill>
        <p:spPr>
          <a:xfrm>
            <a:off x="111675" y="1635525"/>
            <a:ext cx="544274" cy="534625"/>
          </a:xfrm>
          <a:prstGeom prst="rect">
            <a:avLst/>
          </a:prstGeom>
          <a:noFill/>
          <a:ln>
            <a:noFill/>
          </a:ln>
        </p:spPr>
      </p:pic>
      <p:pic>
        <p:nvPicPr>
          <p:cNvPr id="719" name="Google Shape;719;g3611b935fec_0_274"/>
          <p:cNvPicPr preferRelativeResize="0"/>
          <p:nvPr/>
        </p:nvPicPr>
        <p:blipFill rotWithShape="1">
          <a:blip r:embed="rId3">
            <a:alphaModFix/>
          </a:blip>
          <a:srcRect b="0" l="0" r="0" t="0"/>
          <a:stretch/>
        </p:blipFill>
        <p:spPr>
          <a:xfrm>
            <a:off x="264075" y="1787925"/>
            <a:ext cx="544274" cy="534625"/>
          </a:xfrm>
          <a:prstGeom prst="rect">
            <a:avLst/>
          </a:prstGeom>
          <a:noFill/>
          <a:ln>
            <a:noFill/>
          </a:ln>
        </p:spPr>
      </p:pic>
      <p:pic>
        <p:nvPicPr>
          <p:cNvPr id="720" name="Google Shape;720;g3611b935fec_0_274"/>
          <p:cNvPicPr preferRelativeResize="0"/>
          <p:nvPr/>
        </p:nvPicPr>
        <p:blipFill rotWithShape="1">
          <a:blip r:embed="rId3">
            <a:alphaModFix/>
          </a:blip>
          <a:srcRect b="0" l="0" r="0" t="0"/>
          <a:stretch/>
        </p:blipFill>
        <p:spPr>
          <a:xfrm>
            <a:off x="416475" y="1940325"/>
            <a:ext cx="544274" cy="534625"/>
          </a:xfrm>
          <a:prstGeom prst="rect">
            <a:avLst/>
          </a:prstGeom>
          <a:noFill/>
          <a:ln>
            <a:noFill/>
          </a:ln>
        </p:spPr>
      </p:pic>
      <p:pic>
        <p:nvPicPr>
          <p:cNvPr id="721" name="Google Shape;721;g3611b935fec_0_274"/>
          <p:cNvPicPr preferRelativeResize="0"/>
          <p:nvPr/>
        </p:nvPicPr>
        <p:blipFill rotWithShape="1">
          <a:blip r:embed="rId3">
            <a:alphaModFix/>
          </a:blip>
          <a:srcRect b="0" l="0" r="0" t="0"/>
          <a:stretch/>
        </p:blipFill>
        <p:spPr>
          <a:xfrm>
            <a:off x="568875" y="2092725"/>
            <a:ext cx="544274" cy="534625"/>
          </a:xfrm>
          <a:prstGeom prst="rect">
            <a:avLst/>
          </a:prstGeom>
          <a:noFill/>
          <a:ln>
            <a:noFill/>
          </a:ln>
        </p:spPr>
      </p:pic>
      <p:pic>
        <p:nvPicPr>
          <p:cNvPr id="722" name="Google Shape;722;g3611b935fec_0_274"/>
          <p:cNvPicPr preferRelativeResize="0"/>
          <p:nvPr/>
        </p:nvPicPr>
        <p:blipFill rotWithShape="1">
          <a:blip r:embed="rId3">
            <a:alphaModFix/>
          </a:blip>
          <a:srcRect b="0" l="0" r="0" t="0"/>
          <a:stretch/>
        </p:blipFill>
        <p:spPr>
          <a:xfrm>
            <a:off x="721275" y="2245125"/>
            <a:ext cx="544274" cy="534625"/>
          </a:xfrm>
          <a:prstGeom prst="rect">
            <a:avLst/>
          </a:prstGeom>
          <a:noFill/>
          <a:ln>
            <a:noFill/>
          </a:ln>
        </p:spPr>
      </p:pic>
      <p:sp>
        <p:nvSpPr>
          <p:cNvPr id="723" name="Google Shape;723;g3611b935fec_0_274"/>
          <p:cNvSpPr/>
          <p:nvPr/>
        </p:nvSpPr>
        <p:spPr>
          <a:xfrm rot="10800000">
            <a:off x="1265624" y="232255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4" name="Google Shape;724;g3611b935fec_0_274"/>
          <p:cNvSpPr/>
          <p:nvPr/>
        </p:nvSpPr>
        <p:spPr>
          <a:xfrm>
            <a:off x="615898"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5" name="Google Shape;725;g3611b935fec_0_274"/>
          <p:cNvSpPr txBox="1"/>
          <p:nvPr/>
        </p:nvSpPr>
        <p:spPr>
          <a:xfrm>
            <a:off x="754950" y="3496300"/>
            <a:ext cx="1371300" cy="1200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300" u="none" cap="none" strike="noStrike">
                <a:solidFill>
                  <a:srgbClr val="83FBA3"/>
                </a:solidFill>
                <a:latin typeface="DM Sans"/>
                <a:ea typeface="DM Sans"/>
                <a:cs typeface="DM Sans"/>
                <a:sym typeface="DM Sans"/>
              </a:rPr>
              <a:t>Drag a checkmark to the Criteria for Success to reflect evidence of learning</a:t>
            </a:r>
            <a:endParaRPr b="1" i="0" sz="700" u="none" cap="none" strike="noStrike">
              <a:solidFill>
                <a:srgbClr val="83FBA3"/>
              </a:solidFill>
              <a:latin typeface="DM Sans"/>
              <a:ea typeface="DM Sans"/>
              <a:cs typeface="DM Sans"/>
              <a:sym typeface="DM Sans"/>
            </a:endParaRPr>
          </a:p>
        </p:txBody>
      </p:sp>
      <p:graphicFrame>
        <p:nvGraphicFramePr>
          <p:cNvPr id="726" name="Google Shape;726;g3611b935fec_0_274"/>
          <p:cNvGraphicFramePr/>
          <p:nvPr/>
        </p:nvGraphicFramePr>
        <p:xfrm>
          <a:off x="5926900" y="2474950"/>
          <a:ext cx="3000000" cy="3000000"/>
        </p:xfrm>
        <a:graphic>
          <a:graphicData uri="http://schemas.openxmlformats.org/drawingml/2006/table">
            <a:tbl>
              <a:tblPr>
                <a:noFill/>
                <a:tableStyleId>{EC278D0E-33D5-424B-8050-CB4A33D7545C}</a:tableStyleId>
              </a:tblPr>
              <a:tblGrid>
                <a:gridCol w="2913900"/>
              </a:tblGrid>
              <a:tr h="635750">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rgbClr val="000000"/>
                          </a:solidFill>
                        </a:rPr>
                        <a:t>Your thoughts about the evidence visible in the work</a:t>
                      </a:r>
                      <a:r>
                        <a:rPr lang="en-GB" sz="1400" u="none" cap="none" strike="noStrike">
                          <a:solidFill>
                            <a:srgbClr val="000000"/>
                          </a:solidFill>
                        </a:rPr>
                        <a:t>.</a:t>
                      </a:r>
                      <a:endParaRPr b="1"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83FBA3"/>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
        <p:nvSpPr>
          <p:cNvPr id="727" name="Google Shape;727;g3611b935fec_0_274"/>
          <p:cNvSpPr/>
          <p:nvPr/>
        </p:nvSpPr>
        <p:spPr>
          <a:xfrm>
            <a:off x="3334160"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8" name="Google Shape;728;g3611b935fec_0_274"/>
          <p:cNvSpPr txBox="1"/>
          <p:nvPr/>
        </p:nvSpPr>
        <p:spPr>
          <a:xfrm>
            <a:off x="3473212" y="3680950"/>
            <a:ext cx="1371300" cy="831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800" u="none" cap="none" strike="noStrike">
                <a:solidFill>
                  <a:srgbClr val="83FBA3"/>
                </a:solidFill>
                <a:latin typeface="DM Sans"/>
                <a:ea typeface="DM Sans"/>
                <a:cs typeface="DM Sans"/>
                <a:sym typeface="DM Sans"/>
              </a:rPr>
              <a:t>Type out your thoughts</a:t>
            </a:r>
            <a:endParaRPr b="1" i="0" sz="1200" u="none" cap="none" strike="noStrike">
              <a:solidFill>
                <a:srgbClr val="83FBA3"/>
              </a:solidFill>
              <a:latin typeface="DM Sans"/>
              <a:ea typeface="DM Sans"/>
              <a:cs typeface="DM Sans"/>
              <a:sym typeface="DM Sans"/>
            </a:endParaRPr>
          </a:p>
        </p:txBody>
      </p:sp>
      <p:sp>
        <p:nvSpPr>
          <p:cNvPr id="729" name="Google Shape;729;g3611b935fec_0_274"/>
          <p:cNvSpPr/>
          <p:nvPr/>
        </p:nvSpPr>
        <p:spPr>
          <a:xfrm rot="10800000">
            <a:off x="5051049" y="394450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733" name="Shape 733"/>
        <p:cNvGrpSpPr/>
        <p:nvPr/>
      </p:nvGrpSpPr>
      <p:grpSpPr>
        <a:xfrm>
          <a:off x="0" y="0"/>
          <a:ext cx="0" cy="0"/>
          <a:chOff x="0" y="0"/>
          <a:chExt cx="0" cy="0"/>
        </a:xfrm>
      </p:grpSpPr>
      <p:cxnSp>
        <p:nvCxnSpPr>
          <p:cNvPr id="734" name="Google Shape;734;p48"/>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735" name="Google Shape;735;p48"/>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#1</a:t>
            </a:r>
            <a:endParaRPr b="0" i="0" sz="3300" u="none" cap="none" strike="noStrike">
              <a:solidFill>
                <a:schemeClr val="dk1"/>
              </a:solidFill>
              <a:latin typeface="Nanum Myeongjo"/>
              <a:ea typeface="Nanum Myeongjo"/>
              <a:cs typeface="Nanum Myeongjo"/>
              <a:sym typeface="Nanum Myeongjo"/>
            </a:endParaRPr>
          </a:p>
        </p:txBody>
      </p:sp>
      <p:cxnSp>
        <p:nvCxnSpPr>
          <p:cNvPr id="736" name="Google Shape;736;p48"/>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737" name="Google Shape;737;p48"/>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insert image 1 of student work</a:t>
            </a:r>
            <a:endParaRPr b="0" i="0" sz="1400" u="none" cap="none" strike="noStrike">
              <a:solidFill>
                <a:srgbClr val="000000"/>
              </a:solidFill>
              <a:latin typeface="Arial"/>
              <a:ea typeface="Arial"/>
              <a:cs typeface="Arial"/>
              <a:sym typeface="Arial"/>
            </a:endParaRPr>
          </a:p>
        </p:txBody>
      </p:sp>
      <p:pic>
        <p:nvPicPr>
          <p:cNvPr id="738" name="Google Shape;738;p48"/>
          <p:cNvPicPr preferRelativeResize="0"/>
          <p:nvPr/>
        </p:nvPicPr>
        <p:blipFill rotWithShape="1">
          <a:blip r:embed="rId3">
            <a:alphaModFix/>
          </a:blip>
          <a:srcRect b="11606" l="3241" r="-7" t="0"/>
          <a:stretch/>
        </p:blipFill>
        <p:spPr>
          <a:xfrm>
            <a:off x="256050" y="814750"/>
            <a:ext cx="4442449" cy="4234699"/>
          </a:xfrm>
          <a:prstGeom prst="rect">
            <a:avLst/>
          </a:prstGeom>
          <a:noFill/>
          <a:ln>
            <a:noFill/>
          </a:ln>
        </p:spPr>
      </p:pic>
      <p:pic>
        <p:nvPicPr>
          <p:cNvPr id="739" name="Google Shape;739;p48"/>
          <p:cNvPicPr preferRelativeResize="0"/>
          <p:nvPr/>
        </p:nvPicPr>
        <p:blipFill rotWithShape="1">
          <a:blip r:embed="rId4">
            <a:alphaModFix/>
          </a:blip>
          <a:srcRect b="3758" l="0" r="0" t="6756"/>
          <a:stretch/>
        </p:blipFill>
        <p:spPr>
          <a:xfrm>
            <a:off x="4823125" y="231255"/>
            <a:ext cx="4064850" cy="4818193"/>
          </a:xfrm>
          <a:prstGeom prst="rect">
            <a:avLst/>
          </a:prstGeom>
          <a:noFill/>
          <a:ln>
            <a:noFill/>
          </a:ln>
        </p:spPr>
      </p:pic>
      <p:grpSp>
        <p:nvGrpSpPr>
          <p:cNvPr id="740" name="Google Shape;740;p48"/>
          <p:cNvGrpSpPr/>
          <p:nvPr/>
        </p:nvGrpSpPr>
        <p:grpSpPr>
          <a:xfrm>
            <a:off x="62475" y="1862450"/>
            <a:ext cx="1946100" cy="1946100"/>
            <a:chOff x="62475" y="1862450"/>
            <a:chExt cx="1946100" cy="1946100"/>
          </a:xfrm>
        </p:grpSpPr>
        <p:sp>
          <p:nvSpPr>
            <p:cNvPr id="741" name="Google Shape;741;p48"/>
            <p:cNvSpPr/>
            <p:nvPr/>
          </p:nvSpPr>
          <p:spPr>
            <a:xfrm>
              <a:off x="62475" y="18624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2" name="Google Shape;742;p48"/>
            <p:cNvSpPr txBox="1"/>
            <p:nvPr/>
          </p:nvSpPr>
          <p:spPr>
            <a:xfrm>
              <a:off x="258525" y="2685800"/>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FFF8EF"/>
                  </a:solidFill>
                  <a:latin typeface="DM Sans"/>
                  <a:ea typeface="DM Sans"/>
                  <a:cs typeface="DM Sans"/>
                  <a:sym typeface="DM Sans"/>
                </a:rPr>
                <a:t>Let’s compare notes.</a:t>
              </a:r>
              <a:endParaRPr b="1" i="0" sz="1000" u="none" cap="none" strike="noStrike">
                <a:solidFill>
                  <a:srgbClr val="FFF8EF"/>
                </a:solidFill>
                <a:latin typeface="DM Sans"/>
                <a:ea typeface="DM Sans"/>
                <a:cs typeface="DM Sans"/>
                <a:sym typeface="DM Sans"/>
              </a:endParaRPr>
            </a:p>
          </p:txBody>
        </p:sp>
      </p:gr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746" name="Shape 746"/>
        <p:cNvGrpSpPr/>
        <p:nvPr/>
      </p:nvGrpSpPr>
      <p:grpSpPr>
        <a:xfrm>
          <a:off x="0" y="0"/>
          <a:ext cx="0" cy="0"/>
          <a:chOff x="0" y="0"/>
          <a:chExt cx="0" cy="0"/>
        </a:xfrm>
      </p:grpSpPr>
      <p:cxnSp>
        <p:nvCxnSpPr>
          <p:cNvPr id="747" name="Google Shape;747;p49"/>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748" name="Google Shape;748;p49"/>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#2</a:t>
            </a:r>
            <a:endParaRPr b="0" i="0" sz="3300" u="none" cap="none" strike="noStrike">
              <a:solidFill>
                <a:schemeClr val="dk1"/>
              </a:solidFill>
              <a:latin typeface="Nanum Myeongjo"/>
              <a:ea typeface="Nanum Myeongjo"/>
              <a:cs typeface="Nanum Myeongjo"/>
              <a:sym typeface="Nanum Myeongjo"/>
            </a:endParaRPr>
          </a:p>
        </p:txBody>
      </p:sp>
      <p:cxnSp>
        <p:nvCxnSpPr>
          <p:cNvPr id="749" name="Google Shape;749;p49"/>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pic>
        <p:nvPicPr>
          <p:cNvPr id="750" name="Google Shape;750;p49"/>
          <p:cNvPicPr preferRelativeResize="0"/>
          <p:nvPr/>
        </p:nvPicPr>
        <p:blipFill rotWithShape="1">
          <a:blip r:embed="rId3">
            <a:alphaModFix/>
          </a:blip>
          <a:srcRect b="0" l="0" r="0" t="0"/>
          <a:stretch/>
        </p:blipFill>
        <p:spPr>
          <a:xfrm>
            <a:off x="169925" y="874700"/>
            <a:ext cx="5219700" cy="2895600"/>
          </a:xfrm>
          <a:prstGeom prst="rect">
            <a:avLst/>
          </a:prstGeom>
          <a:noFill/>
          <a:ln>
            <a:noFill/>
          </a:ln>
        </p:spPr>
      </p:pic>
      <p:sp>
        <p:nvSpPr>
          <p:cNvPr id="751" name="Google Shape;751;p49"/>
          <p:cNvSpPr/>
          <p:nvPr/>
        </p:nvSpPr>
        <p:spPr>
          <a:xfrm>
            <a:off x="516925" y="25509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2" name="Google Shape;752;p49"/>
          <p:cNvSpPr txBox="1"/>
          <p:nvPr/>
        </p:nvSpPr>
        <p:spPr>
          <a:xfrm>
            <a:off x="712975" y="3277700"/>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FFF8EF"/>
                </a:solidFill>
                <a:latin typeface="DM Sans"/>
                <a:ea typeface="DM Sans"/>
                <a:cs typeface="DM Sans"/>
                <a:sym typeface="DM Sans"/>
              </a:rPr>
              <a:t>Let’s compare notes.</a:t>
            </a:r>
            <a:endParaRPr b="1" i="0" sz="1000" u="none" cap="none" strike="noStrike">
              <a:solidFill>
                <a:srgbClr val="FFF8EF"/>
              </a:solidFill>
              <a:latin typeface="DM Sans"/>
              <a:ea typeface="DM Sans"/>
              <a:cs typeface="DM Sans"/>
              <a:sym typeface="DM Sans"/>
            </a:endParaRPr>
          </a:p>
        </p:txBody>
      </p:sp>
      <p:pic>
        <p:nvPicPr>
          <p:cNvPr id="753" name="Google Shape;753;p49"/>
          <p:cNvPicPr preferRelativeResize="0"/>
          <p:nvPr/>
        </p:nvPicPr>
        <p:blipFill rotWithShape="1">
          <a:blip r:embed="rId4">
            <a:alphaModFix/>
          </a:blip>
          <a:srcRect b="0" l="0" r="0" t="0"/>
          <a:stretch/>
        </p:blipFill>
        <p:spPr>
          <a:xfrm>
            <a:off x="5542025" y="152400"/>
            <a:ext cx="3449575" cy="2392720"/>
          </a:xfrm>
          <a:prstGeom prst="rect">
            <a:avLst/>
          </a:prstGeom>
          <a:noFill/>
          <a:ln>
            <a:noFill/>
          </a:ln>
        </p:spPr>
      </p:pic>
      <p:pic>
        <p:nvPicPr>
          <p:cNvPr id="754" name="Google Shape;754;p49"/>
          <p:cNvPicPr preferRelativeResize="0"/>
          <p:nvPr/>
        </p:nvPicPr>
        <p:blipFill rotWithShape="1">
          <a:blip r:embed="rId5">
            <a:alphaModFix/>
          </a:blip>
          <a:srcRect b="0" l="0" r="0" t="0"/>
          <a:stretch/>
        </p:blipFill>
        <p:spPr>
          <a:xfrm>
            <a:off x="5542025" y="2697520"/>
            <a:ext cx="3449575" cy="1824833"/>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758" name="Shape 758"/>
        <p:cNvGrpSpPr/>
        <p:nvPr/>
      </p:nvGrpSpPr>
      <p:grpSpPr>
        <a:xfrm>
          <a:off x="0" y="0"/>
          <a:ext cx="0" cy="0"/>
          <a:chOff x="0" y="0"/>
          <a:chExt cx="0" cy="0"/>
        </a:xfrm>
      </p:grpSpPr>
      <p:cxnSp>
        <p:nvCxnSpPr>
          <p:cNvPr id="759" name="Google Shape;759;p50"/>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760" name="Google Shape;760;p50"/>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#3</a:t>
            </a:r>
            <a:endParaRPr b="0" i="0" sz="3300" u="none" cap="none" strike="noStrike">
              <a:solidFill>
                <a:schemeClr val="dk1"/>
              </a:solidFill>
              <a:latin typeface="Nanum Myeongjo"/>
              <a:ea typeface="Nanum Myeongjo"/>
              <a:cs typeface="Nanum Myeongjo"/>
              <a:sym typeface="Nanum Myeongjo"/>
            </a:endParaRPr>
          </a:p>
        </p:txBody>
      </p:sp>
      <p:cxnSp>
        <p:nvCxnSpPr>
          <p:cNvPr id="761" name="Google Shape;761;p50"/>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pic>
        <p:nvPicPr>
          <p:cNvPr id="762" name="Google Shape;762;p50"/>
          <p:cNvPicPr preferRelativeResize="0"/>
          <p:nvPr/>
        </p:nvPicPr>
        <p:blipFill rotWithShape="1">
          <a:blip r:embed="rId3">
            <a:alphaModFix/>
          </a:blip>
          <a:srcRect b="0" l="0" r="0" t="0"/>
          <a:stretch/>
        </p:blipFill>
        <p:spPr>
          <a:xfrm>
            <a:off x="142850" y="901625"/>
            <a:ext cx="4429140" cy="4078050"/>
          </a:xfrm>
          <a:prstGeom prst="rect">
            <a:avLst/>
          </a:prstGeom>
          <a:noFill/>
          <a:ln>
            <a:noFill/>
          </a:ln>
        </p:spPr>
      </p:pic>
      <p:sp>
        <p:nvSpPr>
          <p:cNvPr id="763" name="Google Shape;763;p50"/>
          <p:cNvSpPr/>
          <p:nvPr/>
        </p:nvSpPr>
        <p:spPr>
          <a:xfrm>
            <a:off x="2974375" y="303357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4" name="Google Shape;764;p50"/>
          <p:cNvSpPr txBox="1"/>
          <p:nvPr/>
        </p:nvSpPr>
        <p:spPr>
          <a:xfrm>
            <a:off x="3170425" y="376032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FFF8EF"/>
                </a:solidFill>
                <a:latin typeface="DM Sans"/>
                <a:ea typeface="DM Sans"/>
                <a:cs typeface="DM Sans"/>
                <a:sym typeface="DM Sans"/>
              </a:rPr>
              <a:t>Let’s compare notes.</a:t>
            </a:r>
            <a:endParaRPr b="1" i="0" sz="1000" u="none" cap="none" strike="noStrike">
              <a:solidFill>
                <a:srgbClr val="FFF8EF"/>
              </a:solidFill>
              <a:latin typeface="DM Sans"/>
              <a:ea typeface="DM Sans"/>
              <a:cs typeface="DM Sans"/>
              <a:sym typeface="DM Sans"/>
            </a:endParaRPr>
          </a:p>
        </p:txBody>
      </p:sp>
      <p:pic>
        <p:nvPicPr>
          <p:cNvPr id="765" name="Google Shape;765;p50"/>
          <p:cNvPicPr preferRelativeResize="0"/>
          <p:nvPr/>
        </p:nvPicPr>
        <p:blipFill rotWithShape="1">
          <a:blip r:embed="rId4">
            <a:alphaModFix/>
          </a:blip>
          <a:srcRect b="0" l="0" r="0" t="0"/>
          <a:stretch/>
        </p:blipFill>
        <p:spPr>
          <a:xfrm>
            <a:off x="4640575" y="57300"/>
            <a:ext cx="4351025" cy="2564450"/>
          </a:xfrm>
          <a:prstGeom prst="rect">
            <a:avLst/>
          </a:prstGeom>
          <a:noFill/>
          <a:ln>
            <a:noFill/>
          </a:ln>
        </p:spPr>
      </p:pic>
      <p:pic>
        <p:nvPicPr>
          <p:cNvPr id="766" name="Google Shape;766;p50"/>
          <p:cNvPicPr preferRelativeResize="0"/>
          <p:nvPr/>
        </p:nvPicPr>
        <p:blipFill rotWithShape="1">
          <a:blip r:embed="rId5">
            <a:alphaModFix/>
          </a:blip>
          <a:srcRect b="30429" l="0" r="0" t="0"/>
          <a:stretch/>
        </p:blipFill>
        <p:spPr>
          <a:xfrm>
            <a:off x="5663250" y="2103125"/>
            <a:ext cx="3416625" cy="293750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770" name="Shape 770"/>
        <p:cNvGrpSpPr/>
        <p:nvPr/>
      </p:nvGrpSpPr>
      <p:grpSpPr>
        <a:xfrm>
          <a:off x="0" y="0"/>
          <a:ext cx="0" cy="0"/>
          <a:chOff x="0" y="0"/>
          <a:chExt cx="0" cy="0"/>
        </a:xfrm>
      </p:grpSpPr>
      <p:cxnSp>
        <p:nvCxnSpPr>
          <p:cNvPr id="771" name="Google Shape;771;p51"/>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772" name="Google Shape;772;p51"/>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773" name="Google Shape;773;p51"/>
          <p:cNvSpPr txBox="1"/>
          <p:nvPr/>
        </p:nvSpPr>
        <p:spPr>
          <a:xfrm>
            <a:off x="615900" y="368375"/>
            <a:ext cx="49005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Let’s Hear Some Reflections</a:t>
            </a:r>
            <a:endParaRPr b="0" i="0" sz="3500" u="none" cap="none" strike="noStrike">
              <a:solidFill>
                <a:srgbClr val="83FBA3"/>
              </a:solidFill>
              <a:latin typeface="Nanum Myeongjo"/>
              <a:ea typeface="Nanum Myeongjo"/>
              <a:cs typeface="Nanum Myeongjo"/>
              <a:sym typeface="Nanum Myeongjo"/>
            </a:endParaRPr>
          </a:p>
        </p:txBody>
      </p:sp>
      <p:sp>
        <p:nvSpPr>
          <p:cNvPr id="774" name="Google Shape;774;p51"/>
          <p:cNvSpPr txBox="1"/>
          <p:nvPr/>
        </p:nvSpPr>
        <p:spPr>
          <a:xfrm>
            <a:off x="615900" y="1598550"/>
            <a:ext cx="5421300" cy="1635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2200"/>
              <a:buFont typeface="Arial"/>
              <a:buNone/>
            </a:pPr>
            <a:r>
              <a:rPr b="0" i="0" lang="en-GB" sz="2200" u="none" cap="none" strike="noStrike">
                <a:solidFill>
                  <a:schemeClr val="lt1"/>
                </a:solidFill>
                <a:latin typeface="DM Sans"/>
                <a:ea typeface="DM Sans"/>
                <a:cs typeface="DM Sans"/>
                <a:sym typeface="DM Sans"/>
              </a:rPr>
              <a:t xml:space="preserve">What kinds of support will students need to demonstrate evidence of learning?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2200"/>
              <a:buFont typeface="Arial"/>
              <a:buNone/>
            </a:pPr>
            <a:r>
              <a:rPr b="0" i="0" lang="en-GB" sz="2200" u="none" cap="none" strike="noStrike">
                <a:solidFill>
                  <a:schemeClr val="lt1"/>
                </a:solidFill>
                <a:latin typeface="DM Sans"/>
                <a:ea typeface="DM Sans"/>
                <a:cs typeface="DM Sans"/>
                <a:sym typeface="DM Sans"/>
              </a:rPr>
              <a:t xml:space="preserve">Has your thinking changed at all on how to implement this task? If so, how? </a:t>
            </a:r>
            <a:endParaRPr b="0" i="0" sz="2700" u="none" cap="none" strike="noStrike">
              <a:solidFill>
                <a:schemeClr val="lt1"/>
              </a:solidFill>
              <a:latin typeface="DM Sans"/>
              <a:ea typeface="DM Sans"/>
              <a:cs typeface="DM Sans"/>
              <a:sym typeface="DM Sans"/>
            </a:endParaRPr>
          </a:p>
        </p:txBody>
      </p:sp>
      <p:sp>
        <p:nvSpPr>
          <p:cNvPr id="775" name="Google Shape;775;p51"/>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6" name="Google Shape;776;p51"/>
          <p:cNvSpPr txBox="1"/>
          <p:nvPr/>
        </p:nvSpPr>
        <p:spPr>
          <a:xfrm>
            <a:off x="6735575" y="3076125"/>
            <a:ext cx="15615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145758"/>
                </a:solidFill>
                <a:latin typeface="DM Sans"/>
                <a:ea typeface="DM Sans"/>
                <a:cs typeface="DM Sans"/>
                <a:sym typeface="DM Sans"/>
              </a:rPr>
              <a:t xml:space="preserve">Come off </a:t>
            </a:r>
            <a:br>
              <a:rPr b="1" i="0" lang="en-GB" sz="1400" u="none" cap="none" strike="noStrike">
                <a:solidFill>
                  <a:srgbClr val="145758"/>
                </a:solidFill>
                <a:latin typeface="DM Sans"/>
                <a:ea typeface="DM Sans"/>
                <a:cs typeface="DM Sans"/>
                <a:sym typeface="DM Sans"/>
              </a:rPr>
            </a:br>
            <a:r>
              <a:rPr b="1" i="0" lang="en-GB" sz="1400" u="none" cap="none" strike="noStrike">
                <a:solidFill>
                  <a:srgbClr val="145758"/>
                </a:solidFill>
                <a:latin typeface="DM Sans"/>
                <a:ea typeface="DM Sans"/>
                <a:cs typeface="DM Sans"/>
                <a:sym typeface="DM Sans"/>
              </a:rPr>
              <a:t>mute or share in the chat!</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780" name="Shape 780"/>
        <p:cNvGrpSpPr/>
        <p:nvPr/>
      </p:nvGrpSpPr>
      <p:grpSpPr>
        <a:xfrm>
          <a:off x="0" y="0"/>
          <a:ext cx="0" cy="0"/>
          <a:chOff x="0" y="0"/>
          <a:chExt cx="0" cy="0"/>
        </a:xfrm>
      </p:grpSpPr>
      <p:cxnSp>
        <p:nvCxnSpPr>
          <p:cNvPr id="781" name="Google Shape;781;p52"/>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782" name="Google Shape;782;p52"/>
          <p:cNvSpPr txBox="1"/>
          <p:nvPr/>
        </p:nvSpPr>
        <p:spPr>
          <a:xfrm>
            <a:off x="3419850" y="303450"/>
            <a:ext cx="4318200" cy="1819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Closing</a:t>
            </a:r>
            <a:endParaRPr b="0" i="0" sz="5200" u="none" cap="none" strike="noStrike">
              <a:solidFill>
                <a:schemeClr val="dk1"/>
              </a:solidFill>
              <a:latin typeface="Nanum Myeongjo"/>
              <a:ea typeface="Nanum Myeongjo"/>
              <a:cs typeface="Nanum Myeongjo"/>
              <a:sym typeface="Nanum Myeongjo"/>
            </a:endParaRPr>
          </a:p>
        </p:txBody>
      </p:sp>
      <p:sp>
        <p:nvSpPr>
          <p:cNvPr id="783" name="Google Shape;783;p52"/>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06</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787" name="Shape 787"/>
        <p:cNvGrpSpPr/>
        <p:nvPr/>
      </p:nvGrpSpPr>
      <p:grpSpPr>
        <a:xfrm>
          <a:off x="0" y="0"/>
          <a:ext cx="0" cy="0"/>
          <a:chOff x="0" y="0"/>
          <a:chExt cx="0" cy="0"/>
        </a:xfrm>
      </p:grpSpPr>
      <p:cxnSp>
        <p:nvCxnSpPr>
          <p:cNvPr id="788" name="Google Shape;788;p5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789" name="Google Shape;789;p5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790" name="Google Shape;790;p53"/>
          <p:cNvSpPr txBox="1"/>
          <p:nvPr/>
        </p:nvSpPr>
        <p:spPr>
          <a:xfrm>
            <a:off x="615900" y="1598550"/>
            <a:ext cx="6996600" cy="3299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GB" sz="2000" u="none" cap="none" strike="noStrike">
                <a:solidFill>
                  <a:schemeClr val="lt1"/>
                </a:solidFill>
                <a:latin typeface="DM Sans"/>
                <a:ea typeface="DM Sans"/>
                <a:cs typeface="DM Sans"/>
                <a:sym typeface="DM Sans"/>
              </a:rPr>
              <a:t xml:space="preserve">Choose one question to respond to: </a:t>
            </a:r>
            <a:endParaRPr b="0" i="0" sz="2000" u="none" cap="none" strike="noStrike">
              <a:solidFill>
                <a:schemeClr val="lt1"/>
              </a:solidFill>
              <a:latin typeface="DM Sans"/>
              <a:ea typeface="DM Sans"/>
              <a:cs typeface="DM Sans"/>
              <a:sym typeface="DM Sans"/>
            </a:endParaRPr>
          </a:p>
          <a:p>
            <a:pPr indent="-355600" lvl="0" marL="457200" marR="0" rtl="0" algn="l">
              <a:lnSpc>
                <a:spcPct val="115000"/>
              </a:lnSpc>
              <a:spcBef>
                <a:spcPts val="1000"/>
              </a:spcBef>
              <a:spcAft>
                <a:spcPts val="0"/>
              </a:spcAft>
              <a:buClr>
                <a:schemeClr val="lt1"/>
              </a:buClr>
              <a:buSzPts val="2000"/>
              <a:buFont typeface="DM Sans"/>
              <a:buAutoNum type="arabicPeriod"/>
            </a:pPr>
            <a:r>
              <a:rPr b="0" i="0" lang="en-GB" sz="2000" u="none" cap="none" strike="noStrike">
                <a:solidFill>
                  <a:schemeClr val="lt1"/>
                </a:solidFill>
                <a:latin typeface="DM Sans"/>
                <a:ea typeface="DM Sans"/>
                <a:cs typeface="DM Sans"/>
                <a:sym typeface="DM Sans"/>
              </a:rPr>
              <a:t xml:space="preserve">Which content and practice expectation are you most excited about? Why? </a:t>
            </a:r>
            <a:endParaRPr b="0" i="0" sz="2000" u="none" cap="none" strike="noStrike">
              <a:solidFill>
                <a:schemeClr val="lt1"/>
              </a:solidFill>
              <a:latin typeface="DM Sans"/>
              <a:ea typeface="DM Sans"/>
              <a:cs typeface="DM Sans"/>
              <a:sym typeface="DM Sans"/>
            </a:endParaRPr>
          </a:p>
          <a:p>
            <a:pPr indent="-355600" lvl="0" marL="457200" marR="0" rtl="0" algn="l">
              <a:lnSpc>
                <a:spcPct val="115000"/>
              </a:lnSpc>
              <a:spcBef>
                <a:spcPts val="1000"/>
              </a:spcBef>
              <a:spcAft>
                <a:spcPts val="0"/>
              </a:spcAft>
              <a:buClr>
                <a:schemeClr val="lt1"/>
              </a:buClr>
              <a:buSzPts val="2000"/>
              <a:buFont typeface="DM Sans"/>
              <a:buAutoNum type="arabicPeriod"/>
            </a:pPr>
            <a:r>
              <a:rPr b="0" i="0" lang="en-GB" sz="2000" u="none" cap="none" strike="noStrike">
                <a:solidFill>
                  <a:schemeClr val="lt1"/>
                </a:solidFill>
                <a:latin typeface="DM Sans"/>
                <a:ea typeface="DM Sans"/>
                <a:cs typeface="DM Sans"/>
                <a:sym typeface="DM Sans"/>
              </a:rPr>
              <a:t>Which learning principle are you most excited about connecting to M102 content? Why?</a:t>
            </a:r>
            <a:endParaRPr b="0" i="0" sz="2000" u="none" cap="none" strike="noStrike">
              <a:solidFill>
                <a:schemeClr val="lt1"/>
              </a:solidFill>
              <a:latin typeface="DM Sans"/>
              <a:ea typeface="DM Sans"/>
              <a:cs typeface="DM Sans"/>
              <a:sym typeface="DM Sans"/>
            </a:endParaRPr>
          </a:p>
          <a:p>
            <a:pPr indent="-355600" lvl="0" marL="457200" marR="0" rtl="0" algn="l">
              <a:lnSpc>
                <a:spcPct val="115000"/>
              </a:lnSpc>
              <a:spcBef>
                <a:spcPts val="1000"/>
              </a:spcBef>
              <a:spcAft>
                <a:spcPts val="0"/>
              </a:spcAft>
              <a:buClr>
                <a:schemeClr val="lt1"/>
              </a:buClr>
              <a:buSzPts val="2000"/>
              <a:buFont typeface="DM Sans"/>
              <a:buAutoNum type="arabicPeriod"/>
            </a:pPr>
            <a:r>
              <a:rPr b="0" i="0" lang="en-GB" sz="2000" u="none" cap="none" strike="noStrike">
                <a:solidFill>
                  <a:schemeClr val="lt1"/>
                </a:solidFill>
                <a:latin typeface="DM Sans"/>
                <a:ea typeface="DM Sans"/>
                <a:cs typeface="DM Sans"/>
                <a:sym typeface="DM Sans"/>
              </a:rPr>
              <a:t>What impact do you think using a portfolio system will have on your students? Why?</a:t>
            </a:r>
            <a:endParaRPr b="0" i="0" sz="20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2000"/>
              <a:buFont typeface="Arial"/>
              <a:buNone/>
            </a:pPr>
            <a:r>
              <a:t/>
            </a:r>
            <a:endParaRPr b="0" i="0" sz="2000" u="none" cap="none" strike="noStrike">
              <a:solidFill>
                <a:schemeClr val="lt1"/>
              </a:solidFill>
              <a:latin typeface="DM Sans"/>
              <a:ea typeface="DM Sans"/>
              <a:cs typeface="DM Sans"/>
              <a:sym typeface="DM Sans"/>
            </a:endParaRPr>
          </a:p>
        </p:txBody>
      </p:sp>
      <p:sp>
        <p:nvSpPr>
          <p:cNvPr id="791" name="Google Shape;791;p53"/>
          <p:cNvSpPr txBox="1"/>
          <p:nvPr/>
        </p:nvSpPr>
        <p:spPr>
          <a:xfrm>
            <a:off x="615900" y="368375"/>
            <a:ext cx="49005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What Are Your Takeaways?</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