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y="5143500" cx="9144000"/>
  <p:notesSz cx="6858000" cy="9144000"/>
  <p:embeddedFontLst>
    <p:embeddedFont>
      <p:font typeface="DM Sans Medium"/>
      <p:regular r:id="rId61"/>
      <p:bold r:id="rId62"/>
      <p:italic r:id="rId63"/>
      <p:boldItalic r:id="rId64"/>
    </p:embeddedFont>
    <p:embeddedFont>
      <p:font typeface="Proxima Nova"/>
      <p:regular r:id="rId65"/>
      <p:bold r:id="rId66"/>
      <p:italic r:id="rId67"/>
      <p:boldItalic r:id="rId68"/>
    </p:embeddedFont>
    <p:embeddedFont>
      <p:font typeface="Roboto"/>
      <p:regular r:id="rId69"/>
      <p:bold r:id="rId70"/>
      <p:italic r:id="rId71"/>
      <p:boldItalic r:id="rId72"/>
    </p:embeddedFont>
    <p:embeddedFont>
      <p:font typeface="DM Sans"/>
      <p:regular r:id="rId73"/>
      <p:bold r:id="rId74"/>
      <p:italic r:id="rId75"/>
      <p:boldItalic r:id="rId76"/>
    </p:embeddedFont>
    <p:embeddedFont>
      <p:font typeface="Nanum Myeongjo"/>
      <p:regular r:id="rId77"/>
      <p:bold r:id="rId78"/>
    </p:embeddedFont>
    <p:embeddedFont>
      <p:font typeface="Alfa Slab One"/>
      <p:regular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80" roundtripDataSignature="AMtx7mjdXQNETRfK08EiyWsmzNBXqhhI0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5D68CFB-80FE-4CC9-B582-224D31CB9CF9}">
  <a:tblStyle styleId="{65D68CFB-80FE-4CC9-B582-224D31CB9CF9}"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BDB6E432-3FC7-4565-9364-5040E3327E7E}"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80"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DMSans-regular.fntdata"/><Relationship Id="rId72" Type="http://schemas.openxmlformats.org/officeDocument/2006/relationships/font" Target="fonts/Roboto-boldItalic.fntdata"/><Relationship Id="rId31" Type="http://schemas.openxmlformats.org/officeDocument/2006/relationships/slide" Target="slides/slide24.xml"/><Relationship Id="rId75" Type="http://schemas.openxmlformats.org/officeDocument/2006/relationships/font" Target="fonts/DMSans-italic.fntdata"/><Relationship Id="rId30" Type="http://schemas.openxmlformats.org/officeDocument/2006/relationships/slide" Target="slides/slide23.xml"/><Relationship Id="rId74" Type="http://schemas.openxmlformats.org/officeDocument/2006/relationships/font" Target="fonts/DMSans-bold.fntdata"/><Relationship Id="rId33" Type="http://schemas.openxmlformats.org/officeDocument/2006/relationships/slide" Target="slides/slide26.xml"/><Relationship Id="rId77" Type="http://schemas.openxmlformats.org/officeDocument/2006/relationships/font" Target="fonts/NanumMyeongjo-regular.fntdata"/><Relationship Id="rId32" Type="http://schemas.openxmlformats.org/officeDocument/2006/relationships/slide" Target="slides/slide25.xml"/><Relationship Id="rId76" Type="http://schemas.openxmlformats.org/officeDocument/2006/relationships/font" Target="fonts/DMSans-boldItalic.fntdata"/><Relationship Id="rId35" Type="http://schemas.openxmlformats.org/officeDocument/2006/relationships/slide" Target="slides/slide28.xml"/><Relationship Id="rId79" Type="http://schemas.openxmlformats.org/officeDocument/2006/relationships/font" Target="fonts/AlfaSlabOne-regular.fntdata"/><Relationship Id="rId34" Type="http://schemas.openxmlformats.org/officeDocument/2006/relationships/slide" Target="slides/slide27.xml"/><Relationship Id="rId78" Type="http://schemas.openxmlformats.org/officeDocument/2006/relationships/font" Target="fonts/NanumMyeongjo-bold.fntdata"/><Relationship Id="rId71" Type="http://schemas.openxmlformats.org/officeDocument/2006/relationships/font" Target="fonts/Roboto-italic.fntdata"/><Relationship Id="rId70" Type="http://schemas.openxmlformats.org/officeDocument/2006/relationships/font" Target="fonts/Roboto-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DMSansMedium-bold.fntdata"/><Relationship Id="rId61" Type="http://schemas.openxmlformats.org/officeDocument/2006/relationships/font" Target="fonts/DMSansMedium-regular.fntdata"/><Relationship Id="rId20" Type="http://schemas.openxmlformats.org/officeDocument/2006/relationships/slide" Target="slides/slide13.xml"/><Relationship Id="rId64" Type="http://schemas.openxmlformats.org/officeDocument/2006/relationships/font" Target="fonts/DMSansMedium-boldItalic.fntdata"/><Relationship Id="rId63" Type="http://schemas.openxmlformats.org/officeDocument/2006/relationships/font" Target="fonts/DMSansMedium-italic.fntdata"/><Relationship Id="rId22" Type="http://schemas.openxmlformats.org/officeDocument/2006/relationships/slide" Target="slides/slide15.xml"/><Relationship Id="rId66" Type="http://schemas.openxmlformats.org/officeDocument/2006/relationships/font" Target="fonts/ProximaNova-bold.fntdata"/><Relationship Id="rId21" Type="http://schemas.openxmlformats.org/officeDocument/2006/relationships/slide" Target="slides/slide14.xml"/><Relationship Id="rId65" Type="http://schemas.openxmlformats.org/officeDocument/2006/relationships/font" Target="fonts/ProximaNova-regular.fntdata"/><Relationship Id="rId24" Type="http://schemas.openxmlformats.org/officeDocument/2006/relationships/slide" Target="slides/slide17.xml"/><Relationship Id="rId68" Type="http://schemas.openxmlformats.org/officeDocument/2006/relationships/font" Target="fonts/ProximaNova-boldItalic.fntdata"/><Relationship Id="rId23" Type="http://schemas.openxmlformats.org/officeDocument/2006/relationships/slide" Target="slides/slide16.xml"/><Relationship Id="rId67" Type="http://schemas.openxmlformats.org/officeDocument/2006/relationships/font" Target="fonts/ProximaNova-italic.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Roboto-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tm.org/Standards-and-Positions/Position-Statements/Ability-Labels_-Disrupting-%E2%80%9CHigh,%E2%80%9D-%E2%80%9CMedium,%E2%80%9D-and-%E2%80%9CLow%E2%80%9D-in-Mathematics-Education/" TargetMode="Externa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G2blg1M2fSOYhlDh-av2OqhQw9Besty-BGXbs9P_Shc/edit?usp=sharing" TargetMode="Externa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G2blg1M2fSOYhlDh-av2OqhQw9Besty-BGXbs9P_Shc/edit?usp=sharing" TargetMode="External"/></Relationships>
</file>

<file path=ppt/notesSlides/_rels/notesSlide4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Baseline timeframe: 2 hours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 xml:space="preserve">Create a blank slide deck.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 xml:space="preserve">Have each educator design a slide with pictures and words that captures them as a learner. [You may also elect to have each person contribute one image to a shared slide.]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Leave time for folks to voice over their slide.</a:t>
            </a:r>
            <a:endParaRPr b="1">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consider the questions on this slide.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read through the standards associated with this badge.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 name="Google Shape;21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responses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What are the are the key takeaways for students?</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b="1">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these are the CPEs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read and consider: </a:t>
            </a:r>
            <a:r>
              <a:rPr i="1" lang="en">
                <a:solidFill>
                  <a:schemeClr val="dk1"/>
                </a:solidFill>
              </a:rPr>
              <a:t>what in our list of CPEs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 3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we will continue to build a shared understanding of these through sample prompts.</a:t>
            </a:r>
            <a:endParaRPr b="1">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in chat: </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 4 and 5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b="1">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Highlight responses where participants have identified one or more CPEs.</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 name="Google Shape;27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 name="Google Shape;280;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this quote with group as a way to give insight into the </a:t>
            </a:r>
            <a:r>
              <a:rPr i="1" lang="en">
                <a:solidFill>
                  <a:schemeClr val="dk1"/>
                </a:solidFill>
              </a:rPr>
              <a:t>why</a:t>
            </a:r>
            <a:r>
              <a:rPr lang="en">
                <a:solidFill>
                  <a:schemeClr val="dk1"/>
                </a:solidFill>
              </a:rPr>
              <a:t xml:space="preserve">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Invite participants to consider </a:t>
            </a:r>
            <a:r>
              <a:rPr i="1" lang="en">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inviting 1-2 voices to share thoughts with the group before transitioning to the next section.</a:t>
            </a:r>
            <a:endParaRPr b="1">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in chat:  </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6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b="1">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0" name="Google Shape;330;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 xml:space="preserve">Facilitation Note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151.b: Use geometric shapes, their measures, and their properties to describe objects.</a:t>
            </a:r>
            <a:endParaRPr b="1">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our vision for the student experience and how we did our best to capture that with these 7 learning principles.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 7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for participants to consider these questions.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9" name="Google Shape;379;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6" name="Google Shape;386;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Let participants know that since we will be looking at student work, it is important to maintain an asset orientation and avoid deficit labels.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a participant to read the quote out loud.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the group to reflect on (a) the types of labels they have heard used in math contexts; (b) the potential impact of these labels.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 xml:space="preserve">From: NCTM position paper (November 2023): </a:t>
            </a:r>
            <a:r>
              <a:rPr lang="en" u="sng">
                <a:solidFill>
                  <a:schemeClr val="hlink"/>
                </a:solidFill>
                <a:hlinkClick r:id="rId2"/>
              </a:rPr>
              <a:t>https://www.nctm.org/Standards-and-Positions/Position-Statements/Ability-Labels_-Disrupting-%E2%80%9CHigh,%E2%80%9D-%E2%80%9CMedium,%E2%80%9D-and-%E2%80%9CLow%E2%80%9D-in-Mathematics-Education/</a:t>
            </a:r>
            <a:r>
              <a:rPr lang="en">
                <a:solidFill>
                  <a:schemeClr val="dk1"/>
                </a:solidFill>
              </a:rPr>
              <a:t xml:space="preserve">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xml:space="preserve">Read the quote and ask participants to reflect on (a) the types of labels they have heard used in math contexts; (b) the potential impact of these labels.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4" name="Google Shape;394;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study student work.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pages 8 - 10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b="1">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CPE 151.b: Use geometric shapes, their measures, and their properties to describe objects.</a:t>
            </a:r>
            <a:endParaRPr b="1">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5" name="Google Shape;415;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3" name="Google Shape;423;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16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b="1">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3" name="Google Shape;433;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set up what folks will do- next slide illustrate space to capture thinking.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CPE displayed on the slide: 151.b</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3611f88b8f8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1" name="Google Shape;451;g3611f88b8f8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 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1" name="Google Shape;471;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1" name="Google Shape;481;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1" name="Google Shape;491;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1" name="Google Shape;501;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1" name="Google Shape;511;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8" name="Google Shape;518;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pages 11-12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b="1">
              <a:solidFill>
                <a:schemeClr val="dk1"/>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8" name="Google Shape;528;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b="1">
              <a:solidFill>
                <a:schemeClr val="dk1"/>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8" name="Google Shape;538;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151.d: Apply geometric methods to solve design problems</a:t>
            </a:r>
            <a:r>
              <a:rPr lang="en">
                <a:solidFill>
                  <a:schemeClr val="dk1"/>
                </a:solidFill>
              </a:rPr>
              <a:t xml:space="preserve">. </a:t>
            </a:r>
            <a:endParaRPr b="1">
              <a:solidFill>
                <a:schemeClr val="dk1"/>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8" name="Google Shape;548;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our vision for the student experience and how we did our best to capture that with these 7 learning principles.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7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b="1">
              <a:solidFill>
                <a:schemeClr val="dk1"/>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0" name="Google Shape;560;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for participants to consider these questions.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3" name="Google Shape;573;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7" name="Google Shape;587;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4" name="Google Shape;594;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study student work.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pages 13-15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6" name="Google Shape;606;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CPE 151.d: Apply geometric methods to solve design problems.</a:t>
            </a:r>
            <a:endParaRPr b="1">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3611f88b8f8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8" name="Google Shape;618;g3611f88b8f8_0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Remind participants of the criteria of success.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set up what folks will do- next slide illustrate space to capture thinking.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CPE displayed on the slide: 151.d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3611f88b8f8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6" name="Google Shape;636;g3611f88b8f8_0_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 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6" name="Google Shape;656;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discuss how folks thought about the student work, in terms of the Criteria for Success chart.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7" name="Google Shape;667;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7" name="Google Shape;677;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1" name="Google Shape;691;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1" name="Google Shape;701;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8" name="Google Shape;708;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p5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p5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p74"/>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p74"/>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p74"/>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p75"/>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p7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p7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7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9"/>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p79"/>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p80"/>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81"/>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p8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81"/>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p81"/>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p8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82"/>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83"/>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83"/>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p85"/>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85"/>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p85"/>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p85"/>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8"/>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8"/>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5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5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71" name="Shape 71"/>
        <p:cNvGrpSpPr/>
        <p:nvPr/>
      </p:nvGrpSpPr>
      <p:grpSpPr>
        <a:xfrm>
          <a:off x="0" y="0"/>
          <a:ext cx="0" cy="0"/>
          <a:chOff x="0" y="0"/>
          <a:chExt cx="0" cy="0"/>
        </a:xfrm>
      </p:grpSpPr>
      <p:cxnSp>
        <p:nvCxnSpPr>
          <p:cNvPr id="72" name="Google Shape;72;p6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73" name="Google Shape;73;p6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74" name="Google Shape;74;p6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75" name="Google Shape;75;p60"/>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76" name="Google Shape;76;p6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6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9" name="Google Shape;79;p6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 name="Google Shape;80;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81" name="Shape 81"/>
        <p:cNvGrpSpPr/>
        <p:nvPr/>
      </p:nvGrpSpPr>
      <p:grpSpPr>
        <a:xfrm>
          <a:off x="0" y="0"/>
          <a:ext cx="0" cy="0"/>
          <a:chOff x="0" y="0"/>
          <a:chExt cx="0" cy="0"/>
        </a:xfrm>
      </p:grpSpPr>
      <p:cxnSp>
        <p:nvCxnSpPr>
          <p:cNvPr id="82" name="Google Shape;82;p6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83" name="Google Shape;83;p6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84" name="Google Shape;84;p6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85" name="Google Shape;85;p62"/>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86" name="Google Shape;86;p6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 name="Shape 87"/>
        <p:cNvGrpSpPr/>
        <p:nvPr/>
      </p:nvGrpSpPr>
      <p:grpSpPr>
        <a:xfrm>
          <a:off x="0" y="0"/>
          <a:ext cx="0" cy="0"/>
          <a:chOff x="0" y="0"/>
          <a:chExt cx="0" cy="0"/>
        </a:xfrm>
      </p:grpSpPr>
      <p:sp>
        <p:nvSpPr>
          <p:cNvPr id="88" name="Google Shape;88;p6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9" name="Google Shape;89;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0" name="Shape 90"/>
        <p:cNvGrpSpPr/>
        <p:nvPr/>
      </p:nvGrpSpPr>
      <p:grpSpPr>
        <a:xfrm>
          <a:off x="0" y="0"/>
          <a:ext cx="0" cy="0"/>
          <a:chOff x="0" y="0"/>
          <a:chExt cx="0" cy="0"/>
        </a:xfrm>
      </p:grpSpPr>
      <p:sp>
        <p:nvSpPr>
          <p:cNvPr id="91" name="Google Shape;91;p6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2" name="Google Shape;92;p6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3" name="Google Shape;93;p6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4" name="Google Shape;94;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6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7" name="Google Shape;97;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8" name="Shape 98"/>
        <p:cNvGrpSpPr/>
        <p:nvPr/>
      </p:nvGrpSpPr>
      <p:grpSpPr>
        <a:xfrm>
          <a:off x="0" y="0"/>
          <a:ext cx="0" cy="0"/>
          <a:chOff x="0" y="0"/>
          <a:chExt cx="0" cy="0"/>
        </a:xfrm>
      </p:grpSpPr>
      <p:sp>
        <p:nvSpPr>
          <p:cNvPr id="99" name="Google Shape;99;p6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0" name="Google Shape;100;p6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1" name="Google Shape;101;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2" name="Shape 102"/>
        <p:cNvGrpSpPr/>
        <p:nvPr/>
      </p:nvGrpSpPr>
      <p:grpSpPr>
        <a:xfrm>
          <a:off x="0" y="0"/>
          <a:ext cx="0" cy="0"/>
          <a:chOff x="0" y="0"/>
          <a:chExt cx="0" cy="0"/>
        </a:xfrm>
      </p:grpSpPr>
      <p:sp>
        <p:nvSpPr>
          <p:cNvPr id="103" name="Google Shape;103;p6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04" name="Google Shape;104;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5" name="Shape 105"/>
        <p:cNvGrpSpPr/>
        <p:nvPr/>
      </p:nvGrpSpPr>
      <p:grpSpPr>
        <a:xfrm>
          <a:off x="0" y="0"/>
          <a:ext cx="0" cy="0"/>
          <a:chOff x="0" y="0"/>
          <a:chExt cx="0" cy="0"/>
        </a:xfrm>
      </p:grpSpPr>
      <p:sp>
        <p:nvSpPr>
          <p:cNvPr id="106" name="Google Shape;106;p6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6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8" name="Google Shape;108;p6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6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0" name="Google Shape;110;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6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13" name="Google Shape;113;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4" name="Shape 114"/>
        <p:cNvGrpSpPr/>
        <p:nvPr/>
      </p:nvGrpSpPr>
      <p:grpSpPr>
        <a:xfrm>
          <a:off x="0" y="0"/>
          <a:ext cx="0" cy="0"/>
          <a:chOff x="0" y="0"/>
          <a:chExt cx="0" cy="0"/>
        </a:xfrm>
      </p:grpSpPr>
      <p:sp>
        <p:nvSpPr>
          <p:cNvPr id="115" name="Google Shape;115;p7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7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17" name="Google Shape;117;p7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8" name="Shape 118"/>
        <p:cNvGrpSpPr/>
        <p:nvPr/>
      </p:nvGrpSpPr>
      <p:grpSpPr>
        <a:xfrm>
          <a:off x="0" y="0"/>
          <a:ext cx="0" cy="0"/>
          <a:chOff x="0" y="0"/>
          <a:chExt cx="0" cy="0"/>
        </a:xfrm>
      </p:grpSpPr>
      <p:sp>
        <p:nvSpPr>
          <p:cNvPr id="119" name="Google Shape;119;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20" name="Shape 120"/>
        <p:cNvGrpSpPr/>
        <p:nvPr/>
      </p:nvGrpSpPr>
      <p:grpSpPr>
        <a:xfrm>
          <a:off x="0" y="0"/>
          <a:ext cx="0" cy="0"/>
          <a:chOff x="0" y="0"/>
          <a:chExt cx="0" cy="0"/>
        </a:xfrm>
      </p:grpSpPr>
      <p:sp>
        <p:nvSpPr>
          <p:cNvPr id="121" name="Google Shape;121;p72"/>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2" name="Google Shape;122;p7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3" name="Google Shape;123;p7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24" name="Google Shape;124;p72"/>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25" name="Google Shape;125;p7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26" name="Google Shape;126;p72"/>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27" name="Google Shape;127;p7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28" name="Shape 128"/>
        <p:cNvGrpSpPr/>
        <p:nvPr/>
      </p:nvGrpSpPr>
      <p:grpSpPr>
        <a:xfrm>
          <a:off x="0" y="0"/>
          <a:ext cx="0" cy="0"/>
          <a:chOff x="0" y="0"/>
          <a:chExt cx="0" cy="0"/>
        </a:xfrm>
      </p:grpSpPr>
      <p:sp>
        <p:nvSpPr>
          <p:cNvPr id="129" name="Google Shape;129;p7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0" name="Google Shape;130;p7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1" name="Google Shape;131;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theme" Target="../theme/theme2.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 name="Shape 60"/>
        <p:cNvGrpSpPr/>
        <p:nvPr/>
      </p:nvGrpSpPr>
      <p:grpSpPr>
        <a:xfrm>
          <a:off x="0" y="0"/>
          <a:ext cx="0" cy="0"/>
          <a:chOff x="0" y="0"/>
          <a:chExt cx="0" cy="0"/>
        </a:xfrm>
      </p:grpSpPr>
      <p:sp>
        <p:nvSpPr>
          <p:cNvPr id="61" name="Google Shape;61;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2" name="Google Shape;62;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3" name="Google Shape;63;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presentation/d/1G2blg1M2fSOYhlDh-av2OqhQw9Besty-BGXbs9P_Shc/edit?usp=sharing" TargetMode="External"/></Relationships>
</file>

<file path=ppt/slides/_rels/slide2.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19.png"/></Relationships>
</file>

<file path=ppt/slides/_rels/slide2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 Id="rId3" Type="http://schemas.openxmlformats.org/officeDocument/2006/relationships/image" Target="../media/image22.png"/><Relationship Id="rId4" Type="http://schemas.openxmlformats.org/officeDocument/2006/relationships/image" Target="../media/image19.png"/></Relationships>
</file>

<file path=ppt/slides/_rels/slide2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s>
</file>

<file path=ppt/slides/_rels/slide31.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 Id="rId3" Type="http://schemas.openxmlformats.org/officeDocument/2006/relationships/image" Target="../media/image6.png"/></Relationships>
</file>

<file path=ppt/slides/_rels/slide3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 Id="rId3" Type="http://schemas.openxmlformats.org/officeDocument/2006/relationships/image" Target="../media/image14.jpg"/></Relationships>
</file>

<file path=ppt/slides/_rels/slide3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 Id="rId3" Type="http://schemas.openxmlformats.org/officeDocument/2006/relationships/image" Target="../media/image9.jpg"/></Relationships>
</file>

<file path=ppt/slides/_rels/slide3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 Id="rId3" Type="http://schemas.openxmlformats.org/officeDocument/2006/relationships/image" Target="../media/image18.png"/></Relationships>
</file>

<file path=ppt/slides/_rels/slide3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s>
</file>

<file path=ppt/slides/_rels/slide3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 Id="rId3" Type="http://schemas.openxmlformats.org/officeDocument/2006/relationships/image" Target="../media/image10.png"/></Relationships>
</file>

<file path=ppt/slides/_rels/slide3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10.png"/></Relationships>
</file>

<file path=ppt/slides/_rels/slide3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image" Target="../media/image10.png"/></Relationships>
</file>

<file path=ppt/slides/_rels/slide4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s>
</file>

<file path=ppt/slides/_rels/slide4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 Id="rId3" Type="http://schemas.openxmlformats.org/officeDocument/2006/relationships/image" Target="../media/image8.png"/><Relationship Id="rId4" Type="http://schemas.openxmlformats.org/officeDocument/2006/relationships/image" Target="../media/image16.png"/></Relationships>
</file>

<file path=ppt/slides/_rels/slide4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 Id="rId3" Type="http://schemas.openxmlformats.org/officeDocument/2006/relationships/image" Target="../media/image8.png"/><Relationship Id="rId4" Type="http://schemas.openxmlformats.org/officeDocument/2006/relationships/image" Target="../media/image16.png"/></Relationships>
</file>

<file path=ppt/slides/_rels/slide4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s>
</file>

<file path=ppt/slides/_rels/slide4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6.png"/></Relationships>
</file>

<file path=ppt/slides/_rels/slide4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image" Target="../media/image8.png"/><Relationship Id="rId4" Type="http://schemas.openxmlformats.org/officeDocument/2006/relationships/image" Target="../media/image16.png"/></Relationships>
</file>

<file path=ppt/slides/_rels/slide4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 Id="rId3" Type="http://schemas.openxmlformats.org/officeDocument/2006/relationships/image" Target="../media/image21.png"/></Relationships>
</file>

<file path=ppt/slides/_rels/slide50.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 Id="rId3" Type="http://schemas.openxmlformats.org/officeDocument/2006/relationships/image" Target="../media/image17.png"/><Relationship Id="rId4" Type="http://schemas.openxmlformats.org/officeDocument/2006/relationships/image" Target="../media/image12.png"/></Relationships>
</file>

<file path=ppt/slides/_rels/slide51.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1.xml"/></Relationships>
</file>

<file path=ppt/slides/_rels/slide5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2.xml"/></Relationships>
</file>

<file path=ppt/slides/_rels/slide5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135" name="Shape 135"/>
        <p:cNvGrpSpPr/>
        <p:nvPr/>
      </p:nvGrpSpPr>
      <p:grpSpPr>
        <a:xfrm>
          <a:off x="0" y="0"/>
          <a:ext cx="0" cy="0"/>
          <a:chOff x="0" y="0"/>
          <a:chExt cx="0" cy="0"/>
        </a:xfrm>
      </p:grpSpPr>
      <p:cxnSp>
        <p:nvCxnSpPr>
          <p:cNvPr id="136" name="Google Shape;136;p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37" name="Google Shape;137;p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38" name="Google Shape;138;p1"/>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39" name="Google Shape;139;p1"/>
          <p:cNvSpPr txBox="1"/>
          <p:nvPr/>
        </p:nvSpPr>
        <p:spPr>
          <a:xfrm>
            <a:off x="312775" y="1071275"/>
            <a:ext cx="8733900" cy="3565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For the 2024-25 school year, student work samples are not provided for most sessions. The facilitator will need to collect or create student work samples when implementing these materials during 2024-25.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An </a:t>
            </a:r>
            <a:r>
              <a:rPr b="0" i="0" lang="en" sz="1400" u="sng" cap="none" strike="noStrike">
                <a:solidFill>
                  <a:srgbClr val="83FBA3"/>
                </a:solidFill>
                <a:latin typeface="Nanum Myeongjo"/>
                <a:ea typeface="Nanum Myeongjo"/>
                <a:cs typeface="Nanum Myeongjo"/>
                <a:sym typeface="Nanum Myeongjo"/>
                <a:hlinkClick r:id="rId3">
                  <a:extLst>
                    <a:ext uri="{A12FA001-AC4F-418D-AE19-62706E023703}">
                      <ahyp:hlinkClr val="tx"/>
                    </a:ext>
                  </a:extLst>
                </a:hlinkClick>
              </a:rPr>
              <a:t>editable Google Slide Deck</a:t>
            </a:r>
            <a:r>
              <a:rPr b="0" i="0" lang="en" sz="1400" u="none" cap="none" strike="noStrike">
                <a:solidFill>
                  <a:schemeClr val="lt1"/>
                </a:solidFill>
                <a:latin typeface="Nanum Myeongjo"/>
                <a:ea typeface="Nanum Myeongjo"/>
                <a:cs typeface="Nanum Myeongjo"/>
                <a:sym typeface="Nanum Myeongjo"/>
              </a:rPr>
              <a:t xml:space="preserve"> is provided to facilitate discussion of student work; the facilitator will need to make a copy of this and be ready to share the link with participants as noted in the deck.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Text that can be readily pasted (marked with “—”) into a video call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43" name="Shape 143"/>
        <p:cNvGrpSpPr/>
        <p:nvPr/>
      </p:nvGrpSpPr>
      <p:grpSpPr>
        <a:xfrm>
          <a:off x="0" y="0"/>
          <a:ext cx="0" cy="0"/>
          <a:chOff x="0" y="0"/>
          <a:chExt cx="0" cy="0"/>
        </a:xfrm>
      </p:grpSpPr>
      <p:sp>
        <p:nvSpPr>
          <p:cNvPr id="144" name="Google Shape;144;p2"/>
          <p:cNvSpPr txBox="1"/>
          <p:nvPr/>
        </p:nvSpPr>
        <p:spPr>
          <a:xfrm>
            <a:off x="615900" y="92515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 sz="6400" u="none" cap="none" strike="noStrike">
                <a:solidFill>
                  <a:srgbClr val="000000"/>
                </a:solidFill>
                <a:latin typeface="Nanum Myeongjo"/>
                <a:ea typeface="Nanum Myeongjo"/>
                <a:cs typeface="Nanum Myeongjo"/>
                <a:sym typeface="Nanum Myeongjo"/>
              </a:rPr>
              <a:t xml:space="preserve">M151 Overview </a:t>
            </a:r>
            <a:endParaRPr b="0" i="0" sz="6400" u="none" cap="none" strike="noStrike">
              <a:solidFill>
                <a:srgbClr val="000000"/>
              </a:solidFill>
              <a:latin typeface="Nanum Myeongjo"/>
              <a:ea typeface="Nanum Myeongjo"/>
              <a:cs typeface="Nanum Myeongjo"/>
              <a:sym typeface="Nanum Myeongjo"/>
            </a:endParaRPr>
          </a:p>
        </p:txBody>
      </p:sp>
      <p:sp>
        <p:nvSpPr>
          <p:cNvPr id="145" name="Google Shape;145;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146" name="Google Shape;146;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147" name="Google Shape;147;p2"/>
          <p:cNvSpPr txBox="1"/>
          <p:nvPr/>
        </p:nvSpPr>
        <p:spPr>
          <a:xfrm>
            <a:off x="615900" y="1774300"/>
            <a:ext cx="43407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51" name="Shape 151"/>
        <p:cNvGrpSpPr/>
        <p:nvPr/>
      </p:nvGrpSpPr>
      <p:grpSpPr>
        <a:xfrm>
          <a:off x="0" y="0"/>
          <a:ext cx="0" cy="0"/>
          <a:chOff x="0" y="0"/>
          <a:chExt cx="0" cy="0"/>
        </a:xfrm>
      </p:grpSpPr>
      <p:cxnSp>
        <p:nvCxnSpPr>
          <p:cNvPr id="152" name="Google Shape;152;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53" name="Google Shape;153;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54" name="Google Shape;154;p3"/>
          <p:cNvSpPr txBox="1"/>
          <p:nvPr/>
        </p:nvSpPr>
        <p:spPr>
          <a:xfrm>
            <a:off x="768300" y="379351"/>
            <a:ext cx="5917800" cy="2821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 sz="3500" u="none" cap="none" strike="noStrike">
                <a:solidFill>
                  <a:srgbClr val="83FBA3"/>
                </a:solidFill>
                <a:latin typeface="Nanum Myeongjo"/>
                <a:ea typeface="Nanum Myeongjo"/>
                <a:cs typeface="Nanum Myeongjo"/>
                <a:sym typeface="Nanum Myeongjo"/>
              </a:rPr>
              <a:t>Welcome!</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rgbClr val="000000"/>
              </a:buClr>
              <a:buSzPts val="1100"/>
              <a:buFont typeface="Arial"/>
              <a:buNone/>
            </a:pPr>
            <a:r>
              <a:rPr b="0" i="0" lang="en" sz="3500" u="none" cap="none" strike="noStrike">
                <a:solidFill>
                  <a:srgbClr val="FFFFFF"/>
                </a:solidFill>
                <a:latin typeface="DM Sans"/>
                <a:ea typeface="DM Sans"/>
                <a:cs typeface="DM Sans"/>
                <a:sym typeface="DM Sans"/>
              </a:rPr>
              <a:t>Community Builder:</a:t>
            </a:r>
            <a:br>
              <a:rPr b="0" i="0" lang="en" sz="3500" u="none" cap="none" strike="noStrike">
                <a:solidFill>
                  <a:srgbClr val="FFFFFF"/>
                </a:solidFill>
                <a:latin typeface="Nanum Myeongjo"/>
                <a:ea typeface="Nanum Myeongjo"/>
                <a:cs typeface="Nanum Myeongjo"/>
                <a:sym typeface="Nanum Myeongjo"/>
              </a:rPr>
            </a:br>
            <a:r>
              <a:rPr b="0" i="0" lang="en" sz="3500" u="none" cap="none" strike="noStrike">
                <a:solidFill>
                  <a:srgbClr val="FFFFFF"/>
                </a:solidFill>
                <a:latin typeface="Nanum Myeongjo"/>
                <a:ea typeface="Nanum Myeongjo"/>
                <a:cs typeface="Nanum Myeongjo"/>
                <a:sym typeface="Nanum Myeongjo"/>
              </a:rPr>
              <a:t>Let’s create a photo collage. Please share an image that captures you as a learner.</a:t>
            </a:r>
            <a:endParaRPr b="0" i="0" sz="3500" u="none" cap="none" strike="noStrike">
              <a:solidFill>
                <a:srgbClr val="FFFFFF"/>
              </a:solidFill>
              <a:latin typeface="Nanum Myeongjo"/>
              <a:ea typeface="Nanum Myeongjo"/>
              <a:cs typeface="Nanum Myeongjo"/>
              <a:sym typeface="Nanum Myeongj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58" name="Shape 158"/>
        <p:cNvGrpSpPr/>
        <p:nvPr/>
      </p:nvGrpSpPr>
      <p:grpSpPr>
        <a:xfrm>
          <a:off x="0" y="0"/>
          <a:ext cx="0" cy="0"/>
          <a:chOff x="0" y="0"/>
          <a:chExt cx="0" cy="0"/>
        </a:xfrm>
      </p:grpSpPr>
      <p:sp>
        <p:nvSpPr>
          <p:cNvPr id="159" name="Google Shape;159;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Participants will be able to:</a:t>
            </a:r>
            <a:endParaRPr b="0" i="0" sz="1400" u="none" cap="none" strike="noStrike">
              <a:solidFill>
                <a:schemeClr val="dk1"/>
              </a:solidFill>
              <a:latin typeface="Nanum Myeongjo"/>
              <a:ea typeface="Nanum Myeongjo"/>
              <a:cs typeface="Nanum Myeongjo"/>
              <a:sym typeface="Nanum Myeongjo"/>
            </a:endParaRPr>
          </a:p>
        </p:txBody>
      </p:sp>
      <p:sp>
        <p:nvSpPr>
          <p:cNvPr id="160" name="Google Shape;160;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Explain the content and practice expectations for the M151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161" name="Google Shape;161;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162" name="Google Shape;162;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Agenda:</a:t>
            </a:r>
            <a:endParaRPr b="0" i="0" sz="1400" u="none" cap="none" strike="noStrike">
              <a:solidFill>
                <a:schemeClr val="dk1"/>
              </a:solidFill>
              <a:latin typeface="Nanum Myeongjo"/>
              <a:ea typeface="Nanum Myeongjo"/>
              <a:cs typeface="Nanum Myeongjo"/>
              <a:sym typeface="Nanum Myeongjo"/>
            </a:endParaRPr>
          </a:p>
        </p:txBody>
      </p:sp>
      <p:sp>
        <p:nvSpPr>
          <p:cNvPr id="164" name="Google Shape;164;p4"/>
          <p:cNvSpPr txBox="1"/>
          <p:nvPr/>
        </p:nvSpPr>
        <p:spPr>
          <a:xfrm>
            <a:off x="6085125" y="2088175"/>
            <a:ext cx="1915200" cy="14724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165" name="Google Shape;165;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6" name="Google Shape;166;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167" name="Google Shape;167;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168" name="Google Shape;168;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170" name="Google Shape;170;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171" name="Google Shape;171;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172" name="Google Shape;172;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76" name="Shape 176"/>
        <p:cNvGrpSpPr/>
        <p:nvPr/>
      </p:nvGrpSpPr>
      <p:grpSpPr>
        <a:xfrm>
          <a:off x="0" y="0"/>
          <a:ext cx="0" cy="0"/>
          <a:chOff x="0" y="0"/>
          <a:chExt cx="0" cy="0"/>
        </a:xfrm>
      </p:grpSpPr>
      <p:cxnSp>
        <p:nvCxnSpPr>
          <p:cNvPr id="177" name="Google Shape;177;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78" name="Google Shape;178;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79" name="Google Shape;179;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80" name="Google Shape;180;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181" name="Google Shape;181;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5"/>
          <p:cNvSpPr txBox="1"/>
          <p:nvPr/>
        </p:nvSpPr>
        <p:spPr>
          <a:xfrm>
            <a:off x="6887975" y="3145425"/>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Which learning principle would you like to focus on today?</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86" name="Shape 186"/>
        <p:cNvGrpSpPr/>
        <p:nvPr/>
      </p:nvGrpSpPr>
      <p:grpSpPr>
        <a:xfrm>
          <a:off x="0" y="0"/>
          <a:ext cx="0" cy="0"/>
          <a:chOff x="0" y="0"/>
          <a:chExt cx="0" cy="0"/>
        </a:xfrm>
      </p:grpSpPr>
      <p:cxnSp>
        <p:nvCxnSpPr>
          <p:cNvPr id="187" name="Google Shape;187;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188" name="Google Shape;188;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189" name="Google Shape;189;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93" name="Shape 193"/>
        <p:cNvGrpSpPr/>
        <p:nvPr/>
      </p:nvGrpSpPr>
      <p:grpSpPr>
        <a:xfrm>
          <a:off x="0" y="0"/>
          <a:ext cx="0" cy="0"/>
          <a:chOff x="0" y="0"/>
          <a:chExt cx="0" cy="0"/>
        </a:xfrm>
      </p:grpSpPr>
      <p:cxnSp>
        <p:nvCxnSpPr>
          <p:cNvPr id="194" name="Google Shape;194;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195" name="Google Shape;195;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7"/>
          <p:cNvSpPr txBox="1"/>
          <p:nvPr/>
        </p:nvSpPr>
        <p:spPr>
          <a:xfrm>
            <a:off x="345075" y="276625"/>
            <a:ext cx="60321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M151 Modeling with Geometry</a:t>
            </a:r>
            <a:endParaRPr b="0" i="0" sz="2100" u="none" cap="none" strike="noStrike">
              <a:solidFill>
                <a:schemeClr val="dk1"/>
              </a:solidFill>
              <a:latin typeface="Nanum Myeongjo"/>
              <a:ea typeface="Nanum Myeongjo"/>
              <a:cs typeface="Nanum Myeongjo"/>
              <a:sym typeface="Nanum Myeongjo"/>
            </a:endParaRPr>
          </a:p>
        </p:txBody>
      </p:sp>
      <p:cxnSp>
        <p:nvCxnSpPr>
          <p:cNvPr id="197" name="Google Shape;197;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198" name="Google Shape;198;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 xml:space="preserve">What comes to mind? </a:t>
            </a:r>
            <a:br>
              <a:rPr b="0" i="0" lang="en" sz="3500" u="none" cap="none" strike="noStrike">
                <a:solidFill>
                  <a:schemeClr val="dk1"/>
                </a:solidFill>
                <a:latin typeface="Nanum Myeongjo"/>
                <a:ea typeface="Nanum Myeongjo"/>
                <a:cs typeface="Nanum Myeongjo"/>
                <a:sym typeface="Nanum Myeongjo"/>
              </a:rPr>
            </a:br>
            <a:r>
              <a:rPr b="0" i="0" lang="en" sz="3500" u="none" cap="none" strike="noStrike">
                <a:solidFill>
                  <a:schemeClr val="dk1"/>
                </a:solidFill>
                <a:latin typeface="Nanum Myeongjo"/>
                <a:ea typeface="Nanum Myeongjo"/>
                <a:cs typeface="Nanum Myeongjo"/>
                <a:sym typeface="Nanum Myeongjo"/>
              </a:rPr>
              <a:t xml:space="preserve">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199" name="Google Shape;199;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01" name="Google Shape;201;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05" name="Shape 205"/>
        <p:cNvGrpSpPr/>
        <p:nvPr/>
      </p:nvGrpSpPr>
      <p:grpSpPr>
        <a:xfrm>
          <a:off x="0" y="0"/>
          <a:ext cx="0" cy="0"/>
          <a:chOff x="0" y="0"/>
          <a:chExt cx="0" cy="0"/>
        </a:xfrm>
      </p:grpSpPr>
      <p:sp>
        <p:nvSpPr>
          <p:cNvPr id="206" name="Google Shape;206;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07" name="Google Shape;207;p8"/>
          <p:cNvSpPr txBox="1"/>
          <p:nvPr/>
        </p:nvSpPr>
        <p:spPr>
          <a:xfrm>
            <a:off x="615900" y="2675325"/>
            <a:ext cx="3728400" cy="15615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Use geometric shapes, their measures, and their properties to describe objects (e.g., modeling a tree trunk or a human torso as a cylinder).★</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Apply concepts of density based on area and volume in modeling situations (e.g., persons per square mile, BTUs per cubic foot).★</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Apply geometric methods to solve design problems (e.g., designing an object or structure to satisfy physical constraints or minimize cost; working with typographic grid systems based on ratios).★</a:t>
            </a:r>
            <a:endParaRPr b="0" i="0" sz="900" u="none" cap="none" strike="noStrike">
              <a:solidFill>
                <a:schemeClr val="dk1"/>
              </a:solidFill>
              <a:latin typeface="DM Sans"/>
              <a:ea typeface="DM Sans"/>
              <a:cs typeface="DM Sans"/>
              <a:sym typeface="DM Sans"/>
            </a:endParaRPr>
          </a:p>
        </p:txBody>
      </p:sp>
      <p:sp>
        <p:nvSpPr>
          <p:cNvPr id="208" name="Google Shape;208;p8"/>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Geometry</a:t>
            </a:r>
            <a:endParaRPr b="1" i="0" sz="1400" u="none" cap="none" strike="noStrike">
              <a:solidFill>
                <a:srgbClr val="000000"/>
              </a:solidFill>
              <a:latin typeface="DM Sans"/>
              <a:ea typeface="DM Sans"/>
              <a:cs typeface="DM Sans"/>
              <a:sym typeface="DM Sans"/>
            </a:endParaRPr>
          </a:p>
        </p:txBody>
      </p:sp>
      <p:cxnSp>
        <p:nvCxnSpPr>
          <p:cNvPr id="209" name="Google Shape;209;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10" name="Google Shape;210;p8"/>
          <p:cNvSpPr txBox="1"/>
          <p:nvPr/>
        </p:nvSpPr>
        <p:spPr>
          <a:xfrm>
            <a:off x="615900" y="2231563"/>
            <a:ext cx="35127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Apply geometric concepts in modeling situations</a:t>
            </a:r>
            <a:endParaRPr b="1" i="0" sz="1100" u="none" cap="none" strike="noStrike">
              <a:solidFill>
                <a:srgbClr val="000000"/>
              </a:solidFill>
              <a:latin typeface="DM Sans"/>
              <a:ea typeface="DM Sans"/>
              <a:cs typeface="DM Sans"/>
              <a:sym typeface="DM Sans"/>
            </a:endParaRPr>
          </a:p>
        </p:txBody>
      </p:sp>
      <p:sp>
        <p:nvSpPr>
          <p:cNvPr id="211" name="Google Shape;211;p8"/>
          <p:cNvSpPr txBox="1"/>
          <p:nvPr/>
        </p:nvSpPr>
        <p:spPr>
          <a:xfrm>
            <a:off x="5174775" y="751625"/>
            <a:ext cx="3402000" cy="10890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Give an informal argument for the formulas for the circumference of a circle, area of a circle, volume of a cylinder, pyramid, and cone. Use dissection arguments, Cavalieri's principle, and informal limit arguments.</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startAt="3"/>
            </a:pPr>
            <a:r>
              <a:rPr b="0" i="0" lang="en" sz="900" u="none" cap="none" strike="noStrike">
                <a:solidFill>
                  <a:schemeClr val="dk1"/>
                </a:solidFill>
                <a:latin typeface="DM Sans"/>
                <a:ea typeface="DM Sans"/>
                <a:cs typeface="DM Sans"/>
                <a:sym typeface="DM Sans"/>
              </a:rPr>
              <a:t>Use volume formulas for cylinders, pyramids, cones, and spheres to solve problems.★</a:t>
            </a:r>
            <a:endParaRPr b="0" i="0" sz="900" u="none" cap="none" strike="noStrike">
              <a:solidFill>
                <a:schemeClr val="dk1"/>
              </a:solidFill>
              <a:latin typeface="DM Sans"/>
              <a:ea typeface="DM Sans"/>
              <a:cs typeface="DM Sans"/>
              <a:sym typeface="DM Sans"/>
            </a:endParaRPr>
          </a:p>
        </p:txBody>
      </p:sp>
      <p:sp>
        <p:nvSpPr>
          <p:cNvPr id="212" name="Google Shape;212;p8"/>
          <p:cNvSpPr txBox="1"/>
          <p:nvPr/>
        </p:nvSpPr>
        <p:spPr>
          <a:xfrm>
            <a:off x="5174775" y="30345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Explain volume formulas and use them to solve problems</a:t>
            </a:r>
            <a:endParaRPr b="1" i="0" sz="1100" u="none" cap="none" strike="noStrike">
              <a:solidFill>
                <a:schemeClr val="dk1"/>
              </a:solidFill>
              <a:latin typeface="DM Sans"/>
              <a:ea typeface="DM Sans"/>
              <a:cs typeface="DM Sans"/>
              <a:sym typeface="DM Sans"/>
            </a:endParaRPr>
          </a:p>
        </p:txBody>
      </p:sp>
      <p:sp>
        <p:nvSpPr>
          <p:cNvPr id="213" name="Google Shape;213;p8"/>
          <p:cNvSpPr/>
          <p:nvPr/>
        </p:nvSpPr>
        <p:spPr>
          <a:xfrm>
            <a:off x="5365925" y="3575487"/>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8"/>
          <p:cNvSpPr txBox="1"/>
          <p:nvPr/>
        </p:nvSpPr>
        <p:spPr>
          <a:xfrm>
            <a:off x="5505950" y="3690387"/>
            <a:ext cx="29169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 xml:space="preserve">How would you synthesize these?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 xml:space="preserve">What are the key takeaways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for students?</a:t>
            </a:r>
            <a:endParaRPr b="1" i="0" sz="1300" u="none" cap="none" strike="noStrike">
              <a:solidFill>
                <a:srgbClr val="C9FC8D"/>
              </a:solidFill>
              <a:latin typeface="DM Sans"/>
              <a:ea typeface="DM Sans"/>
              <a:cs typeface="DM Sans"/>
              <a:sym typeface="DM Sans"/>
            </a:endParaRPr>
          </a:p>
        </p:txBody>
      </p:sp>
      <p:sp>
        <p:nvSpPr>
          <p:cNvPr id="215" name="Google Shape;215;p8"/>
          <p:cNvSpPr txBox="1"/>
          <p:nvPr/>
        </p:nvSpPr>
        <p:spPr>
          <a:xfrm>
            <a:off x="5174775" y="2504225"/>
            <a:ext cx="3402000" cy="4572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1000"/>
              </a:spcAft>
              <a:buClr>
                <a:schemeClr val="dk1"/>
              </a:buClr>
              <a:buSzPts val="900"/>
              <a:buFont typeface="DM Sans"/>
              <a:buAutoNum type="arabicPeriod" startAt="4"/>
            </a:pPr>
            <a:r>
              <a:rPr b="0" i="0" lang="en" sz="900" u="none" cap="none" strike="noStrike">
                <a:solidFill>
                  <a:schemeClr val="dk1"/>
                </a:solidFill>
                <a:latin typeface="DM Sans"/>
                <a:ea typeface="DM Sans"/>
                <a:cs typeface="DM Sans"/>
                <a:sym typeface="DM Sans"/>
              </a:rPr>
              <a:t>Identify the shapes of two-dimensional cross-sections of three-dimensional objects, and identify three-dimensional objects generated by rotations of two-dimensional objects.</a:t>
            </a:r>
            <a:endParaRPr b="0" i="0" sz="900" u="none" cap="none" strike="noStrike">
              <a:solidFill>
                <a:schemeClr val="dk1"/>
              </a:solidFill>
              <a:latin typeface="DM Sans"/>
              <a:ea typeface="DM Sans"/>
              <a:cs typeface="DM Sans"/>
              <a:sym typeface="DM Sans"/>
            </a:endParaRPr>
          </a:p>
        </p:txBody>
      </p:sp>
      <p:sp>
        <p:nvSpPr>
          <p:cNvPr id="216" name="Google Shape;216;p8"/>
          <p:cNvSpPr txBox="1"/>
          <p:nvPr/>
        </p:nvSpPr>
        <p:spPr>
          <a:xfrm>
            <a:off x="5174775" y="2056050"/>
            <a:ext cx="3512700" cy="3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1" i="0" lang="en" sz="1100" u="none" cap="none" strike="noStrike">
                <a:solidFill>
                  <a:schemeClr val="dk1"/>
                </a:solidFill>
                <a:latin typeface="Arial"/>
                <a:ea typeface="Arial"/>
                <a:cs typeface="Arial"/>
                <a:sym typeface="Arial"/>
              </a:rPr>
              <a:t>Visualize relationships between two-dimensional and three-dimensional objects</a:t>
            </a:r>
            <a:endParaRPr b="1" i="0" sz="1100" u="none" cap="none" strike="noStrike">
              <a:solidFill>
                <a:schemeClr val="dk1"/>
              </a:solidFill>
              <a:latin typeface="DM Sans"/>
              <a:ea typeface="DM Sans"/>
              <a:cs typeface="DM Sans"/>
              <a:sym typeface="DM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20" name="Shape 220"/>
        <p:cNvGrpSpPr/>
        <p:nvPr/>
      </p:nvGrpSpPr>
      <p:grpSpPr>
        <a:xfrm>
          <a:off x="0" y="0"/>
          <a:ext cx="0" cy="0"/>
          <a:chOff x="0" y="0"/>
          <a:chExt cx="0" cy="0"/>
        </a:xfrm>
      </p:grpSpPr>
      <p:sp>
        <p:nvSpPr>
          <p:cNvPr id="221" name="Google Shape;221;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22" name="Google Shape;222;p9"/>
          <p:cNvSpPr txBox="1"/>
          <p:nvPr/>
        </p:nvSpPr>
        <p:spPr>
          <a:xfrm>
            <a:off x="615900" y="2675325"/>
            <a:ext cx="3728400" cy="15615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Use geometric shapes, their measures, and their properties to describe objects (e.g., modeling a tree trunk or a human torso as a cylinder).★</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Apply concepts of density based on area and volume in modeling situations (e.g., persons per square mile, BTUs per cubic foot).★</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Apply geometric methods to solve design problems (e.g., designing an object or structure to satisfy physical constraints or minimize cost; working with typographic grid systems based on ratios).★</a:t>
            </a:r>
            <a:endParaRPr b="0" i="0" sz="900" u="none" cap="none" strike="noStrike">
              <a:solidFill>
                <a:schemeClr val="dk1"/>
              </a:solidFill>
              <a:latin typeface="DM Sans"/>
              <a:ea typeface="DM Sans"/>
              <a:cs typeface="DM Sans"/>
              <a:sym typeface="DM Sans"/>
            </a:endParaRPr>
          </a:p>
        </p:txBody>
      </p:sp>
      <p:sp>
        <p:nvSpPr>
          <p:cNvPr id="223" name="Google Shape;223;p9"/>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Geometry</a:t>
            </a:r>
            <a:endParaRPr b="1" i="0" sz="1400" u="none" cap="none" strike="noStrike">
              <a:solidFill>
                <a:srgbClr val="000000"/>
              </a:solidFill>
              <a:latin typeface="DM Sans"/>
              <a:ea typeface="DM Sans"/>
              <a:cs typeface="DM Sans"/>
              <a:sym typeface="DM Sans"/>
            </a:endParaRPr>
          </a:p>
        </p:txBody>
      </p:sp>
      <p:cxnSp>
        <p:nvCxnSpPr>
          <p:cNvPr id="224" name="Google Shape;224;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25" name="Google Shape;225;p9"/>
          <p:cNvSpPr txBox="1"/>
          <p:nvPr/>
        </p:nvSpPr>
        <p:spPr>
          <a:xfrm>
            <a:off x="615900" y="2231563"/>
            <a:ext cx="35127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Apply geometric concepts in modeling situations</a:t>
            </a:r>
            <a:endParaRPr b="1" i="0" sz="1100" u="none" cap="none" strike="noStrike">
              <a:solidFill>
                <a:srgbClr val="000000"/>
              </a:solidFill>
              <a:latin typeface="DM Sans"/>
              <a:ea typeface="DM Sans"/>
              <a:cs typeface="DM Sans"/>
              <a:sym typeface="DM Sans"/>
            </a:endParaRPr>
          </a:p>
        </p:txBody>
      </p:sp>
      <p:sp>
        <p:nvSpPr>
          <p:cNvPr id="226" name="Google Shape;226;p9"/>
          <p:cNvSpPr txBox="1"/>
          <p:nvPr/>
        </p:nvSpPr>
        <p:spPr>
          <a:xfrm>
            <a:off x="5174775" y="751625"/>
            <a:ext cx="3402000" cy="10890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Give an informal argument for the formulas for the circumference of a circle, area of a circle, volume of a cylinder, pyramid, and cone. Use dissection arguments, Cavalieri's principle, and informal limit arguments.</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startAt="3"/>
            </a:pPr>
            <a:r>
              <a:rPr b="0" i="0" lang="en" sz="900" u="none" cap="none" strike="noStrike">
                <a:solidFill>
                  <a:schemeClr val="dk1"/>
                </a:solidFill>
                <a:latin typeface="DM Sans"/>
                <a:ea typeface="DM Sans"/>
                <a:cs typeface="DM Sans"/>
                <a:sym typeface="DM Sans"/>
              </a:rPr>
              <a:t>Use volume formulas for cylinders, pyramids, cones, and spheres to solve problems.★</a:t>
            </a:r>
            <a:endParaRPr b="0" i="0" sz="900" u="none" cap="none" strike="noStrike">
              <a:solidFill>
                <a:schemeClr val="dk1"/>
              </a:solidFill>
              <a:latin typeface="DM Sans"/>
              <a:ea typeface="DM Sans"/>
              <a:cs typeface="DM Sans"/>
              <a:sym typeface="DM Sans"/>
            </a:endParaRPr>
          </a:p>
        </p:txBody>
      </p:sp>
      <p:sp>
        <p:nvSpPr>
          <p:cNvPr id="227" name="Google Shape;227;p9"/>
          <p:cNvSpPr txBox="1"/>
          <p:nvPr/>
        </p:nvSpPr>
        <p:spPr>
          <a:xfrm>
            <a:off x="5174775" y="30345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Explain volume formulas and use them to solve problems</a:t>
            </a:r>
            <a:endParaRPr b="1" i="0" sz="1100" u="none" cap="none" strike="noStrike">
              <a:solidFill>
                <a:schemeClr val="dk1"/>
              </a:solidFill>
              <a:latin typeface="DM Sans"/>
              <a:ea typeface="DM Sans"/>
              <a:cs typeface="DM Sans"/>
              <a:sym typeface="DM Sans"/>
            </a:endParaRPr>
          </a:p>
        </p:txBody>
      </p:sp>
      <p:sp>
        <p:nvSpPr>
          <p:cNvPr id="228" name="Google Shape;228;p9"/>
          <p:cNvSpPr txBox="1"/>
          <p:nvPr/>
        </p:nvSpPr>
        <p:spPr>
          <a:xfrm>
            <a:off x="5174775" y="2504225"/>
            <a:ext cx="3402000" cy="4572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1000"/>
              </a:spcAft>
              <a:buClr>
                <a:schemeClr val="dk1"/>
              </a:buClr>
              <a:buSzPts val="900"/>
              <a:buFont typeface="DM Sans"/>
              <a:buAutoNum type="arabicPeriod" startAt="4"/>
            </a:pPr>
            <a:r>
              <a:rPr b="0" i="0" lang="en" sz="900" u="none" cap="none" strike="noStrike">
                <a:solidFill>
                  <a:schemeClr val="dk1"/>
                </a:solidFill>
                <a:latin typeface="DM Sans"/>
                <a:ea typeface="DM Sans"/>
                <a:cs typeface="DM Sans"/>
                <a:sym typeface="DM Sans"/>
              </a:rPr>
              <a:t>Identify the shapes of two-dimensional cross-sections of three-dimensional objects, and identify three-dimensional objects generated by rotations of two-dimensional objects.</a:t>
            </a:r>
            <a:endParaRPr b="0" i="0" sz="900" u="none" cap="none" strike="noStrike">
              <a:solidFill>
                <a:schemeClr val="dk1"/>
              </a:solidFill>
              <a:latin typeface="DM Sans"/>
              <a:ea typeface="DM Sans"/>
              <a:cs typeface="DM Sans"/>
              <a:sym typeface="DM Sans"/>
            </a:endParaRPr>
          </a:p>
        </p:txBody>
      </p:sp>
      <p:sp>
        <p:nvSpPr>
          <p:cNvPr id="229" name="Google Shape;229;p9"/>
          <p:cNvSpPr txBox="1"/>
          <p:nvPr/>
        </p:nvSpPr>
        <p:spPr>
          <a:xfrm>
            <a:off x="5174775" y="2056050"/>
            <a:ext cx="3512700" cy="3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1" i="0" lang="en" sz="1100" u="none" cap="none" strike="noStrike">
                <a:solidFill>
                  <a:schemeClr val="dk1"/>
                </a:solidFill>
                <a:latin typeface="Arial"/>
                <a:ea typeface="Arial"/>
                <a:cs typeface="Arial"/>
                <a:sym typeface="Arial"/>
              </a:rPr>
              <a:t>Visualize relationships between two-dimensional and three-dimensional objects</a:t>
            </a:r>
            <a:endParaRPr b="1" i="0" sz="1100" u="none" cap="none" strike="noStrike">
              <a:solidFill>
                <a:schemeClr val="dk1"/>
              </a:solidFill>
              <a:latin typeface="DM Sans"/>
              <a:ea typeface="DM Sans"/>
              <a:cs typeface="DM Sans"/>
              <a:sym typeface="DM Sans"/>
            </a:endParaRPr>
          </a:p>
        </p:txBody>
      </p:sp>
      <p:sp>
        <p:nvSpPr>
          <p:cNvPr id="230" name="Google Shape;230;p9"/>
          <p:cNvSpPr/>
          <p:nvPr/>
        </p:nvSpPr>
        <p:spPr>
          <a:xfrm>
            <a:off x="5365925" y="3906250"/>
            <a:ext cx="3155700" cy="5979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9"/>
          <p:cNvSpPr txBox="1"/>
          <p:nvPr/>
        </p:nvSpPr>
        <p:spPr>
          <a:xfrm>
            <a:off x="5570175" y="402115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5" name="Shape 235"/>
        <p:cNvGrpSpPr/>
        <p:nvPr/>
      </p:nvGrpSpPr>
      <p:grpSpPr>
        <a:xfrm>
          <a:off x="0" y="0"/>
          <a:ext cx="0" cy="0"/>
          <a:chOff x="0" y="0"/>
          <a:chExt cx="0" cy="0"/>
        </a:xfrm>
      </p:grpSpPr>
      <p:sp>
        <p:nvSpPr>
          <p:cNvPr id="236" name="Google Shape;236;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10"/>
          <p:cNvSpPr txBox="1"/>
          <p:nvPr/>
        </p:nvSpPr>
        <p:spPr>
          <a:xfrm>
            <a:off x="345075" y="276625"/>
            <a:ext cx="48531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M151 Content and Practice Expectations</a:t>
            </a:r>
            <a:endParaRPr b="0" i="0" sz="2100" u="none" cap="none" strike="noStrike">
              <a:solidFill>
                <a:schemeClr val="dk1"/>
              </a:solidFill>
              <a:latin typeface="Nanum Myeongjo"/>
              <a:ea typeface="Nanum Myeongjo"/>
              <a:cs typeface="Nanum Myeongjo"/>
              <a:sym typeface="Nanum Myeongjo"/>
            </a:endParaRPr>
          </a:p>
        </p:txBody>
      </p:sp>
      <p:cxnSp>
        <p:nvCxnSpPr>
          <p:cNvPr id="238" name="Google Shape;238;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39" name="Google Shape;239;p10"/>
          <p:cNvGraphicFramePr/>
          <p:nvPr/>
        </p:nvGraphicFramePr>
        <p:xfrm>
          <a:off x="311700" y="1057150"/>
          <a:ext cx="3000000" cy="3000000"/>
        </p:xfrm>
        <a:graphic>
          <a:graphicData uri="http://schemas.openxmlformats.org/drawingml/2006/table">
            <a:tbl>
              <a:tblPr>
                <a:noFill/>
                <a:tableStyleId>{65D68CFB-80FE-4CC9-B582-224D31CB9CF9}</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151.a</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Engage in the modeling cycle.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151..b</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 xml:space="preserve">Use geometric shapes, their measures, and their properties to describe objects. </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151..c</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Apply concepts of density based on area and volume in modeling situations.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151..d</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Apply geometric methods to solve design problems.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Give an informal argument for the formulas for the circumference of a circle, area of a circle, volume of a cylinder, pyramid, and cone.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151..f</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Use volume formulas for cylinders, pyramids, cones, and spheres to solve problems.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54057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151..g</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Solve real-world problems involving area, volume, and surface area of two- and three-dimensional objects composed of triangles, quadrilaterals, polygons, cubes, and right prisms.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151..h</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Use the Pythagorean Theorem to solve right triangles in applied problems.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151..i</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UUse a geometry model to determine values of interest in a real-world problem.</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43" name="Shape 243"/>
        <p:cNvGrpSpPr/>
        <p:nvPr/>
      </p:nvGrpSpPr>
      <p:grpSpPr>
        <a:xfrm>
          <a:off x="0" y="0"/>
          <a:ext cx="0" cy="0"/>
          <a:chOff x="0" y="0"/>
          <a:chExt cx="0" cy="0"/>
        </a:xfrm>
      </p:grpSpPr>
      <p:sp>
        <p:nvSpPr>
          <p:cNvPr id="244" name="Google Shape;244;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11"/>
          <p:cNvSpPr txBox="1"/>
          <p:nvPr/>
        </p:nvSpPr>
        <p:spPr>
          <a:xfrm>
            <a:off x="345075" y="276625"/>
            <a:ext cx="48531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M151 Content and Practice Expectations</a:t>
            </a:r>
            <a:endParaRPr b="0" i="0" sz="2100" u="none" cap="none" strike="noStrike">
              <a:solidFill>
                <a:schemeClr val="dk1"/>
              </a:solidFill>
              <a:latin typeface="Nanum Myeongjo"/>
              <a:ea typeface="Nanum Myeongjo"/>
              <a:cs typeface="Nanum Myeongjo"/>
              <a:sym typeface="Nanum Myeongjo"/>
            </a:endParaRPr>
          </a:p>
        </p:txBody>
      </p:sp>
      <p:cxnSp>
        <p:nvCxnSpPr>
          <p:cNvPr id="246" name="Google Shape;246;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47" name="Google Shape;247;p11"/>
          <p:cNvGraphicFramePr/>
          <p:nvPr/>
        </p:nvGraphicFramePr>
        <p:xfrm>
          <a:off x="311700" y="1057150"/>
          <a:ext cx="3000000" cy="3000000"/>
        </p:xfrm>
        <a:graphic>
          <a:graphicData uri="http://schemas.openxmlformats.org/drawingml/2006/table">
            <a:tbl>
              <a:tblPr>
                <a:noFill/>
                <a:tableStyleId>{65D68CFB-80FE-4CC9-B582-224D31CB9CF9}</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151.a</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Engage in the modeling cycle.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151..b</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 xml:space="preserve">Use geometric shapes, their measures, and their properties to describe objects. </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151..c</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Apply concepts of density based on area and volume in modeling situations.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151..d</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Apply geometric methods to solve design problems.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Give an informal argument for the formulas for the circumference of a circle, area of a circle, volume of a cylinder, pyramid, and cone.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151..f</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Use volume formulas for cylinders, pyramids, cones, and spheres to solve problems.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54057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151..g</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Solve real-world problems involving area, volume, and surface area of two- and three-dimensional objects composed of triangles, quadrilaterals, polygons, cubes, and right prisms.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151..h</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Use the Pythagorean Theorem to solve right triangles in applied problems.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151..i</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UUse a geometry model to determine values of interest in a real-world problem.</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248" name="Google Shape;248;p11"/>
          <p:cNvSpPr/>
          <p:nvPr/>
        </p:nvSpPr>
        <p:spPr>
          <a:xfrm>
            <a:off x="65432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11"/>
          <p:cNvSpPr txBox="1"/>
          <p:nvPr/>
        </p:nvSpPr>
        <p:spPr>
          <a:xfrm>
            <a:off x="6823325" y="30756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What</a:t>
            </a:r>
            <a:br>
              <a:rPr b="1" i="0" lang="en" sz="1400" u="none" cap="none" strike="noStrike">
                <a:solidFill>
                  <a:srgbClr val="BDFCD7"/>
                </a:solidFill>
                <a:latin typeface="DM Sans"/>
                <a:ea typeface="DM Sans"/>
                <a:cs typeface="DM Sans"/>
                <a:sym typeface="DM Sans"/>
              </a:rPr>
            </a:br>
            <a:r>
              <a:rPr b="1" i="0" lang="en" sz="1400" u="none" cap="none" strike="noStrike">
                <a:solidFill>
                  <a:srgbClr val="BDFCD7"/>
                </a:solidFill>
                <a:latin typeface="DM Sans"/>
                <a:ea typeface="DM Sans"/>
                <a:cs typeface="DM Sans"/>
                <a:sym typeface="DM Sans"/>
              </a:rPr>
              <a:t>resonates with you?</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53" name="Shape 253"/>
        <p:cNvGrpSpPr/>
        <p:nvPr/>
      </p:nvGrpSpPr>
      <p:grpSpPr>
        <a:xfrm>
          <a:off x="0" y="0"/>
          <a:ext cx="0" cy="0"/>
          <a:chOff x="0" y="0"/>
          <a:chExt cx="0" cy="0"/>
        </a:xfrm>
      </p:grpSpPr>
      <p:cxnSp>
        <p:nvCxnSpPr>
          <p:cNvPr id="254" name="Google Shape;254;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5" name="Google Shape;255;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56" name="Google Shape;256;p13"/>
          <p:cNvSpPr txBox="1"/>
          <p:nvPr/>
        </p:nvSpPr>
        <p:spPr>
          <a:xfrm>
            <a:off x="615900" y="1141350"/>
            <a:ext cx="5917800" cy="29238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Roses for Rosa</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Ready to Run</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57" name="Google Shape;257;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61" name="Shape 261"/>
        <p:cNvGrpSpPr/>
        <p:nvPr/>
      </p:nvGrpSpPr>
      <p:grpSpPr>
        <a:xfrm>
          <a:off x="0" y="0"/>
          <a:ext cx="0" cy="0"/>
          <a:chOff x="0" y="0"/>
          <a:chExt cx="0" cy="0"/>
        </a:xfrm>
      </p:grpSpPr>
      <p:cxnSp>
        <p:nvCxnSpPr>
          <p:cNvPr id="262" name="Google Shape;262;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3" name="Google Shape;263;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64" name="Google Shape;264;p14"/>
          <p:cNvSpPr txBox="1"/>
          <p:nvPr/>
        </p:nvSpPr>
        <p:spPr>
          <a:xfrm>
            <a:off x="615900" y="1141350"/>
            <a:ext cx="5917800" cy="29238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Roses for Rosa</a:t>
            </a:r>
            <a:endParaRPr b="0" i="0" sz="1400" u="none" cap="none" strike="noStrike">
              <a:solidFill>
                <a:srgbClr val="000000"/>
              </a:solidFill>
              <a:latin typeface="Arial"/>
              <a:ea typeface="Arial"/>
              <a:cs typeface="Arial"/>
              <a:sym typeface="Arial"/>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Ready to Run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65" name="Google Shape;265;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266" name="Google Shape;266;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71" name="Shape 271"/>
        <p:cNvGrpSpPr/>
        <p:nvPr/>
      </p:nvGrpSpPr>
      <p:grpSpPr>
        <a:xfrm>
          <a:off x="0" y="0"/>
          <a:ext cx="0" cy="0"/>
          <a:chOff x="0" y="0"/>
          <a:chExt cx="0" cy="0"/>
        </a:xfrm>
      </p:grpSpPr>
      <p:cxnSp>
        <p:nvCxnSpPr>
          <p:cNvPr id="272" name="Google Shape;272;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73" name="Google Shape;273;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74" name="Google Shape;274;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are they different? </a:t>
            </a:r>
            <a:endParaRPr b="0" i="0" sz="2500" u="none" cap="none" strike="noStrike">
              <a:solidFill>
                <a:schemeClr val="lt1"/>
              </a:solidFill>
              <a:latin typeface="DM Sans"/>
              <a:ea typeface="DM Sans"/>
              <a:cs typeface="DM Sans"/>
              <a:sym typeface="DM Sans"/>
            </a:endParaRPr>
          </a:p>
        </p:txBody>
      </p:sp>
      <p:sp>
        <p:nvSpPr>
          <p:cNvPr id="275" name="Google Shape;275;p1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15"/>
          <p:cNvSpPr txBox="1"/>
          <p:nvPr/>
        </p:nvSpPr>
        <p:spPr>
          <a:xfrm>
            <a:off x="68233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277" name="Google Shape;277;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281" name="Shape 281"/>
        <p:cNvGrpSpPr/>
        <p:nvPr/>
      </p:nvGrpSpPr>
      <p:grpSpPr>
        <a:xfrm>
          <a:off x="0" y="0"/>
          <a:ext cx="0" cy="0"/>
          <a:chOff x="0" y="0"/>
          <a:chExt cx="0" cy="0"/>
        </a:xfrm>
      </p:grpSpPr>
      <p:cxnSp>
        <p:nvCxnSpPr>
          <p:cNvPr id="282" name="Google Shape;282;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sp>
        <p:nvSpPr>
          <p:cNvPr id="283" name="Google Shape;283;p16"/>
          <p:cNvSpPr txBox="1"/>
          <p:nvPr/>
        </p:nvSpPr>
        <p:spPr>
          <a:xfrm>
            <a:off x="3096450" y="993625"/>
            <a:ext cx="5744400" cy="4098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rgbClr val="000000"/>
              </a:buClr>
              <a:buSzPts val="2300"/>
              <a:buFont typeface="Arial"/>
              <a:buNone/>
            </a:pPr>
            <a:r>
              <a:rPr b="0" i="0" lang="en" sz="2300" u="none" cap="none" strike="noStrike">
                <a:solidFill>
                  <a:srgbClr val="202728"/>
                </a:solidFill>
                <a:latin typeface="DM Sans"/>
                <a:ea typeface="DM Sans"/>
                <a:cs typeface="DM Sans"/>
                <a:sym typeface="DM Sans"/>
              </a:rPr>
              <a:t>“And by 2018, problems with the pipeline through math courses and tests were persisting. Despite the implementation of new state standards and tests, just 31 percent of students were meeting or exceeding standards in math, compared with 56 percent in English.” (Daro &amp; Asturias, 2019)</a:t>
            </a:r>
            <a:endParaRPr b="0" i="0" sz="2300" u="none" cap="none" strike="noStrike">
              <a:solidFill>
                <a:srgbClr val="202728"/>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 sz="900" u="none" cap="none" strike="noStrike">
                <a:solidFill>
                  <a:srgbClr val="202728"/>
                </a:solidFill>
                <a:latin typeface="DM Sans"/>
                <a:ea typeface="DM Sans"/>
                <a:cs typeface="DM Sans"/>
                <a:sym typeface="DM Sans"/>
              </a:rPr>
              <a:t>Source: https://justequations.org/resource/branching-out-designing-high-school-math-pathways-for-equity</a:t>
            </a:r>
            <a:endParaRPr b="0" i="0" sz="900" u="none" cap="none" strike="noStrike">
              <a:solidFill>
                <a:srgbClr val="202728"/>
              </a:solidFill>
              <a:latin typeface="DM Sans"/>
              <a:ea typeface="DM Sans"/>
              <a:cs typeface="DM Sans"/>
              <a:sym typeface="DM Sans"/>
            </a:endParaRPr>
          </a:p>
          <a:p>
            <a:pPr indent="0" lvl="0" marL="0" marR="0" rtl="0" algn="l">
              <a:lnSpc>
                <a:spcPct val="100000"/>
              </a:lnSpc>
              <a:spcBef>
                <a:spcPts val="1200"/>
              </a:spcBef>
              <a:spcAft>
                <a:spcPts val="1200"/>
              </a:spcAft>
              <a:buClr>
                <a:srgbClr val="000000"/>
              </a:buClr>
              <a:buSzPts val="1400"/>
              <a:buFont typeface="Arial"/>
              <a:buNone/>
            </a:pPr>
            <a:r>
              <a:t/>
            </a:r>
            <a:endParaRPr b="0" i="0" sz="1400" u="none" cap="none" strike="noStrike">
              <a:solidFill>
                <a:schemeClr val="dk1"/>
              </a:solidFill>
              <a:latin typeface="DM Sans"/>
              <a:ea typeface="DM Sans"/>
              <a:cs typeface="DM Sans"/>
              <a:sym typeface="DM Sans"/>
            </a:endParaRPr>
          </a:p>
        </p:txBody>
      </p:sp>
      <p:sp>
        <p:nvSpPr>
          <p:cNvPr id="284" name="Google Shape;284;p16"/>
          <p:cNvSpPr txBox="1"/>
          <p:nvPr/>
        </p:nvSpPr>
        <p:spPr>
          <a:xfrm>
            <a:off x="553775" y="266000"/>
            <a:ext cx="22860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Math Gaps Create</a:t>
            </a:r>
            <a:endParaRPr b="0" i="0" sz="18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Lasting Barriers</a:t>
            </a:r>
            <a:endParaRPr b="0" i="0" sz="18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88" name="Shape 288"/>
        <p:cNvGrpSpPr/>
        <p:nvPr/>
      </p:nvGrpSpPr>
      <p:grpSpPr>
        <a:xfrm>
          <a:off x="0" y="0"/>
          <a:ext cx="0" cy="0"/>
          <a:chOff x="0" y="0"/>
          <a:chExt cx="0" cy="0"/>
        </a:xfrm>
      </p:grpSpPr>
      <p:sp>
        <p:nvSpPr>
          <p:cNvPr id="289" name="Google Shape;289;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Is math...?</a:t>
            </a:r>
            <a:endParaRPr b="0" i="0" sz="1400" u="none" cap="none" strike="noStrike">
              <a:solidFill>
                <a:schemeClr val="dk1"/>
              </a:solidFill>
              <a:latin typeface="Nanum Myeongjo"/>
              <a:ea typeface="Nanum Myeongjo"/>
              <a:cs typeface="Nanum Myeongjo"/>
              <a:sym typeface="Nanum Myeongjo"/>
            </a:endParaRPr>
          </a:p>
        </p:txBody>
      </p:sp>
      <p:sp>
        <p:nvSpPr>
          <p:cNvPr id="290" name="Google Shape;290;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291" name="Google Shape;291;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292" name="Google Shape;292;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Or could be math...?</a:t>
            </a:r>
            <a:endParaRPr b="0" i="0" sz="1400" u="none" cap="none" strike="noStrike">
              <a:solidFill>
                <a:schemeClr val="dk1"/>
              </a:solidFill>
              <a:latin typeface="Nanum Myeongjo"/>
              <a:ea typeface="Nanum Myeongjo"/>
              <a:cs typeface="Nanum Myeongjo"/>
              <a:sym typeface="Nanum Myeongjo"/>
            </a:endParaRPr>
          </a:p>
        </p:txBody>
      </p:sp>
      <p:sp>
        <p:nvSpPr>
          <p:cNvPr id="293" name="Google Shape;293;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294" name="Google Shape;294;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295" name="Google Shape;295;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296" name="Google Shape;296;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298" name="Google Shape;298;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299" name="Google Shape;299;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04" name="Shape 304"/>
        <p:cNvGrpSpPr/>
        <p:nvPr/>
      </p:nvGrpSpPr>
      <p:grpSpPr>
        <a:xfrm>
          <a:off x="0" y="0"/>
          <a:ext cx="0" cy="0"/>
          <a:chOff x="0" y="0"/>
          <a:chExt cx="0" cy="0"/>
        </a:xfrm>
      </p:grpSpPr>
      <p:cxnSp>
        <p:nvCxnSpPr>
          <p:cNvPr id="305" name="Google Shape;305;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06" name="Google Shape;306;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 xml:space="preserve">Task 1: Expectations </a:t>
            </a:r>
            <a:br>
              <a:rPr b="0" i="0" lang="en" sz="5200" u="none" cap="none" strike="noStrike">
                <a:solidFill>
                  <a:schemeClr val="dk1"/>
                </a:solidFill>
                <a:latin typeface="Nanum Myeongjo"/>
                <a:ea typeface="Nanum Myeongjo"/>
                <a:cs typeface="Nanum Myeongjo"/>
                <a:sym typeface="Nanum Myeongjo"/>
              </a:rPr>
            </a:br>
            <a:r>
              <a:rPr b="0" i="0" lang="en"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07" name="Google Shape;307;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11" name="Shape 311"/>
        <p:cNvGrpSpPr/>
        <p:nvPr/>
      </p:nvGrpSpPr>
      <p:grpSpPr>
        <a:xfrm>
          <a:off x="0" y="0"/>
          <a:ext cx="0" cy="0"/>
          <a:chOff x="0" y="0"/>
          <a:chExt cx="0" cy="0"/>
        </a:xfrm>
      </p:grpSpPr>
      <p:cxnSp>
        <p:nvCxnSpPr>
          <p:cNvPr id="312" name="Google Shape;312;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13" name="Google Shape;313;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14" name="Google Shape;314;p19"/>
          <p:cNvSpPr txBox="1"/>
          <p:nvPr/>
        </p:nvSpPr>
        <p:spPr>
          <a:xfrm>
            <a:off x="400629" y="1141350"/>
            <a:ext cx="6396637" cy="3620222"/>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500" u="none" cap="none" strike="noStrike">
                <a:solidFill>
                  <a:schemeClr val="lt1"/>
                </a:solidFill>
                <a:latin typeface="DM Sans"/>
                <a:ea typeface="DM Sans"/>
                <a:cs typeface="DM Sans"/>
                <a:sym typeface="DM Sans"/>
              </a:rPr>
              <a:t>Rosa and her family are planning for her Quinceañera. Each of the 15 tables at Rosa’s reception will have a centerpiece—a cylindrical glass vase filled one-third of the way with glass marbles holding a rose in place.</a:t>
            </a:r>
            <a:endParaRPr b="0" i="0" sz="1400" u="none" cap="none" strike="noStrike">
              <a:solidFill>
                <a:srgbClr val="000000"/>
              </a:solidFill>
              <a:latin typeface="Arial"/>
              <a:ea typeface="Arial"/>
              <a:cs typeface="Arial"/>
              <a:sym typeface="Arial"/>
            </a:endParaRPr>
          </a:p>
          <a:p>
            <a:pPr indent="-285750" lvl="0" marL="285750" marR="0" rtl="0" algn="l">
              <a:lnSpc>
                <a:spcPct val="115000"/>
              </a:lnSpc>
              <a:spcBef>
                <a:spcPts val="0"/>
              </a:spcBef>
              <a:spcAft>
                <a:spcPts val="0"/>
              </a:spcAft>
              <a:buClr>
                <a:schemeClr val="lt1"/>
              </a:buClr>
              <a:buSzPts val="1500"/>
              <a:buFont typeface="Arial"/>
              <a:buChar char="•"/>
            </a:pPr>
            <a:r>
              <a:rPr b="0" i="0" lang="en" sz="1500" u="none" cap="none" strike="noStrike">
                <a:solidFill>
                  <a:schemeClr val="lt1"/>
                </a:solidFill>
                <a:latin typeface="DM Sans"/>
                <a:ea typeface="DM Sans"/>
                <a:cs typeface="DM Sans"/>
                <a:sym typeface="DM Sans"/>
              </a:rPr>
              <a:t>The glass vases are 10 inches tall with a 4 inch diameter.</a:t>
            </a:r>
            <a:endParaRPr b="0" i="0" sz="1400" u="none" cap="none" strike="noStrike">
              <a:solidFill>
                <a:srgbClr val="000000"/>
              </a:solidFill>
              <a:latin typeface="Arial"/>
              <a:ea typeface="Arial"/>
              <a:cs typeface="Arial"/>
              <a:sym typeface="Arial"/>
            </a:endParaRPr>
          </a:p>
          <a:p>
            <a:pPr indent="-285750" lvl="0" marL="285750" marR="0" rtl="0" algn="l">
              <a:lnSpc>
                <a:spcPct val="115000"/>
              </a:lnSpc>
              <a:spcBef>
                <a:spcPts val="0"/>
              </a:spcBef>
              <a:spcAft>
                <a:spcPts val="0"/>
              </a:spcAft>
              <a:buClr>
                <a:schemeClr val="lt1"/>
              </a:buClr>
              <a:buSzPts val="1500"/>
              <a:buFont typeface="Arial"/>
              <a:buChar char="•"/>
            </a:pPr>
            <a:r>
              <a:rPr b="0" i="0" lang="en" sz="1500" u="none" cap="none" strike="noStrike">
                <a:solidFill>
                  <a:schemeClr val="lt1"/>
                </a:solidFill>
                <a:latin typeface="DM Sans"/>
                <a:ea typeface="DM Sans"/>
                <a:cs typeface="DM Sans"/>
                <a:sym typeface="DM Sans"/>
              </a:rPr>
              <a:t>Rosa can choose between marbles that are 12mm or 16mm in diameter.</a:t>
            </a:r>
            <a:endParaRPr b="0" i="0" sz="1400" u="none" cap="none" strike="noStrike">
              <a:solidFill>
                <a:srgbClr val="000000"/>
              </a:solidFill>
              <a:latin typeface="Arial"/>
              <a:ea typeface="Arial"/>
              <a:cs typeface="Arial"/>
              <a:sym typeface="Arial"/>
            </a:endParaRPr>
          </a:p>
          <a:p>
            <a:pPr indent="-285750" lvl="0" marL="285750" marR="0" rtl="0" algn="l">
              <a:lnSpc>
                <a:spcPct val="115000"/>
              </a:lnSpc>
              <a:spcBef>
                <a:spcPts val="0"/>
              </a:spcBef>
              <a:spcAft>
                <a:spcPts val="0"/>
              </a:spcAft>
              <a:buClr>
                <a:schemeClr val="lt1"/>
              </a:buClr>
              <a:buSzPts val="1500"/>
              <a:buFont typeface="Arial"/>
              <a:buChar char="•"/>
            </a:pPr>
            <a:r>
              <a:rPr b="0" i="0" lang="en" sz="1500" u="none" cap="none" strike="noStrike">
                <a:solidFill>
                  <a:schemeClr val="lt1"/>
                </a:solidFill>
                <a:latin typeface="DM Sans"/>
                <a:ea typeface="DM Sans"/>
                <a:cs typeface="DM Sans"/>
                <a:sym typeface="DM Sans"/>
              </a:rPr>
              <a:t>The 12mm marbles cost $11.99 for 340 pieces; the 16mm marbles cost $11.99 for 140 pieces.</a:t>
            </a:r>
            <a:endParaRPr b="0" i="0" sz="1500" u="none" cap="none" strike="noStrike">
              <a:solidFill>
                <a:schemeClr val="lt1"/>
              </a:solidFill>
              <a:latin typeface="DM Sans"/>
              <a:ea typeface="DM Sans"/>
              <a:cs typeface="DM Sans"/>
              <a:sym typeface="DM Sans"/>
            </a:endParaRPr>
          </a:p>
          <a:p>
            <a:pPr indent="-323850" lvl="0" marL="457200" marR="0" rtl="0" algn="l">
              <a:lnSpc>
                <a:spcPct val="100000"/>
              </a:lnSpc>
              <a:spcBef>
                <a:spcPts val="1200"/>
              </a:spcBef>
              <a:spcAft>
                <a:spcPts val="0"/>
              </a:spcAft>
              <a:buClr>
                <a:schemeClr val="lt1"/>
              </a:buClr>
              <a:buSzPts val="1500"/>
              <a:buFont typeface="DM Sans"/>
              <a:buAutoNum type="arabicPeriod"/>
            </a:pPr>
            <a:r>
              <a:rPr b="0" i="0" lang="en" sz="1500" u="none" cap="none" strike="noStrike">
                <a:solidFill>
                  <a:schemeClr val="lt1"/>
                </a:solidFill>
                <a:latin typeface="DM Sans"/>
                <a:ea typeface="DM Sans"/>
                <a:cs typeface="DM Sans"/>
                <a:sym typeface="DM Sans"/>
              </a:rPr>
              <a:t>If Rosa chooses 12 mm marbles, how many bags will she need? How many bags will she need if she chooses 16 mm marbles?</a:t>
            </a:r>
            <a:endParaRPr b="0" i="0" sz="1400" u="none" cap="none" strike="noStrike">
              <a:solidFill>
                <a:srgbClr val="000000"/>
              </a:solidFill>
              <a:latin typeface="Arial"/>
              <a:ea typeface="Arial"/>
              <a:cs typeface="Arial"/>
              <a:sym typeface="Arial"/>
            </a:endParaRPr>
          </a:p>
          <a:p>
            <a:pPr indent="-323850" lvl="0" marL="457200" marR="0" rtl="0" algn="l">
              <a:lnSpc>
                <a:spcPct val="100000"/>
              </a:lnSpc>
              <a:spcBef>
                <a:spcPts val="1200"/>
              </a:spcBef>
              <a:spcAft>
                <a:spcPts val="0"/>
              </a:spcAft>
              <a:buClr>
                <a:schemeClr val="lt1"/>
              </a:buClr>
              <a:buSzPts val="1500"/>
              <a:buFont typeface="DM Sans"/>
              <a:buAutoNum type="arabicPeriod"/>
            </a:pPr>
            <a:r>
              <a:rPr b="0" i="0" lang="en" sz="1500" u="none" cap="none" strike="noStrike">
                <a:solidFill>
                  <a:schemeClr val="lt1"/>
                </a:solidFill>
                <a:latin typeface="DM Sans"/>
                <a:ea typeface="DM Sans"/>
                <a:cs typeface="DM Sans"/>
                <a:sym typeface="DM Sans"/>
              </a:rPr>
              <a:t>Rosa’s budget for the centerpiece is $250. She spent $110 on vases. Will she be able to stay within her budget?</a:t>
            </a:r>
            <a:endParaRPr b="0" i="0" sz="1400" u="none" cap="none" strike="noStrike">
              <a:solidFill>
                <a:srgbClr val="000000"/>
              </a:solidFill>
              <a:latin typeface="Arial"/>
              <a:ea typeface="Arial"/>
              <a:cs typeface="Arial"/>
              <a:sym typeface="Arial"/>
            </a:endParaRPr>
          </a:p>
        </p:txBody>
      </p:sp>
      <p:sp>
        <p:nvSpPr>
          <p:cNvPr id="315" name="Google Shape;315;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16" name="Google Shape;316;p19"/>
          <p:cNvSpPr/>
          <p:nvPr/>
        </p:nvSpPr>
        <p:spPr>
          <a:xfrm>
            <a:off x="6797270"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p19"/>
          <p:cNvSpPr txBox="1"/>
          <p:nvPr/>
        </p:nvSpPr>
        <p:spPr>
          <a:xfrm>
            <a:off x="6989570" y="29376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1" name="Shape 321"/>
        <p:cNvGrpSpPr/>
        <p:nvPr/>
      </p:nvGrpSpPr>
      <p:grpSpPr>
        <a:xfrm>
          <a:off x="0" y="0"/>
          <a:ext cx="0" cy="0"/>
          <a:chOff x="0" y="0"/>
          <a:chExt cx="0" cy="0"/>
        </a:xfrm>
      </p:grpSpPr>
      <p:cxnSp>
        <p:nvCxnSpPr>
          <p:cNvPr id="322" name="Google Shape;322;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3" name="Google Shape;323;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4" name="Google Shape;324;p20"/>
          <p:cNvSpPr txBox="1"/>
          <p:nvPr/>
        </p:nvSpPr>
        <p:spPr>
          <a:xfrm>
            <a:off x="615900" y="368375"/>
            <a:ext cx="70476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25" name="Google Shape;325;p20"/>
          <p:cNvSpPr/>
          <p:nvPr/>
        </p:nvSpPr>
        <p:spPr>
          <a:xfrm>
            <a:off x="6797270"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20"/>
          <p:cNvSpPr txBox="1"/>
          <p:nvPr/>
        </p:nvSpPr>
        <p:spPr>
          <a:xfrm>
            <a:off x="6989570"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sp>
        <p:nvSpPr>
          <p:cNvPr id="327" name="Google Shape;327;p20"/>
          <p:cNvSpPr txBox="1"/>
          <p:nvPr/>
        </p:nvSpPr>
        <p:spPr>
          <a:xfrm>
            <a:off x="400629" y="1141350"/>
            <a:ext cx="6396637" cy="3620222"/>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500" u="none" cap="none" strike="noStrike">
                <a:solidFill>
                  <a:schemeClr val="lt1"/>
                </a:solidFill>
                <a:latin typeface="DM Sans"/>
                <a:ea typeface="DM Sans"/>
                <a:cs typeface="DM Sans"/>
                <a:sym typeface="DM Sans"/>
              </a:rPr>
              <a:t>Rosa and her family are planning for her Quinceañera. Each of the 15 tables at Rosa’s reception will have a centerpiece—a cylindrical glass vase filled one-third of the way with glass marbles holding a rose in place.</a:t>
            </a:r>
            <a:endParaRPr b="0" i="0" sz="1400" u="none" cap="none" strike="noStrike">
              <a:solidFill>
                <a:srgbClr val="000000"/>
              </a:solidFill>
              <a:latin typeface="Arial"/>
              <a:ea typeface="Arial"/>
              <a:cs typeface="Arial"/>
              <a:sym typeface="Arial"/>
            </a:endParaRPr>
          </a:p>
          <a:p>
            <a:pPr indent="-285750" lvl="0" marL="285750" marR="0" rtl="0" algn="l">
              <a:lnSpc>
                <a:spcPct val="115000"/>
              </a:lnSpc>
              <a:spcBef>
                <a:spcPts val="0"/>
              </a:spcBef>
              <a:spcAft>
                <a:spcPts val="0"/>
              </a:spcAft>
              <a:buClr>
                <a:schemeClr val="lt1"/>
              </a:buClr>
              <a:buSzPts val="1500"/>
              <a:buFont typeface="Arial"/>
              <a:buChar char="•"/>
            </a:pPr>
            <a:r>
              <a:rPr b="0" i="0" lang="en" sz="1500" u="none" cap="none" strike="noStrike">
                <a:solidFill>
                  <a:schemeClr val="lt1"/>
                </a:solidFill>
                <a:latin typeface="DM Sans"/>
                <a:ea typeface="DM Sans"/>
                <a:cs typeface="DM Sans"/>
                <a:sym typeface="DM Sans"/>
              </a:rPr>
              <a:t>The glass vases are 10 inches tall with a 4 inch diameter.</a:t>
            </a:r>
            <a:endParaRPr b="0" i="0" sz="1400" u="none" cap="none" strike="noStrike">
              <a:solidFill>
                <a:srgbClr val="000000"/>
              </a:solidFill>
              <a:latin typeface="Arial"/>
              <a:ea typeface="Arial"/>
              <a:cs typeface="Arial"/>
              <a:sym typeface="Arial"/>
            </a:endParaRPr>
          </a:p>
          <a:p>
            <a:pPr indent="-285750" lvl="0" marL="285750" marR="0" rtl="0" algn="l">
              <a:lnSpc>
                <a:spcPct val="115000"/>
              </a:lnSpc>
              <a:spcBef>
                <a:spcPts val="0"/>
              </a:spcBef>
              <a:spcAft>
                <a:spcPts val="0"/>
              </a:spcAft>
              <a:buClr>
                <a:schemeClr val="lt1"/>
              </a:buClr>
              <a:buSzPts val="1500"/>
              <a:buFont typeface="Arial"/>
              <a:buChar char="•"/>
            </a:pPr>
            <a:r>
              <a:rPr b="0" i="0" lang="en" sz="1500" u="none" cap="none" strike="noStrike">
                <a:solidFill>
                  <a:schemeClr val="lt1"/>
                </a:solidFill>
                <a:latin typeface="DM Sans"/>
                <a:ea typeface="DM Sans"/>
                <a:cs typeface="DM Sans"/>
                <a:sym typeface="DM Sans"/>
              </a:rPr>
              <a:t>Rosa can choose between marbles that are 12mm or 16mm in diameter.</a:t>
            </a:r>
            <a:endParaRPr b="0" i="0" sz="1400" u="none" cap="none" strike="noStrike">
              <a:solidFill>
                <a:srgbClr val="000000"/>
              </a:solidFill>
              <a:latin typeface="Arial"/>
              <a:ea typeface="Arial"/>
              <a:cs typeface="Arial"/>
              <a:sym typeface="Arial"/>
            </a:endParaRPr>
          </a:p>
          <a:p>
            <a:pPr indent="-285750" lvl="0" marL="285750" marR="0" rtl="0" algn="l">
              <a:lnSpc>
                <a:spcPct val="115000"/>
              </a:lnSpc>
              <a:spcBef>
                <a:spcPts val="0"/>
              </a:spcBef>
              <a:spcAft>
                <a:spcPts val="0"/>
              </a:spcAft>
              <a:buClr>
                <a:schemeClr val="lt1"/>
              </a:buClr>
              <a:buSzPts val="1500"/>
              <a:buFont typeface="Arial"/>
              <a:buChar char="•"/>
            </a:pPr>
            <a:r>
              <a:rPr b="0" i="0" lang="en" sz="1500" u="none" cap="none" strike="noStrike">
                <a:solidFill>
                  <a:schemeClr val="lt1"/>
                </a:solidFill>
                <a:latin typeface="DM Sans"/>
                <a:ea typeface="DM Sans"/>
                <a:cs typeface="DM Sans"/>
                <a:sym typeface="DM Sans"/>
              </a:rPr>
              <a:t>The 12mm marbles cost $11.99 for 340 pieces; the 16mm marbles cost $11.99 for 140 pieces.</a:t>
            </a:r>
            <a:endParaRPr b="0" i="0" sz="1500" u="none" cap="none" strike="noStrike">
              <a:solidFill>
                <a:schemeClr val="lt1"/>
              </a:solidFill>
              <a:latin typeface="DM Sans"/>
              <a:ea typeface="DM Sans"/>
              <a:cs typeface="DM Sans"/>
              <a:sym typeface="DM Sans"/>
            </a:endParaRPr>
          </a:p>
          <a:p>
            <a:pPr indent="-323850" lvl="0" marL="457200" marR="0" rtl="0" algn="l">
              <a:lnSpc>
                <a:spcPct val="100000"/>
              </a:lnSpc>
              <a:spcBef>
                <a:spcPts val="1200"/>
              </a:spcBef>
              <a:spcAft>
                <a:spcPts val="0"/>
              </a:spcAft>
              <a:buClr>
                <a:schemeClr val="lt1"/>
              </a:buClr>
              <a:buSzPts val="1500"/>
              <a:buFont typeface="DM Sans"/>
              <a:buAutoNum type="arabicPeriod"/>
            </a:pPr>
            <a:r>
              <a:rPr b="0" i="0" lang="en" sz="1500" u="none" cap="none" strike="noStrike">
                <a:solidFill>
                  <a:schemeClr val="lt1"/>
                </a:solidFill>
                <a:latin typeface="DM Sans"/>
                <a:ea typeface="DM Sans"/>
                <a:cs typeface="DM Sans"/>
                <a:sym typeface="DM Sans"/>
              </a:rPr>
              <a:t>If Rosa chooses 12 mm marbles, how many bags will she need? How many bags will she need if she chooses 16 mm marbles?</a:t>
            </a:r>
            <a:endParaRPr b="0" i="0" sz="1400" u="none" cap="none" strike="noStrike">
              <a:solidFill>
                <a:srgbClr val="000000"/>
              </a:solidFill>
              <a:latin typeface="Arial"/>
              <a:ea typeface="Arial"/>
              <a:cs typeface="Arial"/>
              <a:sym typeface="Arial"/>
            </a:endParaRPr>
          </a:p>
          <a:p>
            <a:pPr indent="-323850" lvl="0" marL="457200" marR="0" rtl="0" algn="l">
              <a:lnSpc>
                <a:spcPct val="100000"/>
              </a:lnSpc>
              <a:spcBef>
                <a:spcPts val="1200"/>
              </a:spcBef>
              <a:spcAft>
                <a:spcPts val="0"/>
              </a:spcAft>
              <a:buClr>
                <a:schemeClr val="lt1"/>
              </a:buClr>
              <a:buSzPts val="1500"/>
              <a:buFont typeface="DM Sans"/>
              <a:buAutoNum type="arabicPeriod"/>
            </a:pPr>
            <a:r>
              <a:rPr b="0" i="0" lang="en" sz="1500" u="none" cap="none" strike="noStrike">
                <a:solidFill>
                  <a:schemeClr val="lt1"/>
                </a:solidFill>
                <a:latin typeface="DM Sans"/>
                <a:ea typeface="DM Sans"/>
                <a:cs typeface="DM Sans"/>
                <a:sym typeface="DM Sans"/>
              </a:rPr>
              <a:t>Rosa’s budget for the centerpiece is $250. She spent $110 on vases. Will she be able to stay within her budget?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31" name="Shape 331"/>
        <p:cNvGrpSpPr/>
        <p:nvPr/>
      </p:nvGrpSpPr>
      <p:grpSpPr>
        <a:xfrm>
          <a:off x="0" y="0"/>
          <a:ext cx="0" cy="0"/>
          <a:chOff x="0" y="0"/>
          <a:chExt cx="0" cy="0"/>
        </a:xfrm>
      </p:grpSpPr>
      <p:cxnSp>
        <p:nvCxnSpPr>
          <p:cNvPr id="332" name="Google Shape;332;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33" name="Google Shape;333;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34" name="Google Shape;334;p21"/>
          <p:cNvSpPr txBox="1"/>
          <p:nvPr/>
        </p:nvSpPr>
        <p:spPr>
          <a:xfrm>
            <a:off x="615900" y="368375"/>
            <a:ext cx="80511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35" name="Google Shape;335;p21"/>
          <p:cNvSpPr/>
          <p:nvPr/>
        </p:nvSpPr>
        <p:spPr>
          <a:xfrm>
            <a:off x="6814207"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21"/>
          <p:cNvSpPr txBox="1"/>
          <p:nvPr/>
        </p:nvSpPr>
        <p:spPr>
          <a:xfrm>
            <a:off x="7006507" y="2976075"/>
            <a:ext cx="1561500" cy="677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151.b: Use geometric shapes, their measures, and their properties to describe objects.</a:t>
            </a:r>
            <a:endParaRPr b="1" i="0" sz="1100" u="none" cap="none" strike="noStrike">
              <a:solidFill>
                <a:srgbClr val="145758"/>
              </a:solidFill>
              <a:latin typeface="DM Sans"/>
              <a:ea typeface="DM Sans"/>
              <a:cs typeface="DM Sans"/>
              <a:sym typeface="DM Sans"/>
            </a:endParaRPr>
          </a:p>
        </p:txBody>
      </p:sp>
      <p:sp>
        <p:nvSpPr>
          <p:cNvPr id="337" name="Google Shape;337;p21"/>
          <p:cNvSpPr txBox="1"/>
          <p:nvPr/>
        </p:nvSpPr>
        <p:spPr>
          <a:xfrm>
            <a:off x="400629" y="1141350"/>
            <a:ext cx="6396637" cy="3620222"/>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500" u="none" cap="none" strike="noStrike">
                <a:solidFill>
                  <a:schemeClr val="lt1"/>
                </a:solidFill>
                <a:latin typeface="DM Sans"/>
                <a:ea typeface="DM Sans"/>
                <a:cs typeface="DM Sans"/>
                <a:sym typeface="DM Sans"/>
              </a:rPr>
              <a:t>Rosa and her family are planning for her Quinceañera. Each of the 15 tables at Rosa’s reception will have a centerpiece—a cylindrical glass vase filled one-third of the way with glass marbles holding a rose in place.</a:t>
            </a:r>
            <a:endParaRPr b="0" i="0" sz="1400" u="none" cap="none" strike="noStrike">
              <a:solidFill>
                <a:srgbClr val="000000"/>
              </a:solidFill>
              <a:latin typeface="Arial"/>
              <a:ea typeface="Arial"/>
              <a:cs typeface="Arial"/>
              <a:sym typeface="Arial"/>
            </a:endParaRPr>
          </a:p>
          <a:p>
            <a:pPr indent="-285750" lvl="0" marL="285750" marR="0" rtl="0" algn="l">
              <a:lnSpc>
                <a:spcPct val="115000"/>
              </a:lnSpc>
              <a:spcBef>
                <a:spcPts val="0"/>
              </a:spcBef>
              <a:spcAft>
                <a:spcPts val="0"/>
              </a:spcAft>
              <a:buClr>
                <a:schemeClr val="lt1"/>
              </a:buClr>
              <a:buSzPts val="1500"/>
              <a:buFont typeface="Arial"/>
              <a:buChar char="•"/>
            </a:pPr>
            <a:r>
              <a:rPr b="0" i="0" lang="en" sz="1500" u="none" cap="none" strike="noStrike">
                <a:solidFill>
                  <a:schemeClr val="lt1"/>
                </a:solidFill>
                <a:latin typeface="DM Sans"/>
                <a:ea typeface="DM Sans"/>
                <a:cs typeface="DM Sans"/>
                <a:sym typeface="DM Sans"/>
              </a:rPr>
              <a:t>The glass vases are 10 inches tall with a 4 inch diameter.</a:t>
            </a:r>
            <a:endParaRPr b="0" i="0" sz="1400" u="none" cap="none" strike="noStrike">
              <a:solidFill>
                <a:srgbClr val="000000"/>
              </a:solidFill>
              <a:latin typeface="Arial"/>
              <a:ea typeface="Arial"/>
              <a:cs typeface="Arial"/>
              <a:sym typeface="Arial"/>
            </a:endParaRPr>
          </a:p>
          <a:p>
            <a:pPr indent="-285750" lvl="0" marL="285750" marR="0" rtl="0" algn="l">
              <a:lnSpc>
                <a:spcPct val="115000"/>
              </a:lnSpc>
              <a:spcBef>
                <a:spcPts val="0"/>
              </a:spcBef>
              <a:spcAft>
                <a:spcPts val="0"/>
              </a:spcAft>
              <a:buClr>
                <a:schemeClr val="lt1"/>
              </a:buClr>
              <a:buSzPts val="1500"/>
              <a:buFont typeface="Arial"/>
              <a:buChar char="•"/>
            </a:pPr>
            <a:r>
              <a:rPr b="0" i="0" lang="en" sz="1500" u="none" cap="none" strike="noStrike">
                <a:solidFill>
                  <a:schemeClr val="lt1"/>
                </a:solidFill>
                <a:latin typeface="DM Sans"/>
                <a:ea typeface="DM Sans"/>
                <a:cs typeface="DM Sans"/>
                <a:sym typeface="DM Sans"/>
              </a:rPr>
              <a:t>Rosa can choose between marbles that are 12mm or 16mm in diameter.</a:t>
            </a:r>
            <a:endParaRPr b="0" i="0" sz="1400" u="none" cap="none" strike="noStrike">
              <a:solidFill>
                <a:srgbClr val="000000"/>
              </a:solidFill>
              <a:latin typeface="Arial"/>
              <a:ea typeface="Arial"/>
              <a:cs typeface="Arial"/>
              <a:sym typeface="Arial"/>
            </a:endParaRPr>
          </a:p>
          <a:p>
            <a:pPr indent="-285750" lvl="0" marL="285750" marR="0" rtl="0" algn="l">
              <a:lnSpc>
                <a:spcPct val="115000"/>
              </a:lnSpc>
              <a:spcBef>
                <a:spcPts val="0"/>
              </a:spcBef>
              <a:spcAft>
                <a:spcPts val="0"/>
              </a:spcAft>
              <a:buClr>
                <a:schemeClr val="lt1"/>
              </a:buClr>
              <a:buSzPts val="1500"/>
              <a:buFont typeface="Arial"/>
              <a:buChar char="•"/>
            </a:pPr>
            <a:r>
              <a:rPr b="0" i="0" lang="en" sz="1500" u="none" cap="none" strike="noStrike">
                <a:solidFill>
                  <a:schemeClr val="lt1"/>
                </a:solidFill>
                <a:latin typeface="DM Sans"/>
                <a:ea typeface="DM Sans"/>
                <a:cs typeface="DM Sans"/>
                <a:sym typeface="DM Sans"/>
              </a:rPr>
              <a:t>The 12mm marbles cost $11.99 for 340 pieces; the 16mm marbles cost $11.99 for 140 pieces.</a:t>
            </a:r>
            <a:endParaRPr b="0" i="0" sz="1500" u="none" cap="none" strike="noStrike">
              <a:solidFill>
                <a:schemeClr val="lt1"/>
              </a:solidFill>
              <a:latin typeface="DM Sans"/>
              <a:ea typeface="DM Sans"/>
              <a:cs typeface="DM Sans"/>
              <a:sym typeface="DM Sans"/>
            </a:endParaRPr>
          </a:p>
          <a:p>
            <a:pPr indent="-323850" lvl="0" marL="457200" marR="0" rtl="0" algn="l">
              <a:lnSpc>
                <a:spcPct val="100000"/>
              </a:lnSpc>
              <a:spcBef>
                <a:spcPts val="1200"/>
              </a:spcBef>
              <a:spcAft>
                <a:spcPts val="0"/>
              </a:spcAft>
              <a:buClr>
                <a:schemeClr val="lt1"/>
              </a:buClr>
              <a:buSzPts val="1500"/>
              <a:buFont typeface="DM Sans"/>
              <a:buAutoNum type="arabicPeriod"/>
            </a:pPr>
            <a:r>
              <a:rPr b="0" i="0" lang="en" sz="1500" u="none" cap="none" strike="noStrike">
                <a:solidFill>
                  <a:schemeClr val="lt1"/>
                </a:solidFill>
                <a:latin typeface="DM Sans"/>
                <a:ea typeface="DM Sans"/>
                <a:cs typeface="DM Sans"/>
                <a:sym typeface="DM Sans"/>
              </a:rPr>
              <a:t>If Rosa chooses 12 mm marbles, how many bags will she need? How many bags will she need if she chooses 16 mm marbles?</a:t>
            </a:r>
            <a:endParaRPr b="0" i="0" sz="1400" u="none" cap="none" strike="noStrike">
              <a:solidFill>
                <a:srgbClr val="000000"/>
              </a:solidFill>
              <a:latin typeface="Arial"/>
              <a:ea typeface="Arial"/>
              <a:cs typeface="Arial"/>
              <a:sym typeface="Arial"/>
            </a:endParaRPr>
          </a:p>
          <a:p>
            <a:pPr indent="-323850" lvl="0" marL="457200" marR="0" rtl="0" algn="l">
              <a:lnSpc>
                <a:spcPct val="100000"/>
              </a:lnSpc>
              <a:spcBef>
                <a:spcPts val="1200"/>
              </a:spcBef>
              <a:spcAft>
                <a:spcPts val="0"/>
              </a:spcAft>
              <a:buClr>
                <a:schemeClr val="lt1"/>
              </a:buClr>
              <a:buSzPts val="1500"/>
              <a:buFont typeface="DM Sans"/>
              <a:buAutoNum type="arabicPeriod"/>
            </a:pPr>
            <a:r>
              <a:rPr b="0" i="0" lang="en" sz="1500" u="none" cap="none" strike="noStrike">
                <a:solidFill>
                  <a:schemeClr val="lt1"/>
                </a:solidFill>
                <a:latin typeface="DM Sans"/>
                <a:ea typeface="DM Sans"/>
                <a:cs typeface="DM Sans"/>
                <a:sym typeface="DM Sans"/>
              </a:rPr>
              <a:t>Rosa’s budget for the centerpiece is $250. She spent $110 on vases. Will she be able to stay within her budget?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41" name="Shape 341"/>
        <p:cNvGrpSpPr/>
        <p:nvPr/>
      </p:nvGrpSpPr>
      <p:grpSpPr>
        <a:xfrm>
          <a:off x="0" y="0"/>
          <a:ext cx="0" cy="0"/>
          <a:chOff x="0" y="0"/>
          <a:chExt cx="0" cy="0"/>
        </a:xfrm>
      </p:grpSpPr>
      <p:sp>
        <p:nvSpPr>
          <p:cNvPr id="342" name="Google Shape;342;p22"/>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M151 Modeling with Geometry,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43" name="Google Shape;343;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44" name="Google Shape;344;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45" name="Google Shape;345;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347" name="Google Shape;347;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48" name="Google Shape;348;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49" name="Google Shape;349;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53" name="Shape 353"/>
        <p:cNvGrpSpPr/>
        <p:nvPr/>
      </p:nvGrpSpPr>
      <p:grpSpPr>
        <a:xfrm>
          <a:off x="0" y="0"/>
          <a:ext cx="0" cy="0"/>
          <a:chOff x="0" y="0"/>
          <a:chExt cx="0" cy="0"/>
        </a:xfrm>
      </p:grpSpPr>
      <p:sp>
        <p:nvSpPr>
          <p:cNvPr id="354" name="Google Shape;354;p23"/>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 sz="1400" u="none" cap="none" strike="noStrike">
                <a:solidFill>
                  <a:schemeClr val="dk1"/>
                </a:solidFill>
                <a:latin typeface="DM Sans"/>
                <a:ea typeface="DM Sans"/>
                <a:cs typeface="DM Sans"/>
                <a:sym typeface="DM Sans"/>
              </a:rPr>
              <a:t xml:space="preserve">In M151 Modeling with Geometry,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55" name="Google Shape;355;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56" name="Google Shape;356;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57" name="Google Shape;357;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58" name="Google Shape;358;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59" name="Google Shape;359;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60" name="Google Shape;360;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61" name="Google Shape;361;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362" name="Google Shape;362;p23"/>
          <p:cNvSpPr/>
          <p:nvPr/>
        </p:nvSpPr>
        <p:spPr>
          <a:xfrm>
            <a:off x="226025" y="2571000"/>
            <a:ext cx="21699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66" name="Shape 366"/>
        <p:cNvGrpSpPr/>
        <p:nvPr/>
      </p:nvGrpSpPr>
      <p:grpSpPr>
        <a:xfrm>
          <a:off x="0" y="0"/>
          <a:ext cx="0" cy="0"/>
          <a:chOff x="0" y="0"/>
          <a:chExt cx="0" cy="0"/>
        </a:xfrm>
      </p:grpSpPr>
      <p:sp>
        <p:nvSpPr>
          <p:cNvPr id="367" name="Google Shape;367;p24"/>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 sz="1400" u="none" cap="none" strike="noStrike">
                <a:solidFill>
                  <a:schemeClr val="dk1"/>
                </a:solidFill>
                <a:latin typeface="DM Sans"/>
                <a:ea typeface="DM Sans"/>
                <a:cs typeface="DM Sans"/>
                <a:sym typeface="DM Sans"/>
              </a:rPr>
              <a:t xml:space="preserve">In M151 Modeling with Geometry,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68" name="Google Shape;368;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69" name="Google Shape;369;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70" name="Google Shape;370;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71" name="Google Shape;371;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72" name="Google Shape;372;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73" name="Google Shape;373;p24"/>
          <p:cNvSpPr/>
          <p:nvPr/>
        </p:nvSpPr>
        <p:spPr>
          <a:xfrm>
            <a:off x="449826" y="25717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24"/>
          <p:cNvSpPr txBox="1"/>
          <p:nvPr/>
        </p:nvSpPr>
        <p:spPr>
          <a:xfrm>
            <a:off x="645876" y="32286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Share what </a:t>
            </a:r>
            <a:br>
              <a:rPr b="1" i="0" lang="en" sz="1600" u="none" cap="none" strike="noStrike">
                <a:solidFill>
                  <a:srgbClr val="83FBA3"/>
                </a:solidFill>
                <a:latin typeface="DM Sans"/>
                <a:ea typeface="DM Sans"/>
                <a:cs typeface="DM Sans"/>
                <a:sym typeface="DM Sans"/>
              </a:rPr>
            </a:br>
            <a:r>
              <a:rPr b="1" i="0" lang="en"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375" name="Google Shape;375;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76" name="Google Shape;376;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80" name="Shape 380"/>
        <p:cNvGrpSpPr/>
        <p:nvPr/>
      </p:nvGrpSpPr>
      <p:grpSpPr>
        <a:xfrm>
          <a:off x="0" y="0"/>
          <a:ext cx="0" cy="0"/>
          <a:chOff x="0" y="0"/>
          <a:chExt cx="0" cy="0"/>
        </a:xfrm>
      </p:grpSpPr>
      <p:cxnSp>
        <p:nvCxnSpPr>
          <p:cNvPr id="381" name="Google Shape;381;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82" name="Google Shape;382;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1: Student Work</a:t>
            </a:r>
            <a:endParaRPr b="0" i="0" sz="5200" u="none" cap="none" strike="noStrike">
              <a:solidFill>
                <a:schemeClr val="dk1"/>
              </a:solidFill>
              <a:latin typeface="Nanum Myeongjo"/>
              <a:ea typeface="Nanum Myeongjo"/>
              <a:cs typeface="Nanum Myeongjo"/>
              <a:sym typeface="Nanum Myeongjo"/>
            </a:endParaRPr>
          </a:p>
        </p:txBody>
      </p:sp>
      <p:sp>
        <p:nvSpPr>
          <p:cNvPr id="383" name="Google Shape;383;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87" name="Shape 387"/>
        <p:cNvGrpSpPr/>
        <p:nvPr/>
      </p:nvGrpSpPr>
      <p:grpSpPr>
        <a:xfrm>
          <a:off x="0" y="0"/>
          <a:ext cx="0" cy="0"/>
          <a:chOff x="0" y="0"/>
          <a:chExt cx="0" cy="0"/>
        </a:xfrm>
      </p:grpSpPr>
      <p:cxnSp>
        <p:nvCxnSpPr>
          <p:cNvPr id="388" name="Google Shape;388;p2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89" name="Google Shape;389;p2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90" name="Google Shape;390;p26"/>
          <p:cNvSpPr txBox="1"/>
          <p:nvPr/>
        </p:nvSpPr>
        <p:spPr>
          <a:xfrm>
            <a:off x="664600" y="1027825"/>
            <a:ext cx="7924800" cy="37710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0" i="0" lang="en" sz="1800" u="none" cap="none" strike="noStrike">
                <a:solidFill>
                  <a:srgbClr val="FFFFFF"/>
                </a:solidFill>
                <a:latin typeface="DM Sans"/>
                <a:ea typeface="DM Sans"/>
                <a:cs typeface="DM Sans"/>
                <a:sym typeface="DM Sans"/>
              </a:rPr>
              <a:t>“The history of classifying people by intelligence and ability is inextricably intertwined with the eugenics movement and anti-egalitarian ideas, structures, and practices (Oakes et al., 1997). Given these roots, it should not be surprising that ability labels continue to be applied in ways that reflect and reproduce social hierarchies based on race, gender, dis/ability, language, and class (Martin 2009). …</a:t>
            </a:r>
            <a:endParaRPr b="0" i="0" sz="1800" u="none" cap="none" strike="noStrike">
              <a:solidFill>
                <a:srgbClr val="FFFFFF"/>
              </a:solidFill>
              <a:latin typeface="DM Sans"/>
              <a:ea typeface="DM Sans"/>
              <a:cs typeface="DM Sans"/>
              <a:sym typeface="DM Sans"/>
            </a:endParaRPr>
          </a:p>
          <a:p>
            <a:pPr indent="0" lvl="0" marL="0" marR="0" rtl="0" algn="l">
              <a:lnSpc>
                <a:spcPct val="115000"/>
              </a:lnSpc>
              <a:spcBef>
                <a:spcPts val="1200"/>
              </a:spcBef>
              <a:spcAft>
                <a:spcPts val="0"/>
              </a:spcAft>
              <a:buClr>
                <a:srgbClr val="000000"/>
              </a:buClr>
              <a:buSzPts val="1100"/>
              <a:buFont typeface="Arial"/>
              <a:buNone/>
            </a:pPr>
            <a:r>
              <a:rPr b="0" i="0" lang="en" sz="1800" u="none" cap="none" strike="noStrike">
                <a:solidFill>
                  <a:srgbClr val="FFFFFF"/>
                </a:solidFill>
                <a:latin typeface="DM Sans"/>
                <a:ea typeface="DM Sans"/>
                <a:cs typeface="DM Sans"/>
                <a:sym typeface="DM Sans"/>
              </a:rPr>
              <a:t xml:space="preserve">This matters at the level of broad social organization (e.g., representation in STEM fields) and at the scale of individual students and their access to opportunities, resources, and identities as learners and doers of mathematics as valuable and valued members of our society.”  </a:t>
            </a:r>
            <a:endParaRPr b="0" i="0" sz="1800" u="none" cap="none" strike="noStrike">
              <a:solidFill>
                <a:srgbClr val="FFFFFF"/>
              </a:solidFill>
              <a:latin typeface="DM Sans"/>
              <a:ea typeface="DM Sans"/>
              <a:cs typeface="DM Sans"/>
              <a:sym typeface="DM Sans"/>
            </a:endParaRPr>
          </a:p>
          <a:p>
            <a:pPr indent="0" lvl="0" marL="0" marR="0" rtl="0" algn="r">
              <a:lnSpc>
                <a:spcPct val="115000"/>
              </a:lnSpc>
              <a:spcBef>
                <a:spcPts val="1200"/>
              </a:spcBef>
              <a:spcAft>
                <a:spcPts val="1200"/>
              </a:spcAft>
              <a:buClr>
                <a:srgbClr val="000000"/>
              </a:buClr>
              <a:buSzPts val="1100"/>
              <a:buFont typeface="Arial"/>
              <a:buNone/>
            </a:pPr>
            <a:r>
              <a:rPr b="0" i="0" lang="en" sz="1800" u="none" cap="none" strike="noStrike">
                <a:solidFill>
                  <a:srgbClr val="FFFFFF"/>
                </a:solidFill>
                <a:latin typeface="DM Sans"/>
                <a:ea typeface="DM Sans"/>
                <a:cs typeface="DM Sans"/>
                <a:sym typeface="DM Sans"/>
              </a:rPr>
              <a:t xml:space="preserve">-National Council of Teachers of Mathematics </a:t>
            </a:r>
            <a:endParaRPr b="0" i="0" sz="1500" u="none" cap="none" strike="noStrike">
              <a:solidFill>
                <a:srgbClr val="FFFFFF"/>
              </a:solidFill>
              <a:latin typeface="DM Sans"/>
              <a:ea typeface="DM Sans"/>
              <a:cs typeface="DM Sans"/>
              <a:sym typeface="DM Sans"/>
            </a:endParaRPr>
          </a:p>
        </p:txBody>
      </p:sp>
      <p:sp>
        <p:nvSpPr>
          <p:cNvPr id="391" name="Google Shape;391;p26"/>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is the impact of our labels?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395" name="Shape 395"/>
        <p:cNvGrpSpPr/>
        <p:nvPr/>
      </p:nvGrpSpPr>
      <p:grpSpPr>
        <a:xfrm>
          <a:off x="0" y="0"/>
          <a:ext cx="0" cy="0"/>
          <a:chOff x="0" y="0"/>
          <a:chExt cx="0" cy="0"/>
        </a:xfrm>
      </p:grpSpPr>
      <p:cxnSp>
        <p:nvCxnSpPr>
          <p:cNvPr id="396" name="Google Shape;396;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397" name="Google Shape;397;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398" name="Google Shape;398;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399" name="Google Shape;399;p27"/>
          <p:cNvSpPr txBox="1"/>
          <p:nvPr/>
        </p:nvSpPr>
        <p:spPr>
          <a:xfrm>
            <a:off x="865924" y="1807443"/>
            <a:ext cx="2455815" cy="832536"/>
          </a:xfrm>
          <a:prstGeom prst="rect">
            <a:avLst/>
          </a:prstGeom>
          <a:noFill/>
          <a:ln>
            <a:noFill/>
          </a:ln>
        </p:spPr>
        <p:txBody>
          <a:bodyPr anchorCtr="0" anchor="t" bIns="0" lIns="91425" spcFirstLastPara="1" rIns="0" wrap="square" tIns="0">
            <a:spAutoFit/>
          </a:bodyPr>
          <a:lstStyle/>
          <a:p>
            <a:pPr indent="0" lvl="0" marL="0" marR="0" rtl="0" algn="l">
              <a:lnSpc>
                <a:spcPct val="105000"/>
              </a:lnSpc>
              <a:spcBef>
                <a:spcPts val="1200"/>
              </a:spcBef>
              <a:spcAft>
                <a:spcPts val="0"/>
              </a:spcAft>
              <a:buClr>
                <a:srgbClr val="000000"/>
              </a:buClr>
              <a:buSzPts val="1400"/>
              <a:buFont typeface="Arial"/>
              <a:buNone/>
            </a:pPr>
            <a:r>
              <a:rPr b="0" i="0" lang="en" sz="1400" u="none" cap="none" strike="noStrike">
                <a:solidFill>
                  <a:schemeClr val="dk1"/>
                </a:solidFill>
                <a:latin typeface="DM Sans"/>
                <a:ea typeface="DM Sans"/>
                <a:cs typeface="DM Sans"/>
                <a:sym typeface="DM Sans"/>
              </a:rPr>
              <a:t>Jot down one thing you notice about this piece of student work..</a:t>
            </a:r>
            <a:endParaRPr b="0" i="0" sz="1400" u="none" cap="none" strike="noStrike">
              <a:solidFill>
                <a:schemeClr val="dk1"/>
              </a:solidFill>
              <a:latin typeface="DM Sans"/>
              <a:ea typeface="DM Sans"/>
              <a:cs typeface="DM Sans"/>
              <a:sym typeface="DM Sans"/>
            </a:endParaRPr>
          </a:p>
        </p:txBody>
      </p:sp>
      <p:pic>
        <p:nvPicPr>
          <p:cNvPr descr="A paper with writing on it  Description automatically generated" id="400" name="Google Shape;400;p27"/>
          <p:cNvPicPr preferRelativeResize="0"/>
          <p:nvPr/>
        </p:nvPicPr>
        <p:blipFill rotWithShape="1">
          <a:blip r:embed="rId3">
            <a:alphaModFix/>
          </a:blip>
          <a:srcRect b="3965" l="0" r="0" t="0"/>
          <a:stretch/>
        </p:blipFill>
        <p:spPr>
          <a:xfrm>
            <a:off x="4916075" y="60275"/>
            <a:ext cx="3924726" cy="50253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04" name="Shape 404"/>
        <p:cNvGrpSpPr/>
        <p:nvPr/>
      </p:nvGrpSpPr>
      <p:grpSpPr>
        <a:xfrm>
          <a:off x="0" y="0"/>
          <a:ext cx="0" cy="0"/>
          <a:chOff x="0" y="0"/>
          <a:chExt cx="0" cy="0"/>
        </a:xfrm>
      </p:grpSpPr>
      <p:sp>
        <p:nvSpPr>
          <p:cNvPr id="405" name="Google Shape;405;p28"/>
          <p:cNvSpPr txBox="1"/>
          <p:nvPr/>
        </p:nvSpPr>
        <p:spPr>
          <a:xfrm>
            <a:off x="408725" y="1773577"/>
            <a:ext cx="2455815" cy="832536"/>
          </a:xfrm>
          <a:prstGeom prst="rect">
            <a:avLst/>
          </a:prstGeom>
          <a:noFill/>
          <a:ln>
            <a:noFill/>
          </a:ln>
        </p:spPr>
        <p:txBody>
          <a:bodyPr anchorCtr="0" anchor="t" bIns="0" lIns="91425" spcFirstLastPara="1" rIns="0" wrap="square" tIns="0">
            <a:spAutoFit/>
          </a:bodyPr>
          <a:lstStyle/>
          <a:p>
            <a:pPr indent="0" lvl="0" marL="0" marR="0" rtl="0" algn="l">
              <a:lnSpc>
                <a:spcPct val="105000"/>
              </a:lnSpc>
              <a:spcBef>
                <a:spcPts val="1200"/>
              </a:spcBef>
              <a:spcAft>
                <a:spcPts val="0"/>
              </a:spcAft>
              <a:buClr>
                <a:srgbClr val="000000"/>
              </a:buClr>
              <a:buSzPts val="1400"/>
              <a:buFont typeface="Arial"/>
              <a:buNone/>
            </a:pPr>
            <a:r>
              <a:rPr b="0" i="0" lang="en" sz="1400" u="none" cap="none" strike="noStrike">
                <a:solidFill>
                  <a:schemeClr val="dk1"/>
                </a:solidFill>
                <a:latin typeface="DM Sans"/>
                <a:ea typeface="DM Sans"/>
                <a:cs typeface="DM Sans"/>
                <a:sym typeface="DM Sans"/>
              </a:rPr>
              <a:t>Jot down one thing you notice about this piece of student work..</a:t>
            </a:r>
            <a:endParaRPr b="0" i="0" sz="1400" u="none" cap="none" strike="noStrike">
              <a:solidFill>
                <a:schemeClr val="dk1"/>
              </a:solidFill>
              <a:latin typeface="DM Sans"/>
              <a:ea typeface="DM Sans"/>
              <a:cs typeface="DM Sans"/>
              <a:sym typeface="DM Sans"/>
            </a:endParaRPr>
          </a:p>
        </p:txBody>
      </p:sp>
      <p:cxnSp>
        <p:nvCxnSpPr>
          <p:cNvPr id="406" name="Google Shape;406;p28"/>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07" name="Google Shape;407;p28"/>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08" name="Google Shape;408;p28"/>
          <p:cNvSpPr txBox="1"/>
          <p:nvPr/>
        </p:nvSpPr>
        <p:spPr>
          <a:xfrm>
            <a:off x="615900" y="303450"/>
            <a:ext cx="32784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1:What do you notice?</a:t>
            </a:r>
            <a:endParaRPr b="0" i="0" sz="3300" u="none" cap="none" strike="noStrike">
              <a:solidFill>
                <a:schemeClr val="dk1"/>
              </a:solidFill>
              <a:latin typeface="Nanum Myeongjo"/>
              <a:ea typeface="Nanum Myeongjo"/>
              <a:cs typeface="Nanum Myeongjo"/>
              <a:sym typeface="Nanum Myeongjo"/>
            </a:endParaRPr>
          </a:p>
        </p:txBody>
      </p:sp>
      <p:sp>
        <p:nvSpPr>
          <p:cNvPr id="409" name="Google Shape;409;p28"/>
          <p:cNvSpPr/>
          <p:nvPr/>
        </p:nvSpPr>
        <p:spPr>
          <a:xfrm>
            <a:off x="408725" y="2965269"/>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0" name="Google Shape;410;p28"/>
          <p:cNvSpPr txBox="1"/>
          <p:nvPr/>
        </p:nvSpPr>
        <p:spPr>
          <a:xfrm>
            <a:off x="688775" y="3615069"/>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pic>
        <p:nvPicPr>
          <p:cNvPr id="411" name="Google Shape;411;p28"/>
          <p:cNvPicPr preferRelativeResize="0"/>
          <p:nvPr/>
        </p:nvPicPr>
        <p:blipFill rotWithShape="1">
          <a:blip r:embed="rId3">
            <a:alphaModFix/>
          </a:blip>
          <a:srcRect b="0" l="0" r="0" t="0"/>
          <a:stretch/>
        </p:blipFill>
        <p:spPr>
          <a:xfrm>
            <a:off x="29154438" y="-12480925"/>
            <a:ext cx="20853400" cy="26009600"/>
          </a:xfrm>
          <a:prstGeom prst="rect">
            <a:avLst/>
          </a:prstGeom>
          <a:noFill/>
          <a:ln>
            <a:noFill/>
          </a:ln>
        </p:spPr>
      </p:pic>
      <p:pic>
        <p:nvPicPr>
          <p:cNvPr descr="A paper with writing on it  Description automatically generated" id="412" name="Google Shape;412;p28"/>
          <p:cNvPicPr preferRelativeResize="0"/>
          <p:nvPr/>
        </p:nvPicPr>
        <p:blipFill rotWithShape="1">
          <a:blip r:embed="rId4">
            <a:alphaModFix/>
          </a:blip>
          <a:srcRect b="3965" l="0" r="0" t="0"/>
          <a:stretch/>
        </p:blipFill>
        <p:spPr>
          <a:xfrm>
            <a:off x="4174925" y="90927"/>
            <a:ext cx="3854400" cy="49352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16" name="Shape 416"/>
        <p:cNvGrpSpPr/>
        <p:nvPr/>
      </p:nvGrpSpPr>
      <p:grpSpPr>
        <a:xfrm>
          <a:off x="0" y="0"/>
          <a:ext cx="0" cy="0"/>
          <a:chOff x="0" y="0"/>
          <a:chExt cx="0" cy="0"/>
        </a:xfrm>
      </p:grpSpPr>
      <p:cxnSp>
        <p:nvCxnSpPr>
          <p:cNvPr id="417" name="Google Shape;417;p3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18" name="Google Shape;418;p3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19" name="Google Shape;419;p30"/>
          <p:cNvSpPr txBox="1"/>
          <p:nvPr/>
        </p:nvSpPr>
        <p:spPr>
          <a:xfrm>
            <a:off x="590550" y="1151400"/>
            <a:ext cx="7731900" cy="3418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Feedback helps us remember that learning is messy, in the best possible way! Every moment in the classroom is an opportunity to gather street data on the cognitive complexities of learning- the aha moments, the stumbling blocks, the bursts of creativity, the spirals of self-doubt and shame, the neurological effects of stress and trauma. Rather than contribute to our understanding of what’s getting in the way for students, grades often create added stress and emotional pressure, particularly for children with learning differences and those struggling to catch up to grade level.  (Safir and Dugan, 2021, p. 117)</a:t>
            </a:r>
            <a:endParaRPr b="0" i="0" sz="1800" u="none" cap="none" strike="noStrike">
              <a:solidFill>
                <a:schemeClr val="lt1"/>
              </a:solidFill>
              <a:latin typeface="DM Sans"/>
              <a:ea typeface="DM Sans"/>
              <a:cs typeface="DM Sans"/>
              <a:sym typeface="DM Sans"/>
            </a:endParaRPr>
          </a:p>
          <a:p>
            <a:pPr indent="0" lvl="0" marL="457200" marR="0" rtl="0" algn="l">
              <a:lnSpc>
                <a:spcPct val="115000"/>
              </a:lnSpc>
              <a:spcBef>
                <a:spcPts val="1200"/>
              </a:spcBef>
              <a:spcAft>
                <a:spcPts val="0"/>
              </a:spcAft>
              <a:buClr>
                <a:schemeClr val="dk1"/>
              </a:buClr>
              <a:buSzPts val="1100"/>
              <a:buFont typeface="Arial"/>
              <a:buNone/>
            </a:pPr>
            <a:r>
              <a:rPr b="0" i="0" lang="en" sz="1200" u="none" cap="none" strike="noStrike">
                <a:solidFill>
                  <a:schemeClr val="lt1"/>
                </a:solidFill>
                <a:latin typeface="DM Sans"/>
                <a:ea typeface="DM Sans"/>
                <a:cs typeface="DM Sans"/>
                <a:sym typeface="DM Sans"/>
              </a:rPr>
              <a:t xml:space="preserve">Source: Safir, Shane, and Jamila Dugan. Street Data: A Next-Generation Model for Equity, Pedagogy, and School Transformation. Corwin, 2021. </a:t>
            </a:r>
            <a:endParaRPr b="0" i="0" sz="1900" u="none" cap="none" strike="noStrike">
              <a:solidFill>
                <a:schemeClr val="lt1"/>
              </a:solidFill>
              <a:latin typeface="DM Sans"/>
              <a:ea typeface="DM Sans"/>
              <a:cs typeface="DM Sans"/>
              <a:sym typeface="DM Sans"/>
            </a:endParaRPr>
          </a:p>
        </p:txBody>
      </p:sp>
      <p:sp>
        <p:nvSpPr>
          <p:cNvPr id="420" name="Google Shape;420;p30"/>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24" name="Shape 424"/>
        <p:cNvGrpSpPr/>
        <p:nvPr/>
      </p:nvGrpSpPr>
      <p:grpSpPr>
        <a:xfrm>
          <a:off x="0" y="0"/>
          <a:ext cx="0" cy="0"/>
          <a:chOff x="0" y="0"/>
          <a:chExt cx="0" cy="0"/>
        </a:xfrm>
      </p:grpSpPr>
      <p:cxnSp>
        <p:nvCxnSpPr>
          <p:cNvPr id="425" name="Google Shape;425;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26" name="Google Shape;426;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27" name="Google Shape;427;p29"/>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28" name="Google Shape;428;p29"/>
          <p:cNvGraphicFramePr/>
          <p:nvPr/>
        </p:nvGraphicFramePr>
        <p:xfrm>
          <a:off x="1037388" y="1308850"/>
          <a:ext cx="3000000" cy="3000000"/>
        </p:xfrm>
        <a:graphic>
          <a:graphicData uri="http://schemas.openxmlformats.org/drawingml/2006/table">
            <a:tbl>
              <a:tblPr>
                <a:noFill/>
                <a:tableStyleId>{BDB6E432-3FC7-4565-9364-5040E3327E7E}</a:tableStyleId>
              </a:tblPr>
              <a:tblGrid>
                <a:gridCol w="2677225"/>
                <a:gridCol w="2807825"/>
                <a:gridCol w="1839225"/>
              </a:tblGrid>
              <a:tr h="5000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demonstrates evidence that they have met the targeted expectation(s).</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r>
            </a:tbl>
          </a:graphicData>
        </a:graphic>
      </p:graphicFrame>
      <p:sp>
        <p:nvSpPr>
          <p:cNvPr id="429" name="Google Shape;429;p29"/>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0" name="Google Shape;430;p29"/>
          <p:cNvSpPr txBox="1"/>
          <p:nvPr/>
        </p:nvSpPr>
        <p:spPr>
          <a:xfrm>
            <a:off x="7148900" y="3763150"/>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What resonates with you? What questions surace for you?</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34" name="Shape 434"/>
        <p:cNvGrpSpPr/>
        <p:nvPr/>
      </p:nvGrpSpPr>
      <p:grpSpPr>
        <a:xfrm>
          <a:off x="0" y="0"/>
          <a:ext cx="0" cy="0"/>
          <a:chOff x="0" y="0"/>
          <a:chExt cx="0" cy="0"/>
        </a:xfrm>
      </p:grpSpPr>
      <p:cxnSp>
        <p:nvCxnSpPr>
          <p:cNvPr id="435" name="Google Shape;435;p31"/>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36" name="Google Shape;436;p31"/>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437" name="Google Shape;437;p3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38" name="Google Shape;438;p31"/>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39" name="Google Shape;439;p3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40" name="Google Shape;440;p31"/>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41" name="Google Shape;441;p3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42" name="Google Shape;442;p31"/>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443" name="Google Shape;443;p31"/>
          <p:cNvSpPr txBox="1"/>
          <p:nvPr/>
        </p:nvSpPr>
        <p:spPr>
          <a:xfrm>
            <a:off x="325175" y="2843600"/>
            <a:ext cx="2169900" cy="738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200" u="none" cap="none" strike="noStrike">
                <a:solidFill>
                  <a:schemeClr val="dk1"/>
                </a:solidFill>
                <a:latin typeface="DM Sans"/>
                <a:ea typeface="DM Sans"/>
                <a:cs typeface="DM Sans"/>
                <a:sym typeface="DM Sans"/>
              </a:rPr>
              <a:t>151.b: Use geometric shapes, their measures, and their properties to describe objects.</a:t>
            </a:r>
            <a:endParaRPr b="1" i="0" sz="1200" u="none" cap="none" strike="noStrike">
              <a:solidFill>
                <a:schemeClr val="dk1"/>
              </a:solidFill>
              <a:latin typeface="DM Sans"/>
              <a:ea typeface="DM Sans"/>
              <a:cs typeface="DM Sans"/>
              <a:sym typeface="DM Sans"/>
            </a:endParaRPr>
          </a:p>
        </p:txBody>
      </p:sp>
      <p:cxnSp>
        <p:nvCxnSpPr>
          <p:cNvPr id="444" name="Google Shape;444;p31"/>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445" name="Google Shape;445;p31"/>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446" name="Google Shape;446;p31"/>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447" name="Google Shape;447;p31"/>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448" name="Google Shape;448;p31"/>
          <p:cNvSpPr txBox="1"/>
          <p:nvPr/>
        </p:nvSpPr>
        <p:spPr>
          <a:xfrm>
            <a:off x="7071650" y="1262550"/>
            <a:ext cx="1665900" cy="1167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demonstrates evidence that they have met the targeted expectation(s).</a:t>
            </a:r>
            <a:endParaRPr b="0" i="0" sz="1000" u="none" cap="none" strike="noStrike">
              <a:solidFill>
                <a:schemeClr val="dk1"/>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52" name="Shape 452"/>
        <p:cNvGrpSpPr/>
        <p:nvPr/>
      </p:nvGrpSpPr>
      <p:grpSpPr>
        <a:xfrm>
          <a:off x="0" y="0"/>
          <a:ext cx="0" cy="0"/>
          <a:chOff x="0" y="0"/>
          <a:chExt cx="0" cy="0"/>
        </a:xfrm>
      </p:grpSpPr>
      <p:cxnSp>
        <p:nvCxnSpPr>
          <p:cNvPr id="453" name="Google Shape;453;g3611f88b8f8_0_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54" name="Google Shape;454;g3611f88b8f8_0_3"/>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455" name="Google Shape;455;g3611f88b8f8_0_3"/>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456" name="Google Shape;456;g3611f88b8f8_0_3"/>
          <p:cNvGraphicFramePr/>
          <p:nvPr/>
        </p:nvGraphicFramePr>
        <p:xfrm>
          <a:off x="1329888" y="1246550"/>
          <a:ext cx="3000000" cy="3000000"/>
        </p:xfrm>
        <a:graphic>
          <a:graphicData uri="http://schemas.openxmlformats.org/drawingml/2006/table">
            <a:tbl>
              <a:tblPr>
                <a:noFill/>
                <a:tableStyleId>{BDB6E432-3FC7-4565-9364-5040E3327E7E}</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457" name="Google Shape;457;g3611f88b8f8_0_3"/>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458" name="Google Shape;458;g3611f88b8f8_0_3"/>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459" name="Google Shape;459;g3611f88b8f8_0_3"/>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460" name="Google Shape;460;g3611f88b8f8_0_3"/>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461" name="Google Shape;461;g3611f88b8f8_0_3"/>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462" name="Google Shape;462;g3611f88b8f8_0_3"/>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g3611f88b8f8_0_3"/>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g3611f88b8f8_0_3"/>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465" name="Google Shape;465;g3611f88b8f8_0_3"/>
          <p:cNvGraphicFramePr/>
          <p:nvPr/>
        </p:nvGraphicFramePr>
        <p:xfrm>
          <a:off x="5926900" y="2474950"/>
          <a:ext cx="3000000" cy="3000000"/>
        </p:xfrm>
        <a:graphic>
          <a:graphicData uri="http://schemas.openxmlformats.org/drawingml/2006/table">
            <a:tbl>
              <a:tblPr>
                <a:noFill/>
                <a:tableStyleId>{65D68CFB-80FE-4CC9-B582-224D31CB9CF9}</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466" name="Google Shape;466;g3611f88b8f8_0_3"/>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g3611f88b8f8_0_3"/>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468" name="Google Shape;468;g3611f88b8f8_0_3"/>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72" name="Shape 472"/>
        <p:cNvGrpSpPr/>
        <p:nvPr/>
      </p:nvGrpSpPr>
      <p:grpSpPr>
        <a:xfrm>
          <a:off x="0" y="0"/>
          <a:ext cx="0" cy="0"/>
          <a:chOff x="0" y="0"/>
          <a:chExt cx="0" cy="0"/>
        </a:xfrm>
      </p:grpSpPr>
      <p:cxnSp>
        <p:nvCxnSpPr>
          <p:cNvPr id="473" name="Google Shape;473;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cxnSp>
        <p:nvCxnSpPr>
          <p:cNvPr id="474" name="Google Shape;474;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75" name="Google Shape;475;p33"/>
          <p:cNvSpPr txBox="1"/>
          <p:nvPr/>
        </p:nvSpPr>
        <p:spPr>
          <a:xfrm>
            <a:off x="615899" y="303450"/>
            <a:ext cx="36105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sp>
        <p:nvSpPr>
          <p:cNvPr id="476" name="Google Shape;476;p33"/>
          <p:cNvSpPr/>
          <p:nvPr/>
        </p:nvSpPr>
        <p:spPr>
          <a:xfrm>
            <a:off x="1318055" y="2492851"/>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7" name="Google Shape;477;p33"/>
          <p:cNvSpPr txBox="1"/>
          <p:nvPr/>
        </p:nvSpPr>
        <p:spPr>
          <a:xfrm>
            <a:off x="1514105" y="3219601"/>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pic>
        <p:nvPicPr>
          <p:cNvPr id="478" name="Google Shape;478;p33"/>
          <p:cNvPicPr preferRelativeResize="0"/>
          <p:nvPr/>
        </p:nvPicPr>
        <p:blipFill rotWithShape="1">
          <a:blip r:embed="rId3">
            <a:alphaModFix/>
          </a:blip>
          <a:srcRect b="0" l="0" r="0" t="0"/>
          <a:stretch/>
        </p:blipFill>
        <p:spPr>
          <a:xfrm>
            <a:off x="4572000" y="-1800"/>
            <a:ext cx="3857625" cy="51435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82" name="Shape 482"/>
        <p:cNvGrpSpPr/>
        <p:nvPr/>
      </p:nvGrpSpPr>
      <p:grpSpPr>
        <a:xfrm>
          <a:off x="0" y="0"/>
          <a:ext cx="0" cy="0"/>
          <a:chOff x="0" y="0"/>
          <a:chExt cx="0" cy="0"/>
        </a:xfrm>
      </p:grpSpPr>
      <p:cxnSp>
        <p:nvCxnSpPr>
          <p:cNvPr id="483" name="Google Shape;483;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cxnSp>
        <p:nvCxnSpPr>
          <p:cNvPr id="484" name="Google Shape;484;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85" name="Google Shape;485;p34"/>
          <p:cNvSpPr txBox="1"/>
          <p:nvPr/>
        </p:nvSpPr>
        <p:spPr>
          <a:xfrm>
            <a:off x="615899" y="303450"/>
            <a:ext cx="36105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Example #2 </a:t>
            </a:r>
            <a:endParaRPr b="0" i="0" sz="1400" u="none" cap="none" strike="noStrike">
              <a:solidFill>
                <a:srgbClr val="000000"/>
              </a:solidFill>
              <a:latin typeface="Arial"/>
              <a:ea typeface="Arial"/>
              <a:cs typeface="Arial"/>
              <a:sym typeface="Arial"/>
            </a:endParaRPr>
          </a:p>
        </p:txBody>
      </p:sp>
      <p:sp>
        <p:nvSpPr>
          <p:cNvPr id="486" name="Google Shape;486;p34"/>
          <p:cNvSpPr/>
          <p:nvPr/>
        </p:nvSpPr>
        <p:spPr>
          <a:xfrm>
            <a:off x="788383" y="2266626"/>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p34"/>
          <p:cNvSpPr txBox="1"/>
          <p:nvPr/>
        </p:nvSpPr>
        <p:spPr>
          <a:xfrm>
            <a:off x="984433" y="2993376"/>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pic>
        <p:nvPicPr>
          <p:cNvPr id="488" name="Google Shape;488;p34"/>
          <p:cNvPicPr preferRelativeResize="0"/>
          <p:nvPr/>
        </p:nvPicPr>
        <p:blipFill rotWithShape="1">
          <a:blip r:embed="rId3">
            <a:alphaModFix/>
          </a:blip>
          <a:srcRect b="0" l="0" r="0" t="0"/>
          <a:stretch/>
        </p:blipFill>
        <p:spPr>
          <a:xfrm>
            <a:off x="4646703" y="-1800"/>
            <a:ext cx="3857625" cy="5143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92" name="Shape 492"/>
        <p:cNvGrpSpPr/>
        <p:nvPr/>
      </p:nvGrpSpPr>
      <p:grpSpPr>
        <a:xfrm>
          <a:off x="0" y="0"/>
          <a:ext cx="0" cy="0"/>
          <a:chOff x="0" y="0"/>
          <a:chExt cx="0" cy="0"/>
        </a:xfrm>
      </p:grpSpPr>
      <p:cxnSp>
        <p:nvCxnSpPr>
          <p:cNvPr id="493" name="Google Shape;493;p35"/>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94" name="Google Shape;494;p35"/>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95" name="Google Shape;495;p35"/>
          <p:cNvSpPr txBox="1"/>
          <p:nvPr/>
        </p:nvSpPr>
        <p:spPr>
          <a:xfrm>
            <a:off x="615899" y="303450"/>
            <a:ext cx="7766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Example #3 </a:t>
            </a:r>
            <a:endParaRPr b="0" i="0" sz="1400" u="none" cap="none" strike="noStrike">
              <a:solidFill>
                <a:srgbClr val="000000"/>
              </a:solidFill>
              <a:latin typeface="Arial"/>
              <a:ea typeface="Arial"/>
              <a:cs typeface="Arial"/>
              <a:sym typeface="Arial"/>
            </a:endParaRPr>
          </a:p>
        </p:txBody>
      </p:sp>
      <p:sp>
        <p:nvSpPr>
          <p:cNvPr id="496" name="Google Shape;496;p35"/>
          <p:cNvSpPr/>
          <p:nvPr/>
        </p:nvSpPr>
        <p:spPr>
          <a:xfrm>
            <a:off x="182400" y="2654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35"/>
          <p:cNvSpPr txBox="1"/>
          <p:nvPr/>
        </p:nvSpPr>
        <p:spPr>
          <a:xfrm>
            <a:off x="378450" y="3381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pic>
        <p:nvPicPr>
          <p:cNvPr id="498" name="Google Shape;498;p35"/>
          <p:cNvPicPr preferRelativeResize="0"/>
          <p:nvPr/>
        </p:nvPicPr>
        <p:blipFill rotWithShape="1">
          <a:blip r:embed="rId3">
            <a:alphaModFix/>
          </a:blip>
          <a:srcRect b="0" l="0" r="0" t="0"/>
          <a:stretch/>
        </p:blipFill>
        <p:spPr>
          <a:xfrm>
            <a:off x="2924050" y="658575"/>
            <a:ext cx="6226456" cy="43799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02" name="Shape 502"/>
        <p:cNvGrpSpPr/>
        <p:nvPr/>
      </p:nvGrpSpPr>
      <p:grpSpPr>
        <a:xfrm>
          <a:off x="0" y="0"/>
          <a:ext cx="0" cy="0"/>
          <a:chOff x="0" y="0"/>
          <a:chExt cx="0" cy="0"/>
        </a:xfrm>
      </p:grpSpPr>
      <p:cxnSp>
        <p:nvCxnSpPr>
          <p:cNvPr id="503" name="Google Shape;503;p3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04" name="Google Shape;504;p3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05" name="Google Shape;505;p36"/>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506" name="Google Shape;506;p36"/>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07" name="Google Shape;507;p36"/>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36"/>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12" name="Shape 512"/>
        <p:cNvGrpSpPr/>
        <p:nvPr/>
      </p:nvGrpSpPr>
      <p:grpSpPr>
        <a:xfrm>
          <a:off x="0" y="0"/>
          <a:ext cx="0" cy="0"/>
          <a:chOff x="0" y="0"/>
          <a:chExt cx="0" cy="0"/>
        </a:xfrm>
      </p:grpSpPr>
      <p:cxnSp>
        <p:nvCxnSpPr>
          <p:cNvPr id="513" name="Google Shape;513;p37"/>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14" name="Google Shape;514;p37"/>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15" name="Google Shape;515;p37"/>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19" name="Shape 519"/>
        <p:cNvGrpSpPr/>
        <p:nvPr/>
      </p:nvGrpSpPr>
      <p:grpSpPr>
        <a:xfrm>
          <a:off x="0" y="0"/>
          <a:ext cx="0" cy="0"/>
          <a:chOff x="0" y="0"/>
          <a:chExt cx="0" cy="0"/>
        </a:xfrm>
      </p:grpSpPr>
      <p:cxnSp>
        <p:nvCxnSpPr>
          <p:cNvPr id="520" name="Google Shape;520;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21" name="Google Shape;521;p38"/>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22" name="Google Shape;522;p38"/>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pic>
        <p:nvPicPr>
          <p:cNvPr id="523" name="Google Shape;523;p38"/>
          <p:cNvPicPr preferRelativeResize="0"/>
          <p:nvPr/>
        </p:nvPicPr>
        <p:blipFill rotWithShape="1">
          <a:blip r:embed="rId3">
            <a:alphaModFix/>
          </a:blip>
          <a:srcRect b="0" l="0" r="0" t="0"/>
          <a:stretch/>
        </p:blipFill>
        <p:spPr>
          <a:xfrm>
            <a:off x="1394275" y="760650"/>
            <a:ext cx="5582077" cy="4003199"/>
          </a:xfrm>
          <a:prstGeom prst="rect">
            <a:avLst/>
          </a:prstGeom>
          <a:noFill/>
          <a:ln cap="flat" cmpd="sng" w="28575">
            <a:solidFill>
              <a:schemeClr val="dk2"/>
            </a:solidFill>
            <a:prstDash val="solid"/>
            <a:round/>
            <a:headEnd len="sm" w="sm" type="none"/>
            <a:tailEnd len="sm" w="sm" type="none"/>
          </a:ln>
        </p:spPr>
      </p:pic>
      <p:sp>
        <p:nvSpPr>
          <p:cNvPr id="524" name="Google Shape;524;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29" name="Shape 529"/>
        <p:cNvGrpSpPr/>
        <p:nvPr/>
      </p:nvGrpSpPr>
      <p:grpSpPr>
        <a:xfrm>
          <a:off x="0" y="0"/>
          <a:ext cx="0" cy="0"/>
          <a:chOff x="0" y="0"/>
          <a:chExt cx="0" cy="0"/>
        </a:xfrm>
      </p:grpSpPr>
      <p:cxnSp>
        <p:nvCxnSpPr>
          <p:cNvPr id="530" name="Google Shape;530;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31" name="Google Shape;531;p39"/>
          <p:cNvCxnSpPr/>
          <p:nvPr/>
        </p:nvCxnSpPr>
        <p:spPr>
          <a:xfrm>
            <a:off x="7539050" y="300"/>
            <a:ext cx="0" cy="5141400"/>
          </a:xfrm>
          <a:prstGeom prst="straightConnector1">
            <a:avLst/>
          </a:prstGeom>
          <a:noFill/>
          <a:ln cap="flat" cmpd="sng" w="9525">
            <a:solidFill>
              <a:schemeClr val="dk2"/>
            </a:solidFill>
            <a:prstDash val="solid"/>
            <a:round/>
            <a:headEnd len="sm" w="sm" type="none"/>
            <a:tailEnd len="sm" w="sm" type="none"/>
          </a:ln>
        </p:spPr>
      </p:cxnSp>
      <p:sp>
        <p:nvSpPr>
          <p:cNvPr id="532" name="Google Shape;532;p39"/>
          <p:cNvSpPr txBox="1"/>
          <p:nvPr/>
        </p:nvSpPr>
        <p:spPr>
          <a:xfrm>
            <a:off x="615900" y="303450"/>
            <a:ext cx="81105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533" name="Google Shape;533;p39"/>
          <p:cNvPicPr preferRelativeResize="0"/>
          <p:nvPr/>
        </p:nvPicPr>
        <p:blipFill rotWithShape="1">
          <a:blip r:embed="rId3">
            <a:alphaModFix/>
          </a:blip>
          <a:srcRect b="0" l="0" r="0" t="0"/>
          <a:stretch/>
        </p:blipFill>
        <p:spPr>
          <a:xfrm>
            <a:off x="1394275" y="760650"/>
            <a:ext cx="5582077" cy="4003199"/>
          </a:xfrm>
          <a:prstGeom prst="rect">
            <a:avLst/>
          </a:prstGeom>
          <a:noFill/>
          <a:ln cap="flat" cmpd="sng" w="28575">
            <a:solidFill>
              <a:schemeClr val="dk2"/>
            </a:solidFill>
            <a:prstDash val="solid"/>
            <a:round/>
            <a:headEnd len="sm" w="sm" type="none"/>
            <a:tailEnd len="sm" w="sm" type="none"/>
          </a:ln>
        </p:spPr>
      </p:pic>
      <p:sp>
        <p:nvSpPr>
          <p:cNvPr id="534" name="Google Shape;534;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5" name="Google Shape;535;p39"/>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39" name="Shape 539"/>
        <p:cNvGrpSpPr/>
        <p:nvPr/>
      </p:nvGrpSpPr>
      <p:grpSpPr>
        <a:xfrm>
          <a:off x="0" y="0"/>
          <a:ext cx="0" cy="0"/>
          <a:chOff x="0" y="0"/>
          <a:chExt cx="0" cy="0"/>
        </a:xfrm>
      </p:grpSpPr>
      <p:cxnSp>
        <p:nvCxnSpPr>
          <p:cNvPr id="540" name="Google Shape;540;p4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41" name="Google Shape;541;p40"/>
          <p:cNvCxnSpPr/>
          <p:nvPr/>
        </p:nvCxnSpPr>
        <p:spPr>
          <a:xfrm>
            <a:off x="7539050" y="300"/>
            <a:ext cx="0" cy="5141400"/>
          </a:xfrm>
          <a:prstGeom prst="straightConnector1">
            <a:avLst/>
          </a:prstGeom>
          <a:noFill/>
          <a:ln cap="flat" cmpd="sng" w="9525">
            <a:solidFill>
              <a:schemeClr val="dk2"/>
            </a:solidFill>
            <a:prstDash val="solid"/>
            <a:round/>
            <a:headEnd len="sm" w="sm" type="none"/>
            <a:tailEnd len="sm" w="sm" type="none"/>
          </a:ln>
        </p:spPr>
      </p:cxnSp>
      <p:sp>
        <p:nvSpPr>
          <p:cNvPr id="542" name="Google Shape;542;p40"/>
          <p:cNvSpPr txBox="1"/>
          <p:nvPr/>
        </p:nvSpPr>
        <p:spPr>
          <a:xfrm>
            <a:off x="615900" y="303450"/>
            <a:ext cx="67194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90000"/>
              </a:lnSpc>
              <a:spcBef>
                <a:spcPts val="0"/>
              </a:spcBef>
              <a:spcAft>
                <a:spcPts val="0"/>
              </a:spcAft>
              <a:buClr>
                <a:srgbClr val="000000"/>
              </a:buClr>
              <a:buSzPts val="3300"/>
              <a:buFont typeface="Arial"/>
              <a:buNone/>
            </a:pPr>
            <a:r>
              <a:t/>
            </a:r>
            <a:endParaRPr b="0" i="0" sz="3300" u="none" cap="none" strike="noStrike">
              <a:solidFill>
                <a:schemeClr val="dk1"/>
              </a:solidFill>
              <a:latin typeface="Nanum Myeongjo"/>
              <a:ea typeface="Nanum Myeongjo"/>
              <a:cs typeface="Nanum Myeongjo"/>
              <a:sym typeface="Nanum Myeongjo"/>
            </a:endParaRPr>
          </a:p>
        </p:txBody>
      </p:sp>
      <p:pic>
        <p:nvPicPr>
          <p:cNvPr id="543" name="Google Shape;543;p40"/>
          <p:cNvPicPr preferRelativeResize="0"/>
          <p:nvPr/>
        </p:nvPicPr>
        <p:blipFill rotWithShape="1">
          <a:blip r:embed="rId3">
            <a:alphaModFix/>
          </a:blip>
          <a:srcRect b="0" l="0" r="0" t="0"/>
          <a:stretch/>
        </p:blipFill>
        <p:spPr>
          <a:xfrm>
            <a:off x="1394275" y="760650"/>
            <a:ext cx="5582077" cy="4003199"/>
          </a:xfrm>
          <a:prstGeom prst="rect">
            <a:avLst/>
          </a:prstGeom>
          <a:noFill/>
          <a:ln cap="flat" cmpd="sng" w="28575">
            <a:solidFill>
              <a:schemeClr val="dk2"/>
            </a:solidFill>
            <a:prstDash val="solid"/>
            <a:round/>
            <a:headEnd len="sm" w="sm" type="none"/>
            <a:tailEnd len="sm" w="sm" type="none"/>
          </a:ln>
        </p:spPr>
      </p:pic>
      <p:sp>
        <p:nvSpPr>
          <p:cNvPr id="544" name="Google Shape;544;p40"/>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40"/>
          <p:cNvSpPr txBox="1"/>
          <p:nvPr/>
        </p:nvSpPr>
        <p:spPr>
          <a:xfrm>
            <a:off x="6976350" y="2810300"/>
            <a:ext cx="15540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 xml:space="preserve">151.d: Apply geometric methods to solve design problems. </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49" name="Shape 549"/>
        <p:cNvGrpSpPr/>
        <p:nvPr/>
      </p:nvGrpSpPr>
      <p:grpSpPr>
        <a:xfrm>
          <a:off x="0" y="0"/>
          <a:ext cx="0" cy="0"/>
          <a:chOff x="0" y="0"/>
          <a:chExt cx="0" cy="0"/>
        </a:xfrm>
      </p:grpSpPr>
      <p:sp>
        <p:nvSpPr>
          <p:cNvPr id="550" name="Google Shape;550;p41"/>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M151 Modeling with Geometry,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551" name="Google Shape;551;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52" name="Google Shape;552;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53" name="Google Shape;553;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555" name="Google Shape;555;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56" name="Google Shape;556;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57" name="Google Shape;557;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61" name="Shape 561"/>
        <p:cNvGrpSpPr/>
        <p:nvPr/>
      </p:nvGrpSpPr>
      <p:grpSpPr>
        <a:xfrm>
          <a:off x="0" y="0"/>
          <a:ext cx="0" cy="0"/>
          <a:chOff x="0" y="0"/>
          <a:chExt cx="0" cy="0"/>
        </a:xfrm>
      </p:grpSpPr>
      <p:sp>
        <p:nvSpPr>
          <p:cNvPr id="562" name="Google Shape;562;p42"/>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M151 Modeling with Geometry,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563" name="Google Shape;563;p4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64" name="Google Shape;564;p4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65" name="Google Shape;565;p4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66" name="Google Shape;566;p4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67" name="Google Shape;567;p4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68" name="Google Shape;568;p4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69" name="Google Shape;569;p4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70" name="Google Shape;570;p42"/>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74" name="Shape 574"/>
        <p:cNvGrpSpPr/>
        <p:nvPr/>
      </p:nvGrpSpPr>
      <p:grpSpPr>
        <a:xfrm>
          <a:off x="0" y="0"/>
          <a:ext cx="0" cy="0"/>
          <a:chOff x="0" y="0"/>
          <a:chExt cx="0" cy="0"/>
        </a:xfrm>
      </p:grpSpPr>
      <p:sp>
        <p:nvSpPr>
          <p:cNvPr id="575" name="Google Shape;575;p43"/>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M151 Modeling with Geometry,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576" name="Google Shape;576;p4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77" name="Google Shape;577;p4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78" name="Google Shape;578;p4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79" name="Google Shape;579;p4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80" name="Google Shape;580;p4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581" name="Google Shape;581;p43"/>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2" name="Google Shape;582;p43"/>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Share what </a:t>
            </a:r>
            <a:br>
              <a:rPr b="1" i="0" lang="en" sz="1600" u="none" cap="none" strike="noStrike">
                <a:solidFill>
                  <a:srgbClr val="83FBA3"/>
                </a:solidFill>
                <a:latin typeface="DM Sans"/>
                <a:ea typeface="DM Sans"/>
                <a:cs typeface="DM Sans"/>
                <a:sym typeface="DM Sans"/>
              </a:rPr>
            </a:br>
            <a:r>
              <a:rPr b="1" i="0" lang="en"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583" name="Google Shape;583;p4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84" name="Google Shape;584;p4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88" name="Shape 588"/>
        <p:cNvGrpSpPr/>
        <p:nvPr/>
      </p:nvGrpSpPr>
      <p:grpSpPr>
        <a:xfrm>
          <a:off x="0" y="0"/>
          <a:ext cx="0" cy="0"/>
          <a:chOff x="0" y="0"/>
          <a:chExt cx="0" cy="0"/>
        </a:xfrm>
      </p:grpSpPr>
      <p:cxnSp>
        <p:nvCxnSpPr>
          <p:cNvPr id="589" name="Google Shape;589;p44"/>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90" name="Google Shape;590;p44"/>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Student Work</a:t>
            </a:r>
            <a:endParaRPr b="0" i="0" sz="5200" u="none" cap="none" strike="noStrike">
              <a:solidFill>
                <a:schemeClr val="dk1"/>
              </a:solidFill>
              <a:latin typeface="Nanum Myeongjo"/>
              <a:ea typeface="Nanum Myeongjo"/>
              <a:cs typeface="Nanum Myeongjo"/>
              <a:sym typeface="Nanum Myeongjo"/>
            </a:endParaRPr>
          </a:p>
        </p:txBody>
      </p:sp>
      <p:sp>
        <p:nvSpPr>
          <p:cNvPr id="591" name="Google Shape;591;p44"/>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95" name="Shape 595"/>
        <p:cNvGrpSpPr/>
        <p:nvPr/>
      </p:nvGrpSpPr>
      <p:grpSpPr>
        <a:xfrm>
          <a:off x="0" y="0"/>
          <a:ext cx="0" cy="0"/>
          <a:chOff x="0" y="0"/>
          <a:chExt cx="0" cy="0"/>
        </a:xfrm>
      </p:grpSpPr>
      <p:cxnSp>
        <p:nvCxnSpPr>
          <p:cNvPr id="596" name="Google Shape;596;p45"/>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597" name="Google Shape;597;p45"/>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598" name="Google Shape;598;p45"/>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599" name="Google Shape;599;p45"/>
          <p:cNvSpPr txBox="1"/>
          <p:nvPr/>
        </p:nvSpPr>
        <p:spPr>
          <a:xfrm>
            <a:off x="865924" y="1807443"/>
            <a:ext cx="2455815" cy="832536"/>
          </a:xfrm>
          <a:prstGeom prst="rect">
            <a:avLst/>
          </a:prstGeom>
          <a:noFill/>
          <a:ln>
            <a:noFill/>
          </a:ln>
        </p:spPr>
        <p:txBody>
          <a:bodyPr anchorCtr="0" anchor="t" bIns="0" lIns="91425" spcFirstLastPara="1" rIns="0" wrap="square" tIns="0">
            <a:spAutoFit/>
          </a:bodyPr>
          <a:lstStyle/>
          <a:p>
            <a:pPr indent="0" lvl="0" marL="0" marR="0" rtl="0" algn="l">
              <a:lnSpc>
                <a:spcPct val="105000"/>
              </a:lnSpc>
              <a:spcBef>
                <a:spcPts val="1200"/>
              </a:spcBef>
              <a:spcAft>
                <a:spcPts val="0"/>
              </a:spcAft>
              <a:buClr>
                <a:srgbClr val="000000"/>
              </a:buClr>
              <a:buSzPts val="1400"/>
              <a:buFont typeface="Arial"/>
              <a:buNone/>
            </a:pPr>
            <a:r>
              <a:rPr b="0" i="0" lang="en" sz="1400" u="none" cap="none" strike="noStrike">
                <a:solidFill>
                  <a:schemeClr val="dk1"/>
                </a:solidFill>
                <a:latin typeface="DM Sans"/>
                <a:ea typeface="DM Sans"/>
                <a:cs typeface="DM Sans"/>
                <a:sym typeface="DM Sans"/>
              </a:rPr>
              <a:t>Jot down one thing you notice about this piece of student work..</a:t>
            </a:r>
            <a:endParaRPr b="0" i="0" sz="1400" u="none" cap="none" strike="noStrike">
              <a:solidFill>
                <a:schemeClr val="dk1"/>
              </a:solidFill>
              <a:latin typeface="DM Sans"/>
              <a:ea typeface="DM Sans"/>
              <a:cs typeface="DM Sans"/>
              <a:sym typeface="DM Sans"/>
            </a:endParaRPr>
          </a:p>
        </p:txBody>
      </p:sp>
      <p:sp>
        <p:nvSpPr>
          <p:cNvPr id="600" name="Google Shape;600;p45"/>
          <p:cNvSpPr/>
          <p:nvPr/>
        </p:nvSpPr>
        <p:spPr>
          <a:xfrm>
            <a:off x="701975" y="277781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1" name="Google Shape;601;p45"/>
          <p:cNvSpPr txBox="1"/>
          <p:nvPr/>
        </p:nvSpPr>
        <p:spPr>
          <a:xfrm>
            <a:off x="898025" y="3465115"/>
            <a:ext cx="1554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C9FC8D"/>
                </a:solidFill>
                <a:latin typeface="DM Sans"/>
                <a:ea typeface="DM Sans"/>
                <a:cs typeface="DM Sans"/>
                <a:sym typeface="DM Sans"/>
              </a:rPr>
              <a:t>Come off mute and share what you saw!</a:t>
            </a:r>
            <a:endParaRPr b="1" i="0" sz="1400" u="none" cap="none" strike="noStrike">
              <a:solidFill>
                <a:srgbClr val="C9FC8D"/>
              </a:solidFill>
              <a:latin typeface="DM Sans"/>
              <a:ea typeface="DM Sans"/>
              <a:cs typeface="DM Sans"/>
              <a:sym typeface="DM Sans"/>
            </a:endParaRPr>
          </a:p>
        </p:txBody>
      </p:sp>
      <p:pic>
        <p:nvPicPr>
          <p:cNvPr id="602" name="Google Shape;602;p45"/>
          <p:cNvPicPr preferRelativeResize="0"/>
          <p:nvPr/>
        </p:nvPicPr>
        <p:blipFill rotWithShape="1">
          <a:blip r:embed="rId3">
            <a:alphaModFix/>
          </a:blip>
          <a:srcRect b="0" l="0" r="0" t="0"/>
          <a:stretch/>
        </p:blipFill>
        <p:spPr>
          <a:xfrm>
            <a:off x="3488619" y="322502"/>
            <a:ext cx="3397177" cy="4773136"/>
          </a:xfrm>
          <a:prstGeom prst="rect">
            <a:avLst/>
          </a:prstGeom>
          <a:noFill/>
          <a:ln>
            <a:noFill/>
          </a:ln>
        </p:spPr>
      </p:pic>
      <p:pic>
        <p:nvPicPr>
          <p:cNvPr id="603" name="Google Shape;603;p45"/>
          <p:cNvPicPr preferRelativeResize="0"/>
          <p:nvPr/>
        </p:nvPicPr>
        <p:blipFill rotWithShape="1">
          <a:blip r:embed="rId4">
            <a:alphaModFix/>
          </a:blip>
          <a:srcRect b="0" l="0" r="0" t="0"/>
          <a:stretch/>
        </p:blipFill>
        <p:spPr>
          <a:xfrm>
            <a:off x="6000920" y="406904"/>
            <a:ext cx="3003519" cy="1886826"/>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07" name="Shape 607"/>
        <p:cNvGrpSpPr/>
        <p:nvPr/>
      </p:nvGrpSpPr>
      <p:grpSpPr>
        <a:xfrm>
          <a:off x="0" y="0"/>
          <a:ext cx="0" cy="0"/>
          <a:chOff x="0" y="0"/>
          <a:chExt cx="0" cy="0"/>
        </a:xfrm>
      </p:grpSpPr>
      <p:cxnSp>
        <p:nvCxnSpPr>
          <p:cNvPr id="608" name="Google Shape;608;p4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09" name="Google Shape;609;p4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10" name="Google Shape;610;p4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11" name="Google Shape;611;p46"/>
          <p:cNvSpPr/>
          <p:nvPr/>
        </p:nvSpPr>
        <p:spPr>
          <a:xfrm>
            <a:off x="701975" y="277781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p46"/>
          <p:cNvSpPr txBox="1"/>
          <p:nvPr/>
        </p:nvSpPr>
        <p:spPr>
          <a:xfrm>
            <a:off x="898025" y="3465115"/>
            <a:ext cx="1554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C9FC8D"/>
                </a:solidFill>
                <a:latin typeface="DM Sans"/>
                <a:ea typeface="DM Sans"/>
                <a:cs typeface="DM Sans"/>
                <a:sym typeface="DM Sans"/>
              </a:rPr>
              <a:t>Come off mute and share what you saw!</a:t>
            </a:r>
            <a:endParaRPr b="1" i="0" sz="1400" u="none" cap="none" strike="noStrike">
              <a:solidFill>
                <a:srgbClr val="C9FC8D"/>
              </a:solidFill>
              <a:latin typeface="DM Sans"/>
              <a:ea typeface="DM Sans"/>
              <a:cs typeface="DM Sans"/>
              <a:sym typeface="DM Sans"/>
            </a:endParaRPr>
          </a:p>
        </p:txBody>
      </p:sp>
      <p:sp>
        <p:nvSpPr>
          <p:cNvPr id="613" name="Google Shape;613;p46"/>
          <p:cNvSpPr txBox="1"/>
          <p:nvPr/>
        </p:nvSpPr>
        <p:spPr>
          <a:xfrm>
            <a:off x="865924" y="1807443"/>
            <a:ext cx="2455815" cy="832536"/>
          </a:xfrm>
          <a:prstGeom prst="rect">
            <a:avLst/>
          </a:prstGeom>
          <a:noFill/>
          <a:ln>
            <a:noFill/>
          </a:ln>
        </p:spPr>
        <p:txBody>
          <a:bodyPr anchorCtr="0" anchor="t" bIns="0" lIns="91425" spcFirstLastPara="1" rIns="0" wrap="square" tIns="0">
            <a:spAutoFit/>
          </a:bodyPr>
          <a:lstStyle/>
          <a:p>
            <a:pPr indent="0" lvl="0" marL="0" marR="0" rtl="0" algn="l">
              <a:lnSpc>
                <a:spcPct val="105000"/>
              </a:lnSpc>
              <a:spcBef>
                <a:spcPts val="1200"/>
              </a:spcBef>
              <a:spcAft>
                <a:spcPts val="0"/>
              </a:spcAft>
              <a:buClr>
                <a:srgbClr val="000000"/>
              </a:buClr>
              <a:buSzPts val="1400"/>
              <a:buFont typeface="Arial"/>
              <a:buNone/>
            </a:pPr>
            <a:r>
              <a:rPr b="0" i="0" lang="en" sz="1400" u="none" cap="none" strike="noStrike">
                <a:solidFill>
                  <a:schemeClr val="dk1"/>
                </a:solidFill>
                <a:latin typeface="DM Sans"/>
                <a:ea typeface="DM Sans"/>
                <a:cs typeface="DM Sans"/>
                <a:sym typeface="DM Sans"/>
              </a:rPr>
              <a:t>Jot down one thing you notice about this piece of student work..</a:t>
            </a:r>
            <a:endParaRPr b="0" i="0" sz="1400" u="none" cap="none" strike="noStrike">
              <a:solidFill>
                <a:schemeClr val="dk1"/>
              </a:solidFill>
              <a:latin typeface="DM Sans"/>
              <a:ea typeface="DM Sans"/>
              <a:cs typeface="DM Sans"/>
              <a:sym typeface="DM Sans"/>
            </a:endParaRPr>
          </a:p>
        </p:txBody>
      </p:sp>
      <p:pic>
        <p:nvPicPr>
          <p:cNvPr id="614" name="Google Shape;614;p46"/>
          <p:cNvPicPr preferRelativeResize="0"/>
          <p:nvPr/>
        </p:nvPicPr>
        <p:blipFill rotWithShape="1">
          <a:blip r:embed="rId3">
            <a:alphaModFix/>
          </a:blip>
          <a:srcRect b="0" l="0" r="0" t="0"/>
          <a:stretch/>
        </p:blipFill>
        <p:spPr>
          <a:xfrm>
            <a:off x="3488619" y="322502"/>
            <a:ext cx="3397177" cy="4773136"/>
          </a:xfrm>
          <a:prstGeom prst="rect">
            <a:avLst/>
          </a:prstGeom>
          <a:noFill/>
          <a:ln>
            <a:noFill/>
          </a:ln>
        </p:spPr>
      </p:pic>
      <p:pic>
        <p:nvPicPr>
          <p:cNvPr id="615" name="Google Shape;615;p46"/>
          <p:cNvPicPr preferRelativeResize="0"/>
          <p:nvPr/>
        </p:nvPicPr>
        <p:blipFill rotWithShape="1">
          <a:blip r:embed="rId4">
            <a:alphaModFix/>
          </a:blip>
          <a:srcRect b="0" l="0" r="0" t="0"/>
          <a:stretch/>
        </p:blipFill>
        <p:spPr>
          <a:xfrm>
            <a:off x="6000920" y="406904"/>
            <a:ext cx="3003519" cy="1886826"/>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19" name="Shape 619"/>
        <p:cNvGrpSpPr/>
        <p:nvPr/>
      </p:nvGrpSpPr>
      <p:grpSpPr>
        <a:xfrm>
          <a:off x="0" y="0"/>
          <a:ext cx="0" cy="0"/>
          <a:chOff x="0" y="0"/>
          <a:chExt cx="0" cy="0"/>
        </a:xfrm>
      </p:grpSpPr>
      <p:cxnSp>
        <p:nvCxnSpPr>
          <p:cNvPr id="620" name="Google Shape;620;g3611f88b8f8_0_113"/>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21" name="Google Shape;621;g3611f88b8f8_0_113"/>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22" name="Google Shape;622;g3611f88b8f8_0_11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23" name="Google Shape;623;g3611f88b8f8_0_113"/>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24" name="Google Shape;624;g3611f88b8f8_0_11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25" name="Google Shape;625;g3611f88b8f8_0_113"/>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26" name="Google Shape;626;g3611f88b8f8_0_11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27" name="Google Shape;627;g3611f88b8f8_0_113"/>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28" name="Google Shape;628;g3611f88b8f8_0_113"/>
          <p:cNvSpPr txBox="1"/>
          <p:nvPr/>
        </p:nvSpPr>
        <p:spPr>
          <a:xfrm>
            <a:off x="325175" y="2843600"/>
            <a:ext cx="21699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200" u="none" cap="none" strike="noStrike">
                <a:solidFill>
                  <a:schemeClr val="dk1"/>
                </a:solidFill>
                <a:latin typeface="DM Sans"/>
                <a:ea typeface="DM Sans"/>
                <a:cs typeface="DM Sans"/>
                <a:sym typeface="DM Sans"/>
              </a:rPr>
              <a:t xml:space="preserve">151.d: Apply geometric methods to solve design problems. </a:t>
            </a:r>
            <a:endParaRPr b="1" i="0" sz="1200" u="none" cap="none" strike="noStrike">
              <a:solidFill>
                <a:schemeClr val="dk1"/>
              </a:solidFill>
              <a:latin typeface="DM Sans"/>
              <a:ea typeface="DM Sans"/>
              <a:cs typeface="DM Sans"/>
              <a:sym typeface="DM Sans"/>
            </a:endParaRPr>
          </a:p>
        </p:txBody>
      </p:sp>
      <p:cxnSp>
        <p:nvCxnSpPr>
          <p:cNvPr id="629" name="Google Shape;629;g3611f88b8f8_0_113"/>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30" name="Google Shape;630;g3611f88b8f8_0_113"/>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31" name="Google Shape;631;g3611f88b8f8_0_113"/>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632" name="Google Shape;632;g3611f88b8f8_0_113"/>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633" name="Google Shape;633;g3611f88b8f8_0_113"/>
          <p:cNvSpPr txBox="1"/>
          <p:nvPr/>
        </p:nvSpPr>
        <p:spPr>
          <a:xfrm>
            <a:off x="7071650" y="1262550"/>
            <a:ext cx="1665900" cy="1167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demonstrates evidence that they have met the targeted expectation(s).</a:t>
            </a:r>
            <a:endParaRPr b="0" i="0" sz="1000" u="none" cap="none" strike="noStrike">
              <a:solidFill>
                <a:schemeClr val="dk1"/>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37" name="Shape 637"/>
        <p:cNvGrpSpPr/>
        <p:nvPr/>
      </p:nvGrpSpPr>
      <p:grpSpPr>
        <a:xfrm>
          <a:off x="0" y="0"/>
          <a:ext cx="0" cy="0"/>
          <a:chOff x="0" y="0"/>
          <a:chExt cx="0" cy="0"/>
        </a:xfrm>
      </p:grpSpPr>
      <p:cxnSp>
        <p:nvCxnSpPr>
          <p:cNvPr id="638" name="Google Shape;638;g3611f88b8f8_0_9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39" name="Google Shape;639;g3611f88b8f8_0_94"/>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640" name="Google Shape;640;g3611f88b8f8_0_94"/>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641" name="Google Shape;641;g3611f88b8f8_0_94"/>
          <p:cNvGraphicFramePr/>
          <p:nvPr/>
        </p:nvGraphicFramePr>
        <p:xfrm>
          <a:off x="1329888" y="1246550"/>
          <a:ext cx="3000000" cy="3000000"/>
        </p:xfrm>
        <a:graphic>
          <a:graphicData uri="http://schemas.openxmlformats.org/drawingml/2006/table">
            <a:tbl>
              <a:tblPr>
                <a:noFill/>
                <a:tableStyleId>{BDB6E432-3FC7-4565-9364-5040E3327E7E}</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642" name="Google Shape;642;g3611f88b8f8_0_94"/>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643" name="Google Shape;643;g3611f88b8f8_0_94"/>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644" name="Google Shape;644;g3611f88b8f8_0_94"/>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645" name="Google Shape;645;g3611f88b8f8_0_94"/>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646" name="Google Shape;646;g3611f88b8f8_0_94"/>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647" name="Google Shape;647;g3611f88b8f8_0_94"/>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8" name="Google Shape;648;g3611f88b8f8_0_94"/>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9" name="Google Shape;649;g3611f88b8f8_0_94"/>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650" name="Google Shape;650;g3611f88b8f8_0_94"/>
          <p:cNvGraphicFramePr/>
          <p:nvPr/>
        </p:nvGraphicFramePr>
        <p:xfrm>
          <a:off x="5926900" y="2474950"/>
          <a:ext cx="3000000" cy="3000000"/>
        </p:xfrm>
        <a:graphic>
          <a:graphicData uri="http://schemas.openxmlformats.org/drawingml/2006/table">
            <a:tbl>
              <a:tblPr>
                <a:noFill/>
                <a:tableStyleId>{65D68CFB-80FE-4CC9-B582-224D31CB9CF9}</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651" name="Google Shape;651;g3611f88b8f8_0_94"/>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2" name="Google Shape;652;g3611f88b8f8_0_94"/>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653" name="Google Shape;653;g3611f88b8f8_0_94"/>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57" name="Shape 657"/>
        <p:cNvGrpSpPr/>
        <p:nvPr/>
      </p:nvGrpSpPr>
      <p:grpSpPr>
        <a:xfrm>
          <a:off x="0" y="0"/>
          <a:ext cx="0" cy="0"/>
          <a:chOff x="0" y="0"/>
          <a:chExt cx="0" cy="0"/>
        </a:xfrm>
      </p:grpSpPr>
      <p:cxnSp>
        <p:nvCxnSpPr>
          <p:cNvPr id="658" name="Google Shape;658;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59" name="Google Shape;659;p49"/>
          <p:cNvSpPr txBox="1"/>
          <p:nvPr/>
        </p:nvSpPr>
        <p:spPr>
          <a:xfrm>
            <a:off x="615899" y="303450"/>
            <a:ext cx="7821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Example #1 </a:t>
            </a:r>
            <a:endParaRPr b="0" i="0" sz="3300" u="none" cap="none" strike="noStrike">
              <a:solidFill>
                <a:schemeClr val="dk1"/>
              </a:solidFill>
              <a:latin typeface="Nanum Myeongjo"/>
              <a:ea typeface="Nanum Myeongjo"/>
              <a:cs typeface="Nanum Myeongjo"/>
              <a:sym typeface="Nanum Myeongjo"/>
            </a:endParaRPr>
          </a:p>
        </p:txBody>
      </p:sp>
      <p:cxnSp>
        <p:nvCxnSpPr>
          <p:cNvPr id="660" name="Google Shape;660;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61" name="Google Shape;661;p49"/>
          <p:cNvSpPr/>
          <p:nvPr/>
        </p:nvSpPr>
        <p:spPr>
          <a:xfrm>
            <a:off x="531774" y="2592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2" name="Google Shape;662;p49"/>
          <p:cNvSpPr txBox="1"/>
          <p:nvPr/>
        </p:nvSpPr>
        <p:spPr>
          <a:xfrm>
            <a:off x="727824" y="33189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pic>
        <p:nvPicPr>
          <p:cNvPr id="663" name="Google Shape;663;p49"/>
          <p:cNvPicPr preferRelativeResize="0"/>
          <p:nvPr/>
        </p:nvPicPr>
        <p:blipFill rotWithShape="1">
          <a:blip r:embed="rId3">
            <a:alphaModFix/>
          </a:blip>
          <a:srcRect b="0" l="0" r="0" t="0"/>
          <a:stretch/>
        </p:blipFill>
        <p:spPr>
          <a:xfrm>
            <a:off x="2667992" y="776375"/>
            <a:ext cx="3106926" cy="4365325"/>
          </a:xfrm>
          <a:prstGeom prst="rect">
            <a:avLst/>
          </a:prstGeom>
          <a:noFill/>
          <a:ln>
            <a:noFill/>
          </a:ln>
        </p:spPr>
      </p:pic>
      <p:pic>
        <p:nvPicPr>
          <p:cNvPr id="664" name="Google Shape;664;p49"/>
          <p:cNvPicPr preferRelativeResize="0"/>
          <p:nvPr/>
        </p:nvPicPr>
        <p:blipFill rotWithShape="1">
          <a:blip r:embed="rId4">
            <a:alphaModFix/>
          </a:blip>
          <a:srcRect b="0" l="0" r="0" t="0"/>
          <a:stretch/>
        </p:blipFill>
        <p:spPr>
          <a:xfrm>
            <a:off x="5880504" y="1432074"/>
            <a:ext cx="3003519" cy="1886826"/>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68" name="Shape 668"/>
        <p:cNvGrpSpPr/>
        <p:nvPr/>
      </p:nvGrpSpPr>
      <p:grpSpPr>
        <a:xfrm>
          <a:off x="0" y="0"/>
          <a:ext cx="0" cy="0"/>
          <a:chOff x="0" y="0"/>
          <a:chExt cx="0" cy="0"/>
        </a:xfrm>
      </p:grpSpPr>
      <p:cxnSp>
        <p:nvCxnSpPr>
          <p:cNvPr id="669" name="Google Shape;669;p5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70" name="Google Shape;670;p51"/>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Example #2 </a:t>
            </a:r>
            <a:endParaRPr b="0" i="0" sz="3300" u="none" cap="none" strike="noStrike">
              <a:solidFill>
                <a:schemeClr val="dk1"/>
              </a:solidFill>
              <a:latin typeface="Nanum Myeongjo"/>
              <a:ea typeface="Nanum Myeongjo"/>
              <a:cs typeface="Nanum Myeongjo"/>
              <a:sym typeface="Nanum Myeongjo"/>
            </a:endParaRPr>
          </a:p>
        </p:txBody>
      </p:sp>
      <p:cxnSp>
        <p:nvCxnSpPr>
          <p:cNvPr id="671" name="Google Shape;671;p51"/>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72" name="Google Shape;672;p51"/>
          <p:cNvSpPr/>
          <p:nvPr/>
        </p:nvSpPr>
        <p:spPr>
          <a:xfrm>
            <a:off x="531774" y="2592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3" name="Google Shape;673;p51"/>
          <p:cNvSpPr txBox="1"/>
          <p:nvPr/>
        </p:nvSpPr>
        <p:spPr>
          <a:xfrm>
            <a:off x="727824" y="33189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pic>
        <p:nvPicPr>
          <p:cNvPr id="674" name="Google Shape;674;p51"/>
          <p:cNvPicPr preferRelativeResize="0"/>
          <p:nvPr/>
        </p:nvPicPr>
        <p:blipFill rotWithShape="1">
          <a:blip r:embed="rId3">
            <a:alphaModFix/>
          </a:blip>
          <a:srcRect b="14280" l="11751" r="7756" t="14080"/>
          <a:stretch/>
        </p:blipFill>
        <p:spPr>
          <a:xfrm>
            <a:off x="3739264" y="189073"/>
            <a:ext cx="4110079" cy="4877273"/>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78" name="Shape 678"/>
        <p:cNvGrpSpPr/>
        <p:nvPr/>
      </p:nvGrpSpPr>
      <p:grpSpPr>
        <a:xfrm>
          <a:off x="0" y="0"/>
          <a:ext cx="0" cy="0"/>
          <a:chOff x="0" y="0"/>
          <a:chExt cx="0" cy="0"/>
        </a:xfrm>
      </p:grpSpPr>
      <p:cxnSp>
        <p:nvCxnSpPr>
          <p:cNvPr id="679" name="Google Shape;679;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80" name="Google Shape;680;p50"/>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Example #3 </a:t>
            </a:r>
            <a:endParaRPr b="0" i="0" sz="3300" u="none" cap="none" strike="noStrike">
              <a:solidFill>
                <a:schemeClr val="dk1"/>
              </a:solidFill>
              <a:latin typeface="Nanum Myeongjo"/>
              <a:ea typeface="Nanum Myeongjo"/>
              <a:cs typeface="Nanum Myeongjo"/>
              <a:sym typeface="Nanum Myeongjo"/>
            </a:endParaRPr>
          </a:p>
        </p:txBody>
      </p:sp>
      <p:cxnSp>
        <p:nvCxnSpPr>
          <p:cNvPr id="681" name="Google Shape;681;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pic>
        <p:nvPicPr>
          <p:cNvPr id="682" name="Google Shape;682;p50"/>
          <p:cNvPicPr preferRelativeResize="0"/>
          <p:nvPr/>
        </p:nvPicPr>
        <p:blipFill rotWithShape="1">
          <a:blip r:embed="rId3">
            <a:alphaModFix/>
          </a:blip>
          <a:srcRect b="0" l="50153" r="0" t="0"/>
          <a:stretch/>
        </p:blipFill>
        <p:spPr>
          <a:xfrm>
            <a:off x="1824633" y="760650"/>
            <a:ext cx="3345589" cy="2613582"/>
          </a:xfrm>
          <a:prstGeom prst="rect">
            <a:avLst/>
          </a:prstGeom>
          <a:noFill/>
          <a:ln>
            <a:noFill/>
          </a:ln>
        </p:spPr>
      </p:pic>
      <p:pic>
        <p:nvPicPr>
          <p:cNvPr id="683" name="Google Shape;683;p50"/>
          <p:cNvPicPr preferRelativeResize="0"/>
          <p:nvPr/>
        </p:nvPicPr>
        <p:blipFill rotWithShape="1">
          <a:blip r:embed="rId3">
            <a:alphaModFix/>
          </a:blip>
          <a:srcRect b="0" l="0" r="49847" t="0"/>
          <a:stretch/>
        </p:blipFill>
        <p:spPr>
          <a:xfrm>
            <a:off x="5474733" y="71307"/>
            <a:ext cx="3366060" cy="2613582"/>
          </a:xfrm>
          <a:prstGeom prst="rect">
            <a:avLst/>
          </a:prstGeom>
          <a:noFill/>
          <a:ln>
            <a:noFill/>
          </a:ln>
        </p:spPr>
      </p:pic>
      <p:grpSp>
        <p:nvGrpSpPr>
          <p:cNvPr id="684" name="Google Shape;684;p50"/>
          <p:cNvGrpSpPr/>
          <p:nvPr/>
        </p:nvGrpSpPr>
        <p:grpSpPr>
          <a:xfrm>
            <a:off x="4907147" y="2561261"/>
            <a:ext cx="3712856" cy="2465072"/>
            <a:chOff x="4294200" y="2362453"/>
            <a:chExt cx="3790950" cy="2636722"/>
          </a:xfrm>
        </p:grpSpPr>
        <p:pic>
          <p:nvPicPr>
            <p:cNvPr descr="A close-up of a device  Description automatically generated" id="685" name="Google Shape;685;p50"/>
            <p:cNvPicPr preferRelativeResize="0"/>
            <p:nvPr/>
          </p:nvPicPr>
          <p:blipFill rotWithShape="1">
            <a:blip r:embed="rId4">
              <a:alphaModFix/>
            </a:blip>
            <a:srcRect b="76814" l="3516" r="52358" t="11097"/>
            <a:stretch/>
          </p:blipFill>
          <p:spPr>
            <a:xfrm>
              <a:off x="4294203" y="2362453"/>
              <a:ext cx="3790943" cy="571852"/>
            </a:xfrm>
            <a:prstGeom prst="rect">
              <a:avLst/>
            </a:prstGeom>
            <a:noFill/>
            <a:ln>
              <a:noFill/>
            </a:ln>
          </p:spPr>
        </p:pic>
        <p:pic>
          <p:nvPicPr>
            <p:cNvPr descr="A close-up of a device  Description automatically generated" id="686" name="Google Shape;686;p50"/>
            <p:cNvPicPr preferRelativeResize="0"/>
            <p:nvPr/>
          </p:nvPicPr>
          <p:blipFill rotWithShape="1">
            <a:blip r:embed="rId4">
              <a:alphaModFix/>
            </a:blip>
            <a:srcRect b="9510" l="3516" r="52358" t="45372"/>
            <a:stretch/>
          </p:blipFill>
          <p:spPr>
            <a:xfrm>
              <a:off x="4294200" y="2864525"/>
              <a:ext cx="3790950" cy="2134650"/>
            </a:xfrm>
            <a:prstGeom prst="rect">
              <a:avLst/>
            </a:prstGeom>
            <a:noFill/>
            <a:ln>
              <a:noFill/>
            </a:ln>
          </p:spPr>
        </p:pic>
      </p:grpSp>
      <p:sp>
        <p:nvSpPr>
          <p:cNvPr id="687" name="Google Shape;687;p50"/>
          <p:cNvSpPr/>
          <p:nvPr/>
        </p:nvSpPr>
        <p:spPr>
          <a:xfrm>
            <a:off x="74574" y="28207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8" name="Google Shape;688;p50"/>
          <p:cNvSpPr txBox="1"/>
          <p:nvPr/>
        </p:nvSpPr>
        <p:spPr>
          <a:xfrm>
            <a:off x="270624" y="35475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692" name="Shape 692"/>
        <p:cNvGrpSpPr/>
        <p:nvPr/>
      </p:nvGrpSpPr>
      <p:grpSpPr>
        <a:xfrm>
          <a:off x="0" y="0"/>
          <a:ext cx="0" cy="0"/>
          <a:chOff x="0" y="0"/>
          <a:chExt cx="0" cy="0"/>
        </a:xfrm>
      </p:grpSpPr>
      <p:cxnSp>
        <p:nvCxnSpPr>
          <p:cNvPr id="693" name="Google Shape;693;p5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694" name="Google Shape;694;p5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695" name="Google Shape;695;p52"/>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696" name="Google Shape;696;p52"/>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697" name="Google Shape;697;p52"/>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8" name="Google Shape;698;p52"/>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702" name="Shape 702"/>
        <p:cNvGrpSpPr/>
        <p:nvPr/>
      </p:nvGrpSpPr>
      <p:grpSpPr>
        <a:xfrm>
          <a:off x="0" y="0"/>
          <a:ext cx="0" cy="0"/>
          <a:chOff x="0" y="0"/>
          <a:chExt cx="0" cy="0"/>
        </a:xfrm>
      </p:grpSpPr>
      <p:cxnSp>
        <p:nvCxnSpPr>
          <p:cNvPr id="703" name="Google Shape;703;p53"/>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704" name="Google Shape;704;p53"/>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705" name="Google Shape;705;p53"/>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09" name="Shape 709"/>
        <p:cNvGrpSpPr/>
        <p:nvPr/>
      </p:nvGrpSpPr>
      <p:grpSpPr>
        <a:xfrm>
          <a:off x="0" y="0"/>
          <a:ext cx="0" cy="0"/>
          <a:chOff x="0" y="0"/>
          <a:chExt cx="0" cy="0"/>
        </a:xfrm>
      </p:grpSpPr>
      <p:cxnSp>
        <p:nvCxnSpPr>
          <p:cNvPr id="710" name="Google Shape;710;p5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11" name="Google Shape;711;p5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12" name="Google Shape;712;p54"/>
          <p:cNvSpPr txBox="1"/>
          <p:nvPr/>
        </p:nvSpPr>
        <p:spPr>
          <a:xfrm>
            <a:off x="615900" y="1598550"/>
            <a:ext cx="5421300" cy="3020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Choose one question to respond to: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 xml:space="preserve">Which content and practice expectation are you most excited about? Why?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Which learning principle are you most excited about connecting to M151 content? Why?</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What impact do you think using a portfolio system will have on your students? Why?</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p:txBody>
      </p:sp>
      <p:sp>
        <p:nvSpPr>
          <p:cNvPr id="713" name="Google Shape;713;p54"/>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Are Your Takeaways?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