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76" r:id="rId7"/>
    <p:sldMasterId id="2147483693"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Lst>
  <p:sldSz cy="5143500" cx="9144000"/>
  <p:notesSz cx="6858000" cy="9144000"/>
  <p:embeddedFontLst>
    <p:embeddedFont>
      <p:font typeface="IBM Plex Sans"/>
      <p:regular r:id="rId63"/>
      <p:bold r:id="rId64"/>
      <p:italic r:id="rId65"/>
      <p:boldItalic r:id="rId66"/>
    </p:embeddedFont>
    <p:embeddedFont>
      <p:font typeface="DM Sans Medium"/>
      <p:regular r:id="rId67"/>
      <p:bold r:id="rId68"/>
      <p:italic r:id="rId69"/>
      <p:boldItalic r:id="rId70"/>
    </p:embeddedFont>
    <p:embeddedFont>
      <p:font typeface="Proxima Nova"/>
      <p:regular r:id="rId71"/>
      <p:bold r:id="rId72"/>
      <p:italic r:id="rId73"/>
      <p:boldItalic r:id="rId74"/>
    </p:embeddedFont>
    <p:embeddedFont>
      <p:font typeface="Roboto"/>
      <p:regular r:id="rId75"/>
      <p:bold r:id="rId76"/>
      <p:italic r:id="rId77"/>
      <p:boldItalic r:id="rId78"/>
    </p:embeddedFont>
    <p:embeddedFont>
      <p:font typeface="DM Sans"/>
      <p:regular r:id="rId79"/>
      <p:bold r:id="rId80"/>
      <p:italic r:id="rId81"/>
      <p:boldItalic r:id="rId82"/>
    </p:embeddedFont>
    <p:embeddedFont>
      <p:font typeface="Nanum Myeongjo"/>
      <p:regular r:id="rId83"/>
      <p:bold r:id="rId84"/>
    </p:embeddedFont>
    <p:embeddedFont>
      <p:font typeface="Alfa Slab One"/>
      <p:regular r:id="rId8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08">
          <p15:clr>
            <a:srgbClr val="747775"/>
          </p15:clr>
        </p15:guide>
        <p15:guide id="2" pos="388">
          <p15:clr>
            <a:srgbClr val="747775"/>
          </p15:clr>
        </p15:guide>
      </p15:sldGuideLst>
    </p:ext>
    <p:ext uri="GoogleSlidesCustomDataVersion2">
      <go:slidesCustomData xmlns:go="http://customooxmlschemas.google.com/" r:id="rId86" roundtripDataSignature="AMtx7mj4nQoAYDrKSrAq8/Ai0QQHpMoDo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6699606-5ABF-4915-BF84-A0027DE0BC47}">
  <a:tblStyle styleId="{16699606-5ABF-4915-BF84-A0027DE0BC47}"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1B63BAC1-23A7-47FA-99F3-030D5271ECC6}"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08" orient="horz"/>
        <p:guide pos="388"/>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1.xml"/><Relationship Id="rId84" Type="http://schemas.openxmlformats.org/officeDocument/2006/relationships/font" Target="fonts/NanumMyeongjo-bold.fntdata"/><Relationship Id="rId83" Type="http://schemas.openxmlformats.org/officeDocument/2006/relationships/font" Target="fonts/NanumMyeongjo-regular.fntdata"/><Relationship Id="rId42" Type="http://schemas.openxmlformats.org/officeDocument/2006/relationships/slide" Target="slides/slide33.xml"/><Relationship Id="rId86" Type="http://customschemas.google.com/relationships/presentationmetadata" Target="metadata"/><Relationship Id="rId41" Type="http://schemas.openxmlformats.org/officeDocument/2006/relationships/slide" Target="slides/slide32.xml"/><Relationship Id="rId85" Type="http://schemas.openxmlformats.org/officeDocument/2006/relationships/font" Target="fonts/AlfaSlabOne-regular.fntdata"/><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80" Type="http://schemas.openxmlformats.org/officeDocument/2006/relationships/font" Target="fonts/DMSans-bold.fntdata"/><Relationship Id="rId82" Type="http://schemas.openxmlformats.org/officeDocument/2006/relationships/font" Target="fonts/DMSans-boldItalic.fntdata"/><Relationship Id="rId81" Type="http://schemas.openxmlformats.org/officeDocument/2006/relationships/font" Target="fonts/DMSans-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ProximaNova-italic.fntdata"/><Relationship Id="rId72" Type="http://schemas.openxmlformats.org/officeDocument/2006/relationships/font" Target="fonts/ProximaNova-bold.fntdata"/><Relationship Id="rId31" Type="http://schemas.openxmlformats.org/officeDocument/2006/relationships/slide" Target="slides/slide22.xml"/><Relationship Id="rId75" Type="http://schemas.openxmlformats.org/officeDocument/2006/relationships/font" Target="fonts/Roboto-regular.fntdata"/><Relationship Id="rId30" Type="http://schemas.openxmlformats.org/officeDocument/2006/relationships/slide" Target="slides/slide21.xml"/><Relationship Id="rId74" Type="http://schemas.openxmlformats.org/officeDocument/2006/relationships/font" Target="fonts/ProximaNova-boldItalic.fntdata"/><Relationship Id="rId33" Type="http://schemas.openxmlformats.org/officeDocument/2006/relationships/slide" Target="slides/slide24.xml"/><Relationship Id="rId77" Type="http://schemas.openxmlformats.org/officeDocument/2006/relationships/font" Target="fonts/Roboto-italic.fntdata"/><Relationship Id="rId32" Type="http://schemas.openxmlformats.org/officeDocument/2006/relationships/slide" Target="slides/slide23.xml"/><Relationship Id="rId76" Type="http://schemas.openxmlformats.org/officeDocument/2006/relationships/font" Target="fonts/Roboto-bold.fntdata"/><Relationship Id="rId35" Type="http://schemas.openxmlformats.org/officeDocument/2006/relationships/slide" Target="slides/slide26.xml"/><Relationship Id="rId79" Type="http://schemas.openxmlformats.org/officeDocument/2006/relationships/font" Target="fonts/DMSans-regular.fntdata"/><Relationship Id="rId34" Type="http://schemas.openxmlformats.org/officeDocument/2006/relationships/slide" Target="slides/slide25.xml"/><Relationship Id="rId78" Type="http://schemas.openxmlformats.org/officeDocument/2006/relationships/font" Target="fonts/Roboto-boldItalic.fntdata"/><Relationship Id="rId71" Type="http://schemas.openxmlformats.org/officeDocument/2006/relationships/font" Target="fonts/ProximaNova-regular.fntdata"/><Relationship Id="rId70" Type="http://schemas.openxmlformats.org/officeDocument/2006/relationships/font" Target="fonts/DMSansMedium-boldItalic.fntdata"/><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slide" Target="slides/slide53.xml"/><Relationship Id="rId61" Type="http://schemas.openxmlformats.org/officeDocument/2006/relationships/slide" Target="slides/slide52.xml"/><Relationship Id="rId20" Type="http://schemas.openxmlformats.org/officeDocument/2006/relationships/slide" Target="slides/slide11.xml"/><Relationship Id="rId64" Type="http://schemas.openxmlformats.org/officeDocument/2006/relationships/font" Target="fonts/IBMPlexSans-bold.fntdata"/><Relationship Id="rId63" Type="http://schemas.openxmlformats.org/officeDocument/2006/relationships/font" Target="fonts/IBMPlexSans-regular.fntdata"/><Relationship Id="rId22" Type="http://schemas.openxmlformats.org/officeDocument/2006/relationships/slide" Target="slides/slide13.xml"/><Relationship Id="rId66" Type="http://schemas.openxmlformats.org/officeDocument/2006/relationships/font" Target="fonts/IBMPlexSans-boldItalic.fntdata"/><Relationship Id="rId21" Type="http://schemas.openxmlformats.org/officeDocument/2006/relationships/slide" Target="slides/slide12.xml"/><Relationship Id="rId65" Type="http://schemas.openxmlformats.org/officeDocument/2006/relationships/font" Target="fonts/IBMPlexSans-italic.fntdata"/><Relationship Id="rId24" Type="http://schemas.openxmlformats.org/officeDocument/2006/relationships/slide" Target="slides/slide15.xml"/><Relationship Id="rId68" Type="http://schemas.openxmlformats.org/officeDocument/2006/relationships/font" Target="fonts/DMSansMedium-bold.fntdata"/><Relationship Id="rId23" Type="http://schemas.openxmlformats.org/officeDocument/2006/relationships/slide" Target="slides/slide14.xml"/><Relationship Id="rId67" Type="http://schemas.openxmlformats.org/officeDocument/2006/relationships/font" Target="fonts/DMSansMedium-regular.fntdata"/><Relationship Id="rId60" Type="http://schemas.openxmlformats.org/officeDocument/2006/relationships/slide" Target="slides/slide51.xml"/><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font" Target="fonts/DMSansMedium-italic.fntdata"/><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slide" Target="slides/slide48.xml"/><Relationship Id="rId12" Type="http://schemas.openxmlformats.org/officeDocument/2006/relationships/slide" Target="slides/slide3.xml"/><Relationship Id="rId56" Type="http://schemas.openxmlformats.org/officeDocument/2006/relationships/slide" Target="slides/slide47.xml"/><Relationship Id="rId15" Type="http://schemas.openxmlformats.org/officeDocument/2006/relationships/slide" Target="slides/slide6.xml"/><Relationship Id="rId59" Type="http://schemas.openxmlformats.org/officeDocument/2006/relationships/slide" Target="slides/slide50.xml"/><Relationship Id="rId14" Type="http://schemas.openxmlformats.org/officeDocument/2006/relationships/slide" Target="slides/slide5.xml"/><Relationship Id="rId58" Type="http://schemas.openxmlformats.org/officeDocument/2006/relationships/slide" Target="slides/slide49.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JmbQVZjDV5B2zUFprJ-hjoVvGortdTliKdmrhD3zTBw/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JmbQVZjDV5B2zUFprJ-hjoVvGortdTliKdmrhD3zTBw/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4b4ee1c55f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g34b4ee1c55f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consider this joining question and invite folks to share.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4" name="Google Shape;28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 name="Google Shape;30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1" name="Google Shape;33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4" name="Google Shape;34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read and consider: </a:t>
            </a:r>
            <a:r>
              <a:rPr i="1" lang="en">
                <a:solidFill>
                  <a:schemeClr val="dk1"/>
                </a:solidFill>
              </a:rPr>
              <a:t>what in our list of Content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4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pages 5-7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3" name="Google Shape;38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Highlight responses where participants have identified one or more CPEs.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3" name="Google Shape;39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these quotes with group as a way to give insight into the </a:t>
            </a:r>
            <a:r>
              <a:rPr i="1" lang="en">
                <a:solidFill>
                  <a:schemeClr val="dk1"/>
                </a:solidFill>
              </a:rPr>
              <a:t>why</a:t>
            </a:r>
            <a:r>
              <a:rPr lang="en">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7" name="Google Shape;417;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Invite participants to consider </a:t>
            </a:r>
            <a:r>
              <a:rPr i="1" lang="en">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3" name="Google Shape;43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0" name="Google Shape;440;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pages 8-10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0" name="Google Shape;45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0" name="Google Shape;460;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Encourage participants to use the content and practice expectation (CPE) to support their thinking.</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112.g: Assess the fit of a function using the correlation coefficient, residuals, and other tools.</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0" name="Google Shape;470;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11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2" name="Google Shape;48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5" name="Google Shape;495;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9" name="Google Shape;509;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6" name="Google Shape;516;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the group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 xml:space="preserve">From: NCTM position paper (November 2023): </a:t>
            </a:r>
            <a:r>
              <a:rPr lang="en" u="sng">
                <a:solidFill>
                  <a:schemeClr val="hlink"/>
                </a:solidFill>
                <a:hlinkClick r:id="rId2"/>
              </a:rPr>
              <a:t>https://www.nctm.org/Standards-and-Positions/Position-Statements/Ability-Labels_-Disrupting-%E2%80%9CHigh,%E2%80%9D-%E2%80%9CMedium,%E2%80%9D-and-%E2%80%9CLow%E2%80%9D-in-Mathematics-Education/</a:t>
            </a:r>
            <a:r>
              <a:rPr lang="en">
                <a:solidFill>
                  <a:schemeClr val="dk1"/>
                </a:solidFill>
              </a:rPr>
              <a:t xml:space="preserve">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4" name="Google Shape;524;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12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6" name="Google Shape;536;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112.g: Assess the fit of a function using the correlation coefficient, residuals, and other tools.</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9" name="Google Shape;54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34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9" name="Google Shape;559;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7" name="Google Shape;567;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112.g.</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4b4ee1c55f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5" name="Google Shape;585;g34b4ee1c55f_0_2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5" name="Google Shape;605;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0" name="Google Shape;620;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5" name="Google Shape;645;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5" name="Google Shape;655;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2" name="Google Shape;662;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22-23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2" name="Google Shape;672;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2" name="Google Shape;682;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 xml:space="preserve">112.h: Explain insights gained from analyzing two-variable measurement data and limitations of curves fitted to data. </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2" name="Google Shape;692;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11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4" name="Google Shape;704;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8" name="Google Shape;718;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2" name="Google Shape;732;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9" name="Google Shape;739;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24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1" name="Google Shape;751;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 xml:space="preserve">112.h: Explain insights gained from analyzing two-variable measurement data and limitations of curves fitted to data.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4" name="Google Shape;764;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Remind participants of the criteria of success.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112.h</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34b4ee1c55f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2" name="Google Shape;782;g34b4ee1c55f_0_3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2" name="Google Shape;802;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5" name="Google Shape;815;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9" name="Google Shape;829;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3" name="Google Shape;843;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3" name="Google Shape;853;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p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0" name="Google Shape;860;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png"/></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g34b4ee1c55f_0_73"/>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g34b4ee1c55f_0_73"/>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g34b4ee1c55f_0_76"/>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g34b4ee1c55f_0_76"/>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g34b4ee1c55f_0_76"/>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g34b4ee1c55f_0_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g34b4ee1c55f_0_81"/>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g34b4ee1c55f_0_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34b4ee1c55f_0_8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g34b4ee1c55f_0_8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g34b4ee1c55f_0_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34b4ee1c55f_0_8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g34b4ee1c55f_0_8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g34b4ee1c55f_0_8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g34b4ee1c55f_0_8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g34b4ee1c55f_0_9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g34b4ee1c55f_0_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g34b4ee1c55f_0_96"/>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g34b4ee1c55f_0_96"/>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g34b4ee1c55f_0_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g34b4ee1c55f_0_10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g34b4ee1c55f_0_10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g34b4ee1c55f_0_103"/>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g34b4ee1c55f_0_10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g34b4ee1c55f_0_103"/>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g34b4ee1c55f_0_103"/>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g34b4ee1c55f_0_10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g34b4ee1c55f_0_10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g34b4ee1c55f_0_110"/>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g34b4ee1c55f_0_1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g34b4ee1c55f_0_11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g34b4ee1c55f_0_11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g34b4ee1c55f_0_1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g34b4ee1c55f_0_1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g34b4ee1c55f_0_119"/>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g34b4ee1c55f_0_119"/>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g34b4ee1c55f_0_119"/>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g34b4ee1c55f_0_119"/>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7" name="Shape 67"/>
        <p:cNvGrpSpPr/>
        <p:nvPr/>
      </p:nvGrpSpPr>
      <p:grpSpPr>
        <a:xfrm>
          <a:off x="0" y="0"/>
          <a:ext cx="0" cy="0"/>
          <a:chOff x="0" y="0"/>
          <a:chExt cx="0" cy="0"/>
        </a:xfrm>
      </p:grpSpPr>
      <p:cxnSp>
        <p:nvCxnSpPr>
          <p:cNvPr id="68" name="Google Shape;68;p74"/>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69" name="Google Shape;69;p74"/>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70" name="Google Shape;70;p74"/>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71" name="Google Shape;71;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72" name="Shape 72"/>
        <p:cNvGrpSpPr/>
        <p:nvPr/>
      </p:nvGrpSpPr>
      <p:grpSpPr>
        <a:xfrm>
          <a:off x="0" y="0"/>
          <a:ext cx="0" cy="0"/>
          <a:chOff x="0" y="0"/>
          <a:chExt cx="0" cy="0"/>
        </a:xfrm>
      </p:grpSpPr>
      <p:sp>
        <p:nvSpPr>
          <p:cNvPr id="73" name="Google Shape;73;p75"/>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74" name="Google Shape;74;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5" name="Shape 75"/>
        <p:cNvGrpSpPr/>
        <p:nvPr/>
      </p:nvGrpSpPr>
      <p:grpSpPr>
        <a:xfrm>
          <a:off x="0" y="0"/>
          <a:ext cx="0" cy="0"/>
          <a:chOff x="0" y="0"/>
          <a:chExt cx="0" cy="0"/>
        </a:xfrm>
      </p:grpSpPr>
      <p:sp>
        <p:nvSpPr>
          <p:cNvPr id="76" name="Google Shape;76;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77" name="Google Shape;77;p7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8" name="Google Shape;78;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9" name="Shape 79"/>
        <p:cNvGrpSpPr/>
        <p:nvPr/>
      </p:nvGrpSpPr>
      <p:grpSpPr>
        <a:xfrm>
          <a:off x="0" y="0"/>
          <a:ext cx="0" cy="0"/>
          <a:chOff x="0" y="0"/>
          <a:chExt cx="0" cy="0"/>
        </a:xfrm>
      </p:grpSpPr>
      <p:sp>
        <p:nvSpPr>
          <p:cNvPr id="80" name="Google Shape;80;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81" name="Google Shape;81;p7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2" name="Google Shape;82;p7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3" name="Google Shape;83;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4" name="Shape 84"/>
        <p:cNvGrpSpPr/>
        <p:nvPr/>
      </p:nvGrpSpPr>
      <p:grpSpPr>
        <a:xfrm>
          <a:off x="0" y="0"/>
          <a:ext cx="0" cy="0"/>
          <a:chOff x="0" y="0"/>
          <a:chExt cx="0" cy="0"/>
        </a:xfrm>
      </p:grpSpPr>
      <p:sp>
        <p:nvSpPr>
          <p:cNvPr id="85" name="Google Shape;85;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86" name="Google Shape;86;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7" name="Shape 87"/>
        <p:cNvGrpSpPr/>
        <p:nvPr/>
      </p:nvGrpSpPr>
      <p:grpSpPr>
        <a:xfrm>
          <a:off x="0" y="0"/>
          <a:ext cx="0" cy="0"/>
          <a:chOff x="0" y="0"/>
          <a:chExt cx="0" cy="0"/>
        </a:xfrm>
      </p:grpSpPr>
      <p:sp>
        <p:nvSpPr>
          <p:cNvPr id="88" name="Google Shape;88;p79"/>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9" name="Google Shape;89;p79"/>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0" name="Google Shape;90;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91" name="Shape 91"/>
        <p:cNvGrpSpPr/>
        <p:nvPr/>
      </p:nvGrpSpPr>
      <p:grpSpPr>
        <a:xfrm>
          <a:off x="0" y="0"/>
          <a:ext cx="0" cy="0"/>
          <a:chOff x="0" y="0"/>
          <a:chExt cx="0" cy="0"/>
        </a:xfrm>
      </p:grpSpPr>
      <p:sp>
        <p:nvSpPr>
          <p:cNvPr id="92" name="Google Shape;92;p8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93" name="Google Shape;93;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4" name="Shape 94"/>
        <p:cNvGrpSpPr/>
        <p:nvPr/>
      </p:nvGrpSpPr>
      <p:grpSpPr>
        <a:xfrm>
          <a:off x="0" y="0"/>
          <a:ext cx="0" cy="0"/>
          <a:chOff x="0" y="0"/>
          <a:chExt cx="0" cy="0"/>
        </a:xfrm>
      </p:grpSpPr>
      <p:sp>
        <p:nvSpPr>
          <p:cNvPr id="95" name="Google Shape;95;p81"/>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6" name="Google Shape;96;p8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97" name="Google Shape;97;p81"/>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98" name="Google Shape;98;p81"/>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99" name="Google Shape;99;p8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100" name="Google Shape;100;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1" name="Shape 101"/>
        <p:cNvGrpSpPr/>
        <p:nvPr/>
      </p:nvGrpSpPr>
      <p:grpSpPr>
        <a:xfrm>
          <a:off x="0" y="0"/>
          <a:ext cx="0" cy="0"/>
          <a:chOff x="0" y="0"/>
          <a:chExt cx="0" cy="0"/>
        </a:xfrm>
      </p:grpSpPr>
      <p:sp>
        <p:nvSpPr>
          <p:cNvPr id="102" name="Google Shape;102;p82"/>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103" name="Google Shape;103;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4" name="Shape 104"/>
        <p:cNvGrpSpPr/>
        <p:nvPr/>
      </p:nvGrpSpPr>
      <p:grpSpPr>
        <a:xfrm>
          <a:off x="0" y="0"/>
          <a:ext cx="0" cy="0"/>
          <a:chOff x="0" y="0"/>
          <a:chExt cx="0" cy="0"/>
        </a:xfrm>
      </p:grpSpPr>
      <p:sp>
        <p:nvSpPr>
          <p:cNvPr id="105" name="Google Shape;105;p8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106" name="Google Shape;106;p8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07" name="Google Shape;107;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8" name="Shape 108"/>
        <p:cNvGrpSpPr/>
        <p:nvPr/>
      </p:nvGrpSpPr>
      <p:grpSpPr>
        <a:xfrm>
          <a:off x="0" y="0"/>
          <a:ext cx="0" cy="0"/>
          <a:chOff x="0" y="0"/>
          <a:chExt cx="0" cy="0"/>
        </a:xfrm>
      </p:grpSpPr>
      <p:sp>
        <p:nvSpPr>
          <p:cNvPr id="109" name="Google Shape;109;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110" name="Shape 110"/>
        <p:cNvGrpSpPr/>
        <p:nvPr/>
      </p:nvGrpSpPr>
      <p:grpSpPr>
        <a:xfrm>
          <a:off x="0" y="0"/>
          <a:ext cx="0" cy="0"/>
          <a:chOff x="0" y="0"/>
          <a:chExt cx="0" cy="0"/>
        </a:xfrm>
      </p:grpSpPr>
      <p:sp>
        <p:nvSpPr>
          <p:cNvPr id="111" name="Google Shape;111;p85"/>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12" name="Google Shape;112;p85"/>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113" name="Google Shape;113;p85"/>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114" name="Google Shape;114;p85"/>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119" name="Shape 119"/>
        <p:cNvGrpSpPr/>
        <p:nvPr/>
      </p:nvGrpSpPr>
      <p:grpSpPr>
        <a:xfrm>
          <a:off x="0" y="0"/>
          <a:ext cx="0" cy="0"/>
          <a:chOff x="0" y="0"/>
          <a:chExt cx="0" cy="0"/>
        </a:xfrm>
      </p:grpSpPr>
      <p:cxnSp>
        <p:nvCxnSpPr>
          <p:cNvPr id="120" name="Google Shape;120;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21" name="Google Shape;121;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2" name="Shape 122"/>
        <p:cNvGrpSpPr/>
        <p:nvPr/>
      </p:nvGrpSpPr>
      <p:grpSpPr>
        <a:xfrm>
          <a:off x="0" y="0"/>
          <a:ext cx="0" cy="0"/>
          <a:chOff x="0" y="0"/>
          <a:chExt cx="0" cy="0"/>
        </a:xfrm>
      </p:grpSpPr>
      <p:sp>
        <p:nvSpPr>
          <p:cNvPr id="123" name="Google Shape;123;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4" name="Google Shape;124;p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5" name="Google Shape;125;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126" name="Shape 126"/>
        <p:cNvGrpSpPr/>
        <p:nvPr/>
      </p:nvGrpSpPr>
      <p:grpSpPr>
        <a:xfrm>
          <a:off x="0" y="0"/>
          <a:ext cx="0" cy="0"/>
          <a:chOff x="0" y="0"/>
          <a:chExt cx="0" cy="0"/>
        </a:xfrm>
      </p:grpSpPr>
      <p:cxnSp>
        <p:nvCxnSpPr>
          <p:cNvPr id="127" name="Google Shape;127;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28" name="Google Shape;128;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9" name="Google Shape;129;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30" name="Google Shape;130;p6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31" name="Google Shape;131;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2" name="Shape 132"/>
        <p:cNvGrpSpPr/>
        <p:nvPr/>
      </p:nvGrpSpPr>
      <p:grpSpPr>
        <a:xfrm>
          <a:off x="0" y="0"/>
          <a:ext cx="0" cy="0"/>
          <a:chOff x="0" y="0"/>
          <a:chExt cx="0" cy="0"/>
        </a:xfrm>
      </p:grpSpPr>
      <p:sp>
        <p:nvSpPr>
          <p:cNvPr id="133" name="Google Shape;133;p6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4" name="Google Shape;134;p6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5" name="Google Shape;135;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136" name="Shape 136"/>
        <p:cNvGrpSpPr/>
        <p:nvPr/>
      </p:nvGrpSpPr>
      <p:grpSpPr>
        <a:xfrm>
          <a:off x="0" y="0"/>
          <a:ext cx="0" cy="0"/>
          <a:chOff x="0" y="0"/>
          <a:chExt cx="0" cy="0"/>
        </a:xfrm>
      </p:grpSpPr>
      <p:cxnSp>
        <p:nvCxnSpPr>
          <p:cNvPr id="137" name="Google Shape;137;p6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38" name="Google Shape;138;p6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39" name="Google Shape;139;p6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40" name="Google Shape;140;p62"/>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41" name="Google Shape;141;p6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2" name="Shape 142"/>
        <p:cNvGrpSpPr/>
        <p:nvPr/>
      </p:nvGrpSpPr>
      <p:grpSpPr>
        <a:xfrm>
          <a:off x="0" y="0"/>
          <a:ext cx="0" cy="0"/>
          <a:chOff x="0" y="0"/>
          <a:chExt cx="0" cy="0"/>
        </a:xfrm>
      </p:grpSpPr>
      <p:sp>
        <p:nvSpPr>
          <p:cNvPr id="143" name="Google Shape;143;p6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44" name="Google Shape;144;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5" name="Shape 145"/>
        <p:cNvGrpSpPr/>
        <p:nvPr/>
      </p:nvGrpSpPr>
      <p:grpSpPr>
        <a:xfrm>
          <a:off x="0" y="0"/>
          <a:ext cx="0" cy="0"/>
          <a:chOff x="0" y="0"/>
          <a:chExt cx="0" cy="0"/>
        </a:xfrm>
      </p:grpSpPr>
      <p:sp>
        <p:nvSpPr>
          <p:cNvPr id="146" name="Google Shape;146;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7" name="Google Shape;147;p6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48" name="Google Shape;148;p6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49" name="Google Shape;149;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0" name="Shape 150"/>
        <p:cNvGrpSpPr/>
        <p:nvPr/>
      </p:nvGrpSpPr>
      <p:grpSpPr>
        <a:xfrm>
          <a:off x="0" y="0"/>
          <a:ext cx="0" cy="0"/>
          <a:chOff x="0" y="0"/>
          <a:chExt cx="0" cy="0"/>
        </a:xfrm>
      </p:grpSpPr>
      <p:sp>
        <p:nvSpPr>
          <p:cNvPr id="151" name="Google Shape;151;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2" name="Google Shape;152;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53" name="Shape 153"/>
        <p:cNvGrpSpPr/>
        <p:nvPr/>
      </p:nvGrpSpPr>
      <p:grpSpPr>
        <a:xfrm>
          <a:off x="0" y="0"/>
          <a:ext cx="0" cy="0"/>
          <a:chOff x="0" y="0"/>
          <a:chExt cx="0" cy="0"/>
        </a:xfrm>
      </p:grpSpPr>
      <p:sp>
        <p:nvSpPr>
          <p:cNvPr id="154" name="Google Shape;154;p6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55" name="Google Shape;155;p6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56" name="Google Shape;156;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7" name="Shape 157"/>
        <p:cNvGrpSpPr/>
        <p:nvPr/>
      </p:nvGrpSpPr>
      <p:grpSpPr>
        <a:xfrm>
          <a:off x="0" y="0"/>
          <a:ext cx="0" cy="0"/>
          <a:chOff x="0" y="0"/>
          <a:chExt cx="0" cy="0"/>
        </a:xfrm>
      </p:grpSpPr>
      <p:sp>
        <p:nvSpPr>
          <p:cNvPr id="158" name="Google Shape;158;p6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59" name="Google Shape;159;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0" name="Shape 160"/>
        <p:cNvGrpSpPr/>
        <p:nvPr/>
      </p:nvGrpSpPr>
      <p:grpSpPr>
        <a:xfrm>
          <a:off x="0" y="0"/>
          <a:ext cx="0" cy="0"/>
          <a:chOff x="0" y="0"/>
          <a:chExt cx="0" cy="0"/>
        </a:xfrm>
      </p:grpSpPr>
      <p:sp>
        <p:nvSpPr>
          <p:cNvPr id="161" name="Google Shape;161;p6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6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63" name="Google Shape;163;p6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4" name="Google Shape;164;p6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5" name="Google Shape;165;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6" name="Shape 166"/>
        <p:cNvGrpSpPr/>
        <p:nvPr/>
      </p:nvGrpSpPr>
      <p:grpSpPr>
        <a:xfrm>
          <a:off x="0" y="0"/>
          <a:ext cx="0" cy="0"/>
          <a:chOff x="0" y="0"/>
          <a:chExt cx="0" cy="0"/>
        </a:xfrm>
      </p:grpSpPr>
      <p:sp>
        <p:nvSpPr>
          <p:cNvPr id="167" name="Google Shape;167;p6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68" name="Google Shape;168;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9" name="Shape 169"/>
        <p:cNvGrpSpPr/>
        <p:nvPr/>
      </p:nvGrpSpPr>
      <p:grpSpPr>
        <a:xfrm>
          <a:off x="0" y="0"/>
          <a:ext cx="0" cy="0"/>
          <a:chOff x="0" y="0"/>
          <a:chExt cx="0" cy="0"/>
        </a:xfrm>
      </p:grpSpPr>
      <p:sp>
        <p:nvSpPr>
          <p:cNvPr id="170" name="Google Shape;170;p7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71" name="Google Shape;171;p7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72" name="Google Shape;172;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3" name="Shape 173"/>
        <p:cNvGrpSpPr/>
        <p:nvPr/>
      </p:nvGrpSpPr>
      <p:grpSpPr>
        <a:xfrm>
          <a:off x="0" y="0"/>
          <a:ext cx="0" cy="0"/>
          <a:chOff x="0" y="0"/>
          <a:chExt cx="0" cy="0"/>
        </a:xfrm>
      </p:grpSpPr>
      <p:sp>
        <p:nvSpPr>
          <p:cNvPr id="174" name="Google Shape;174;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75" name="Shape 175"/>
        <p:cNvGrpSpPr/>
        <p:nvPr/>
      </p:nvGrpSpPr>
      <p:grpSpPr>
        <a:xfrm>
          <a:off x="0" y="0"/>
          <a:ext cx="0" cy="0"/>
          <a:chOff x="0" y="0"/>
          <a:chExt cx="0" cy="0"/>
        </a:xfrm>
      </p:grpSpPr>
      <p:sp>
        <p:nvSpPr>
          <p:cNvPr id="176" name="Google Shape;176;p72"/>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7" name="Google Shape;177;p7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78" name="Google Shape;178;p7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79" name="Google Shape;179;p72"/>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DM Sans"/>
                <a:ea typeface="DM Sans"/>
                <a:cs typeface="DM Sans"/>
                <a:sym typeface="DM Sans"/>
              </a:rPr>
              <a:t>T</a:t>
            </a:r>
            <a:endParaRPr b="0" i="0" sz="500" u="none" cap="none" strike="noStrike">
              <a:solidFill>
                <a:srgbClr val="000000"/>
              </a:solidFill>
              <a:latin typeface="DM Sans"/>
              <a:ea typeface="DM Sans"/>
              <a:cs typeface="DM Sans"/>
              <a:sym typeface="DM Sans"/>
            </a:endParaRPr>
          </a:p>
        </p:txBody>
      </p:sp>
      <p:sp>
        <p:nvSpPr>
          <p:cNvPr id="180" name="Google Shape;180;p7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81" name="Google Shape;181;p72"/>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82" name="Google Shape;182;p7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83" name="Shape 183"/>
        <p:cNvGrpSpPr/>
        <p:nvPr/>
      </p:nvGrpSpPr>
      <p:grpSpPr>
        <a:xfrm>
          <a:off x="0" y="0"/>
          <a:ext cx="0" cy="0"/>
          <a:chOff x="0" y="0"/>
          <a:chExt cx="0" cy="0"/>
        </a:xfrm>
      </p:grpSpPr>
      <p:sp>
        <p:nvSpPr>
          <p:cNvPr id="184" name="Google Shape;184;p7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5" name="Google Shape;185;p7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86" name="Google Shape;186;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191" name="Shape 191"/>
        <p:cNvGrpSpPr/>
        <p:nvPr/>
      </p:nvGrpSpPr>
      <p:grpSpPr>
        <a:xfrm>
          <a:off x="0" y="0"/>
          <a:ext cx="0" cy="0"/>
          <a:chOff x="0" y="0"/>
          <a:chExt cx="0" cy="0"/>
        </a:xfrm>
      </p:grpSpPr>
      <p:cxnSp>
        <p:nvCxnSpPr>
          <p:cNvPr id="192" name="Google Shape;192;g34b4ee1c55f_0_247"/>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93" name="Google Shape;193;g34b4ee1c55f_0_247"/>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94" name="Google Shape;194;g34b4ee1c55f_0_247"/>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95" name="Google Shape;195;g34b4ee1c55f_0_247"/>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96" name="Google Shape;196;g34b4ee1c55f_0_247"/>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197" name="Shape 197"/>
        <p:cNvGrpSpPr/>
        <p:nvPr/>
      </p:nvGrpSpPr>
      <p:grpSpPr>
        <a:xfrm>
          <a:off x="0" y="0"/>
          <a:ext cx="0" cy="0"/>
          <a:chOff x="0" y="0"/>
          <a:chExt cx="0" cy="0"/>
        </a:xfrm>
      </p:grpSpPr>
      <p:cxnSp>
        <p:nvCxnSpPr>
          <p:cNvPr id="198" name="Google Shape;198;g34b4ee1c55f_0_24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99" name="Google Shape;199;g34b4ee1c55f_0_24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0" name="Shape 200"/>
        <p:cNvGrpSpPr/>
        <p:nvPr/>
      </p:nvGrpSpPr>
      <p:grpSpPr>
        <a:xfrm>
          <a:off x="0" y="0"/>
          <a:ext cx="0" cy="0"/>
          <a:chOff x="0" y="0"/>
          <a:chExt cx="0" cy="0"/>
        </a:xfrm>
      </p:grpSpPr>
      <p:sp>
        <p:nvSpPr>
          <p:cNvPr id="201" name="Google Shape;201;g34b4ee1c55f_0_24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2" name="Google Shape;202;g34b4ee1c55f_0_24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03" name="Google Shape;203;g34b4ee1c55f_0_2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4" name="Shape 204"/>
        <p:cNvGrpSpPr/>
        <p:nvPr/>
      </p:nvGrpSpPr>
      <p:grpSpPr>
        <a:xfrm>
          <a:off x="0" y="0"/>
          <a:ext cx="0" cy="0"/>
          <a:chOff x="0" y="0"/>
          <a:chExt cx="0" cy="0"/>
        </a:xfrm>
      </p:grpSpPr>
      <p:sp>
        <p:nvSpPr>
          <p:cNvPr id="205" name="Google Shape;205;g34b4ee1c55f_0_25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06" name="Google Shape;206;g34b4ee1c55f_0_25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07" name="Google Shape;207;g34b4ee1c55f_0_2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208" name="Shape 208"/>
        <p:cNvGrpSpPr/>
        <p:nvPr/>
      </p:nvGrpSpPr>
      <p:grpSpPr>
        <a:xfrm>
          <a:off x="0" y="0"/>
          <a:ext cx="0" cy="0"/>
          <a:chOff x="0" y="0"/>
          <a:chExt cx="0" cy="0"/>
        </a:xfrm>
      </p:grpSpPr>
      <p:cxnSp>
        <p:nvCxnSpPr>
          <p:cNvPr id="209" name="Google Shape;209;g34b4ee1c55f_0_257"/>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210" name="Google Shape;210;g34b4ee1c55f_0_257"/>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211" name="Google Shape;211;g34b4ee1c55f_0_257"/>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212" name="Google Shape;212;g34b4ee1c55f_0_257"/>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213" name="Google Shape;213;g34b4ee1c55f_0_257"/>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4" name="Shape 214"/>
        <p:cNvGrpSpPr/>
        <p:nvPr/>
      </p:nvGrpSpPr>
      <p:grpSpPr>
        <a:xfrm>
          <a:off x="0" y="0"/>
          <a:ext cx="0" cy="0"/>
          <a:chOff x="0" y="0"/>
          <a:chExt cx="0" cy="0"/>
        </a:xfrm>
      </p:grpSpPr>
      <p:sp>
        <p:nvSpPr>
          <p:cNvPr id="215" name="Google Shape;215;g34b4ee1c55f_0_26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16" name="Google Shape;216;g34b4ee1c55f_0_2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7" name="Shape 217"/>
        <p:cNvGrpSpPr/>
        <p:nvPr/>
      </p:nvGrpSpPr>
      <p:grpSpPr>
        <a:xfrm>
          <a:off x="0" y="0"/>
          <a:ext cx="0" cy="0"/>
          <a:chOff x="0" y="0"/>
          <a:chExt cx="0" cy="0"/>
        </a:xfrm>
      </p:grpSpPr>
      <p:sp>
        <p:nvSpPr>
          <p:cNvPr id="218" name="Google Shape;218;g34b4ee1c55f_0_26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19" name="Google Shape;219;g34b4ee1c55f_0_26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20" name="Google Shape;220;g34b4ee1c55f_0_26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21" name="Google Shape;221;g34b4ee1c55f_0_2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2" name="Shape 222"/>
        <p:cNvGrpSpPr/>
        <p:nvPr/>
      </p:nvGrpSpPr>
      <p:grpSpPr>
        <a:xfrm>
          <a:off x="0" y="0"/>
          <a:ext cx="0" cy="0"/>
          <a:chOff x="0" y="0"/>
          <a:chExt cx="0" cy="0"/>
        </a:xfrm>
      </p:grpSpPr>
      <p:sp>
        <p:nvSpPr>
          <p:cNvPr id="223" name="Google Shape;223;g34b4ee1c55f_0_27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4" name="Google Shape;224;g34b4ee1c55f_0_2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25" name="Shape 225"/>
        <p:cNvGrpSpPr/>
        <p:nvPr/>
      </p:nvGrpSpPr>
      <p:grpSpPr>
        <a:xfrm>
          <a:off x="0" y="0"/>
          <a:ext cx="0" cy="0"/>
          <a:chOff x="0" y="0"/>
          <a:chExt cx="0" cy="0"/>
        </a:xfrm>
      </p:grpSpPr>
      <p:sp>
        <p:nvSpPr>
          <p:cNvPr id="226" name="Google Shape;226;g34b4ee1c55f_0_27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227" name="Google Shape;227;g34b4ee1c55f_0_27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28" name="Google Shape;228;g34b4ee1c55f_0_2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29" name="Shape 229"/>
        <p:cNvGrpSpPr/>
        <p:nvPr/>
      </p:nvGrpSpPr>
      <p:grpSpPr>
        <a:xfrm>
          <a:off x="0" y="0"/>
          <a:ext cx="0" cy="0"/>
          <a:chOff x="0" y="0"/>
          <a:chExt cx="0" cy="0"/>
        </a:xfrm>
      </p:grpSpPr>
      <p:sp>
        <p:nvSpPr>
          <p:cNvPr id="230" name="Google Shape;230;g34b4ee1c55f_0_27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231" name="Google Shape;231;g34b4ee1c55f_0_2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32" name="Shape 232"/>
        <p:cNvGrpSpPr/>
        <p:nvPr/>
      </p:nvGrpSpPr>
      <p:grpSpPr>
        <a:xfrm>
          <a:off x="0" y="0"/>
          <a:ext cx="0" cy="0"/>
          <a:chOff x="0" y="0"/>
          <a:chExt cx="0" cy="0"/>
        </a:xfrm>
      </p:grpSpPr>
      <p:sp>
        <p:nvSpPr>
          <p:cNvPr id="233" name="Google Shape;233;g34b4ee1c55f_0_28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g34b4ee1c55f_0_28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235" name="Google Shape;235;g34b4ee1c55f_0_28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36" name="Google Shape;236;g34b4ee1c55f_0_28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7" name="Google Shape;237;g34b4ee1c55f_0_2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38" name="Shape 238"/>
        <p:cNvGrpSpPr/>
        <p:nvPr/>
      </p:nvGrpSpPr>
      <p:grpSpPr>
        <a:xfrm>
          <a:off x="0" y="0"/>
          <a:ext cx="0" cy="0"/>
          <a:chOff x="0" y="0"/>
          <a:chExt cx="0" cy="0"/>
        </a:xfrm>
      </p:grpSpPr>
      <p:sp>
        <p:nvSpPr>
          <p:cNvPr id="239" name="Google Shape;239;g34b4ee1c55f_0_28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240" name="Google Shape;240;g34b4ee1c55f_0_28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41" name="Shape 241"/>
        <p:cNvGrpSpPr/>
        <p:nvPr/>
      </p:nvGrpSpPr>
      <p:grpSpPr>
        <a:xfrm>
          <a:off x="0" y="0"/>
          <a:ext cx="0" cy="0"/>
          <a:chOff x="0" y="0"/>
          <a:chExt cx="0" cy="0"/>
        </a:xfrm>
      </p:grpSpPr>
      <p:sp>
        <p:nvSpPr>
          <p:cNvPr id="242" name="Google Shape;242;g34b4ee1c55f_0_29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243" name="Google Shape;243;g34b4ee1c55f_0_29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244" name="Google Shape;244;g34b4ee1c55f_0_29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5" name="Shape 245"/>
        <p:cNvGrpSpPr/>
        <p:nvPr/>
      </p:nvGrpSpPr>
      <p:grpSpPr>
        <a:xfrm>
          <a:off x="0" y="0"/>
          <a:ext cx="0" cy="0"/>
          <a:chOff x="0" y="0"/>
          <a:chExt cx="0" cy="0"/>
        </a:xfrm>
      </p:grpSpPr>
      <p:sp>
        <p:nvSpPr>
          <p:cNvPr id="246" name="Google Shape;246;g34b4ee1c55f_0_29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247" name="Shape 247"/>
        <p:cNvGrpSpPr/>
        <p:nvPr/>
      </p:nvGrpSpPr>
      <p:grpSpPr>
        <a:xfrm>
          <a:off x="0" y="0"/>
          <a:ext cx="0" cy="0"/>
          <a:chOff x="0" y="0"/>
          <a:chExt cx="0" cy="0"/>
        </a:xfrm>
      </p:grpSpPr>
      <p:sp>
        <p:nvSpPr>
          <p:cNvPr id="248" name="Google Shape;248;g34b4ee1c55f_0_296"/>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49" name="Google Shape;249;g34b4ee1c55f_0_29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250" name="Google Shape;250;g34b4ee1c55f_0_296"/>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251" name="Google Shape;251;g34b4ee1c55f_0_296"/>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252" name="Google Shape;252;g34b4ee1c55f_0_296"/>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253" name="Google Shape;253;g34b4ee1c55f_0_296"/>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254" name="Google Shape;254;g34b4ee1c55f_0_29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255" name="Shape 255"/>
        <p:cNvGrpSpPr/>
        <p:nvPr/>
      </p:nvGrpSpPr>
      <p:grpSpPr>
        <a:xfrm>
          <a:off x="0" y="0"/>
          <a:ext cx="0" cy="0"/>
          <a:chOff x="0" y="0"/>
          <a:chExt cx="0" cy="0"/>
        </a:xfrm>
      </p:grpSpPr>
      <p:sp>
        <p:nvSpPr>
          <p:cNvPr id="256" name="Google Shape;256;g34b4ee1c55f_0_30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57" name="Google Shape;257;g34b4ee1c55f_0_30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58" name="Google Shape;258;g34b4ee1c55f_0_30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5.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Relationships xmlns="http://schemas.openxmlformats.org/package/2006/relationships"><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7" Type="http://schemas.openxmlformats.org/officeDocument/2006/relationships/theme" Target="../theme/theme3.xml"/><Relationship Id="rId16" Type="http://schemas.openxmlformats.org/officeDocument/2006/relationships/slideLayout" Target="../slideLayouts/slideLayout42.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_rels/slideMaster4.xml.rels><?xml version="1.0" encoding="UTF-8"?><Relationships xmlns="http://schemas.openxmlformats.org/package/2006/relationships"><Relationship Id="rId11" Type="http://schemas.openxmlformats.org/officeDocument/2006/relationships/slideLayout" Target="../slideLayouts/slideLayout53.xml"/><Relationship Id="rId10" Type="http://schemas.openxmlformats.org/officeDocument/2006/relationships/slideLayout" Target="../slideLayouts/slideLayout52.xml"/><Relationship Id="rId13" Type="http://schemas.openxmlformats.org/officeDocument/2006/relationships/slideLayout" Target="../slideLayouts/slideLayout55.xml"/><Relationship Id="rId12" Type="http://schemas.openxmlformats.org/officeDocument/2006/relationships/slideLayout" Target="../slideLayouts/slideLayout54.xml"/><Relationship Id="rId1" Type="http://schemas.openxmlformats.org/officeDocument/2006/relationships/slideLayout" Target="../slideLayouts/slideLayout43.xml"/><Relationship Id="rId2" Type="http://schemas.openxmlformats.org/officeDocument/2006/relationships/slideLayout" Target="../slideLayouts/slideLayout44.xml"/><Relationship Id="rId3" Type="http://schemas.openxmlformats.org/officeDocument/2006/relationships/slideLayout" Target="../slideLayouts/slideLayout45.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5" Type="http://schemas.openxmlformats.org/officeDocument/2006/relationships/slideLayout" Target="../slideLayouts/slideLayout57.xml"/><Relationship Id="rId14" Type="http://schemas.openxmlformats.org/officeDocument/2006/relationships/slideLayout" Target="../slideLayouts/slideLayout56.xml"/><Relationship Id="rId17" Type="http://schemas.openxmlformats.org/officeDocument/2006/relationships/theme" Target="../theme/theme4.xml"/><Relationship Id="rId16" Type="http://schemas.openxmlformats.org/officeDocument/2006/relationships/slideLayout" Target="../slideLayouts/slideLayout58.xml"/><Relationship Id="rId5" Type="http://schemas.openxmlformats.org/officeDocument/2006/relationships/slideLayout" Target="../slideLayouts/slideLayout47.xml"/><Relationship Id="rId6" Type="http://schemas.openxmlformats.org/officeDocument/2006/relationships/slideLayout" Target="../slideLayouts/slideLayout48.xml"/><Relationship Id="rId7" Type="http://schemas.openxmlformats.org/officeDocument/2006/relationships/slideLayout" Target="../slideLayouts/slideLayout49.xml"/><Relationship Id="rId8"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g34b4ee1c55f_0_6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g34b4ee1c55f_0_6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g34b4ee1c55f_0_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60" name="Shape 60"/>
        <p:cNvGrpSpPr/>
        <p:nvPr/>
      </p:nvGrpSpPr>
      <p:grpSpPr>
        <a:xfrm>
          <a:off x="0" y="0"/>
          <a:ext cx="0" cy="0"/>
          <a:chOff x="0" y="0"/>
          <a:chExt cx="0" cy="0"/>
        </a:xfrm>
      </p:grpSpPr>
      <p:sp>
        <p:nvSpPr>
          <p:cNvPr id="61" name="Google Shape;61;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62" name="Google Shape;62;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63" name="Google Shape;63;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5" name="Shape 115"/>
        <p:cNvGrpSpPr/>
        <p:nvPr/>
      </p:nvGrpSpPr>
      <p:grpSpPr>
        <a:xfrm>
          <a:off x="0" y="0"/>
          <a:ext cx="0" cy="0"/>
          <a:chOff x="0" y="0"/>
          <a:chExt cx="0" cy="0"/>
        </a:xfrm>
      </p:grpSpPr>
      <p:sp>
        <p:nvSpPr>
          <p:cNvPr id="116" name="Google Shape;116;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7" name="Google Shape;117;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18" name="Google Shape;118;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87" name="Shape 187"/>
        <p:cNvGrpSpPr/>
        <p:nvPr/>
      </p:nvGrpSpPr>
      <p:grpSpPr>
        <a:xfrm>
          <a:off x="0" y="0"/>
          <a:ext cx="0" cy="0"/>
          <a:chOff x="0" y="0"/>
          <a:chExt cx="0" cy="0"/>
        </a:xfrm>
      </p:grpSpPr>
      <p:sp>
        <p:nvSpPr>
          <p:cNvPr id="188" name="Google Shape;188;g34b4ee1c55f_0_23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89" name="Google Shape;189;g34b4ee1c55f_0_23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90" name="Google Shape;190;g34b4ee1c55f_0_2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JmbQVZjDV5B2zUFprJ-hjoVvGortdTliKdmrhD3zTBw/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8.xml"/></Relationships>
</file>

<file path=ppt/slides/_rels/slide19.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s>
</file>

<file path=ppt/slides/_rels/slide20.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s>
</file>

<file path=ppt/slides/_rels/slide21.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6.xml"/><Relationship Id="rId3" Type="http://schemas.openxmlformats.org/officeDocument/2006/relationships/image" Target="../media/image14.png"/></Relationships>
</file>

<file path=ppt/slides/_rels/slide2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1.xml"/><Relationship Id="rId3" Type="http://schemas.openxmlformats.org/officeDocument/2006/relationships/image" Target="../media/image7.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2.xml"/><Relationship Id="rId3" Type="http://schemas.openxmlformats.org/officeDocument/2006/relationships/image" Target="../media/image8.png"/><Relationship Id="rId4" Type="http://schemas.openxmlformats.org/officeDocument/2006/relationships/image" Target="../media/image14.png"/></Relationships>
</file>

<file path=ppt/slides/_rels/slide33.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3.xml"/><Relationship Id="rId3" Type="http://schemas.openxmlformats.org/officeDocument/2006/relationships/image" Target="../media/image18.png"/></Relationships>
</file>

<file path=ppt/slides/_rels/slide34.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4.xml"/><Relationship Id="rId3" Type="http://schemas.openxmlformats.org/officeDocument/2006/relationships/image" Target="../media/image12.jpg"/><Relationship Id="rId4" Type="http://schemas.openxmlformats.org/officeDocument/2006/relationships/image" Target="../media/image9.jpg"/></Relationships>
</file>

<file path=ppt/slides/_rels/slide35.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7.xml"/></Relationships>
</file>

<file path=ppt/slides/_rels/slide38.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8.xml"/></Relationships>
</file>

<file path=ppt/slides/_rels/slide39.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9.xml"/></Relationships>
</file>

<file path=ppt/slides/_rels/slide40.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4.xml"/><Relationship Id="rId3" Type="http://schemas.openxmlformats.org/officeDocument/2006/relationships/image" Target="../media/image20.png"/></Relationships>
</file>

<file path=ppt/slides/_rels/slide45.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5.xml"/><Relationship Id="rId3" Type="http://schemas.openxmlformats.org/officeDocument/2006/relationships/image" Target="../media/image20.png"/></Relationships>
</file>

<file path=ppt/slides/_rels/slide46.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47.xml"/><Relationship Id="rId3" Type="http://schemas.openxmlformats.org/officeDocument/2006/relationships/image" Target="../media/image7.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8.xml"/><Relationship Id="rId3" Type="http://schemas.openxmlformats.org/officeDocument/2006/relationships/image" Target="../media/image20.png"/><Relationship Id="rId4" Type="http://schemas.openxmlformats.org/officeDocument/2006/relationships/image" Target="../media/image22.png"/></Relationships>
</file>

<file path=ppt/slides/_rels/slide49.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9.xml"/><Relationship Id="rId3" Type="http://schemas.openxmlformats.org/officeDocument/2006/relationships/image" Target="../media/image19.png"/><Relationship Id="rId4" Type="http://schemas.openxmlformats.org/officeDocument/2006/relationships/image" Target="../media/image16.png"/></Relationships>
</file>

<file path=ppt/slides/_rels/slide50.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0.xml"/><Relationship Id="rId3" Type="http://schemas.openxmlformats.org/officeDocument/2006/relationships/image" Target="../media/image15.jpg"/><Relationship Id="rId4" Type="http://schemas.openxmlformats.org/officeDocument/2006/relationships/image" Target="../media/image17.jpg"/></Relationships>
</file>

<file path=ppt/slides/_rels/slide51.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262" name="Shape 262"/>
        <p:cNvGrpSpPr/>
        <p:nvPr/>
      </p:nvGrpSpPr>
      <p:grpSpPr>
        <a:xfrm>
          <a:off x="0" y="0"/>
          <a:ext cx="0" cy="0"/>
          <a:chOff x="0" y="0"/>
          <a:chExt cx="0" cy="0"/>
        </a:xfrm>
      </p:grpSpPr>
      <p:cxnSp>
        <p:nvCxnSpPr>
          <p:cNvPr id="263" name="Google Shape;263;g34b4ee1c55f_0_6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4" name="Google Shape;264;g34b4ee1c55f_0_6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5" name="Google Shape;265;g34b4ee1c55f_0_62"/>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266" name="Google Shape;266;g34b4ee1c55f_0_62"/>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0" lvl="0" marL="45720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An </a:t>
            </a:r>
            <a:r>
              <a:rPr b="0" i="0" lang="en"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 sz="1400" u="none" cap="none" strike="noStrike">
                <a:solidFill>
                  <a:schemeClr val="lt1"/>
                </a:solidFill>
                <a:latin typeface="Nanum Myeongjo"/>
                <a:ea typeface="Nanum Myeongjo"/>
                <a:cs typeface="Nanum Myeongjo"/>
                <a:sym typeface="Nanum Myeongjo"/>
              </a:rPr>
              <a:t xml:space="preserve"> is provided to facilitate discussion of student work; the facilitator will need to make a copy of this and be ready to share the link with participants as noted in the deck. Encourage participants to Zoom out of the slide deck in order to view all interactive features.</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Text that can be readily pasted (marked with “—”) into a video call’s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270" name="Shape 270"/>
        <p:cNvGrpSpPr/>
        <p:nvPr/>
      </p:nvGrpSpPr>
      <p:grpSpPr>
        <a:xfrm>
          <a:off x="0" y="0"/>
          <a:ext cx="0" cy="0"/>
          <a:chOff x="0" y="0"/>
          <a:chExt cx="0" cy="0"/>
        </a:xfrm>
      </p:grpSpPr>
      <p:sp>
        <p:nvSpPr>
          <p:cNvPr id="271" name="Google Shape;271;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 sz="6400" u="none" cap="none" strike="noStrike">
                <a:solidFill>
                  <a:srgbClr val="000000"/>
                </a:solidFill>
                <a:latin typeface="Nanum Myeongjo"/>
                <a:ea typeface="Nanum Myeongjo"/>
                <a:cs typeface="Nanum Myeongjo"/>
                <a:sym typeface="Nanum Myeongjo"/>
              </a:rPr>
              <a:t xml:space="preserve">M112 Overview </a:t>
            </a:r>
            <a:endParaRPr b="0" i="0" sz="6400" u="none" cap="none" strike="noStrike">
              <a:solidFill>
                <a:srgbClr val="000000"/>
              </a:solidFill>
              <a:latin typeface="Nanum Myeongjo"/>
              <a:ea typeface="Nanum Myeongjo"/>
              <a:cs typeface="Nanum Myeongjo"/>
              <a:sym typeface="Nanum Myeongjo"/>
            </a:endParaRPr>
          </a:p>
        </p:txBody>
      </p:sp>
      <p:sp>
        <p:nvSpPr>
          <p:cNvPr id="272" name="Google Shape;272;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273" name="Google Shape;273;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274" name="Google Shape;274;p2"/>
          <p:cNvSpPr txBox="1"/>
          <p:nvPr/>
        </p:nvSpPr>
        <p:spPr>
          <a:xfrm>
            <a:off x="615900" y="1880150"/>
            <a:ext cx="4340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78" name="Shape 278"/>
        <p:cNvGrpSpPr/>
        <p:nvPr/>
      </p:nvGrpSpPr>
      <p:grpSpPr>
        <a:xfrm>
          <a:off x="0" y="0"/>
          <a:ext cx="0" cy="0"/>
          <a:chOff x="0" y="0"/>
          <a:chExt cx="0" cy="0"/>
        </a:xfrm>
      </p:grpSpPr>
      <p:cxnSp>
        <p:nvCxnSpPr>
          <p:cNvPr id="279" name="Google Shape;279;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80" name="Google Shape;280;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81" name="Google Shape;281;p3"/>
          <p:cNvSpPr txBox="1"/>
          <p:nvPr/>
        </p:nvSpPr>
        <p:spPr>
          <a:xfrm>
            <a:off x="768300" y="379351"/>
            <a:ext cx="5917800" cy="241091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rPr b="0" i="0" lang="en" sz="3500" u="none" cap="none" strike="noStrike">
                <a:solidFill>
                  <a:schemeClr val="lt1"/>
                </a:solidFill>
                <a:latin typeface="DM Sans"/>
                <a:ea typeface="DM Sans"/>
                <a:cs typeface="DM Sans"/>
                <a:sym typeface="DM Sans"/>
              </a:rPr>
              <a:t>Community Builder:</a:t>
            </a:r>
            <a:br>
              <a:rPr b="0" i="0" lang="en" sz="3500" u="none" cap="none" strike="noStrike">
                <a:solidFill>
                  <a:schemeClr val="lt1"/>
                </a:solidFill>
                <a:latin typeface="Nanum Myeongjo"/>
                <a:ea typeface="Nanum Myeongjo"/>
                <a:cs typeface="Nanum Myeongjo"/>
                <a:sym typeface="Nanum Myeongjo"/>
              </a:rPr>
            </a:br>
            <a:r>
              <a:rPr b="0" i="0" lang="en" sz="3500" u="none" cap="none" strike="noStrike">
                <a:solidFill>
                  <a:schemeClr val="lt1"/>
                </a:solidFill>
                <a:latin typeface="Nanum Myeongjo"/>
                <a:ea typeface="Nanum Myeongjo"/>
                <a:cs typeface="Nanum Myeongjo"/>
                <a:sym typeface="Nanum Myeongjo"/>
              </a:rPr>
              <a:t>Write your 6 word math story. Get ready to share!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85" name="Shape 285"/>
        <p:cNvGrpSpPr/>
        <p:nvPr/>
      </p:nvGrpSpPr>
      <p:grpSpPr>
        <a:xfrm>
          <a:off x="0" y="0"/>
          <a:ext cx="0" cy="0"/>
          <a:chOff x="0" y="0"/>
          <a:chExt cx="0" cy="0"/>
        </a:xfrm>
      </p:grpSpPr>
      <p:sp>
        <p:nvSpPr>
          <p:cNvPr id="286" name="Google Shape;286;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287" name="Google Shape;287;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Explain the content and practice expectations for the M112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288" name="Google Shape;288;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89" name="Google Shape;289;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291" name="Google Shape;291;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292" name="Google Shape;292;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93" name="Google Shape;293;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94" name="Google Shape;294;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95" name="Google Shape;295;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297" name="Google Shape;297;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298" name="Google Shape;298;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299" name="Google Shape;299;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03" name="Shape 303"/>
        <p:cNvGrpSpPr/>
        <p:nvPr/>
      </p:nvGrpSpPr>
      <p:grpSpPr>
        <a:xfrm>
          <a:off x="0" y="0"/>
          <a:ext cx="0" cy="0"/>
          <a:chOff x="0" y="0"/>
          <a:chExt cx="0" cy="0"/>
        </a:xfrm>
      </p:grpSpPr>
      <p:cxnSp>
        <p:nvCxnSpPr>
          <p:cNvPr id="304" name="Google Shape;304;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05" name="Google Shape;305;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06" name="Google Shape;306;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307" name="Google Shape;307;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308" name="Google Shape;308;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5"/>
          <p:cNvSpPr txBox="1"/>
          <p:nvPr/>
        </p:nvSpPr>
        <p:spPr>
          <a:xfrm>
            <a:off x="6887975" y="3145425"/>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Which learning principle would you like to focus on today?</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13" name="Shape 313"/>
        <p:cNvGrpSpPr/>
        <p:nvPr/>
      </p:nvGrpSpPr>
      <p:grpSpPr>
        <a:xfrm>
          <a:off x="0" y="0"/>
          <a:ext cx="0" cy="0"/>
          <a:chOff x="0" y="0"/>
          <a:chExt cx="0" cy="0"/>
        </a:xfrm>
      </p:grpSpPr>
      <p:cxnSp>
        <p:nvCxnSpPr>
          <p:cNvPr id="314" name="Google Shape;314;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15" name="Google Shape;315;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316" name="Google Shape;316;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20" name="Shape 320"/>
        <p:cNvGrpSpPr/>
        <p:nvPr/>
      </p:nvGrpSpPr>
      <p:grpSpPr>
        <a:xfrm>
          <a:off x="0" y="0"/>
          <a:ext cx="0" cy="0"/>
          <a:chOff x="0" y="0"/>
          <a:chExt cx="0" cy="0"/>
        </a:xfrm>
      </p:grpSpPr>
      <p:cxnSp>
        <p:nvCxnSpPr>
          <p:cNvPr id="321" name="Google Shape;321;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322" name="Google Shape;322;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7"/>
          <p:cNvSpPr txBox="1"/>
          <p:nvPr/>
        </p:nvSpPr>
        <p:spPr>
          <a:xfrm>
            <a:off x="345075" y="276625"/>
            <a:ext cx="82104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 xml:space="preserve">M112 Modeling with Data: Two-Variable Measurement Data </a:t>
            </a:r>
            <a:endParaRPr b="0" i="0" sz="2100" u="none" cap="none" strike="noStrike">
              <a:solidFill>
                <a:schemeClr val="dk1"/>
              </a:solidFill>
              <a:latin typeface="Nanum Myeongjo"/>
              <a:ea typeface="Nanum Myeongjo"/>
              <a:cs typeface="Nanum Myeongjo"/>
              <a:sym typeface="Nanum Myeongjo"/>
            </a:endParaRPr>
          </a:p>
        </p:txBody>
      </p:sp>
      <p:cxnSp>
        <p:nvCxnSpPr>
          <p:cNvPr id="324" name="Google Shape;324;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325" name="Google Shape;325;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 xml:space="preserve">What comes to mind? </a:t>
            </a:r>
            <a:br>
              <a:rPr b="0" i="0" lang="en" sz="3500" u="none" cap="none" strike="noStrike">
                <a:solidFill>
                  <a:schemeClr val="dk1"/>
                </a:solidFill>
                <a:latin typeface="Nanum Myeongjo"/>
                <a:ea typeface="Nanum Myeongjo"/>
                <a:cs typeface="Nanum Myeongjo"/>
                <a:sym typeface="Nanum Myeongjo"/>
              </a:rPr>
            </a:br>
            <a:r>
              <a:rPr b="0" i="0" lang="en"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326" name="Google Shape;326;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328" name="Google Shape;328;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332" name="Shape 332"/>
        <p:cNvGrpSpPr/>
        <p:nvPr/>
      </p:nvGrpSpPr>
      <p:grpSpPr>
        <a:xfrm>
          <a:off x="0" y="0"/>
          <a:ext cx="0" cy="0"/>
          <a:chOff x="0" y="0"/>
          <a:chExt cx="0" cy="0"/>
        </a:xfrm>
      </p:grpSpPr>
      <p:sp>
        <p:nvSpPr>
          <p:cNvPr id="333" name="Google Shape;333;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334" name="Google Shape;334;p8"/>
          <p:cNvSpPr txBox="1"/>
          <p:nvPr/>
        </p:nvSpPr>
        <p:spPr>
          <a:xfrm>
            <a:off x="615900" y="2824375"/>
            <a:ext cx="3728400" cy="12483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startAt="5"/>
            </a:pPr>
            <a:r>
              <a:rPr b="0" i="0" lang="en" sz="900" u="none" cap="none" strike="noStrike">
                <a:solidFill>
                  <a:schemeClr val="dk1"/>
                </a:solidFill>
                <a:latin typeface="DM Sans"/>
                <a:ea typeface="DM Sans"/>
                <a:cs typeface="DM Sans"/>
                <a:sym typeface="DM Sans"/>
              </a:rPr>
              <a:t xml:space="preserve">Summarize categorical data for two categories in two-way frequency tables. Interpret relative frequencies in the context of the data (including joint, marginal, and conditional relative frequencies). Recognize possible associations and trends in the data.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startAt="5"/>
            </a:pPr>
            <a:r>
              <a:rPr b="0" i="0" lang="en" sz="900" u="none" cap="none" strike="noStrike">
                <a:solidFill>
                  <a:schemeClr val="dk1"/>
                </a:solidFill>
                <a:latin typeface="DM Sans"/>
                <a:ea typeface="DM Sans"/>
                <a:cs typeface="DM Sans"/>
                <a:sym typeface="DM Sans"/>
              </a:rPr>
              <a:t xml:space="preserve">Represent data on two quantitative variables on a scatter plot, and describe how the variables are related. </a:t>
            </a:r>
            <a:endParaRPr b="0" i="0" sz="900" u="none" cap="none" strike="noStrike">
              <a:solidFill>
                <a:schemeClr val="dk1"/>
              </a:solidFill>
              <a:latin typeface="DM Sans"/>
              <a:ea typeface="DM Sans"/>
              <a:cs typeface="DM Sans"/>
              <a:sym typeface="DM Sans"/>
            </a:endParaRPr>
          </a:p>
        </p:txBody>
      </p:sp>
      <p:sp>
        <p:nvSpPr>
          <p:cNvPr id="335" name="Google Shape;335;p8"/>
          <p:cNvSpPr txBox="1"/>
          <p:nvPr/>
        </p:nvSpPr>
        <p:spPr>
          <a:xfrm>
            <a:off x="615900" y="15151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Statistics and Probability</a:t>
            </a:r>
            <a:endParaRPr b="1" i="0" sz="1400" u="none" cap="none" strike="noStrike">
              <a:solidFill>
                <a:srgbClr val="000000"/>
              </a:solidFill>
              <a:latin typeface="DM Sans"/>
              <a:ea typeface="DM Sans"/>
              <a:cs typeface="DM Sans"/>
              <a:sym typeface="DM Sans"/>
            </a:endParaRPr>
          </a:p>
        </p:txBody>
      </p:sp>
      <p:cxnSp>
        <p:nvCxnSpPr>
          <p:cNvPr id="336" name="Google Shape;336;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337" name="Google Shape;337;p8"/>
          <p:cNvSpPr txBox="1"/>
          <p:nvPr/>
        </p:nvSpPr>
        <p:spPr>
          <a:xfrm>
            <a:off x="615900" y="237620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Summarize, represent, and interpret data on two categorical and quantitative variables</a:t>
            </a:r>
            <a:endParaRPr b="1" i="0" sz="1100" u="none" cap="none" strike="noStrike">
              <a:solidFill>
                <a:srgbClr val="000000"/>
              </a:solidFill>
              <a:latin typeface="DM Sans"/>
              <a:ea typeface="DM Sans"/>
              <a:cs typeface="DM Sans"/>
              <a:sym typeface="DM Sans"/>
            </a:endParaRPr>
          </a:p>
        </p:txBody>
      </p:sp>
      <p:sp>
        <p:nvSpPr>
          <p:cNvPr id="338" name="Google Shape;338;p8"/>
          <p:cNvSpPr txBox="1"/>
          <p:nvPr/>
        </p:nvSpPr>
        <p:spPr>
          <a:xfrm>
            <a:off x="5174775" y="751625"/>
            <a:ext cx="3402000" cy="10836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startAt="7"/>
            </a:pPr>
            <a:r>
              <a:rPr b="0" i="0" lang="en" sz="900" u="none" cap="none" strike="noStrike">
                <a:solidFill>
                  <a:schemeClr val="dk1"/>
                </a:solidFill>
                <a:latin typeface="DM Sans"/>
                <a:ea typeface="DM Sans"/>
                <a:cs typeface="DM Sans"/>
                <a:sym typeface="DM Sans"/>
              </a:rPr>
              <a:t xml:space="preserve">Interpret the slope (rate of change) and the intercept (constant term) of a linear model in the context of the data.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startAt="7"/>
            </a:pPr>
            <a:r>
              <a:rPr b="0" i="0" lang="en" sz="900" u="none" cap="none" strike="noStrike">
                <a:solidFill>
                  <a:schemeClr val="dk1"/>
                </a:solidFill>
                <a:latin typeface="DM Sans"/>
                <a:ea typeface="DM Sans"/>
                <a:cs typeface="DM Sans"/>
                <a:sym typeface="DM Sans"/>
              </a:rPr>
              <a:t xml:space="preserve">Compute (using technology) and interpret the correlation coefficient of a linear fit.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startAt="7"/>
            </a:pPr>
            <a:r>
              <a:rPr b="0" i="0" lang="en" sz="900" u="none" cap="none" strike="noStrike">
                <a:solidFill>
                  <a:schemeClr val="dk1"/>
                </a:solidFill>
                <a:latin typeface="DM Sans"/>
                <a:ea typeface="DM Sans"/>
                <a:cs typeface="DM Sans"/>
                <a:sym typeface="DM Sans"/>
              </a:rPr>
              <a:t>Distinguish between correlation and causation.</a:t>
            </a:r>
            <a:endParaRPr b="0" i="0" sz="900" u="none" cap="none" strike="noStrike">
              <a:solidFill>
                <a:schemeClr val="dk1"/>
              </a:solidFill>
              <a:latin typeface="DM Sans"/>
              <a:ea typeface="DM Sans"/>
              <a:cs typeface="DM Sans"/>
              <a:sym typeface="DM Sans"/>
            </a:endParaRPr>
          </a:p>
        </p:txBody>
      </p:sp>
      <p:sp>
        <p:nvSpPr>
          <p:cNvPr id="339" name="Google Shape;339;p8"/>
          <p:cNvSpPr txBox="1"/>
          <p:nvPr/>
        </p:nvSpPr>
        <p:spPr>
          <a:xfrm>
            <a:off x="5174775" y="303450"/>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Interpret linear models</a:t>
            </a:r>
            <a:endParaRPr b="1" i="0" sz="1100" u="none" cap="none" strike="noStrike">
              <a:solidFill>
                <a:srgbClr val="000000"/>
              </a:solidFill>
              <a:latin typeface="DM Sans"/>
              <a:ea typeface="DM Sans"/>
              <a:cs typeface="DM Sans"/>
              <a:sym typeface="DM Sans"/>
            </a:endParaRPr>
          </a:p>
        </p:txBody>
      </p:sp>
      <p:sp>
        <p:nvSpPr>
          <p:cNvPr id="340" name="Google Shape;340;p8"/>
          <p:cNvSpPr/>
          <p:nvPr/>
        </p:nvSpPr>
        <p:spPr>
          <a:xfrm>
            <a:off x="5365925" y="3934075"/>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8"/>
          <p:cNvSpPr txBox="1"/>
          <p:nvPr/>
        </p:nvSpPr>
        <p:spPr>
          <a:xfrm>
            <a:off x="5443775" y="404897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 xml:space="preserve">How would you synthesize these?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 xml:space="preserve">What are the key takeaways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345" name="Shape 345"/>
        <p:cNvGrpSpPr/>
        <p:nvPr/>
      </p:nvGrpSpPr>
      <p:grpSpPr>
        <a:xfrm>
          <a:off x="0" y="0"/>
          <a:ext cx="0" cy="0"/>
          <a:chOff x="0" y="0"/>
          <a:chExt cx="0" cy="0"/>
        </a:xfrm>
      </p:grpSpPr>
      <p:sp>
        <p:nvSpPr>
          <p:cNvPr id="346" name="Google Shape;346;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cxnSp>
        <p:nvCxnSpPr>
          <p:cNvPr id="347" name="Google Shape;347;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348" name="Google Shape;348;p9"/>
          <p:cNvSpPr/>
          <p:nvPr/>
        </p:nvSpPr>
        <p:spPr>
          <a:xfrm>
            <a:off x="5365925" y="390625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9"/>
          <p:cNvSpPr txBox="1"/>
          <p:nvPr/>
        </p:nvSpPr>
        <p:spPr>
          <a:xfrm>
            <a:off x="5570175" y="40211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
        <p:nvSpPr>
          <p:cNvPr id="350" name="Google Shape;350;p9"/>
          <p:cNvSpPr txBox="1"/>
          <p:nvPr/>
        </p:nvSpPr>
        <p:spPr>
          <a:xfrm>
            <a:off x="615900" y="2824375"/>
            <a:ext cx="3728400" cy="12483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startAt="5"/>
            </a:pPr>
            <a:r>
              <a:rPr b="0" i="0" lang="en" sz="900" u="none" cap="none" strike="noStrike">
                <a:solidFill>
                  <a:schemeClr val="dk1"/>
                </a:solidFill>
                <a:latin typeface="DM Sans"/>
                <a:ea typeface="DM Sans"/>
                <a:cs typeface="DM Sans"/>
                <a:sym typeface="DM Sans"/>
              </a:rPr>
              <a:t xml:space="preserve">Summarize categorical data for two categories in two-way frequency tables. Interpret relative frequencies in the context of the data (including joint, marginal, and conditional relative frequencies). Recognize possible associations and trends in the data.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startAt="5"/>
            </a:pPr>
            <a:r>
              <a:rPr b="0" i="0" lang="en" sz="900" u="none" cap="none" strike="noStrike">
                <a:solidFill>
                  <a:schemeClr val="dk1"/>
                </a:solidFill>
                <a:latin typeface="DM Sans"/>
                <a:ea typeface="DM Sans"/>
                <a:cs typeface="DM Sans"/>
                <a:sym typeface="DM Sans"/>
              </a:rPr>
              <a:t xml:space="preserve">Represent data on two quantitative variables on a scatter plot, and describe how the variables are related. </a:t>
            </a:r>
            <a:endParaRPr b="0" i="0" sz="900" u="none" cap="none" strike="noStrike">
              <a:solidFill>
                <a:schemeClr val="dk1"/>
              </a:solidFill>
              <a:latin typeface="DM Sans"/>
              <a:ea typeface="DM Sans"/>
              <a:cs typeface="DM Sans"/>
              <a:sym typeface="DM Sans"/>
            </a:endParaRPr>
          </a:p>
        </p:txBody>
      </p:sp>
      <p:sp>
        <p:nvSpPr>
          <p:cNvPr id="351" name="Google Shape;351;p9"/>
          <p:cNvSpPr txBox="1"/>
          <p:nvPr/>
        </p:nvSpPr>
        <p:spPr>
          <a:xfrm>
            <a:off x="615900" y="15151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Statistics and Probability</a:t>
            </a:r>
            <a:endParaRPr b="1" i="0" sz="1400" u="none" cap="none" strike="noStrike">
              <a:solidFill>
                <a:srgbClr val="000000"/>
              </a:solidFill>
              <a:latin typeface="DM Sans"/>
              <a:ea typeface="DM Sans"/>
              <a:cs typeface="DM Sans"/>
              <a:sym typeface="DM Sans"/>
            </a:endParaRPr>
          </a:p>
        </p:txBody>
      </p:sp>
      <p:sp>
        <p:nvSpPr>
          <p:cNvPr id="352" name="Google Shape;352;p9"/>
          <p:cNvSpPr txBox="1"/>
          <p:nvPr/>
        </p:nvSpPr>
        <p:spPr>
          <a:xfrm>
            <a:off x="615900" y="237620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Summarize, represent, and interpret data on two categorical and quantitative variables</a:t>
            </a:r>
            <a:endParaRPr b="1" i="0" sz="1100" u="none" cap="none" strike="noStrike">
              <a:solidFill>
                <a:srgbClr val="000000"/>
              </a:solidFill>
              <a:latin typeface="DM Sans"/>
              <a:ea typeface="DM Sans"/>
              <a:cs typeface="DM Sans"/>
              <a:sym typeface="DM Sans"/>
            </a:endParaRPr>
          </a:p>
        </p:txBody>
      </p:sp>
      <p:sp>
        <p:nvSpPr>
          <p:cNvPr id="353" name="Google Shape;353;p9"/>
          <p:cNvSpPr txBox="1"/>
          <p:nvPr/>
        </p:nvSpPr>
        <p:spPr>
          <a:xfrm>
            <a:off x="5174775" y="751625"/>
            <a:ext cx="3402000" cy="10836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startAt="7"/>
            </a:pPr>
            <a:r>
              <a:rPr b="0" i="0" lang="en" sz="900" u="none" cap="none" strike="noStrike">
                <a:solidFill>
                  <a:schemeClr val="dk1"/>
                </a:solidFill>
                <a:latin typeface="DM Sans"/>
                <a:ea typeface="DM Sans"/>
                <a:cs typeface="DM Sans"/>
                <a:sym typeface="DM Sans"/>
              </a:rPr>
              <a:t xml:space="preserve">Interpret the slope (rate of change) and the intercept (constant term) of a linear model in the context of the data.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startAt="7"/>
            </a:pPr>
            <a:r>
              <a:rPr b="0" i="0" lang="en" sz="900" u="none" cap="none" strike="noStrike">
                <a:solidFill>
                  <a:schemeClr val="dk1"/>
                </a:solidFill>
                <a:latin typeface="DM Sans"/>
                <a:ea typeface="DM Sans"/>
                <a:cs typeface="DM Sans"/>
                <a:sym typeface="DM Sans"/>
              </a:rPr>
              <a:t xml:space="preserve">Compute (using technology) and interpret the correlation coefficient of a linear fit.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startAt="7"/>
            </a:pPr>
            <a:r>
              <a:rPr b="0" i="0" lang="en" sz="900" u="none" cap="none" strike="noStrike">
                <a:solidFill>
                  <a:schemeClr val="dk1"/>
                </a:solidFill>
                <a:latin typeface="DM Sans"/>
                <a:ea typeface="DM Sans"/>
                <a:cs typeface="DM Sans"/>
                <a:sym typeface="DM Sans"/>
              </a:rPr>
              <a:t>Distinguish between correlation and causation.</a:t>
            </a:r>
            <a:endParaRPr b="0" i="0" sz="900" u="none" cap="none" strike="noStrike">
              <a:solidFill>
                <a:schemeClr val="dk1"/>
              </a:solidFill>
              <a:latin typeface="DM Sans"/>
              <a:ea typeface="DM Sans"/>
              <a:cs typeface="DM Sans"/>
              <a:sym typeface="DM Sans"/>
            </a:endParaRPr>
          </a:p>
        </p:txBody>
      </p:sp>
      <p:sp>
        <p:nvSpPr>
          <p:cNvPr id="354" name="Google Shape;354;p9"/>
          <p:cNvSpPr txBox="1"/>
          <p:nvPr/>
        </p:nvSpPr>
        <p:spPr>
          <a:xfrm>
            <a:off x="5174775" y="303450"/>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Interpret linear models</a:t>
            </a:r>
            <a:endParaRPr b="1" i="0" sz="1100" u="none" cap="none" strike="noStrike">
              <a:solidFill>
                <a:srgbClr val="000000"/>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58" name="Shape 358"/>
        <p:cNvGrpSpPr/>
        <p:nvPr/>
      </p:nvGrpSpPr>
      <p:grpSpPr>
        <a:xfrm>
          <a:off x="0" y="0"/>
          <a:ext cx="0" cy="0"/>
          <a:chOff x="0" y="0"/>
          <a:chExt cx="0" cy="0"/>
        </a:xfrm>
      </p:grpSpPr>
      <p:sp>
        <p:nvSpPr>
          <p:cNvPr id="359" name="Google Shape;359;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M112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361" name="Google Shape;361;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362" name="Google Shape;362;p10"/>
          <p:cNvGraphicFramePr/>
          <p:nvPr/>
        </p:nvGraphicFramePr>
        <p:xfrm>
          <a:off x="311700" y="1057150"/>
          <a:ext cx="3000000" cy="3000000"/>
        </p:xfrm>
        <a:graphic>
          <a:graphicData uri="http://schemas.openxmlformats.org/drawingml/2006/table">
            <a:tbl>
              <a:tblPr>
                <a:noFill/>
                <a:tableStyleId>{16699606-5ABF-4915-BF84-A0027DE0BC47}</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chemeClr val="dk1"/>
                          </a:solidFill>
                          <a:latin typeface="DM Sans"/>
                          <a:ea typeface="DM Sans"/>
                          <a:cs typeface="DM Sans"/>
                          <a:sym typeface="DM Sans"/>
                        </a:rPr>
                        <a:t>112..a</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latin typeface="IBM Plex Sans"/>
                          <a:ea typeface="IBM Plex Sans"/>
                          <a:cs typeface="IBM Plex Sans"/>
                          <a:sym typeface="IBM Plex Sans"/>
                        </a:rPr>
                        <a:t>Engage in the modeling cycle.</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chemeClr val="dk1"/>
                          </a:solidFill>
                          <a:latin typeface="DM Sans"/>
                          <a:ea typeface="DM Sans"/>
                          <a:cs typeface="DM Sans"/>
                          <a:sym typeface="DM Sans"/>
                        </a:rPr>
                        <a:t>112.b</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latin typeface="IBM Plex Sans"/>
                          <a:ea typeface="IBM Plex Sans"/>
                          <a:cs typeface="IBM Plex Sans"/>
                          <a:sym typeface="IBM Plex Sans"/>
                        </a:rPr>
                        <a:t>Use scatter plots to represent two-variable measurement data.</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chemeClr val="dk1"/>
                          </a:solidFill>
                          <a:latin typeface="DM Sans"/>
                          <a:ea typeface="DM Sans"/>
                          <a:cs typeface="DM Sans"/>
                          <a:sym typeface="DM Sans"/>
                        </a:rPr>
                        <a:t>112.c</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latin typeface="IBM Plex Sans"/>
                          <a:ea typeface="IBM Plex Sans"/>
                          <a:cs typeface="IBM Plex Sans"/>
                          <a:sym typeface="IBM Plex Sans"/>
                        </a:rPr>
                        <a:t>Describe visible patterns between two data sets in a scatter plot.</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chemeClr val="dk1"/>
                          </a:solidFill>
                          <a:latin typeface="DM Sans"/>
                          <a:ea typeface="DM Sans"/>
                          <a:cs typeface="DM Sans"/>
                          <a:sym typeface="DM Sans"/>
                        </a:rPr>
                        <a:t>112.d</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rgbClr val="1F1F1F"/>
                          </a:solidFill>
                          <a:latin typeface="IBM Plex Sans"/>
                          <a:ea typeface="IBM Plex Sans"/>
                          <a:cs typeface="IBM Plex Sans"/>
                          <a:sym typeface="IBM Plex Sans"/>
                        </a:rPr>
                        <a:t>Informally fit a straight line for scatter plots that suggest a linear association.</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chemeClr val="dk1"/>
                          </a:solidFill>
                          <a:latin typeface="DM Sans"/>
                          <a:ea typeface="DM Sans"/>
                          <a:cs typeface="DM Sans"/>
                          <a:sym typeface="DM Sans"/>
                        </a:rPr>
                        <a:t>112.e</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latin typeface="IBM Plex Sans"/>
                          <a:ea typeface="IBM Plex Sans"/>
                          <a:cs typeface="IBM Plex Sans"/>
                          <a:sym typeface="IBM Plex Sans"/>
                        </a:rPr>
                        <a:t>Fit a linear, quadratic, or exponential function to two-variable measurement data.</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chemeClr val="dk1"/>
                          </a:solidFill>
                          <a:latin typeface="DM Sans"/>
                          <a:ea typeface="DM Sans"/>
                          <a:cs typeface="DM Sans"/>
                          <a:sym typeface="DM Sans"/>
                        </a:rPr>
                        <a:t>112.f</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latin typeface="IBM Plex Sans"/>
                          <a:ea typeface="IBM Plex Sans"/>
                          <a:cs typeface="IBM Plex Sans"/>
                          <a:sym typeface="IBM Plex Sans"/>
                        </a:rPr>
                        <a:t>Use functions that have been fitted to two-variable measurement data to answer questions about the relationship being modeled.</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200" u="none" cap="none" strike="noStrike">
                          <a:solidFill>
                            <a:schemeClr val="dk1"/>
                          </a:solidFill>
                          <a:latin typeface="DM Sans"/>
                          <a:ea typeface="DM Sans"/>
                          <a:cs typeface="DM Sans"/>
                          <a:sym typeface="DM Sans"/>
                        </a:rPr>
                        <a:t>112.g</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rgbClr val="1F1F1F"/>
                          </a:solidFill>
                          <a:latin typeface="IBM Plex Sans"/>
                          <a:ea typeface="IBM Plex Sans"/>
                          <a:cs typeface="IBM Plex Sans"/>
                          <a:sym typeface="IBM Plex Sans"/>
                        </a:rPr>
                        <a:t>Assess the fit of a function using the correlation coefficient, residuals, and other tools.</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200" u="none" cap="none" strike="noStrike">
                          <a:solidFill>
                            <a:schemeClr val="dk1"/>
                          </a:solidFill>
                          <a:latin typeface="DM Sans"/>
                          <a:ea typeface="DM Sans"/>
                          <a:cs typeface="DM Sans"/>
                          <a:sym typeface="DM Sans"/>
                        </a:rPr>
                        <a:t>112.h</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rgbClr val="1F1F1F"/>
                          </a:solidFill>
                          <a:latin typeface="IBM Plex Sans"/>
                          <a:ea typeface="IBM Plex Sans"/>
                          <a:cs typeface="IBM Plex Sans"/>
                          <a:sym typeface="IBM Plex Sans"/>
                        </a:rPr>
                        <a:t xml:space="preserve">Explain insights gained from analyzing two-variable measurement data and limitations of curves fitted to data. </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6" name="Shape 366"/>
        <p:cNvGrpSpPr/>
        <p:nvPr/>
      </p:nvGrpSpPr>
      <p:grpSpPr>
        <a:xfrm>
          <a:off x="0" y="0"/>
          <a:ext cx="0" cy="0"/>
          <a:chOff x="0" y="0"/>
          <a:chExt cx="0" cy="0"/>
        </a:xfrm>
      </p:grpSpPr>
      <p:graphicFrame>
        <p:nvGraphicFramePr>
          <p:cNvPr id="367" name="Google Shape;367;p11"/>
          <p:cNvGraphicFramePr/>
          <p:nvPr/>
        </p:nvGraphicFramePr>
        <p:xfrm>
          <a:off x="311700" y="1057150"/>
          <a:ext cx="3000000" cy="3000000"/>
        </p:xfrm>
        <a:graphic>
          <a:graphicData uri="http://schemas.openxmlformats.org/drawingml/2006/table">
            <a:tbl>
              <a:tblPr>
                <a:noFill/>
                <a:tableStyleId>{16699606-5ABF-4915-BF84-A0027DE0BC47}</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chemeClr val="dk1"/>
                          </a:solidFill>
                          <a:latin typeface="DM Sans"/>
                          <a:ea typeface="DM Sans"/>
                          <a:cs typeface="DM Sans"/>
                          <a:sym typeface="DM Sans"/>
                        </a:rPr>
                        <a:t>112..a</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latin typeface="IBM Plex Sans"/>
                          <a:ea typeface="IBM Plex Sans"/>
                          <a:cs typeface="IBM Plex Sans"/>
                          <a:sym typeface="IBM Plex Sans"/>
                        </a:rPr>
                        <a:t>Engage in the modeling cycle.</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chemeClr val="dk1"/>
                          </a:solidFill>
                          <a:latin typeface="DM Sans"/>
                          <a:ea typeface="DM Sans"/>
                          <a:cs typeface="DM Sans"/>
                          <a:sym typeface="DM Sans"/>
                        </a:rPr>
                        <a:t>112.b</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latin typeface="IBM Plex Sans"/>
                          <a:ea typeface="IBM Plex Sans"/>
                          <a:cs typeface="IBM Plex Sans"/>
                          <a:sym typeface="IBM Plex Sans"/>
                        </a:rPr>
                        <a:t>Use scatter plots to represent two-variable measurement data.</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chemeClr val="dk1"/>
                          </a:solidFill>
                          <a:latin typeface="DM Sans"/>
                          <a:ea typeface="DM Sans"/>
                          <a:cs typeface="DM Sans"/>
                          <a:sym typeface="DM Sans"/>
                        </a:rPr>
                        <a:t>112.c</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latin typeface="IBM Plex Sans"/>
                          <a:ea typeface="IBM Plex Sans"/>
                          <a:cs typeface="IBM Plex Sans"/>
                          <a:sym typeface="IBM Plex Sans"/>
                        </a:rPr>
                        <a:t>Describe visible patterns between two data sets in a scatter plot.</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chemeClr val="dk1"/>
                          </a:solidFill>
                          <a:latin typeface="DM Sans"/>
                          <a:ea typeface="DM Sans"/>
                          <a:cs typeface="DM Sans"/>
                          <a:sym typeface="DM Sans"/>
                        </a:rPr>
                        <a:t>112.d</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rgbClr val="1F1F1F"/>
                          </a:solidFill>
                          <a:latin typeface="IBM Plex Sans"/>
                          <a:ea typeface="IBM Plex Sans"/>
                          <a:cs typeface="IBM Plex Sans"/>
                          <a:sym typeface="IBM Plex Sans"/>
                        </a:rPr>
                        <a:t>Informally fit a straight line for scatter plots that suggest a linear association.</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chemeClr val="dk1"/>
                          </a:solidFill>
                          <a:latin typeface="DM Sans"/>
                          <a:ea typeface="DM Sans"/>
                          <a:cs typeface="DM Sans"/>
                          <a:sym typeface="DM Sans"/>
                        </a:rPr>
                        <a:t>112.e</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latin typeface="IBM Plex Sans"/>
                          <a:ea typeface="IBM Plex Sans"/>
                          <a:cs typeface="IBM Plex Sans"/>
                          <a:sym typeface="IBM Plex Sans"/>
                        </a:rPr>
                        <a:t>Fit a linear, quadratic, or exponential function to two-variable measurement data.</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chemeClr val="dk1"/>
                          </a:solidFill>
                          <a:latin typeface="DM Sans"/>
                          <a:ea typeface="DM Sans"/>
                          <a:cs typeface="DM Sans"/>
                          <a:sym typeface="DM Sans"/>
                        </a:rPr>
                        <a:t>112.f</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latin typeface="IBM Plex Sans"/>
                          <a:ea typeface="IBM Plex Sans"/>
                          <a:cs typeface="IBM Plex Sans"/>
                          <a:sym typeface="IBM Plex Sans"/>
                        </a:rPr>
                        <a:t>Use functions that have been fitted to two-variable measurement data to answer questions about the relationship being modeled.</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200" u="none" cap="none" strike="noStrike">
                          <a:solidFill>
                            <a:schemeClr val="dk1"/>
                          </a:solidFill>
                          <a:latin typeface="DM Sans"/>
                          <a:ea typeface="DM Sans"/>
                          <a:cs typeface="DM Sans"/>
                          <a:sym typeface="DM Sans"/>
                        </a:rPr>
                        <a:t>112.g</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rgbClr val="1F1F1F"/>
                          </a:solidFill>
                          <a:latin typeface="IBM Plex Sans"/>
                          <a:ea typeface="IBM Plex Sans"/>
                          <a:cs typeface="IBM Plex Sans"/>
                          <a:sym typeface="IBM Plex Sans"/>
                        </a:rPr>
                        <a:t>Assess the fit of a function using the correlation coefficient, residuals, and other tools.</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200" u="none" cap="none" strike="noStrike">
                          <a:solidFill>
                            <a:schemeClr val="dk1"/>
                          </a:solidFill>
                          <a:latin typeface="DM Sans"/>
                          <a:ea typeface="DM Sans"/>
                          <a:cs typeface="DM Sans"/>
                          <a:sym typeface="DM Sans"/>
                        </a:rPr>
                        <a:t>112.h</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200" u="none" cap="none" strike="noStrike">
                          <a:solidFill>
                            <a:srgbClr val="1F1F1F"/>
                          </a:solidFill>
                          <a:latin typeface="IBM Plex Sans"/>
                          <a:ea typeface="IBM Plex Sans"/>
                          <a:cs typeface="IBM Plex Sans"/>
                          <a:sym typeface="IBM Plex Sans"/>
                        </a:rPr>
                        <a:t xml:space="preserve">Explain insights gained from analyzing two-variable measurement data and limitations of curves fitted to data. </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
        <p:nvSpPr>
          <p:cNvPr id="368" name="Google Shape;368;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M112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370" name="Google Shape;370;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371" name="Google Shape;371;p11"/>
          <p:cNvSpPr/>
          <p:nvPr/>
        </p:nvSpPr>
        <p:spPr>
          <a:xfrm>
            <a:off x="65432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1"/>
          <p:cNvSpPr txBox="1"/>
          <p:nvPr/>
        </p:nvSpPr>
        <p:spPr>
          <a:xfrm>
            <a:off x="68233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What</a:t>
            </a:r>
            <a:br>
              <a:rPr b="1" i="0" lang="en" sz="1400" u="none" cap="none" strike="noStrike">
                <a:solidFill>
                  <a:srgbClr val="BDFCD7"/>
                </a:solidFill>
                <a:latin typeface="DM Sans"/>
                <a:ea typeface="DM Sans"/>
                <a:cs typeface="DM Sans"/>
                <a:sym typeface="DM Sans"/>
              </a:rPr>
            </a:br>
            <a:r>
              <a:rPr b="1" i="0" lang="en" sz="1400" u="none" cap="none" strike="noStrike">
                <a:solidFill>
                  <a:srgbClr val="BDFCD7"/>
                </a:solidFill>
                <a:latin typeface="DM Sans"/>
                <a:ea typeface="DM Sans"/>
                <a:cs typeface="DM Sans"/>
                <a:sym typeface="DM Sans"/>
              </a:rPr>
              <a:t>resonates with you?</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76" name="Shape 376"/>
        <p:cNvGrpSpPr/>
        <p:nvPr/>
      </p:nvGrpSpPr>
      <p:grpSpPr>
        <a:xfrm>
          <a:off x="0" y="0"/>
          <a:ext cx="0" cy="0"/>
          <a:chOff x="0" y="0"/>
          <a:chExt cx="0" cy="0"/>
        </a:xfrm>
      </p:grpSpPr>
      <p:cxnSp>
        <p:nvCxnSpPr>
          <p:cNvPr id="377" name="Google Shape;377;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78" name="Google Shape;378;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79" name="Google Shape;379;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Restaurant Bill and Party Size</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Best Phone Charger</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380" name="Google Shape;380;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84" name="Shape 384"/>
        <p:cNvGrpSpPr/>
        <p:nvPr/>
      </p:nvGrpSpPr>
      <p:grpSpPr>
        <a:xfrm>
          <a:off x="0" y="0"/>
          <a:ext cx="0" cy="0"/>
          <a:chOff x="0" y="0"/>
          <a:chExt cx="0" cy="0"/>
        </a:xfrm>
      </p:grpSpPr>
      <p:cxnSp>
        <p:nvCxnSpPr>
          <p:cNvPr id="385" name="Google Shape;385;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86" name="Google Shape;386;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87" name="Google Shape;387;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Restaurant Bill and Party Size</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Best Phone Charger</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388" name="Google Shape;388;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389" name="Google Shape;389;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94" name="Shape 394"/>
        <p:cNvGrpSpPr/>
        <p:nvPr/>
      </p:nvGrpSpPr>
      <p:grpSpPr>
        <a:xfrm>
          <a:off x="0" y="0"/>
          <a:ext cx="0" cy="0"/>
          <a:chOff x="0" y="0"/>
          <a:chExt cx="0" cy="0"/>
        </a:xfrm>
      </p:grpSpPr>
      <p:cxnSp>
        <p:nvCxnSpPr>
          <p:cNvPr id="395" name="Google Shape;395;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96" name="Google Shape;396;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97" name="Google Shape;397;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398" name="Google Shape;398;p1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15"/>
          <p:cNvSpPr txBox="1"/>
          <p:nvPr/>
        </p:nvSpPr>
        <p:spPr>
          <a:xfrm>
            <a:off x="68233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400" name="Google Shape;400;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404" name="Shape 404"/>
        <p:cNvGrpSpPr/>
        <p:nvPr/>
      </p:nvGrpSpPr>
      <p:grpSpPr>
        <a:xfrm>
          <a:off x="0" y="0"/>
          <a:ext cx="0" cy="0"/>
          <a:chOff x="0" y="0"/>
          <a:chExt cx="0" cy="0"/>
        </a:xfrm>
      </p:grpSpPr>
      <p:pic>
        <p:nvPicPr>
          <p:cNvPr id="405" name="Google Shape;405;p16"/>
          <p:cNvPicPr preferRelativeResize="0"/>
          <p:nvPr/>
        </p:nvPicPr>
        <p:blipFill rotWithShape="1">
          <a:blip r:embed="rId3">
            <a:alphaModFix/>
          </a:blip>
          <a:srcRect b="0" l="0" r="0" t="0"/>
          <a:stretch/>
        </p:blipFill>
        <p:spPr>
          <a:xfrm rot="432179">
            <a:off x="2764280" y="359560"/>
            <a:ext cx="2773340" cy="1592282"/>
          </a:xfrm>
          <a:prstGeom prst="rect">
            <a:avLst/>
          </a:prstGeom>
          <a:noFill/>
          <a:ln>
            <a:noFill/>
          </a:ln>
        </p:spPr>
      </p:pic>
      <p:sp>
        <p:nvSpPr>
          <p:cNvPr id="406" name="Google Shape;406;p16"/>
          <p:cNvSpPr txBox="1"/>
          <p:nvPr/>
        </p:nvSpPr>
        <p:spPr>
          <a:xfrm>
            <a:off x="5687325" y="601800"/>
            <a:ext cx="28554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 sz="1400" u="none" cap="none" strike="noStrike">
                <a:solidFill>
                  <a:schemeClr val="dk1"/>
                </a:solidFill>
                <a:latin typeface="DM Sans"/>
                <a:ea typeface="DM Sans"/>
                <a:cs typeface="DM Sans"/>
                <a:sym typeface="DM Sans"/>
              </a:rPr>
              <a:t>of community college students and 40 percent of four-year students are placed into non-credit bearing developmental mathematics (Ganga et al., 2018)</a:t>
            </a:r>
            <a:endParaRPr b="0" i="0" sz="1400" u="none" cap="none" strike="noStrike">
              <a:solidFill>
                <a:schemeClr val="dk1"/>
              </a:solidFill>
              <a:latin typeface="DM Sans"/>
              <a:ea typeface="DM Sans"/>
              <a:cs typeface="DM Sans"/>
              <a:sym typeface="DM Sans"/>
            </a:endParaRPr>
          </a:p>
        </p:txBody>
      </p:sp>
      <p:sp>
        <p:nvSpPr>
          <p:cNvPr id="407" name="Google Shape;407;p16"/>
          <p:cNvSpPr txBox="1"/>
          <p:nvPr/>
        </p:nvSpPr>
        <p:spPr>
          <a:xfrm>
            <a:off x="3115050" y="6082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 sz="9000" u="none" cap="none" strike="noStrike">
                <a:solidFill>
                  <a:schemeClr val="dk1"/>
                </a:solidFill>
                <a:latin typeface="Nanum Myeongjo"/>
                <a:ea typeface="Nanum Myeongjo"/>
                <a:cs typeface="Nanum Myeongjo"/>
                <a:sym typeface="Nanum Myeongjo"/>
              </a:rPr>
              <a:t>60%</a:t>
            </a:r>
            <a:endParaRPr b="0" i="0" sz="9000" u="none" cap="none" strike="noStrike">
              <a:solidFill>
                <a:schemeClr val="dk1"/>
              </a:solidFill>
              <a:latin typeface="Nanum Myeongjo"/>
              <a:ea typeface="Nanum Myeongjo"/>
              <a:cs typeface="Nanum Myeongjo"/>
              <a:sym typeface="Nanum Myeongjo"/>
            </a:endParaRPr>
          </a:p>
        </p:txBody>
      </p:sp>
      <p:cxnSp>
        <p:nvCxnSpPr>
          <p:cNvPr id="408" name="Google Shape;408;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pic>
        <p:nvPicPr>
          <p:cNvPr id="409" name="Google Shape;409;p16"/>
          <p:cNvPicPr preferRelativeResize="0"/>
          <p:nvPr/>
        </p:nvPicPr>
        <p:blipFill rotWithShape="1">
          <a:blip r:embed="rId3">
            <a:alphaModFix/>
          </a:blip>
          <a:srcRect b="0" l="0" r="0" t="0"/>
          <a:stretch/>
        </p:blipFill>
        <p:spPr>
          <a:xfrm rot="432179">
            <a:off x="2764280" y="2308260"/>
            <a:ext cx="2773340" cy="1592282"/>
          </a:xfrm>
          <a:prstGeom prst="rect">
            <a:avLst/>
          </a:prstGeom>
          <a:noFill/>
          <a:ln>
            <a:noFill/>
          </a:ln>
        </p:spPr>
      </p:pic>
      <p:sp>
        <p:nvSpPr>
          <p:cNvPr id="410" name="Google Shape;410;p16"/>
          <p:cNvSpPr txBox="1"/>
          <p:nvPr/>
        </p:nvSpPr>
        <p:spPr>
          <a:xfrm>
            <a:off x="5687325" y="2499600"/>
            <a:ext cx="2951100" cy="129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 sz="1400" u="none" cap="none" strike="noStrike">
                <a:solidFill>
                  <a:schemeClr val="dk1"/>
                </a:solidFill>
                <a:latin typeface="DM Sans"/>
                <a:ea typeface="DM Sans"/>
                <a:cs typeface="DM Sans"/>
                <a:sym typeface="DM Sans"/>
              </a:rPr>
              <a:t>of community college students complete the developmental math sequence. Only 20 percent complete a college-level math course over three years (Bailey, Jeong, &amp; Cho, 2010).</a:t>
            </a:r>
            <a:endParaRPr b="0" i="0" sz="1400" u="none" cap="none" strike="noStrike">
              <a:solidFill>
                <a:schemeClr val="dk1"/>
              </a:solidFill>
              <a:latin typeface="DM Sans"/>
              <a:ea typeface="DM Sans"/>
              <a:cs typeface="DM Sans"/>
              <a:sym typeface="DM Sans"/>
            </a:endParaRPr>
          </a:p>
        </p:txBody>
      </p:sp>
      <p:sp>
        <p:nvSpPr>
          <p:cNvPr id="411" name="Google Shape;411;p16"/>
          <p:cNvSpPr txBox="1"/>
          <p:nvPr/>
        </p:nvSpPr>
        <p:spPr>
          <a:xfrm>
            <a:off x="3115050" y="25569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 sz="9000" u="none" cap="none" strike="noStrike">
                <a:solidFill>
                  <a:schemeClr val="dk1"/>
                </a:solidFill>
                <a:latin typeface="Nanum Myeongjo"/>
                <a:ea typeface="Nanum Myeongjo"/>
                <a:cs typeface="Nanum Myeongjo"/>
                <a:sym typeface="Nanum Myeongjo"/>
              </a:rPr>
              <a:t>33%</a:t>
            </a:r>
            <a:endParaRPr b="0" i="0" sz="9000" u="none" cap="none" strike="noStrike">
              <a:solidFill>
                <a:schemeClr val="dk1"/>
              </a:solidFill>
              <a:latin typeface="Nanum Myeongjo"/>
              <a:ea typeface="Nanum Myeongjo"/>
              <a:cs typeface="Nanum Myeongjo"/>
              <a:sym typeface="Nanum Myeongjo"/>
            </a:endParaRPr>
          </a:p>
        </p:txBody>
      </p:sp>
      <p:sp>
        <p:nvSpPr>
          <p:cNvPr id="412" name="Google Shape;412;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
        <p:nvSpPr>
          <p:cNvPr id="413" name="Google Shape;413;p16"/>
          <p:cNvSpPr txBox="1"/>
          <p:nvPr/>
        </p:nvSpPr>
        <p:spPr>
          <a:xfrm>
            <a:off x="3115050" y="361950"/>
            <a:ext cx="8907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 sz="2000" u="none" cap="none" strike="noStrike">
                <a:solidFill>
                  <a:schemeClr val="dk1"/>
                </a:solidFill>
                <a:latin typeface="DM Sans"/>
                <a:ea typeface="DM Sans"/>
                <a:cs typeface="DM Sans"/>
                <a:sym typeface="DM Sans"/>
              </a:rPr>
              <a:t>About</a:t>
            </a:r>
            <a:endParaRPr b="1" i="0" sz="2000" u="none" cap="none" strike="noStrike">
              <a:solidFill>
                <a:srgbClr val="000000"/>
              </a:solidFill>
              <a:latin typeface="DM Sans"/>
              <a:ea typeface="DM Sans"/>
              <a:cs typeface="DM Sans"/>
              <a:sym typeface="DM Sans"/>
            </a:endParaRPr>
          </a:p>
        </p:txBody>
      </p:sp>
      <p:sp>
        <p:nvSpPr>
          <p:cNvPr id="414" name="Google Shape;414;p16"/>
          <p:cNvSpPr txBox="1"/>
          <p:nvPr/>
        </p:nvSpPr>
        <p:spPr>
          <a:xfrm>
            <a:off x="3115050" y="2310650"/>
            <a:ext cx="7644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 sz="2000" u="none" cap="none" strike="noStrike">
                <a:solidFill>
                  <a:schemeClr val="dk1"/>
                </a:solidFill>
                <a:latin typeface="DM Sans"/>
                <a:ea typeface="DM Sans"/>
                <a:cs typeface="DM Sans"/>
                <a:sym typeface="DM Sans"/>
              </a:rPr>
              <a:t>Only</a:t>
            </a:r>
            <a:endParaRPr b="1" i="0" sz="2000" u="none" cap="none" strike="noStrike">
              <a:solidFill>
                <a:srgbClr val="000000"/>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18" name="Shape 418"/>
        <p:cNvGrpSpPr/>
        <p:nvPr/>
      </p:nvGrpSpPr>
      <p:grpSpPr>
        <a:xfrm>
          <a:off x="0" y="0"/>
          <a:ext cx="0" cy="0"/>
          <a:chOff x="0" y="0"/>
          <a:chExt cx="0" cy="0"/>
        </a:xfrm>
      </p:grpSpPr>
      <p:sp>
        <p:nvSpPr>
          <p:cNvPr id="419" name="Google Shape;419;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420" name="Google Shape;420;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421" name="Google Shape;421;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422" name="Google Shape;422;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Or could math be...?</a:t>
            </a:r>
            <a:endParaRPr b="0" i="0" sz="1400" u="none" cap="none" strike="noStrike">
              <a:solidFill>
                <a:schemeClr val="dk1"/>
              </a:solidFill>
              <a:latin typeface="Nanum Myeongjo"/>
              <a:ea typeface="Nanum Myeongjo"/>
              <a:cs typeface="Nanum Myeongjo"/>
              <a:sym typeface="Nanum Myeongjo"/>
            </a:endParaRPr>
          </a:p>
        </p:txBody>
      </p:sp>
      <p:sp>
        <p:nvSpPr>
          <p:cNvPr id="423" name="Google Shape;423;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424" name="Google Shape;424;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425" name="Google Shape;425;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426" name="Google Shape;426;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428" name="Google Shape;428;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429" name="Google Shape;429;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434" name="Shape 434"/>
        <p:cNvGrpSpPr/>
        <p:nvPr/>
      </p:nvGrpSpPr>
      <p:grpSpPr>
        <a:xfrm>
          <a:off x="0" y="0"/>
          <a:ext cx="0" cy="0"/>
          <a:chOff x="0" y="0"/>
          <a:chExt cx="0" cy="0"/>
        </a:xfrm>
      </p:grpSpPr>
      <p:cxnSp>
        <p:nvCxnSpPr>
          <p:cNvPr id="435" name="Google Shape;435;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436" name="Google Shape;436;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 xml:space="preserve">Task 1: Expectations </a:t>
            </a:r>
            <a:br>
              <a:rPr b="0" i="0" lang="en" sz="5200" u="none" cap="none" strike="noStrike">
                <a:solidFill>
                  <a:schemeClr val="dk1"/>
                </a:solidFill>
                <a:latin typeface="Nanum Myeongjo"/>
                <a:ea typeface="Nanum Myeongjo"/>
                <a:cs typeface="Nanum Myeongjo"/>
                <a:sym typeface="Nanum Myeongjo"/>
              </a:rPr>
            </a:br>
            <a:r>
              <a:rPr b="0" i="0" lang="en"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437" name="Google Shape;437;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41" name="Shape 441"/>
        <p:cNvGrpSpPr/>
        <p:nvPr/>
      </p:nvGrpSpPr>
      <p:grpSpPr>
        <a:xfrm>
          <a:off x="0" y="0"/>
          <a:ext cx="0" cy="0"/>
          <a:chOff x="0" y="0"/>
          <a:chExt cx="0" cy="0"/>
        </a:xfrm>
      </p:grpSpPr>
      <p:cxnSp>
        <p:nvCxnSpPr>
          <p:cNvPr id="442" name="Google Shape;442;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43" name="Google Shape;443;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44" name="Google Shape;444;p19"/>
          <p:cNvSpPr txBox="1"/>
          <p:nvPr/>
        </p:nvSpPr>
        <p:spPr>
          <a:xfrm>
            <a:off x="615900" y="1141350"/>
            <a:ext cx="5917800" cy="3257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 sz="1600" u="none" cap="none" strike="noStrike">
                <a:solidFill>
                  <a:schemeClr val="lt1"/>
                </a:solidFill>
                <a:latin typeface="DM Sans"/>
                <a:ea typeface="DM Sans"/>
                <a:cs typeface="DM Sans"/>
                <a:sym typeface="DM Sans"/>
              </a:rPr>
              <a:t>Part 1: Making Sense of a Scatter Plot</a:t>
            </a:r>
            <a:endParaRPr b="1" i="0" sz="16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 sz="1600" u="none" cap="none" strike="noStrike">
                <a:solidFill>
                  <a:schemeClr val="lt1"/>
                </a:solidFill>
                <a:latin typeface="DM Sans"/>
                <a:ea typeface="DM Sans"/>
                <a:cs typeface="DM Sans"/>
                <a:sym typeface="DM Sans"/>
              </a:rPr>
              <a:t xml:space="preserve">Students are invited to consider graduation rates and the factors that might impact them, using discussion questions such as these: </a:t>
            </a:r>
            <a:endParaRPr b="0" i="0" sz="1600" u="none" cap="none" strike="noStrike">
              <a:solidFill>
                <a:schemeClr val="lt1"/>
              </a:solidFill>
              <a:latin typeface="DM Sans"/>
              <a:ea typeface="DM Sans"/>
              <a:cs typeface="DM Sans"/>
              <a:sym typeface="DM Sans"/>
            </a:endParaRPr>
          </a:p>
          <a:p>
            <a:pPr indent="-330200" lvl="0" marL="457200" marR="0" rtl="0" algn="l">
              <a:lnSpc>
                <a:spcPct val="115000"/>
              </a:lnSpc>
              <a:spcBef>
                <a:spcPts val="1200"/>
              </a:spcBef>
              <a:spcAft>
                <a:spcPts val="0"/>
              </a:spcAft>
              <a:buClr>
                <a:schemeClr val="lt1"/>
              </a:buClr>
              <a:buSzPts val="1600"/>
              <a:buFont typeface="DM Sans"/>
              <a:buChar char="●"/>
            </a:pPr>
            <a:r>
              <a:rPr b="0" i="1" lang="en" sz="1600" u="none" cap="none" strike="noStrike">
                <a:solidFill>
                  <a:schemeClr val="lt1"/>
                </a:solidFill>
                <a:latin typeface="DM Sans"/>
                <a:ea typeface="DM Sans"/>
                <a:cs typeface="DM Sans"/>
                <a:sym typeface="DM Sans"/>
              </a:rPr>
              <a:t xml:space="preserve">What do you think a state’s “graduation rate” is? </a:t>
            </a:r>
            <a:endParaRPr b="0" i="1" sz="1600" u="none" cap="none" strike="noStrike">
              <a:solidFill>
                <a:schemeClr val="lt1"/>
              </a:solidFill>
              <a:latin typeface="DM Sans"/>
              <a:ea typeface="DM Sans"/>
              <a:cs typeface="DM Sans"/>
              <a:sym typeface="DM Sans"/>
            </a:endParaRPr>
          </a:p>
          <a:p>
            <a:pPr indent="-330200" lvl="0" marL="457200" marR="0" rtl="0" algn="l">
              <a:lnSpc>
                <a:spcPct val="115000"/>
              </a:lnSpc>
              <a:spcBef>
                <a:spcPts val="0"/>
              </a:spcBef>
              <a:spcAft>
                <a:spcPts val="0"/>
              </a:spcAft>
              <a:buClr>
                <a:schemeClr val="lt1"/>
              </a:buClr>
              <a:buSzPts val="1600"/>
              <a:buFont typeface="DM Sans"/>
              <a:buChar char="●"/>
            </a:pPr>
            <a:r>
              <a:rPr b="0" i="1" lang="en" sz="1600" u="none" cap="none" strike="noStrike">
                <a:solidFill>
                  <a:schemeClr val="lt1"/>
                </a:solidFill>
                <a:latin typeface="DM Sans"/>
                <a:ea typeface="DM Sans"/>
                <a:cs typeface="DM Sans"/>
                <a:sym typeface="DM Sans"/>
              </a:rPr>
              <a:t>What factors might cause a state’s graduation rate to be higher or lower?</a:t>
            </a:r>
            <a:endParaRPr b="0" i="0" sz="16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 sz="1600" u="none" cap="none" strike="noStrike">
                <a:solidFill>
                  <a:schemeClr val="lt1"/>
                </a:solidFill>
                <a:latin typeface="DM Sans"/>
                <a:ea typeface="DM Sans"/>
                <a:cs typeface="DM Sans"/>
                <a:sym typeface="DM Sans"/>
              </a:rPr>
              <a:t xml:space="preserve">After discussing, students are provided this scatterplot and told that each point represents a state; the response variable is the state’s graduation rate.  </a:t>
            </a:r>
            <a:endParaRPr b="0" i="0" sz="1600" u="none" cap="none" strike="noStrike">
              <a:solidFill>
                <a:schemeClr val="lt1"/>
              </a:solidFill>
              <a:latin typeface="DM Sans"/>
              <a:ea typeface="DM Sans"/>
              <a:cs typeface="DM Sans"/>
              <a:sym typeface="DM Sans"/>
            </a:endParaRPr>
          </a:p>
        </p:txBody>
      </p:sp>
      <p:sp>
        <p:nvSpPr>
          <p:cNvPr id="445" name="Google Shape;445;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446" name="Google Shape;446;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51" name="Shape 451"/>
        <p:cNvGrpSpPr/>
        <p:nvPr/>
      </p:nvGrpSpPr>
      <p:grpSpPr>
        <a:xfrm>
          <a:off x="0" y="0"/>
          <a:ext cx="0" cy="0"/>
          <a:chOff x="0" y="0"/>
          <a:chExt cx="0" cy="0"/>
        </a:xfrm>
      </p:grpSpPr>
      <p:cxnSp>
        <p:nvCxnSpPr>
          <p:cNvPr id="452" name="Google Shape;452;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53" name="Google Shape;453;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54" name="Google Shape;454;p20"/>
          <p:cNvSpPr txBox="1"/>
          <p:nvPr/>
        </p:nvSpPr>
        <p:spPr>
          <a:xfrm>
            <a:off x="615900" y="368375"/>
            <a:ext cx="7977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455" name="Google Shape;455;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
        <p:nvSpPr>
          <p:cNvPr id="457" name="Google Shape;457;p20"/>
          <p:cNvSpPr txBox="1"/>
          <p:nvPr/>
        </p:nvSpPr>
        <p:spPr>
          <a:xfrm>
            <a:off x="679175" y="1191525"/>
            <a:ext cx="5917800" cy="3257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 sz="1600" u="none" cap="none" strike="noStrike">
                <a:solidFill>
                  <a:schemeClr val="lt1"/>
                </a:solidFill>
                <a:latin typeface="DM Sans"/>
                <a:ea typeface="DM Sans"/>
                <a:cs typeface="DM Sans"/>
                <a:sym typeface="DM Sans"/>
              </a:rPr>
              <a:t>Part 1: Making Sense of a Scatter Plot</a:t>
            </a:r>
            <a:endParaRPr b="1" i="0" sz="16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 sz="1600" u="none" cap="none" strike="noStrike">
                <a:solidFill>
                  <a:schemeClr val="lt1"/>
                </a:solidFill>
                <a:latin typeface="DM Sans"/>
                <a:ea typeface="DM Sans"/>
                <a:cs typeface="DM Sans"/>
                <a:sym typeface="DM Sans"/>
              </a:rPr>
              <a:t xml:space="preserve">Students are invited to consider graduation rates and the factors that might impact them, using discussion questions such as these: </a:t>
            </a:r>
            <a:endParaRPr b="0" i="0" sz="1600" u="none" cap="none" strike="noStrike">
              <a:solidFill>
                <a:schemeClr val="lt1"/>
              </a:solidFill>
              <a:latin typeface="DM Sans"/>
              <a:ea typeface="DM Sans"/>
              <a:cs typeface="DM Sans"/>
              <a:sym typeface="DM Sans"/>
            </a:endParaRPr>
          </a:p>
          <a:p>
            <a:pPr indent="-330200" lvl="0" marL="457200" marR="0" rtl="0" algn="l">
              <a:lnSpc>
                <a:spcPct val="115000"/>
              </a:lnSpc>
              <a:spcBef>
                <a:spcPts val="1200"/>
              </a:spcBef>
              <a:spcAft>
                <a:spcPts val="0"/>
              </a:spcAft>
              <a:buClr>
                <a:schemeClr val="lt1"/>
              </a:buClr>
              <a:buSzPts val="1600"/>
              <a:buFont typeface="DM Sans"/>
              <a:buChar char="●"/>
            </a:pPr>
            <a:r>
              <a:rPr b="0" i="1" lang="en" sz="1600" u="none" cap="none" strike="noStrike">
                <a:solidFill>
                  <a:schemeClr val="lt1"/>
                </a:solidFill>
                <a:latin typeface="DM Sans"/>
                <a:ea typeface="DM Sans"/>
                <a:cs typeface="DM Sans"/>
                <a:sym typeface="DM Sans"/>
              </a:rPr>
              <a:t xml:space="preserve">What do you think a state’s “graduation rate” is? </a:t>
            </a:r>
            <a:endParaRPr b="0" i="1" sz="1600" u="none" cap="none" strike="noStrike">
              <a:solidFill>
                <a:schemeClr val="lt1"/>
              </a:solidFill>
              <a:latin typeface="DM Sans"/>
              <a:ea typeface="DM Sans"/>
              <a:cs typeface="DM Sans"/>
              <a:sym typeface="DM Sans"/>
            </a:endParaRPr>
          </a:p>
          <a:p>
            <a:pPr indent="-330200" lvl="0" marL="457200" marR="0" rtl="0" algn="l">
              <a:lnSpc>
                <a:spcPct val="115000"/>
              </a:lnSpc>
              <a:spcBef>
                <a:spcPts val="0"/>
              </a:spcBef>
              <a:spcAft>
                <a:spcPts val="0"/>
              </a:spcAft>
              <a:buClr>
                <a:schemeClr val="lt1"/>
              </a:buClr>
              <a:buSzPts val="1600"/>
              <a:buFont typeface="DM Sans"/>
              <a:buChar char="●"/>
            </a:pPr>
            <a:r>
              <a:rPr b="0" i="1" lang="en" sz="1600" u="none" cap="none" strike="noStrike">
                <a:solidFill>
                  <a:schemeClr val="lt1"/>
                </a:solidFill>
                <a:latin typeface="DM Sans"/>
                <a:ea typeface="DM Sans"/>
                <a:cs typeface="DM Sans"/>
                <a:sym typeface="DM Sans"/>
              </a:rPr>
              <a:t>What factors might cause a state’s graduation rate to be higher or lower?</a:t>
            </a:r>
            <a:endParaRPr b="0" i="0" sz="16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 sz="1600" u="none" cap="none" strike="noStrike">
                <a:solidFill>
                  <a:schemeClr val="lt1"/>
                </a:solidFill>
                <a:latin typeface="DM Sans"/>
                <a:ea typeface="DM Sans"/>
                <a:cs typeface="DM Sans"/>
                <a:sym typeface="DM Sans"/>
              </a:rPr>
              <a:t xml:space="preserve">After discussing, students are provided this scatterplot and told that each point represents a state; the response variable is the state’s graduation rate.  </a:t>
            </a:r>
            <a:endParaRPr b="0" i="0" sz="1600" u="none" cap="none" strike="noStrike">
              <a:solidFill>
                <a:schemeClr val="lt1"/>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61" name="Shape 461"/>
        <p:cNvGrpSpPr/>
        <p:nvPr/>
      </p:nvGrpSpPr>
      <p:grpSpPr>
        <a:xfrm>
          <a:off x="0" y="0"/>
          <a:ext cx="0" cy="0"/>
          <a:chOff x="0" y="0"/>
          <a:chExt cx="0" cy="0"/>
        </a:xfrm>
      </p:grpSpPr>
      <p:cxnSp>
        <p:nvCxnSpPr>
          <p:cNvPr id="462" name="Google Shape;462;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63" name="Google Shape;463;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64" name="Google Shape;464;p21"/>
          <p:cNvSpPr txBox="1"/>
          <p:nvPr/>
        </p:nvSpPr>
        <p:spPr>
          <a:xfrm>
            <a:off x="615900" y="368375"/>
            <a:ext cx="7873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465" name="Google Shape;465;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21"/>
          <p:cNvSpPr txBox="1"/>
          <p:nvPr/>
        </p:nvSpPr>
        <p:spPr>
          <a:xfrm>
            <a:off x="6735575" y="2976075"/>
            <a:ext cx="15615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112.g: Assess the fit of a function using the correlation coefficient, residuals, and other tools.</a:t>
            </a:r>
            <a:endParaRPr b="1" i="0" sz="1100" u="none" cap="none" strike="noStrike">
              <a:solidFill>
                <a:srgbClr val="145758"/>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100"/>
              <a:buFont typeface="Arial"/>
              <a:buNone/>
            </a:pPr>
            <a:r>
              <a:t/>
            </a:r>
            <a:endParaRPr b="1" i="0" sz="1100" u="none" cap="none" strike="noStrike">
              <a:solidFill>
                <a:srgbClr val="145758"/>
              </a:solidFill>
              <a:latin typeface="Proxima Nova"/>
              <a:ea typeface="Proxima Nova"/>
              <a:cs typeface="Proxima Nova"/>
              <a:sym typeface="Proxima Nova"/>
            </a:endParaRPr>
          </a:p>
        </p:txBody>
      </p:sp>
      <p:sp>
        <p:nvSpPr>
          <p:cNvPr id="467" name="Google Shape;467;p21"/>
          <p:cNvSpPr txBox="1"/>
          <p:nvPr/>
        </p:nvSpPr>
        <p:spPr>
          <a:xfrm>
            <a:off x="615900" y="1141350"/>
            <a:ext cx="5917800" cy="3257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 sz="1600" u="none" cap="none" strike="noStrike">
                <a:solidFill>
                  <a:schemeClr val="lt1"/>
                </a:solidFill>
                <a:latin typeface="DM Sans"/>
                <a:ea typeface="DM Sans"/>
                <a:cs typeface="DM Sans"/>
                <a:sym typeface="DM Sans"/>
              </a:rPr>
              <a:t>Part 1: Making Sense of a Scatter Plot</a:t>
            </a:r>
            <a:endParaRPr b="1" i="0" sz="16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 sz="1600" u="none" cap="none" strike="noStrike">
                <a:solidFill>
                  <a:schemeClr val="lt1"/>
                </a:solidFill>
                <a:latin typeface="DM Sans"/>
                <a:ea typeface="DM Sans"/>
                <a:cs typeface="DM Sans"/>
                <a:sym typeface="DM Sans"/>
              </a:rPr>
              <a:t xml:space="preserve">Students are invited to consider graduation rates and the factors that might impact them, using discussion questions such as these: </a:t>
            </a:r>
            <a:endParaRPr b="0" i="0" sz="1600" u="none" cap="none" strike="noStrike">
              <a:solidFill>
                <a:schemeClr val="lt1"/>
              </a:solidFill>
              <a:latin typeface="DM Sans"/>
              <a:ea typeface="DM Sans"/>
              <a:cs typeface="DM Sans"/>
              <a:sym typeface="DM Sans"/>
            </a:endParaRPr>
          </a:p>
          <a:p>
            <a:pPr indent="-330200" lvl="0" marL="457200" marR="0" rtl="0" algn="l">
              <a:lnSpc>
                <a:spcPct val="115000"/>
              </a:lnSpc>
              <a:spcBef>
                <a:spcPts val="1200"/>
              </a:spcBef>
              <a:spcAft>
                <a:spcPts val="0"/>
              </a:spcAft>
              <a:buClr>
                <a:schemeClr val="lt1"/>
              </a:buClr>
              <a:buSzPts val="1600"/>
              <a:buFont typeface="DM Sans"/>
              <a:buChar char="●"/>
            </a:pPr>
            <a:r>
              <a:rPr b="0" i="1" lang="en" sz="1600" u="none" cap="none" strike="noStrike">
                <a:solidFill>
                  <a:schemeClr val="lt1"/>
                </a:solidFill>
                <a:latin typeface="DM Sans"/>
                <a:ea typeface="DM Sans"/>
                <a:cs typeface="DM Sans"/>
                <a:sym typeface="DM Sans"/>
              </a:rPr>
              <a:t xml:space="preserve">What do you think a state’s “graduation rate” is? </a:t>
            </a:r>
            <a:endParaRPr b="0" i="1" sz="1600" u="none" cap="none" strike="noStrike">
              <a:solidFill>
                <a:schemeClr val="lt1"/>
              </a:solidFill>
              <a:latin typeface="DM Sans"/>
              <a:ea typeface="DM Sans"/>
              <a:cs typeface="DM Sans"/>
              <a:sym typeface="DM Sans"/>
            </a:endParaRPr>
          </a:p>
          <a:p>
            <a:pPr indent="-330200" lvl="0" marL="457200" marR="0" rtl="0" algn="l">
              <a:lnSpc>
                <a:spcPct val="115000"/>
              </a:lnSpc>
              <a:spcBef>
                <a:spcPts val="0"/>
              </a:spcBef>
              <a:spcAft>
                <a:spcPts val="0"/>
              </a:spcAft>
              <a:buClr>
                <a:schemeClr val="lt1"/>
              </a:buClr>
              <a:buSzPts val="1600"/>
              <a:buFont typeface="DM Sans"/>
              <a:buChar char="●"/>
            </a:pPr>
            <a:r>
              <a:rPr b="0" i="1" lang="en" sz="1600" u="none" cap="none" strike="noStrike">
                <a:solidFill>
                  <a:schemeClr val="lt1"/>
                </a:solidFill>
                <a:latin typeface="DM Sans"/>
                <a:ea typeface="DM Sans"/>
                <a:cs typeface="DM Sans"/>
                <a:sym typeface="DM Sans"/>
              </a:rPr>
              <a:t>What factors might cause a state’s graduation rate to be higher or lower?</a:t>
            </a:r>
            <a:endParaRPr b="0" i="0" sz="16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 sz="1600" u="none" cap="none" strike="noStrike">
                <a:solidFill>
                  <a:schemeClr val="lt1"/>
                </a:solidFill>
                <a:latin typeface="DM Sans"/>
                <a:ea typeface="DM Sans"/>
                <a:cs typeface="DM Sans"/>
                <a:sym typeface="DM Sans"/>
              </a:rPr>
              <a:t xml:space="preserve">After discussing, students are provided this scatterplot and told that each point represents a state; the response variable is the state’s graduation rate.  </a:t>
            </a:r>
            <a:endParaRPr b="0" i="0" sz="1600" u="none" cap="none" strike="noStrike">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71" name="Shape 471"/>
        <p:cNvGrpSpPr/>
        <p:nvPr/>
      </p:nvGrpSpPr>
      <p:grpSpPr>
        <a:xfrm>
          <a:off x="0" y="0"/>
          <a:ext cx="0" cy="0"/>
          <a:chOff x="0" y="0"/>
          <a:chExt cx="0" cy="0"/>
        </a:xfrm>
      </p:grpSpPr>
      <p:sp>
        <p:nvSpPr>
          <p:cNvPr id="472" name="Google Shape;472;p2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M112 Modeling with Data: Two-Variable Measurement Data,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73" name="Google Shape;473;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74" name="Google Shape;474;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75" name="Google Shape;475;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6" name="Google Shape;476;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477" name="Google Shape;477;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78" name="Google Shape;478;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79" name="Google Shape;479;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83" name="Shape 483"/>
        <p:cNvGrpSpPr/>
        <p:nvPr/>
      </p:nvGrpSpPr>
      <p:grpSpPr>
        <a:xfrm>
          <a:off x="0" y="0"/>
          <a:ext cx="0" cy="0"/>
          <a:chOff x="0" y="0"/>
          <a:chExt cx="0" cy="0"/>
        </a:xfrm>
      </p:grpSpPr>
      <p:sp>
        <p:nvSpPr>
          <p:cNvPr id="484" name="Google Shape;484;p23"/>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M112 Modeling with Data: Two-Variable Measurement Data,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85" name="Google Shape;485;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86" name="Google Shape;486;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87" name="Google Shape;487;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88" name="Google Shape;488;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89" name="Google Shape;489;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90" name="Google Shape;490;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91" name="Google Shape;491;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492" name="Google Shape;492;p23"/>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96" name="Shape 496"/>
        <p:cNvGrpSpPr/>
        <p:nvPr/>
      </p:nvGrpSpPr>
      <p:grpSpPr>
        <a:xfrm>
          <a:off x="0" y="0"/>
          <a:ext cx="0" cy="0"/>
          <a:chOff x="0" y="0"/>
          <a:chExt cx="0" cy="0"/>
        </a:xfrm>
      </p:grpSpPr>
      <p:sp>
        <p:nvSpPr>
          <p:cNvPr id="497" name="Google Shape;497;p24"/>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M112 Modeling with Data: Two-Variable Measurement Data,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98" name="Google Shape;498;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99" name="Google Shape;499;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00" name="Google Shape;500;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01" name="Google Shape;501;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02" name="Google Shape;502;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503" name="Google Shape;503;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Share what </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505" name="Google Shape;505;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06" name="Google Shape;506;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10" name="Shape 510"/>
        <p:cNvGrpSpPr/>
        <p:nvPr/>
      </p:nvGrpSpPr>
      <p:grpSpPr>
        <a:xfrm>
          <a:off x="0" y="0"/>
          <a:ext cx="0" cy="0"/>
          <a:chOff x="0" y="0"/>
          <a:chExt cx="0" cy="0"/>
        </a:xfrm>
      </p:grpSpPr>
      <p:cxnSp>
        <p:nvCxnSpPr>
          <p:cNvPr id="511" name="Google Shape;511;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12" name="Google Shape;512;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513" name="Google Shape;513;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17" name="Shape 517"/>
        <p:cNvGrpSpPr/>
        <p:nvPr/>
      </p:nvGrpSpPr>
      <p:grpSpPr>
        <a:xfrm>
          <a:off x="0" y="0"/>
          <a:ext cx="0" cy="0"/>
          <a:chOff x="0" y="0"/>
          <a:chExt cx="0" cy="0"/>
        </a:xfrm>
      </p:grpSpPr>
      <p:cxnSp>
        <p:nvCxnSpPr>
          <p:cNvPr id="518" name="Google Shape;518;p2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19" name="Google Shape;519;p2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20" name="Google Shape;520;p26"/>
          <p:cNvSpPr txBox="1"/>
          <p:nvPr/>
        </p:nvSpPr>
        <p:spPr>
          <a:xfrm>
            <a:off x="664600" y="1027825"/>
            <a:ext cx="7924800" cy="3463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200"/>
              </a:spcAft>
              <a:buClr>
                <a:srgbClr val="000000"/>
              </a:buClr>
              <a:buSzPts val="1100"/>
              <a:buFont typeface="Arial"/>
              <a:buNone/>
            </a:pPr>
            <a:r>
              <a:rPr b="0" i="0" lang="en" sz="1800" u="none" cap="none" strike="noStrike">
                <a:solidFill>
                  <a:srgbClr val="FFFFFF"/>
                </a:solidFill>
                <a:latin typeface="DM Sans"/>
                <a:ea typeface="DM Sans"/>
                <a:cs typeface="DM Sans"/>
                <a:sym typeface="DM Sans"/>
              </a:rPr>
              <a:t xml:space="preserve">“The development of mathematical understanding over the course of human history and for students in classrooms today relies on diverse and multidimensional ways of thinking, learning, and knowing (Boaler &amp; Staples, 2008; Joseph, 2011). Ability labels obscure and distort this fact, compressing mathematical ability into a single linear scale. For example, a student may be fast and accurate with arithmetic computations but struggle to explain their reasoning. Teachers may label such a student “high” or “advanced” because the predominant culture privileges quick computation as an indicator of mathematical ability. But this label omits many important facets of the student’s current strengths and learning needs.”  -National Council of Teachers of Mathematics </a:t>
            </a:r>
            <a:endParaRPr b="0" i="0" sz="1500" u="none" cap="none" strike="noStrike">
              <a:solidFill>
                <a:srgbClr val="FFFFFF"/>
              </a:solidFill>
              <a:latin typeface="DM Sans"/>
              <a:ea typeface="DM Sans"/>
              <a:cs typeface="DM Sans"/>
              <a:sym typeface="DM Sans"/>
            </a:endParaRPr>
          </a:p>
        </p:txBody>
      </p:sp>
      <p:sp>
        <p:nvSpPr>
          <p:cNvPr id="521" name="Google Shape;521;p26"/>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5" name="Shape 525"/>
        <p:cNvGrpSpPr/>
        <p:nvPr/>
      </p:nvGrpSpPr>
      <p:grpSpPr>
        <a:xfrm>
          <a:off x="0" y="0"/>
          <a:ext cx="0" cy="0"/>
          <a:chOff x="0" y="0"/>
          <a:chExt cx="0" cy="0"/>
        </a:xfrm>
      </p:grpSpPr>
      <p:sp>
        <p:nvSpPr>
          <p:cNvPr id="526" name="Google Shape;526;p2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527" name="Google Shape;527;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528" name="Google Shape;528;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529" name="Google Shape;529;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530" name="Google Shape;530;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531" name="Google Shape;531;p27"/>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
        <p:nvSpPr>
          <p:cNvPr id="532" name="Google Shape;532;p27"/>
          <p:cNvSpPr/>
          <p:nvPr/>
        </p:nvSpPr>
        <p:spPr>
          <a:xfrm>
            <a:off x="0" y="-1"/>
            <a:ext cx="9375620" cy="4571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graph with writing on it  Description automatically generated" id="533" name="Google Shape;533;p27"/>
          <p:cNvPicPr preferRelativeResize="0"/>
          <p:nvPr/>
        </p:nvPicPr>
        <p:blipFill rotWithShape="1">
          <a:blip r:embed="rId3">
            <a:alphaModFix/>
          </a:blip>
          <a:srcRect b="0" l="0" r="0" t="35974"/>
          <a:stretch/>
        </p:blipFill>
        <p:spPr>
          <a:xfrm>
            <a:off x="3773471" y="492950"/>
            <a:ext cx="5194359" cy="409379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7" name="Shape 537"/>
        <p:cNvGrpSpPr/>
        <p:nvPr/>
      </p:nvGrpSpPr>
      <p:grpSpPr>
        <a:xfrm>
          <a:off x="0" y="0"/>
          <a:ext cx="0" cy="0"/>
          <a:chOff x="0" y="0"/>
          <a:chExt cx="0" cy="0"/>
        </a:xfrm>
      </p:grpSpPr>
      <p:cxnSp>
        <p:nvCxnSpPr>
          <p:cNvPr id="538" name="Google Shape;538;p28"/>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539" name="Google Shape;539;p28"/>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540" name="Google Shape;540;p28"/>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2400" u="none" cap="none" strike="noStrike">
              <a:solidFill>
                <a:schemeClr val="dk1"/>
              </a:solidFill>
              <a:latin typeface="Nanum Myeongjo"/>
              <a:ea typeface="Nanum Myeongjo"/>
              <a:cs typeface="Nanum Myeongjo"/>
              <a:sym typeface="Nanum Myeongjo"/>
            </a:endParaRPr>
          </a:p>
        </p:txBody>
      </p:sp>
      <p:sp>
        <p:nvSpPr>
          <p:cNvPr id="541" name="Google Shape;541;p28"/>
          <p:cNvSpPr/>
          <p:nvPr/>
        </p:nvSpPr>
        <p:spPr>
          <a:xfrm>
            <a:off x="1754212" y="27316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28"/>
          <p:cNvSpPr txBox="1"/>
          <p:nvPr/>
        </p:nvSpPr>
        <p:spPr>
          <a:xfrm>
            <a:off x="2057516" y="335011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543" name="Google Shape;543;p28"/>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544" name="Google Shape;544;p28"/>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sp>
        <p:nvSpPr>
          <p:cNvPr id="545" name="Google Shape;545;p28"/>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pic>
        <p:nvPicPr>
          <p:cNvPr descr="A graph with writing on it  Description automatically generated" id="546" name="Google Shape;546;p28"/>
          <p:cNvPicPr preferRelativeResize="0"/>
          <p:nvPr/>
        </p:nvPicPr>
        <p:blipFill rotWithShape="1">
          <a:blip r:embed="rId3">
            <a:alphaModFix/>
          </a:blip>
          <a:srcRect b="0" l="0" r="0" t="35975"/>
          <a:stretch/>
        </p:blipFill>
        <p:spPr>
          <a:xfrm>
            <a:off x="3773471" y="492950"/>
            <a:ext cx="5194359" cy="409379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50" name="Shape 550"/>
        <p:cNvGrpSpPr/>
        <p:nvPr/>
      </p:nvGrpSpPr>
      <p:grpSpPr>
        <a:xfrm>
          <a:off x="0" y="0"/>
          <a:ext cx="0" cy="0"/>
          <a:chOff x="0" y="0"/>
          <a:chExt cx="0" cy="0"/>
        </a:xfrm>
      </p:grpSpPr>
      <p:graphicFrame>
        <p:nvGraphicFramePr>
          <p:cNvPr id="551" name="Google Shape;551;p29"/>
          <p:cNvGraphicFramePr/>
          <p:nvPr/>
        </p:nvGraphicFramePr>
        <p:xfrm>
          <a:off x="909850" y="1335225"/>
          <a:ext cx="3000000" cy="3000000"/>
        </p:xfrm>
        <a:graphic>
          <a:graphicData uri="http://schemas.openxmlformats.org/drawingml/2006/table">
            <a:tbl>
              <a:tblPr>
                <a:noFill/>
                <a:tableStyleId>{1B63BAC1-23A7-47FA-99F3-030D5271ECC6}</a:tableStyleId>
              </a:tblPr>
              <a:tblGrid>
                <a:gridCol w="2677225"/>
                <a:gridCol w="2807825"/>
                <a:gridCol w="1839225"/>
              </a:tblGrid>
              <a:tr h="5000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cxnSp>
        <p:nvCxnSpPr>
          <p:cNvPr id="552" name="Google Shape;552;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53" name="Google Shape;553;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54" name="Google Shape;554;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sp>
        <p:nvSpPr>
          <p:cNvPr id="555" name="Google Shape;555;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6" name="Google Shape;556;p29"/>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What resonates with you? What questions surace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60" name="Shape 560"/>
        <p:cNvGrpSpPr/>
        <p:nvPr/>
      </p:nvGrpSpPr>
      <p:grpSpPr>
        <a:xfrm>
          <a:off x="0" y="0"/>
          <a:ext cx="0" cy="0"/>
          <a:chOff x="0" y="0"/>
          <a:chExt cx="0" cy="0"/>
        </a:xfrm>
      </p:grpSpPr>
      <p:cxnSp>
        <p:nvCxnSpPr>
          <p:cNvPr id="561" name="Google Shape;561;p3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62" name="Google Shape;562;p3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63" name="Google Shape;563;p30"/>
          <p:cNvSpPr txBox="1"/>
          <p:nvPr/>
        </p:nvSpPr>
        <p:spPr>
          <a:xfrm>
            <a:off x="651600" y="1221875"/>
            <a:ext cx="7762200" cy="3448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 xml:space="preserve">The best learning is driven by students’ authentic questions- the kinds of wonderings that keep them up at night and light their cognitive fires. As an educator and instructional leader, you have the power to model relentless curiosity and the power of inquiry </a:t>
            </a:r>
            <a:r>
              <a:rPr b="0" i="0" lang="en" sz="2000" u="none" cap="none" strike="noStrike">
                <a:solidFill>
                  <a:schemeClr val="lt1"/>
                </a:solidFill>
                <a:latin typeface="DM Sans"/>
                <a:ea typeface="DM Sans"/>
                <a:cs typeface="DM Sans"/>
                <a:sym typeface="DM Sans"/>
              </a:rPr>
              <a:t>(Safir and Dugan, 2021, p. 112).</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000" u="none" cap="none" strike="noStrike">
              <a:solidFill>
                <a:schemeClr val="lt1"/>
              </a:solidFill>
              <a:latin typeface="DM Sans"/>
              <a:ea typeface="DM Sans"/>
              <a:cs typeface="DM Sans"/>
              <a:sym typeface="DM Sans"/>
            </a:endParaRPr>
          </a:p>
          <a:p>
            <a:pPr indent="0" lvl="0" marL="457200" marR="0" rtl="0" algn="l">
              <a:lnSpc>
                <a:spcPct val="115000"/>
              </a:lnSpc>
              <a:spcBef>
                <a:spcPts val="1200"/>
              </a:spcBef>
              <a:spcAft>
                <a:spcPts val="0"/>
              </a:spcAft>
              <a:buClr>
                <a:schemeClr val="dk1"/>
              </a:buClr>
              <a:buSzPts val="1100"/>
              <a:buFont typeface="Arial"/>
              <a:buNone/>
            </a:pPr>
            <a:r>
              <a:rPr b="0" i="0" lang="en" sz="1200" u="none" cap="none" strike="noStrike">
                <a:solidFill>
                  <a:schemeClr val="lt1"/>
                </a:solidFill>
                <a:latin typeface="DM Sans"/>
                <a:ea typeface="DM Sans"/>
                <a:cs typeface="DM Sans"/>
                <a:sym typeface="DM Sans"/>
              </a:rPr>
              <a:t xml:space="preserve">Source: Safir, Shane, and Jamila Dugan. Street Data: A Next-Generation Model for Equity, Pedagogy, and School Transformation. Corwin, 2021. </a:t>
            </a:r>
            <a:endParaRPr b="0" i="0" sz="2300" u="none" cap="none" strike="noStrike">
              <a:solidFill>
                <a:schemeClr val="lt1"/>
              </a:solidFill>
              <a:latin typeface="DM Sans"/>
              <a:ea typeface="DM Sans"/>
              <a:cs typeface="DM Sans"/>
              <a:sym typeface="DM Sans"/>
            </a:endParaRPr>
          </a:p>
        </p:txBody>
      </p:sp>
      <p:sp>
        <p:nvSpPr>
          <p:cNvPr id="564" name="Google Shape;564;p30"/>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68" name="Shape 568"/>
        <p:cNvGrpSpPr/>
        <p:nvPr/>
      </p:nvGrpSpPr>
      <p:grpSpPr>
        <a:xfrm>
          <a:off x="0" y="0"/>
          <a:ext cx="0" cy="0"/>
          <a:chOff x="0" y="0"/>
          <a:chExt cx="0" cy="0"/>
        </a:xfrm>
      </p:grpSpPr>
      <p:cxnSp>
        <p:nvCxnSpPr>
          <p:cNvPr id="569" name="Google Shape;569;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570" name="Google Shape;570;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571" name="Google Shape;571;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72" name="Google Shape;572;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73" name="Google Shape;573;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74" name="Google Shape;574;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75" name="Google Shape;575;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76" name="Google Shape;576;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577" name="Google Shape;577;p31"/>
          <p:cNvSpPr txBox="1"/>
          <p:nvPr/>
        </p:nvSpPr>
        <p:spPr>
          <a:xfrm>
            <a:off x="325175" y="2843600"/>
            <a:ext cx="2169900" cy="4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1"/>
                </a:solidFill>
                <a:latin typeface="DM Sans"/>
                <a:ea typeface="DM Sans"/>
                <a:cs typeface="DM Sans"/>
                <a:sym typeface="DM Sans"/>
              </a:rPr>
              <a:t>112.g: Assess the fit of a function using the correlation coefficient, residuals, and other tools.</a:t>
            </a:r>
            <a:endParaRPr b="1" i="0" sz="1000" u="none" cap="none" strike="noStrike">
              <a:solidFill>
                <a:schemeClr val="dk1"/>
              </a:solidFill>
              <a:latin typeface="DM Sans"/>
              <a:ea typeface="DM Sans"/>
              <a:cs typeface="DM Sans"/>
              <a:sym typeface="DM Sans"/>
            </a:endParaRPr>
          </a:p>
        </p:txBody>
      </p:sp>
      <p:cxnSp>
        <p:nvCxnSpPr>
          <p:cNvPr id="578" name="Google Shape;578;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579" name="Google Shape;579;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580" name="Google Shape;580;p31"/>
          <p:cNvSpPr txBox="1"/>
          <p:nvPr/>
        </p:nvSpPr>
        <p:spPr>
          <a:xfrm>
            <a:off x="3008088" y="1262550"/>
            <a:ext cx="1665900" cy="2583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581" name="Google Shape;581;p31"/>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582" name="Google Shape;582;p31"/>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86" name="Shape 586"/>
        <p:cNvGrpSpPr/>
        <p:nvPr/>
      </p:nvGrpSpPr>
      <p:grpSpPr>
        <a:xfrm>
          <a:off x="0" y="0"/>
          <a:ext cx="0" cy="0"/>
          <a:chOff x="0" y="0"/>
          <a:chExt cx="0" cy="0"/>
        </a:xfrm>
      </p:grpSpPr>
      <p:cxnSp>
        <p:nvCxnSpPr>
          <p:cNvPr id="587" name="Google Shape;587;g34b4ee1c55f_0_21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588" name="Google Shape;588;g34b4ee1c55f_0_217"/>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589" name="Google Shape;589;g34b4ee1c55f_0_217"/>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590" name="Google Shape;590;g34b4ee1c55f_0_217"/>
          <p:cNvGraphicFramePr/>
          <p:nvPr/>
        </p:nvGraphicFramePr>
        <p:xfrm>
          <a:off x="1329888" y="1246550"/>
          <a:ext cx="3000000" cy="3000000"/>
        </p:xfrm>
        <a:graphic>
          <a:graphicData uri="http://schemas.openxmlformats.org/drawingml/2006/table">
            <a:tbl>
              <a:tblPr>
                <a:noFill/>
                <a:tableStyleId>{1B63BAC1-23A7-47FA-99F3-030D5271ECC6}</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591" name="Google Shape;591;g34b4ee1c55f_0_217"/>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592" name="Google Shape;592;g34b4ee1c55f_0_217"/>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593" name="Google Shape;593;g34b4ee1c55f_0_217"/>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594" name="Google Shape;594;g34b4ee1c55f_0_217"/>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595" name="Google Shape;595;g34b4ee1c55f_0_217"/>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596" name="Google Shape;596;g34b4ee1c55f_0_217"/>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g34b4ee1c55f_0_217"/>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g34b4ee1c55f_0_217"/>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599" name="Google Shape;599;g34b4ee1c55f_0_217"/>
          <p:cNvGraphicFramePr/>
          <p:nvPr/>
        </p:nvGraphicFramePr>
        <p:xfrm>
          <a:off x="5926900" y="2474950"/>
          <a:ext cx="3000000" cy="3000000"/>
        </p:xfrm>
        <a:graphic>
          <a:graphicData uri="http://schemas.openxmlformats.org/drawingml/2006/table">
            <a:tbl>
              <a:tblPr>
                <a:noFill/>
                <a:tableStyleId>{16699606-5ABF-4915-BF84-A0027DE0BC47}</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600" name="Google Shape;600;g34b4ee1c55f_0_217"/>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1" name="Google Shape;601;g34b4ee1c55f_0_217"/>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602" name="Google Shape;602;g34b4ee1c55f_0_217"/>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06" name="Shape 606"/>
        <p:cNvGrpSpPr/>
        <p:nvPr/>
      </p:nvGrpSpPr>
      <p:grpSpPr>
        <a:xfrm>
          <a:off x="0" y="0"/>
          <a:ext cx="0" cy="0"/>
          <a:chOff x="0" y="0"/>
          <a:chExt cx="0" cy="0"/>
        </a:xfrm>
      </p:grpSpPr>
      <p:cxnSp>
        <p:nvCxnSpPr>
          <p:cNvPr id="607" name="Google Shape;607;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08" name="Google Shape;608;p33"/>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09" name="Google Shape;609;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10" name="Google Shape;610;p33"/>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611" name="Google Shape;611;p33"/>
          <p:cNvSpPr/>
          <p:nvPr/>
        </p:nvSpPr>
        <p:spPr>
          <a:xfrm flipH="1" rot="10800000">
            <a:off x="4760956" y="-372520"/>
            <a:ext cx="2246193" cy="4571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p33"/>
          <p:cNvSpPr/>
          <p:nvPr/>
        </p:nvSpPr>
        <p:spPr>
          <a:xfrm>
            <a:off x="4106331" y="324857"/>
            <a:ext cx="3628564" cy="4571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questionnaire with writing on it  Description automatically generated" id="613" name="Google Shape;613;p33"/>
          <p:cNvPicPr preferRelativeResize="0"/>
          <p:nvPr/>
        </p:nvPicPr>
        <p:blipFill rotWithShape="1">
          <a:blip r:embed="rId3">
            <a:alphaModFix/>
          </a:blip>
          <a:srcRect b="0" l="0" r="0" t="0"/>
          <a:stretch/>
        </p:blipFill>
        <p:spPr>
          <a:xfrm>
            <a:off x="4410401" y="-14667"/>
            <a:ext cx="3942508" cy="5149783"/>
          </a:xfrm>
          <a:prstGeom prst="rect">
            <a:avLst/>
          </a:prstGeom>
          <a:noFill/>
          <a:ln>
            <a:noFill/>
          </a:ln>
        </p:spPr>
      </p:pic>
      <p:sp>
        <p:nvSpPr>
          <p:cNvPr id="614" name="Google Shape;614;p33"/>
          <p:cNvSpPr/>
          <p:nvPr/>
        </p:nvSpPr>
        <p:spPr>
          <a:xfrm>
            <a:off x="1101250" y="324857"/>
            <a:ext cx="5444186" cy="4571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graph with writing on it  Description automatically generated" id="615" name="Google Shape;615;p33"/>
          <p:cNvPicPr preferRelativeResize="0"/>
          <p:nvPr/>
        </p:nvPicPr>
        <p:blipFill rotWithShape="1">
          <a:blip r:embed="rId4">
            <a:alphaModFix/>
          </a:blip>
          <a:srcRect b="0" l="0" r="0" t="0"/>
          <a:stretch/>
        </p:blipFill>
        <p:spPr>
          <a:xfrm>
            <a:off x="1023555" y="965096"/>
            <a:ext cx="3393015" cy="4176604"/>
          </a:xfrm>
          <a:prstGeom prst="rect">
            <a:avLst/>
          </a:prstGeom>
          <a:noFill/>
          <a:ln>
            <a:noFill/>
          </a:ln>
        </p:spPr>
      </p:pic>
      <p:sp>
        <p:nvSpPr>
          <p:cNvPr id="616" name="Google Shape;616;p33"/>
          <p:cNvSpPr/>
          <p:nvPr/>
        </p:nvSpPr>
        <p:spPr>
          <a:xfrm>
            <a:off x="-69066" y="2711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7" name="Google Shape;617;p33"/>
          <p:cNvSpPr txBox="1"/>
          <p:nvPr/>
        </p:nvSpPr>
        <p:spPr>
          <a:xfrm>
            <a:off x="126984" y="340432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21" name="Shape 621"/>
        <p:cNvGrpSpPr/>
        <p:nvPr/>
      </p:nvGrpSpPr>
      <p:grpSpPr>
        <a:xfrm>
          <a:off x="0" y="0"/>
          <a:ext cx="0" cy="0"/>
          <a:chOff x="0" y="0"/>
          <a:chExt cx="0" cy="0"/>
        </a:xfrm>
      </p:grpSpPr>
      <p:cxnSp>
        <p:nvCxnSpPr>
          <p:cNvPr id="622" name="Google Shape;622;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23" name="Google Shape;623;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24" name="Google Shape;624;p34"/>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625" name="Google Shape;625;p34"/>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626" name="Google Shape;626;p34"/>
          <p:cNvSpPr/>
          <p:nvPr/>
        </p:nvSpPr>
        <p:spPr>
          <a:xfrm>
            <a:off x="962347" y="760650"/>
            <a:ext cx="9144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paper with text and drawings on it  Description automatically generated" id="627" name="Google Shape;627;p34"/>
          <p:cNvPicPr preferRelativeResize="0"/>
          <p:nvPr/>
        </p:nvPicPr>
        <p:blipFill rotWithShape="1">
          <a:blip r:embed="rId3">
            <a:alphaModFix/>
          </a:blip>
          <a:srcRect b="0" l="0" r="0" t="0"/>
          <a:stretch/>
        </p:blipFill>
        <p:spPr>
          <a:xfrm>
            <a:off x="1077203" y="742644"/>
            <a:ext cx="6989594" cy="4400856"/>
          </a:xfrm>
          <a:prstGeom prst="rect">
            <a:avLst/>
          </a:prstGeom>
          <a:noFill/>
          <a:ln>
            <a:noFill/>
          </a:ln>
        </p:spPr>
      </p:pic>
      <p:sp>
        <p:nvSpPr>
          <p:cNvPr id="628" name="Google Shape;628;p34"/>
          <p:cNvSpPr/>
          <p:nvPr/>
        </p:nvSpPr>
        <p:spPr>
          <a:xfrm>
            <a:off x="58799" y="25717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 name="Google Shape;629;p34"/>
          <p:cNvSpPr txBox="1"/>
          <p:nvPr/>
        </p:nvSpPr>
        <p:spPr>
          <a:xfrm>
            <a:off x="254849" y="32985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33" name="Shape 633"/>
        <p:cNvGrpSpPr/>
        <p:nvPr/>
      </p:nvGrpSpPr>
      <p:grpSpPr>
        <a:xfrm>
          <a:off x="0" y="0"/>
          <a:ext cx="0" cy="0"/>
          <a:chOff x="0" y="0"/>
          <a:chExt cx="0" cy="0"/>
        </a:xfrm>
      </p:grpSpPr>
      <p:cxnSp>
        <p:nvCxnSpPr>
          <p:cNvPr id="634" name="Google Shape;634;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35" name="Google Shape;635;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36" name="Google Shape;636;p35"/>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637" name="Google Shape;637;p35"/>
          <p:cNvSpPr/>
          <p:nvPr/>
        </p:nvSpPr>
        <p:spPr>
          <a:xfrm>
            <a:off x="1282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p35"/>
          <p:cNvSpPr txBox="1"/>
          <p:nvPr/>
        </p:nvSpPr>
        <p:spPr>
          <a:xfrm>
            <a:off x="277798"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
        <p:nvSpPr>
          <p:cNvPr id="639" name="Google Shape;639;p35"/>
          <p:cNvSpPr/>
          <p:nvPr/>
        </p:nvSpPr>
        <p:spPr>
          <a:xfrm flipH="1" rot="10800000">
            <a:off x="5346442" y="-3587801"/>
            <a:ext cx="3089205" cy="4571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paper with writing on it  Description automatically generated" id="640" name="Google Shape;640;p35"/>
          <p:cNvPicPr preferRelativeResize="0"/>
          <p:nvPr/>
        </p:nvPicPr>
        <p:blipFill rotWithShape="1">
          <a:blip r:embed="rId3">
            <a:alphaModFix/>
          </a:blip>
          <a:srcRect b="0" l="0" r="0" t="0"/>
          <a:stretch/>
        </p:blipFill>
        <p:spPr>
          <a:xfrm>
            <a:off x="5109567" y="465452"/>
            <a:ext cx="3581089" cy="4211095"/>
          </a:xfrm>
          <a:prstGeom prst="rect">
            <a:avLst/>
          </a:prstGeom>
          <a:noFill/>
          <a:ln>
            <a:noFill/>
          </a:ln>
        </p:spPr>
      </p:pic>
      <p:sp>
        <p:nvSpPr>
          <p:cNvPr id="641" name="Google Shape;641;p35"/>
          <p:cNvSpPr/>
          <p:nvPr/>
        </p:nvSpPr>
        <p:spPr>
          <a:xfrm flipH="1" rot="10800000">
            <a:off x="2924961" y="-861377"/>
            <a:ext cx="5732477" cy="4571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paper with writing on it  Description automatically generated" id="642" name="Google Shape;642;p35"/>
          <p:cNvPicPr preferRelativeResize="0"/>
          <p:nvPr/>
        </p:nvPicPr>
        <p:blipFill rotWithShape="1">
          <a:blip r:embed="rId4">
            <a:alphaModFix/>
          </a:blip>
          <a:srcRect b="0" l="0" r="0" t="0"/>
          <a:stretch/>
        </p:blipFill>
        <p:spPr>
          <a:xfrm>
            <a:off x="2272556" y="953102"/>
            <a:ext cx="2860114" cy="372344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46" name="Shape 646"/>
        <p:cNvGrpSpPr/>
        <p:nvPr/>
      </p:nvGrpSpPr>
      <p:grpSpPr>
        <a:xfrm>
          <a:off x="0" y="0"/>
          <a:ext cx="0" cy="0"/>
          <a:chOff x="0" y="0"/>
          <a:chExt cx="0" cy="0"/>
        </a:xfrm>
      </p:grpSpPr>
      <p:cxnSp>
        <p:nvCxnSpPr>
          <p:cNvPr id="647" name="Google Shape;647;p3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48" name="Google Shape;648;p3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49" name="Google Shape;649;p36"/>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650" name="Google Shape;650;p36"/>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651" name="Google Shape;651;p36"/>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p36"/>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56" name="Shape 656"/>
        <p:cNvGrpSpPr/>
        <p:nvPr/>
      </p:nvGrpSpPr>
      <p:grpSpPr>
        <a:xfrm>
          <a:off x="0" y="0"/>
          <a:ext cx="0" cy="0"/>
          <a:chOff x="0" y="0"/>
          <a:chExt cx="0" cy="0"/>
        </a:xfrm>
      </p:grpSpPr>
      <p:cxnSp>
        <p:nvCxnSpPr>
          <p:cNvPr id="657" name="Google Shape;657;p37"/>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58" name="Google Shape;658;p37"/>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659" name="Google Shape;659;p37"/>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63" name="Shape 663"/>
        <p:cNvGrpSpPr/>
        <p:nvPr/>
      </p:nvGrpSpPr>
      <p:grpSpPr>
        <a:xfrm>
          <a:off x="0" y="0"/>
          <a:ext cx="0" cy="0"/>
          <a:chOff x="0" y="0"/>
          <a:chExt cx="0" cy="0"/>
        </a:xfrm>
      </p:grpSpPr>
      <p:cxnSp>
        <p:nvCxnSpPr>
          <p:cNvPr id="664" name="Google Shape;664;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65" name="Google Shape;665;p38"/>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666" name="Google Shape;666;p38"/>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sp>
        <p:nvSpPr>
          <p:cNvPr id="667" name="Google Shape;667;p38"/>
          <p:cNvSpPr txBox="1"/>
          <p:nvPr/>
        </p:nvSpPr>
        <p:spPr>
          <a:xfrm>
            <a:off x="901450" y="1078200"/>
            <a:ext cx="5991900" cy="33936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1400" u="none" cap="none" strike="noStrike">
                <a:solidFill>
                  <a:srgbClr val="1F1F1F"/>
                </a:solidFill>
                <a:latin typeface="IBM Plex Sans"/>
                <a:ea typeface="IBM Plex Sans"/>
                <a:cs typeface="IBM Plex Sans"/>
                <a:sym typeface="IBM Plex Sans"/>
              </a:rPr>
              <a:t>Step 1: Developing a Statistical Question</a:t>
            </a:r>
            <a:endParaRPr b="1" i="0" sz="14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chemeClr val="dk1"/>
              </a:buClr>
              <a:buSzPts val="1100"/>
              <a:buFont typeface="Arial"/>
              <a:buNone/>
            </a:pPr>
            <a:r>
              <a:t/>
            </a:r>
            <a:endParaRPr b="1" i="0" sz="14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chemeClr val="dk1"/>
              </a:buClr>
              <a:buSzPts val="1100"/>
              <a:buFont typeface="Arial"/>
              <a:buNone/>
            </a:pPr>
            <a:r>
              <a:rPr b="0" i="0" lang="en" sz="1400" u="none" cap="none" strike="noStrike">
                <a:solidFill>
                  <a:srgbClr val="1F1F1F"/>
                </a:solidFill>
                <a:latin typeface="IBM Plex Sans"/>
                <a:ea typeface="IBM Plex Sans"/>
                <a:cs typeface="IBM Plex Sans"/>
                <a:sym typeface="IBM Plex Sans"/>
              </a:rPr>
              <a:t xml:space="preserve">Students are primed with information about heart disease, including what it is and possible contributing factors. Students are asked to brainstorm factors that might decrease a person’s risk for heart disease. </a:t>
            </a:r>
            <a:endParaRPr b="0" i="0" sz="14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chemeClr val="dk1"/>
              </a:buClr>
              <a:buSzPts val="1100"/>
              <a:buFont typeface="Arial"/>
              <a:buNone/>
            </a:pPr>
            <a:r>
              <a:rPr b="0" i="0" lang="en" sz="1400" u="none" cap="none" strike="noStrike">
                <a:solidFill>
                  <a:srgbClr val="1F1F1F"/>
                </a:solidFill>
                <a:latin typeface="IBM Plex Sans"/>
                <a:ea typeface="IBM Plex Sans"/>
                <a:cs typeface="IBM Plex Sans"/>
                <a:sym typeface="IBM Plex Sans"/>
              </a:rPr>
              <a:t xml:space="preserve">Students learn that some believe that individuals with a constant sense of time urgency (often called type-A behavior) are more susceptible to heart disease than are more relaxed individuals. Some psychologists have investigated geographical areas and their relationship to the pace of life. They considered the relationship of city-wide heart disease rates and general measures of  the pace of life in the city. Students then collaboratively develop a statistical question to explore involving heart disease and walking speed, such as: Is a higher average walking speed associated with a lower rate of heart disease? </a:t>
            </a:r>
            <a:endParaRPr b="0" i="0" sz="1800" u="none" cap="none" strike="noStrike">
              <a:solidFill>
                <a:srgbClr val="000000"/>
              </a:solidFill>
              <a:latin typeface="Arial"/>
              <a:ea typeface="Arial"/>
              <a:cs typeface="Arial"/>
              <a:sym typeface="Arial"/>
            </a:endParaRPr>
          </a:p>
        </p:txBody>
      </p:sp>
      <p:sp>
        <p:nvSpPr>
          <p:cNvPr id="668" name="Google Shape;668;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9" name="Google Shape;669;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73" name="Shape 673"/>
        <p:cNvGrpSpPr/>
        <p:nvPr/>
      </p:nvGrpSpPr>
      <p:grpSpPr>
        <a:xfrm>
          <a:off x="0" y="0"/>
          <a:ext cx="0" cy="0"/>
          <a:chOff x="0" y="0"/>
          <a:chExt cx="0" cy="0"/>
        </a:xfrm>
      </p:grpSpPr>
      <p:cxnSp>
        <p:nvCxnSpPr>
          <p:cNvPr id="674" name="Google Shape;674;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75" name="Google Shape;675;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676" name="Google Shape;676;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677" name="Google Shape;677;p39"/>
          <p:cNvSpPr txBox="1"/>
          <p:nvPr/>
        </p:nvSpPr>
        <p:spPr>
          <a:xfrm>
            <a:off x="901450" y="1078200"/>
            <a:ext cx="5991900" cy="33936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1F1F1F"/>
                </a:solidFill>
                <a:latin typeface="IBM Plex Sans"/>
                <a:ea typeface="IBM Plex Sans"/>
                <a:cs typeface="IBM Plex Sans"/>
                <a:sym typeface="IBM Plex Sans"/>
              </a:rPr>
              <a:t>Step 1: Developing a Statistical Question</a:t>
            </a:r>
            <a:endParaRPr b="1" i="0" sz="14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1F1F1F"/>
                </a:solidFill>
                <a:latin typeface="IBM Plex Sans"/>
                <a:ea typeface="IBM Plex Sans"/>
                <a:cs typeface="IBM Plex Sans"/>
                <a:sym typeface="IBM Plex Sans"/>
              </a:rPr>
              <a:t xml:space="preserve">Students are primed with information about heart disease, including what it is and possible contributing factors. Students are asked to brainstorm factors that might decrease a person’s risk for heart disease. </a:t>
            </a:r>
            <a:endParaRPr b="0" i="0" sz="14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1F1F1F"/>
                </a:solidFill>
                <a:latin typeface="IBM Plex Sans"/>
                <a:ea typeface="IBM Plex Sans"/>
                <a:cs typeface="IBM Plex Sans"/>
                <a:sym typeface="IBM Plex Sans"/>
              </a:rPr>
              <a:t xml:space="preserve">Students learn that some believe that individuals with a constant sense of time urgency (often called type-A behavior) are more susceptible to heart disease than are more relaxed individuals. Some psychologists have investigated geographical areas and their relationship to the pace of life. They considered the relationship of city-wide heart disease rates and general measures of  the pace of life in the city. Students then collaboratively develop a statistical question to explore involving heart disease and walking speed, such as: Is a higher average walking speed associated with a lower rate of heart disease? </a:t>
            </a:r>
            <a:endParaRPr b="0" i="0" sz="1800" u="none" cap="none" strike="noStrike">
              <a:solidFill>
                <a:srgbClr val="000000"/>
              </a:solidFill>
              <a:latin typeface="Arial"/>
              <a:ea typeface="Arial"/>
              <a:cs typeface="Arial"/>
              <a:sym typeface="Arial"/>
            </a:endParaRPr>
          </a:p>
        </p:txBody>
      </p:sp>
      <p:sp>
        <p:nvSpPr>
          <p:cNvPr id="678" name="Google Shape;678;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9" name="Google Shape;679;p39"/>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83" name="Shape 683"/>
        <p:cNvGrpSpPr/>
        <p:nvPr/>
      </p:nvGrpSpPr>
      <p:grpSpPr>
        <a:xfrm>
          <a:off x="0" y="0"/>
          <a:ext cx="0" cy="0"/>
          <a:chOff x="0" y="0"/>
          <a:chExt cx="0" cy="0"/>
        </a:xfrm>
      </p:grpSpPr>
      <p:cxnSp>
        <p:nvCxnSpPr>
          <p:cNvPr id="684" name="Google Shape;684;p4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85" name="Google Shape;685;p40"/>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686" name="Google Shape;686;p40"/>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687" name="Google Shape;687;p40"/>
          <p:cNvSpPr txBox="1"/>
          <p:nvPr/>
        </p:nvSpPr>
        <p:spPr>
          <a:xfrm>
            <a:off x="901450" y="1078200"/>
            <a:ext cx="5991900" cy="33936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1F1F1F"/>
                </a:solidFill>
                <a:latin typeface="IBM Plex Sans"/>
                <a:ea typeface="IBM Plex Sans"/>
                <a:cs typeface="IBM Plex Sans"/>
                <a:sym typeface="IBM Plex Sans"/>
              </a:rPr>
              <a:t>Step 1: Developing a Statistical Question</a:t>
            </a:r>
            <a:endParaRPr b="1" i="0" sz="14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1F1F1F"/>
                </a:solidFill>
                <a:latin typeface="IBM Plex Sans"/>
                <a:ea typeface="IBM Plex Sans"/>
                <a:cs typeface="IBM Plex Sans"/>
                <a:sym typeface="IBM Plex Sans"/>
              </a:rPr>
              <a:t xml:space="preserve">Students are primed with information about heart disease, including what it is and possible contributing factors. Students are asked to brainstorm factors that might decrease a person’s risk for heart disease. </a:t>
            </a:r>
            <a:endParaRPr b="0" i="0" sz="14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1F1F1F"/>
                </a:solidFill>
                <a:latin typeface="IBM Plex Sans"/>
                <a:ea typeface="IBM Plex Sans"/>
                <a:cs typeface="IBM Plex Sans"/>
                <a:sym typeface="IBM Plex Sans"/>
              </a:rPr>
              <a:t xml:space="preserve">Students learn that some believe that individuals with a constant sense of time urgency (often called type-A behavior) are more susceptible to heart disease than are more relaxed individuals. Some psychologists have investigated geographical areas and their relationship to the pace of life. They considered the relationship of city-wide heart disease rates and general measures of  the pace of life in the city. Students then collaboratively develop a statistical question to explore involving heart disease and walking speed, such as: Is a higher average walking speed associated with a lower rate of heart disease? </a:t>
            </a:r>
            <a:endParaRPr b="0" i="0" sz="1800" u="none" cap="none" strike="noStrike">
              <a:solidFill>
                <a:srgbClr val="000000"/>
              </a:solidFill>
              <a:latin typeface="Arial"/>
              <a:ea typeface="Arial"/>
              <a:cs typeface="Arial"/>
              <a:sym typeface="Arial"/>
            </a:endParaRPr>
          </a:p>
        </p:txBody>
      </p:sp>
      <p:sp>
        <p:nvSpPr>
          <p:cNvPr id="688" name="Google Shape;688;p40"/>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9" name="Google Shape;689;p40"/>
          <p:cNvSpPr txBox="1"/>
          <p:nvPr/>
        </p:nvSpPr>
        <p:spPr>
          <a:xfrm>
            <a:off x="6976350" y="2556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 xml:space="preserve">112.h: Explain insights gained from analyzing two-variable measurement data and limitations of curves fitted to data. </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93" name="Shape 693"/>
        <p:cNvGrpSpPr/>
        <p:nvPr/>
      </p:nvGrpSpPr>
      <p:grpSpPr>
        <a:xfrm>
          <a:off x="0" y="0"/>
          <a:ext cx="0" cy="0"/>
          <a:chOff x="0" y="0"/>
          <a:chExt cx="0" cy="0"/>
        </a:xfrm>
      </p:grpSpPr>
      <p:sp>
        <p:nvSpPr>
          <p:cNvPr id="694" name="Google Shape;694;p41"/>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M112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95" name="Google Shape;695;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96" name="Google Shape;696;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97" name="Google Shape;697;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98" name="Google Shape;698;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99" name="Google Shape;699;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700" name="Google Shape;700;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701" name="Google Shape;701;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05" name="Shape 705"/>
        <p:cNvGrpSpPr/>
        <p:nvPr/>
      </p:nvGrpSpPr>
      <p:grpSpPr>
        <a:xfrm>
          <a:off x="0" y="0"/>
          <a:ext cx="0" cy="0"/>
          <a:chOff x="0" y="0"/>
          <a:chExt cx="0" cy="0"/>
        </a:xfrm>
      </p:grpSpPr>
      <p:sp>
        <p:nvSpPr>
          <p:cNvPr id="706" name="Google Shape;706;p42"/>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M112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707" name="Google Shape;707;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708" name="Google Shape;708;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709" name="Google Shape;709;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10" name="Google Shape;710;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711" name="Google Shape;711;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712" name="Google Shape;712;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713" name="Google Shape;713;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714" name="Google Shape;714;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5" name="Google Shape;715;p42"/>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19" name="Shape 719"/>
        <p:cNvGrpSpPr/>
        <p:nvPr/>
      </p:nvGrpSpPr>
      <p:grpSpPr>
        <a:xfrm>
          <a:off x="0" y="0"/>
          <a:ext cx="0" cy="0"/>
          <a:chOff x="0" y="0"/>
          <a:chExt cx="0" cy="0"/>
        </a:xfrm>
      </p:grpSpPr>
      <p:sp>
        <p:nvSpPr>
          <p:cNvPr id="720" name="Google Shape;720;p43"/>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M112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721" name="Google Shape;721;p4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722" name="Google Shape;722;p4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723" name="Google Shape;723;p4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24" name="Google Shape;724;p4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725" name="Google Shape;725;p4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726" name="Google Shape;726;p4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727" name="Google Shape;727;p4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728" name="Google Shape;728;p43"/>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9" name="Google Shape;729;p43"/>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BDFCD7"/>
                </a:solidFill>
                <a:latin typeface="DM Sans"/>
                <a:ea typeface="DM Sans"/>
                <a:cs typeface="DM Sans"/>
                <a:sym typeface="DM Sans"/>
              </a:rPr>
              <a:t xml:space="preserve">Share what </a:t>
            </a:r>
            <a:br>
              <a:rPr b="1" i="0" lang="en" sz="1600" u="none" cap="none" strike="noStrike">
                <a:solidFill>
                  <a:srgbClr val="BDFCD7"/>
                </a:solidFill>
                <a:latin typeface="DM Sans"/>
                <a:ea typeface="DM Sans"/>
                <a:cs typeface="DM Sans"/>
                <a:sym typeface="DM Sans"/>
              </a:rPr>
            </a:br>
            <a:r>
              <a:rPr b="1" i="0" lang="en"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733" name="Shape 733"/>
        <p:cNvGrpSpPr/>
        <p:nvPr/>
      </p:nvGrpSpPr>
      <p:grpSpPr>
        <a:xfrm>
          <a:off x="0" y="0"/>
          <a:ext cx="0" cy="0"/>
          <a:chOff x="0" y="0"/>
          <a:chExt cx="0" cy="0"/>
        </a:xfrm>
      </p:grpSpPr>
      <p:cxnSp>
        <p:nvCxnSpPr>
          <p:cNvPr id="734" name="Google Shape;734;p44"/>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735" name="Google Shape;735;p44"/>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736" name="Google Shape;736;p44"/>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740" name="Shape 740"/>
        <p:cNvGrpSpPr/>
        <p:nvPr/>
      </p:nvGrpSpPr>
      <p:grpSpPr>
        <a:xfrm>
          <a:off x="0" y="0"/>
          <a:ext cx="0" cy="0"/>
          <a:chOff x="0" y="0"/>
          <a:chExt cx="0" cy="0"/>
        </a:xfrm>
      </p:grpSpPr>
      <p:sp>
        <p:nvSpPr>
          <p:cNvPr id="741" name="Google Shape;741;p45"/>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742" name="Google Shape;742;p45"/>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743" name="Google Shape;743;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744" name="Google Shape;744;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745" name="Google Shape;745;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746" name="Google Shape;746;p45"/>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
        <p:nvSpPr>
          <p:cNvPr id="747" name="Google Shape;747;p45"/>
          <p:cNvSpPr/>
          <p:nvPr/>
        </p:nvSpPr>
        <p:spPr>
          <a:xfrm>
            <a:off x="0" y="0"/>
            <a:ext cx="9144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paper with writing on it  Description automatically generated" id="748" name="Google Shape;748;p45"/>
          <p:cNvPicPr preferRelativeResize="0"/>
          <p:nvPr/>
        </p:nvPicPr>
        <p:blipFill rotWithShape="1">
          <a:blip r:embed="rId3">
            <a:alphaModFix/>
          </a:blip>
          <a:srcRect b="13586" l="11327" r="9329" t="32379"/>
          <a:stretch/>
        </p:blipFill>
        <p:spPr>
          <a:xfrm>
            <a:off x="3838292" y="237231"/>
            <a:ext cx="5060408" cy="460281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752" name="Shape 752"/>
        <p:cNvGrpSpPr/>
        <p:nvPr/>
      </p:nvGrpSpPr>
      <p:grpSpPr>
        <a:xfrm>
          <a:off x="0" y="0"/>
          <a:ext cx="0" cy="0"/>
          <a:chOff x="0" y="0"/>
          <a:chExt cx="0" cy="0"/>
        </a:xfrm>
      </p:grpSpPr>
      <p:sp>
        <p:nvSpPr>
          <p:cNvPr id="753" name="Google Shape;753;p46"/>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754" name="Google Shape;754;p4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755" name="Google Shape;755;p4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756" name="Google Shape;756;p4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757" name="Google Shape;757;p4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758" name="Google Shape;758;p46"/>
          <p:cNvSpPr/>
          <p:nvPr/>
        </p:nvSpPr>
        <p:spPr>
          <a:xfrm>
            <a:off x="1612725"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9" name="Google Shape;759;p46"/>
          <p:cNvSpPr txBox="1"/>
          <p:nvPr/>
        </p:nvSpPr>
        <p:spPr>
          <a:xfrm>
            <a:off x="1808775" y="3331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sp>
        <p:nvSpPr>
          <p:cNvPr id="760" name="Google Shape;760;p46"/>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pic>
        <p:nvPicPr>
          <p:cNvPr descr="A paper with writing on it  Description automatically generated" id="761" name="Google Shape;761;p46"/>
          <p:cNvPicPr preferRelativeResize="0"/>
          <p:nvPr/>
        </p:nvPicPr>
        <p:blipFill rotWithShape="1">
          <a:blip r:embed="rId3">
            <a:alphaModFix/>
          </a:blip>
          <a:srcRect b="13586" l="11327" r="9329" t="32379"/>
          <a:stretch/>
        </p:blipFill>
        <p:spPr>
          <a:xfrm>
            <a:off x="3838292" y="237231"/>
            <a:ext cx="5060408" cy="460281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65" name="Shape 765"/>
        <p:cNvGrpSpPr/>
        <p:nvPr/>
      </p:nvGrpSpPr>
      <p:grpSpPr>
        <a:xfrm>
          <a:off x="0" y="0"/>
          <a:ext cx="0" cy="0"/>
          <a:chOff x="0" y="0"/>
          <a:chExt cx="0" cy="0"/>
        </a:xfrm>
      </p:grpSpPr>
      <p:cxnSp>
        <p:nvCxnSpPr>
          <p:cNvPr id="766" name="Google Shape;766;p47"/>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767" name="Google Shape;767;p47"/>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768" name="Google Shape;768;p47"/>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769" name="Google Shape;769;p47"/>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70" name="Google Shape;770;p47"/>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771" name="Google Shape;771;p47"/>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772" name="Google Shape;772;p47"/>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773" name="Google Shape;773;p47"/>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774" name="Google Shape;774;p47"/>
          <p:cNvSpPr txBox="1"/>
          <p:nvPr/>
        </p:nvSpPr>
        <p:spPr>
          <a:xfrm>
            <a:off x="325175" y="2843600"/>
            <a:ext cx="21699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1"/>
                </a:solidFill>
                <a:latin typeface="DM Sans"/>
                <a:ea typeface="DM Sans"/>
                <a:cs typeface="DM Sans"/>
                <a:sym typeface="DM Sans"/>
              </a:rPr>
              <a:t xml:space="preserve">112.h: Explain insights gained from analyzing two-variable measurement data and limitations of curves fitted to data. </a:t>
            </a:r>
            <a:endParaRPr b="1" i="0" sz="1000" u="none" cap="none" strike="noStrike">
              <a:solidFill>
                <a:schemeClr val="dk1"/>
              </a:solidFill>
              <a:latin typeface="DM Sans"/>
              <a:ea typeface="DM Sans"/>
              <a:cs typeface="DM Sans"/>
              <a:sym typeface="DM Sans"/>
            </a:endParaRPr>
          </a:p>
        </p:txBody>
      </p:sp>
      <p:cxnSp>
        <p:nvCxnSpPr>
          <p:cNvPr id="775" name="Google Shape;775;p47"/>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776" name="Google Shape;776;p47"/>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777" name="Google Shape;777;p47"/>
          <p:cNvSpPr txBox="1"/>
          <p:nvPr/>
        </p:nvSpPr>
        <p:spPr>
          <a:xfrm>
            <a:off x="3008088" y="1262550"/>
            <a:ext cx="1665900" cy="2583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778" name="Google Shape;778;p47"/>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779" name="Google Shape;779;p47"/>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783" name="Shape 783"/>
        <p:cNvGrpSpPr/>
        <p:nvPr/>
      </p:nvGrpSpPr>
      <p:grpSpPr>
        <a:xfrm>
          <a:off x="0" y="0"/>
          <a:ext cx="0" cy="0"/>
          <a:chOff x="0" y="0"/>
          <a:chExt cx="0" cy="0"/>
        </a:xfrm>
      </p:grpSpPr>
      <p:cxnSp>
        <p:nvCxnSpPr>
          <p:cNvPr id="784" name="Google Shape;784;g34b4ee1c55f_0_31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85" name="Google Shape;785;g34b4ee1c55f_0_311"/>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786" name="Google Shape;786;g34b4ee1c55f_0_311"/>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787" name="Google Shape;787;g34b4ee1c55f_0_311"/>
          <p:cNvGraphicFramePr/>
          <p:nvPr/>
        </p:nvGraphicFramePr>
        <p:xfrm>
          <a:off x="1329888" y="1246550"/>
          <a:ext cx="3000000" cy="3000000"/>
        </p:xfrm>
        <a:graphic>
          <a:graphicData uri="http://schemas.openxmlformats.org/drawingml/2006/table">
            <a:tbl>
              <a:tblPr>
                <a:noFill/>
                <a:tableStyleId>{1B63BAC1-23A7-47FA-99F3-030D5271ECC6}</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788" name="Google Shape;788;g34b4ee1c55f_0_311"/>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789" name="Google Shape;789;g34b4ee1c55f_0_311"/>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790" name="Google Shape;790;g34b4ee1c55f_0_311"/>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791" name="Google Shape;791;g34b4ee1c55f_0_311"/>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792" name="Google Shape;792;g34b4ee1c55f_0_311"/>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793" name="Google Shape;793;g34b4ee1c55f_0_311"/>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4" name="Google Shape;794;g34b4ee1c55f_0_311"/>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5" name="Google Shape;795;g34b4ee1c55f_0_311"/>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796" name="Google Shape;796;g34b4ee1c55f_0_311"/>
          <p:cNvGraphicFramePr/>
          <p:nvPr/>
        </p:nvGraphicFramePr>
        <p:xfrm>
          <a:off x="5926900" y="2474950"/>
          <a:ext cx="3000000" cy="3000000"/>
        </p:xfrm>
        <a:graphic>
          <a:graphicData uri="http://schemas.openxmlformats.org/drawingml/2006/table">
            <a:tbl>
              <a:tblPr>
                <a:noFill/>
                <a:tableStyleId>{16699606-5ABF-4915-BF84-A0027DE0BC47}</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797" name="Google Shape;797;g34b4ee1c55f_0_311"/>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8" name="Google Shape;798;g34b4ee1c55f_0_311"/>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799" name="Google Shape;799;g34b4ee1c55f_0_311"/>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803" name="Shape 803"/>
        <p:cNvGrpSpPr/>
        <p:nvPr/>
      </p:nvGrpSpPr>
      <p:grpSpPr>
        <a:xfrm>
          <a:off x="0" y="0"/>
          <a:ext cx="0" cy="0"/>
          <a:chOff x="0" y="0"/>
          <a:chExt cx="0" cy="0"/>
        </a:xfrm>
      </p:grpSpPr>
      <p:cxnSp>
        <p:nvCxnSpPr>
          <p:cNvPr id="804" name="Google Shape;804;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805" name="Google Shape;805;p49"/>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806" name="Google Shape;806;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807" name="Google Shape;807;p49"/>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pic>
        <p:nvPicPr>
          <p:cNvPr descr="A paper with writing on it  Description automatically generated" id="808" name="Google Shape;808;p49"/>
          <p:cNvPicPr preferRelativeResize="0"/>
          <p:nvPr/>
        </p:nvPicPr>
        <p:blipFill rotWithShape="1">
          <a:blip r:embed="rId3">
            <a:alphaModFix/>
          </a:blip>
          <a:srcRect b="13586" l="11327" r="9329" t="32379"/>
          <a:stretch/>
        </p:blipFill>
        <p:spPr>
          <a:xfrm>
            <a:off x="1100733" y="847828"/>
            <a:ext cx="4408277" cy="4009657"/>
          </a:xfrm>
          <a:prstGeom prst="rect">
            <a:avLst/>
          </a:prstGeom>
          <a:noFill/>
          <a:ln>
            <a:noFill/>
          </a:ln>
        </p:spPr>
      </p:pic>
      <p:sp>
        <p:nvSpPr>
          <p:cNvPr id="809" name="Google Shape;809;p49"/>
          <p:cNvSpPr/>
          <p:nvPr/>
        </p:nvSpPr>
        <p:spPr>
          <a:xfrm>
            <a:off x="0" y="0"/>
            <a:ext cx="9144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piece of paper with writing on it  Description automatically generated" id="810" name="Google Shape;810;p49"/>
          <p:cNvPicPr preferRelativeResize="0"/>
          <p:nvPr/>
        </p:nvPicPr>
        <p:blipFill rotWithShape="1">
          <a:blip r:embed="rId4">
            <a:alphaModFix/>
          </a:blip>
          <a:srcRect b="15428" l="9386" r="14027" t="12001"/>
          <a:stretch/>
        </p:blipFill>
        <p:spPr>
          <a:xfrm>
            <a:off x="5236602" y="-85505"/>
            <a:ext cx="3910715" cy="4942841"/>
          </a:xfrm>
          <a:prstGeom prst="rect">
            <a:avLst/>
          </a:prstGeom>
          <a:noFill/>
          <a:ln>
            <a:noFill/>
          </a:ln>
        </p:spPr>
      </p:pic>
      <p:sp>
        <p:nvSpPr>
          <p:cNvPr id="811" name="Google Shape;811;p49"/>
          <p:cNvSpPr/>
          <p:nvPr/>
        </p:nvSpPr>
        <p:spPr>
          <a:xfrm>
            <a:off x="0" y="2588423"/>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2" name="Google Shape;812;p49"/>
          <p:cNvSpPr txBox="1"/>
          <p:nvPr/>
        </p:nvSpPr>
        <p:spPr>
          <a:xfrm>
            <a:off x="196050" y="3315173"/>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816" name="Shape 816"/>
        <p:cNvGrpSpPr/>
        <p:nvPr/>
      </p:nvGrpSpPr>
      <p:grpSpPr>
        <a:xfrm>
          <a:off x="0" y="0"/>
          <a:ext cx="0" cy="0"/>
          <a:chOff x="0" y="0"/>
          <a:chExt cx="0" cy="0"/>
        </a:xfrm>
      </p:grpSpPr>
      <p:cxnSp>
        <p:nvCxnSpPr>
          <p:cNvPr id="817" name="Google Shape;817;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818" name="Google Shape;818;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819" name="Google Shape;819;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820" name="Google Shape;820;p50"/>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821" name="Google Shape;821;p50"/>
          <p:cNvSpPr/>
          <p:nvPr/>
        </p:nvSpPr>
        <p:spPr>
          <a:xfrm>
            <a:off x="0" y="-1"/>
            <a:ext cx="6095995" cy="4571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paper with writing on it  Description automatically generated" id="822" name="Google Shape;822;p50"/>
          <p:cNvPicPr preferRelativeResize="0"/>
          <p:nvPr/>
        </p:nvPicPr>
        <p:blipFill rotWithShape="1">
          <a:blip r:embed="rId3">
            <a:alphaModFix/>
          </a:blip>
          <a:srcRect b="0" l="0" r="0" t="0"/>
          <a:stretch/>
        </p:blipFill>
        <p:spPr>
          <a:xfrm>
            <a:off x="5255088" y="751404"/>
            <a:ext cx="3757962" cy="3897146"/>
          </a:xfrm>
          <a:prstGeom prst="rect">
            <a:avLst/>
          </a:prstGeom>
          <a:noFill/>
          <a:ln>
            <a:noFill/>
          </a:ln>
        </p:spPr>
      </p:pic>
      <p:sp>
        <p:nvSpPr>
          <p:cNvPr id="823" name="Google Shape;823;p50"/>
          <p:cNvSpPr/>
          <p:nvPr/>
        </p:nvSpPr>
        <p:spPr>
          <a:xfrm>
            <a:off x="92278" y="494950"/>
            <a:ext cx="9144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piece of paper with writing on it  Description automatically generated" id="824" name="Google Shape;824;p50"/>
          <p:cNvPicPr preferRelativeResize="0"/>
          <p:nvPr/>
        </p:nvPicPr>
        <p:blipFill rotWithShape="1">
          <a:blip r:embed="rId4">
            <a:alphaModFix/>
          </a:blip>
          <a:srcRect b="0" l="0" r="0" t="0"/>
          <a:stretch/>
        </p:blipFill>
        <p:spPr>
          <a:xfrm>
            <a:off x="1070154" y="1061652"/>
            <a:ext cx="4221891" cy="3455696"/>
          </a:xfrm>
          <a:prstGeom prst="rect">
            <a:avLst/>
          </a:prstGeom>
          <a:noFill/>
          <a:ln>
            <a:noFill/>
          </a:ln>
        </p:spPr>
      </p:pic>
      <p:sp>
        <p:nvSpPr>
          <p:cNvPr id="825" name="Google Shape;825;p50"/>
          <p:cNvSpPr/>
          <p:nvPr/>
        </p:nvSpPr>
        <p:spPr>
          <a:xfrm>
            <a:off x="130950" y="27896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6" name="Google Shape;826;p50"/>
          <p:cNvSpPr txBox="1"/>
          <p:nvPr/>
        </p:nvSpPr>
        <p:spPr>
          <a:xfrm>
            <a:off x="324250" y="35164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830" name="Shape 830"/>
        <p:cNvGrpSpPr/>
        <p:nvPr/>
      </p:nvGrpSpPr>
      <p:grpSpPr>
        <a:xfrm>
          <a:off x="0" y="0"/>
          <a:ext cx="0" cy="0"/>
          <a:chOff x="0" y="0"/>
          <a:chExt cx="0" cy="0"/>
        </a:xfrm>
      </p:grpSpPr>
      <p:cxnSp>
        <p:nvCxnSpPr>
          <p:cNvPr id="831" name="Google Shape;831;p5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832" name="Google Shape;832;p51"/>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833" name="Google Shape;833;p51"/>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834" name="Google Shape;834;p51"/>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835" name="Google Shape;835;p51"/>
          <p:cNvSpPr/>
          <p:nvPr/>
        </p:nvSpPr>
        <p:spPr>
          <a:xfrm>
            <a:off x="2361756" y="75500"/>
            <a:ext cx="3960294" cy="4571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paper with writing on it  Description automatically generated" id="836" name="Google Shape;836;p51"/>
          <p:cNvPicPr preferRelativeResize="0"/>
          <p:nvPr/>
        </p:nvPicPr>
        <p:blipFill rotWithShape="1">
          <a:blip r:embed="rId3">
            <a:alphaModFix/>
          </a:blip>
          <a:srcRect b="0" l="0" r="0" t="0"/>
          <a:stretch/>
        </p:blipFill>
        <p:spPr>
          <a:xfrm>
            <a:off x="1099787" y="942881"/>
            <a:ext cx="2986185" cy="3953930"/>
          </a:xfrm>
          <a:prstGeom prst="rect">
            <a:avLst/>
          </a:prstGeom>
          <a:noFill/>
          <a:ln>
            <a:noFill/>
          </a:ln>
        </p:spPr>
      </p:pic>
      <p:sp>
        <p:nvSpPr>
          <p:cNvPr id="837" name="Google Shape;837;p51"/>
          <p:cNvSpPr/>
          <p:nvPr/>
        </p:nvSpPr>
        <p:spPr>
          <a:xfrm>
            <a:off x="0" y="0"/>
            <a:ext cx="9144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paper with writing on it  Description automatically generated" id="838" name="Google Shape;838;p51"/>
          <p:cNvPicPr preferRelativeResize="0"/>
          <p:nvPr/>
        </p:nvPicPr>
        <p:blipFill rotWithShape="1">
          <a:blip r:embed="rId4">
            <a:alphaModFix/>
          </a:blip>
          <a:srcRect b="0" l="0" r="0" t="0"/>
          <a:stretch/>
        </p:blipFill>
        <p:spPr>
          <a:xfrm>
            <a:off x="4085972" y="-13464"/>
            <a:ext cx="4143889" cy="5164514"/>
          </a:xfrm>
          <a:prstGeom prst="rect">
            <a:avLst/>
          </a:prstGeom>
          <a:noFill/>
          <a:ln>
            <a:noFill/>
          </a:ln>
        </p:spPr>
      </p:pic>
      <p:sp>
        <p:nvSpPr>
          <p:cNvPr id="839" name="Google Shape;839;p51"/>
          <p:cNvSpPr/>
          <p:nvPr/>
        </p:nvSpPr>
        <p:spPr>
          <a:xfrm>
            <a:off x="38158" y="27561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0" name="Google Shape;840;p51"/>
          <p:cNvSpPr txBox="1"/>
          <p:nvPr/>
        </p:nvSpPr>
        <p:spPr>
          <a:xfrm>
            <a:off x="176313" y="348292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844" name="Shape 844"/>
        <p:cNvGrpSpPr/>
        <p:nvPr/>
      </p:nvGrpSpPr>
      <p:grpSpPr>
        <a:xfrm>
          <a:off x="0" y="0"/>
          <a:ext cx="0" cy="0"/>
          <a:chOff x="0" y="0"/>
          <a:chExt cx="0" cy="0"/>
        </a:xfrm>
      </p:grpSpPr>
      <p:cxnSp>
        <p:nvCxnSpPr>
          <p:cNvPr id="845" name="Google Shape;845;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846" name="Google Shape;846;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847" name="Google Shape;847;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848" name="Google Shape;848;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849" name="Google Shape;849;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0" name="Google Shape;850;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854" name="Shape 854"/>
        <p:cNvGrpSpPr/>
        <p:nvPr/>
      </p:nvGrpSpPr>
      <p:grpSpPr>
        <a:xfrm>
          <a:off x="0" y="0"/>
          <a:ext cx="0" cy="0"/>
          <a:chOff x="0" y="0"/>
          <a:chExt cx="0" cy="0"/>
        </a:xfrm>
      </p:grpSpPr>
      <p:cxnSp>
        <p:nvCxnSpPr>
          <p:cNvPr id="855" name="Google Shape;855;p5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856" name="Google Shape;856;p5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857" name="Google Shape;857;p5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861" name="Shape 861"/>
        <p:cNvGrpSpPr/>
        <p:nvPr/>
      </p:nvGrpSpPr>
      <p:grpSpPr>
        <a:xfrm>
          <a:off x="0" y="0"/>
          <a:ext cx="0" cy="0"/>
          <a:chOff x="0" y="0"/>
          <a:chExt cx="0" cy="0"/>
        </a:xfrm>
      </p:grpSpPr>
      <p:cxnSp>
        <p:nvCxnSpPr>
          <p:cNvPr id="862" name="Google Shape;862;p5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863" name="Google Shape;863;p5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864" name="Google Shape;864;p54"/>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 xml:space="preserve">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Which learning principle are you most excited about connecting to M112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865" name="Google Shape;865;p54"/>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