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 id="2147483662"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Lst>
  <p:sldSz cy="5143500" cx="9144000"/>
  <p:notesSz cx="6858000" cy="9144000"/>
  <p:embeddedFontLst>
    <p:embeddedFont>
      <p:font typeface="IBM Plex Sans"/>
      <p:regular r:id="rId61"/>
      <p:bold r:id="rId62"/>
      <p:italic r:id="rId63"/>
      <p:boldItalic r:id="rId64"/>
    </p:embeddedFont>
    <p:embeddedFont>
      <p:font typeface="DM Sans Medium"/>
      <p:regular r:id="rId65"/>
      <p:bold r:id="rId66"/>
      <p:italic r:id="rId67"/>
      <p:boldItalic r:id="rId68"/>
    </p:embeddedFont>
    <p:embeddedFont>
      <p:font typeface="Proxima Nova"/>
      <p:regular r:id="rId69"/>
      <p:bold r:id="rId70"/>
      <p:italic r:id="rId71"/>
      <p:boldItalic r:id="rId72"/>
    </p:embeddedFont>
    <p:embeddedFont>
      <p:font typeface="Roboto"/>
      <p:regular r:id="rId73"/>
      <p:bold r:id="rId74"/>
      <p:italic r:id="rId75"/>
      <p:boldItalic r:id="rId76"/>
    </p:embeddedFont>
    <p:embeddedFont>
      <p:font typeface="NanumMyeongjo ExtraBold"/>
      <p:bold r:id="rId77"/>
    </p:embeddedFont>
    <p:embeddedFont>
      <p:font typeface="DM Sans SemiBold"/>
      <p:regular r:id="rId78"/>
      <p:bold r:id="rId79"/>
      <p:italic r:id="rId80"/>
      <p:boldItalic r:id="rId81"/>
    </p:embeddedFont>
    <p:embeddedFont>
      <p:font typeface="DM Sans"/>
      <p:regular r:id="rId82"/>
      <p:bold r:id="rId83"/>
      <p:italic r:id="rId84"/>
      <p:boldItalic r:id="rId85"/>
    </p:embeddedFont>
    <p:embeddedFont>
      <p:font typeface="Nanum Myeongjo"/>
      <p:regular r:id="rId86"/>
      <p:bold r:id="rId87"/>
    </p:embeddedFont>
    <p:embeddedFont>
      <p:font typeface="Alfa Slab One"/>
      <p:regular r:id="rId8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 uri="GoogleSlidesCustomDataVersion2">
      <go:slidesCustomData xmlns:go="http://customooxmlschemas.google.com/" r:id="rId89" roundtripDataSignature="AMtx7mjkucdBvP9OJAZKDttoc7TC0PKC0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13A87CC-3E2C-4D23-8EDC-0ED800AD1C22}">
  <a:tblStyle styleId="{A13A87CC-3E2C-4D23-8EDC-0ED800AD1C22}" styleName="Table_0">
    <a:wholeTbl>
      <a:tcTxStyle b="off" i="off">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84" Type="http://schemas.openxmlformats.org/officeDocument/2006/relationships/font" Target="fonts/DMSans-italic.fntdata"/><Relationship Id="rId83" Type="http://schemas.openxmlformats.org/officeDocument/2006/relationships/font" Target="fonts/DMSans-bold.fntdata"/><Relationship Id="rId42" Type="http://schemas.openxmlformats.org/officeDocument/2006/relationships/slide" Target="slides/slide35.xml"/><Relationship Id="rId86" Type="http://schemas.openxmlformats.org/officeDocument/2006/relationships/font" Target="fonts/NanumMyeongjo-regular.fntdata"/><Relationship Id="rId41" Type="http://schemas.openxmlformats.org/officeDocument/2006/relationships/slide" Target="slides/slide34.xml"/><Relationship Id="rId85" Type="http://schemas.openxmlformats.org/officeDocument/2006/relationships/font" Target="fonts/DMSans-boldItalic.fntdata"/><Relationship Id="rId44" Type="http://schemas.openxmlformats.org/officeDocument/2006/relationships/slide" Target="slides/slide37.xml"/><Relationship Id="rId88" Type="http://schemas.openxmlformats.org/officeDocument/2006/relationships/font" Target="fonts/AlfaSlabOne-regular.fntdata"/><Relationship Id="rId43" Type="http://schemas.openxmlformats.org/officeDocument/2006/relationships/slide" Target="slides/slide36.xml"/><Relationship Id="rId87" Type="http://schemas.openxmlformats.org/officeDocument/2006/relationships/font" Target="fonts/NanumMyeongjo-bold.fntdata"/><Relationship Id="rId46" Type="http://schemas.openxmlformats.org/officeDocument/2006/relationships/slide" Target="slides/slide39.xml"/><Relationship Id="rId45" Type="http://schemas.openxmlformats.org/officeDocument/2006/relationships/slide" Target="slides/slide38.xml"/><Relationship Id="rId89" Type="http://customschemas.google.com/relationships/presentationmetadata" Target="metadata"/><Relationship Id="rId80" Type="http://schemas.openxmlformats.org/officeDocument/2006/relationships/font" Target="fonts/DMSansSemiBold-italic.fntdata"/><Relationship Id="rId82" Type="http://schemas.openxmlformats.org/officeDocument/2006/relationships/font" Target="fonts/DMSans-regular.fntdata"/><Relationship Id="rId81" Type="http://schemas.openxmlformats.org/officeDocument/2006/relationships/font" Target="fonts/DMSansSemiBold-boldItalic.fntdata"/><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48" Type="http://schemas.openxmlformats.org/officeDocument/2006/relationships/slide" Target="slides/slide41.xml"/><Relationship Id="rId47" Type="http://schemas.openxmlformats.org/officeDocument/2006/relationships/slide" Target="slides/slide40.xml"/><Relationship Id="rId49" Type="http://schemas.openxmlformats.org/officeDocument/2006/relationships/slide" Target="slides/slide42.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notesMaster" Target="notesMasters/notesMaster1.xml"/><Relationship Id="rId8" Type="http://schemas.openxmlformats.org/officeDocument/2006/relationships/slide" Target="slides/slide1.xml"/><Relationship Id="rId73" Type="http://schemas.openxmlformats.org/officeDocument/2006/relationships/font" Target="fonts/Roboto-regular.fntdata"/><Relationship Id="rId72" Type="http://schemas.openxmlformats.org/officeDocument/2006/relationships/font" Target="fonts/ProximaNova-boldItalic.fntdata"/><Relationship Id="rId31" Type="http://schemas.openxmlformats.org/officeDocument/2006/relationships/slide" Target="slides/slide24.xml"/><Relationship Id="rId75" Type="http://schemas.openxmlformats.org/officeDocument/2006/relationships/font" Target="fonts/Roboto-italic.fntdata"/><Relationship Id="rId30" Type="http://schemas.openxmlformats.org/officeDocument/2006/relationships/slide" Target="slides/slide23.xml"/><Relationship Id="rId74" Type="http://schemas.openxmlformats.org/officeDocument/2006/relationships/font" Target="fonts/Roboto-bold.fntdata"/><Relationship Id="rId33" Type="http://schemas.openxmlformats.org/officeDocument/2006/relationships/slide" Target="slides/slide26.xml"/><Relationship Id="rId77" Type="http://schemas.openxmlformats.org/officeDocument/2006/relationships/font" Target="fonts/NanumMyeongjoExtraBold-bold.fntdata"/><Relationship Id="rId32" Type="http://schemas.openxmlformats.org/officeDocument/2006/relationships/slide" Target="slides/slide25.xml"/><Relationship Id="rId76" Type="http://schemas.openxmlformats.org/officeDocument/2006/relationships/font" Target="fonts/Roboto-boldItalic.fntdata"/><Relationship Id="rId35" Type="http://schemas.openxmlformats.org/officeDocument/2006/relationships/slide" Target="slides/slide28.xml"/><Relationship Id="rId79" Type="http://schemas.openxmlformats.org/officeDocument/2006/relationships/font" Target="fonts/DMSansSemiBold-bold.fntdata"/><Relationship Id="rId34" Type="http://schemas.openxmlformats.org/officeDocument/2006/relationships/slide" Target="slides/slide27.xml"/><Relationship Id="rId78" Type="http://schemas.openxmlformats.org/officeDocument/2006/relationships/font" Target="fonts/DMSansSemiBold-regular.fntdata"/><Relationship Id="rId71" Type="http://schemas.openxmlformats.org/officeDocument/2006/relationships/font" Target="fonts/ProximaNova-italic.fntdata"/><Relationship Id="rId70" Type="http://schemas.openxmlformats.org/officeDocument/2006/relationships/font" Target="fonts/ProximaNova-bold.fntdata"/><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62" Type="http://schemas.openxmlformats.org/officeDocument/2006/relationships/font" Target="fonts/IBMPlexSans-bold.fntdata"/><Relationship Id="rId61" Type="http://schemas.openxmlformats.org/officeDocument/2006/relationships/font" Target="fonts/IBMPlexSans-regular.fntdata"/><Relationship Id="rId20" Type="http://schemas.openxmlformats.org/officeDocument/2006/relationships/slide" Target="slides/slide13.xml"/><Relationship Id="rId64" Type="http://schemas.openxmlformats.org/officeDocument/2006/relationships/font" Target="fonts/IBMPlexSans-boldItalic.fntdata"/><Relationship Id="rId63" Type="http://schemas.openxmlformats.org/officeDocument/2006/relationships/font" Target="fonts/IBMPlexSans-italic.fntdata"/><Relationship Id="rId22" Type="http://schemas.openxmlformats.org/officeDocument/2006/relationships/slide" Target="slides/slide15.xml"/><Relationship Id="rId66" Type="http://schemas.openxmlformats.org/officeDocument/2006/relationships/font" Target="fonts/DMSansMedium-bold.fntdata"/><Relationship Id="rId21" Type="http://schemas.openxmlformats.org/officeDocument/2006/relationships/slide" Target="slides/slide14.xml"/><Relationship Id="rId65" Type="http://schemas.openxmlformats.org/officeDocument/2006/relationships/font" Target="fonts/DMSansMedium-regular.fntdata"/><Relationship Id="rId24" Type="http://schemas.openxmlformats.org/officeDocument/2006/relationships/slide" Target="slides/slide17.xml"/><Relationship Id="rId68" Type="http://schemas.openxmlformats.org/officeDocument/2006/relationships/font" Target="fonts/DMSansMedium-boldItalic.fntdata"/><Relationship Id="rId23" Type="http://schemas.openxmlformats.org/officeDocument/2006/relationships/slide" Target="slides/slide16.xml"/><Relationship Id="rId67" Type="http://schemas.openxmlformats.org/officeDocument/2006/relationships/font" Target="fonts/DMSansMedium-italic.fntdata"/><Relationship Id="rId60" Type="http://schemas.openxmlformats.org/officeDocument/2006/relationships/slide" Target="slides/slide53.xml"/><Relationship Id="rId26" Type="http://schemas.openxmlformats.org/officeDocument/2006/relationships/slide" Target="slides/slide19.xml"/><Relationship Id="rId25" Type="http://schemas.openxmlformats.org/officeDocument/2006/relationships/slide" Target="slides/slide18.xml"/><Relationship Id="rId69" Type="http://schemas.openxmlformats.org/officeDocument/2006/relationships/font" Target="fonts/ProximaNova-regular.fntdata"/><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slide" Target="slides/slide44.xml"/><Relationship Id="rId50" Type="http://schemas.openxmlformats.org/officeDocument/2006/relationships/slide" Target="slides/slide43.xml"/><Relationship Id="rId53" Type="http://schemas.openxmlformats.org/officeDocument/2006/relationships/slide" Target="slides/slide46.xml"/><Relationship Id="rId52" Type="http://schemas.openxmlformats.org/officeDocument/2006/relationships/slide" Target="slides/slide45.xml"/><Relationship Id="rId11" Type="http://schemas.openxmlformats.org/officeDocument/2006/relationships/slide" Target="slides/slide4.xml"/><Relationship Id="rId55" Type="http://schemas.openxmlformats.org/officeDocument/2006/relationships/slide" Target="slides/slide48.xml"/><Relationship Id="rId10" Type="http://schemas.openxmlformats.org/officeDocument/2006/relationships/slide" Target="slides/slide3.xml"/><Relationship Id="rId54" Type="http://schemas.openxmlformats.org/officeDocument/2006/relationships/slide" Target="slides/slide47.xml"/><Relationship Id="rId13" Type="http://schemas.openxmlformats.org/officeDocument/2006/relationships/slide" Target="slides/slide6.xml"/><Relationship Id="rId57" Type="http://schemas.openxmlformats.org/officeDocument/2006/relationships/slide" Target="slides/slide50.xml"/><Relationship Id="rId12" Type="http://schemas.openxmlformats.org/officeDocument/2006/relationships/slide" Target="slides/slide5.xml"/><Relationship Id="rId56" Type="http://schemas.openxmlformats.org/officeDocument/2006/relationships/slide" Target="slides/slide49.xml"/><Relationship Id="rId15" Type="http://schemas.openxmlformats.org/officeDocument/2006/relationships/slide" Target="slides/slide8.xml"/><Relationship Id="rId59" Type="http://schemas.openxmlformats.org/officeDocument/2006/relationships/slide" Target="slides/slide52.xml"/><Relationship Id="rId14" Type="http://schemas.openxmlformats.org/officeDocument/2006/relationships/slide" Target="slides/slide7.xml"/><Relationship Id="rId58" Type="http://schemas.openxmlformats.org/officeDocument/2006/relationships/slide" Target="slides/slide51.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document/d/1R1YlVPbptTB8nTf_D-Js6OTefEGyMTeQcNh6iiQCXjQ/edit?usp=sharing"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resources.finalsite.net/images/v1631049397/psesdorg/sa6sbwvd6ddw1mskedu1/RecommendationsforAsset-BasedLanguage082021FINAL.pdf" TargetMode="Externa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jamboard.google.com/d/178GPdj5hUQqZgNrfGk_1pk58-AAUg2jNhmeRR_eb2SA/viewer?f=0" TargetMode="Externa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jamboard.google.com/d/178GPdj5hUQqZgNrfGk_1pk58-AAUg2jNhmeRR_eb2SA/viewer?f=0" TargetMode="Externa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4" name="Google Shape;134;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2" name="Google Shape;142;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GB">
                <a:solidFill>
                  <a:schemeClr val="dk1"/>
                </a:solidFill>
              </a:rPr>
              <a:t>Baseline timeframe: 2 hours</a:t>
            </a:r>
            <a:endParaRPr>
              <a:solidFill>
                <a:schemeClr val="dk1"/>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0" name="Google Shape;150;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3-5 minutes for folks to complete activity, and up to 10 for share out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7" name="Google Shape;157;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overview of session goals and agenda.</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5" name="Google Shape;175;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This slide serves to remind participants about the learning principles that undergird the bading system.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time to consider this question and invite folks to share with a partner and the whole group.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5" name="Google Shape;185;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Estimated time for this section is about 25 minutes.</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2" name="Google Shape;192;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time to consider the questions on this slide; they should generate responses based only on the title of the badge. Invite volunteers to share responses with the group.</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4" name="Google Shape;204;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that our process began by grounding in the standards and identifying the story of the standards.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participants to read through the standards associated with this badge in the handout. (The slide image shows only a partial list.)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Frame this by asking participants to consider how they would synthesize these set of standards.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link to document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Link to Handout: [insert link]</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Feel free to download a copy.</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Please see page 2 in your handout.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9" name="Google Shape;219;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that our process began by grounding in the standards and identifying the story of the standards.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participants to read through the standards associated with this badge in the handout. (The slide image shows only a partial list.)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Frame this by asking participants to consider how they would synthesize these set of standards.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link to document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Link to Handout: [insert link]</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Feel free to download a copy.</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Please see page 2 in your handout.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p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4" name="Google Shape;234;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these are the Content and Practice Expectations (CPE) we landed on.</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some time to read and consider: </a:t>
            </a:r>
            <a:r>
              <a:rPr i="1" lang="en-GB">
                <a:solidFill>
                  <a:schemeClr val="dk1"/>
                </a:solidFill>
              </a:rPr>
              <a:t>what in our list of Content and Practice Expectations resonates with you? What surprises you?</a:t>
            </a:r>
            <a:endParaRPr i="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Link to Handout: </a:t>
            </a:r>
            <a:r>
              <a:rPr lang="en-GB" u="sng">
                <a:solidFill>
                  <a:schemeClr val="hlink"/>
                </a:solidFill>
                <a:hlinkClick r:id="rId2"/>
              </a:rPr>
              <a:t>https://docs.google.com/document/d/1R1YlVPbptTB8nTf_D-Js6OTefEGyMTeQcNh6iiQCXjQ/edit?usp=sharing</a:t>
            </a:r>
            <a:r>
              <a:rPr lang="en-GB">
                <a:solidFill>
                  <a:schemeClr val="dk1"/>
                </a:solidFill>
              </a:rPr>
              <a:t> </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Feel free to download a copy.</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Please see page 7 in your handout.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2" name="Google Shape;242;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participants to share with the group.</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that we will continue to build a shared understanding of these through sample prompts.</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p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2" name="Google Shape;252;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participants to examine the indicators that are associated with each content and practice expectation.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Pose the question: “What new insights do you have?”</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participants to share with the group.</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that we will continue to build a shared understanding of these through sample prompts.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Please see page 8 in your handout.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p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2" name="Google Shape;262;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participants to select a task and look for connections to badge CPEs.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Offer enough time for everyone to engage with at least one task; participants do not need to look at both.</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Consider use of self-select breakout rooms to give participants time to discuss with small group.</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Encourage participants to stay focused at the content and practice expectation (CPE) level, using the indicators to support their thinking.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Please see page 10 in your handout.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298450" lvl="0" marL="457200" rtl="0" algn="l">
              <a:lnSpc>
                <a:spcPct val="100000"/>
              </a:lnSpc>
              <a:spcBef>
                <a:spcPts val="0"/>
              </a:spcBef>
              <a:spcAft>
                <a:spcPts val="0"/>
              </a:spcAft>
              <a:buSzPts val="1100"/>
              <a:buChar char="●"/>
            </a:pPr>
            <a:r>
              <a:rPr lang="en-GB"/>
              <a:t>Thunder and Lightning: </a:t>
            </a:r>
            <a:endParaRPr/>
          </a:p>
          <a:p>
            <a:pPr indent="-298450" lvl="1" marL="914400" rtl="0" algn="l">
              <a:lnSpc>
                <a:spcPct val="100000"/>
              </a:lnSpc>
              <a:spcBef>
                <a:spcPts val="0"/>
              </a:spcBef>
              <a:spcAft>
                <a:spcPts val="0"/>
              </a:spcAft>
              <a:buSzPts val="1100"/>
              <a:buChar char="○"/>
            </a:pPr>
            <a:r>
              <a:rPr lang="en-GB"/>
              <a:t>100.b: Reason with units in problems, formulas, and data displays to solve problems. , </a:t>
            </a:r>
            <a:endParaRPr/>
          </a:p>
          <a:p>
            <a:pPr indent="-298450" lvl="1" marL="914400" rtl="0" algn="l">
              <a:lnSpc>
                <a:spcPct val="100000"/>
              </a:lnSpc>
              <a:spcBef>
                <a:spcPts val="0"/>
              </a:spcBef>
              <a:spcAft>
                <a:spcPts val="0"/>
              </a:spcAft>
              <a:buSzPts val="1100"/>
              <a:buChar char="○"/>
            </a:pPr>
            <a:r>
              <a:rPr lang="en-GB"/>
              <a:t>100.f: Solve real-world problems involving distances, intervals of time, liquid volume, mass, money, and other situations where operations with fractions and decimals are appropriate.</a:t>
            </a:r>
            <a:endParaRPr/>
          </a:p>
          <a:p>
            <a:pPr indent="-298450" lvl="0" marL="457200" rtl="0" algn="l">
              <a:lnSpc>
                <a:spcPct val="100000"/>
              </a:lnSpc>
              <a:spcBef>
                <a:spcPts val="0"/>
              </a:spcBef>
              <a:spcAft>
                <a:spcPts val="0"/>
              </a:spcAft>
              <a:buSzPts val="1100"/>
              <a:buChar char="●"/>
            </a:pPr>
            <a:r>
              <a:rPr lang="en-GB"/>
              <a:t>Traffic Jam:</a:t>
            </a:r>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100.b: Reason with units in problems, formulas, and data displays to solve problems. , </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100.f: Solve real-world problems involving distances, intervals of time, liquid volume, mass, money, and other situations where operations with fractions and decimals are appropriate.</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100.c: Interpret simple numeric and algebraic expressions that arise in applications in terms of the context.</a:t>
            </a:r>
            <a:endParaRPr>
              <a:solidFill>
                <a:schemeClr val="dk1"/>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p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0" name="Google Shape;270;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volunteers to share connections they see to each of the tasks.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Highlight responses where participants have identified one or more CPEs, using the indicators as part of their rationale. </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p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0" name="Google Shape;280;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some time to consider their responses to these questions then invite volunteers to share with whole group.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p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0" name="Google Shape;290;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these quotes with group as a way to give insight into the </a:t>
            </a:r>
            <a:r>
              <a:rPr i="1" lang="en-GB">
                <a:solidFill>
                  <a:schemeClr val="dk1"/>
                </a:solidFill>
              </a:rPr>
              <a:t>why</a:t>
            </a:r>
            <a:r>
              <a:rPr lang="en-GB">
                <a:solidFill>
                  <a:schemeClr val="dk1"/>
                </a:solidFill>
              </a:rPr>
              <a:t> of this badging project.</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p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4" name="Google Shape;304;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time to reflect on the HS Badging System, the quote and this list.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participants to consider </a:t>
            </a:r>
            <a:r>
              <a:rPr i="1" lang="en-GB">
                <a:solidFill>
                  <a:schemeClr val="dk1"/>
                </a:solidFill>
              </a:rPr>
              <a:t>how can this approach give students space for what math can be?</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Consider inviting 1-2 voices to share thoughts with the group before transitioning to the next section.</a:t>
            </a:r>
            <a:endParaRPr>
              <a:solidFill>
                <a:schemeClr val="dk1"/>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p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0" name="Google Shape;320;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Estimated time for this section is about 15 minutes.</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p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7" name="Google Shape;327;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time to read through prompt and consider how students might approach this. Invite to try it out for themselves.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Please see page 11 in your handout.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p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7" name="Google Shape;337;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r>
              <a:rPr lang="en-GB">
                <a:solidFill>
                  <a:schemeClr val="dk1"/>
                </a:solidFill>
              </a:rPr>
              <a: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time to read and connect.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Consider use of breakout rooms to give participants time to discuss with small group.</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p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8" name="Google Shape;348;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Encourage participants to stay focused at the content and practice expectation (CPE) level, using the indicators to support their thinking.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A good CPE to focus on for this task is </a:t>
            </a:r>
            <a:r>
              <a:rPr b="1" lang="en-GB">
                <a:solidFill>
                  <a:schemeClr val="dk1"/>
                </a:solidFill>
              </a:rPr>
              <a:t>100.g: Solve real-world problems involving area and perimeter of polygons, as well as surface area and volume of prisms and pyramids. </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b="1" lang="en-GB">
                <a:solidFill>
                  <a:schemeClr val="dk1"/>
                </a:solidFill>
              </a:rPr>
              <a:t>100.b Reason with units in problems, formulas, and data displays to solve problems. </a:t>
            </a:r>
            <a:endParaRPr b="1">
              <a:solidFill>
                <a:schemeClr val="dk1"/>
              </a:solidFill>
            </a:endParaRPr>
          </a:p>
          <a:p>
            <a:pPr indent="0" lvl="0" marL="457200" rtl="0" algn="l">
              <a:lnSpc>
                <a:spcPct val="100000"/>
              </a:lnSpc>
              <a:spcBef>
                <a:spcPts val="0"/>
              </a:spcBef>
              <a:spcAft>
                <a:spcPts val="0"/>
              </a:spcAft>
              <a:buSzPts val="1100"/>
              <a:buNone/>
            </a:pPr>
            <a:r>
              <a:t/>
            </a:r>
            <a:endParaRPr b="1">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p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9" name="Google Shape;359;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that we will now be reflecting on the learning principles in relation to this task.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time to read and access the copy.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Please see page 12 in your handout.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t/>
            </a:r>
            <a:endParaRPr b="1">
              <a:solidFill>
                <a:schemeClr val="dk1"/>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p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1" name="Google Shape;371;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time for participants to consider these questions, reflecting on the student experience associated with this task and consider how the 7 learning principles are evident.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Consider use of breakout rooms for small group conversation.</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p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4" name="Google Shape;384;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participants to share with the whole group.</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p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8" name="Google Shape;398;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Estimated time for this section is about 30 minutes.</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g26605745e5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5" name="Google Shape;405;g26605745e5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a:solidFill>
                  <a:schemeClr val="dk1"/>
                </a:solidFill>
              </a:rPr>
              <a:t>Facilitation Note</a:t>
            </a:r>
            <a:endParaRPr b="1">
              <a:solidFill>
                <a:schemeClr val="dk1"/>
              </a:solidFill>
            </a:endParaRPr>
          </a:p>
          <a:p>
            <a:pPr indent="-298450" lvl="0" marL="457200" rtl="0" algn="l">
              <a:spcBef>
                <a:spcPts val="0"/>
              </a:spcBef>
              <a:spcAft>
                <a:spcPts val="0"/>
              </a:spcAft>
              <a:buClr>
                <a:schemeClr val="dk1"/>
              </a:buClr>
              <a:buSzPts val="1100"/>
              <a:buChar char="●"/>
            </a:pPr>
            <a:r>
              <a:rPr lang="en-GB">
                <a:solidFill>
                  <a:schemeClr val="dk1"/>
                </a:solidFill>
              </a:rPr>
              <a:t>Give participants time to review each definition</a:t>
            </a:r>
            <a:endParaRPr>
              <a:solidFill>
                <a:schemeClr val="dk1"/>
              </a:solidFill>
            </a:endParaRPr>
          </a:p>
          <a:p>
            <a:pPr indent="-298450" lvl="0" marL="457200" rtl="0" algn="l">
              <a:spcBef>
                <a:spcPts val="0"/>
              </a:spcBef>
              <a:spcAft>
                <a:spcPts val="0"/>
              </a:spcAft>
              <a:buClr>
                <a:schemeClr val="dk1"/>
              </a:buClr>
              <a:buSzPts val="1100"/>
              <a:buChar char="●"/>
            </a:pPr>
            <a:r>
              <a:rPr lang="en-GB">
                <a:solidFill>
                  <a:schemeClr val="dk1"/>
                </a:solidFill>
              </a:rPr>
              <a:t>Ask participants:</a:t>
            </a:r>
            <a:endParaRPr>
              <a:solidFill>
                <a:schemeClr val="dk1"/>
              </a:solidFill>
            </a:endParaRPr>
          </a:p>
          <a:p>
            <a:pPr indent="-298450" lvl="1" marL="914400" rtl="0" algn="l">
              <a:spcBef>
                <a:spcPts val="0"/>
              </a:spcBef>
              <a:spcAft>
                <a:spcPts val="0"/>
              </a:spcAft>
              <a:buClr>
                <a:schemeClr val="dk1"/>
              </a:buClr>
              <a:buSzPts val="1100"/>
              <a:buChar char="○"/>
            </a:pPr>
            <a:r>
              <a:rPr lang="en-GB">
                <a:solidFill>
                  <a:schemeClr val="dk1"/>
                </a:solidFill>
              </a:rPr>
              <a:t>“What resonates abouts asset based? Deficit based?”</a:t>
            </a:r>
            <a:endParaRPr>
              <a:solidFill>
                <a:schemeClr val="dk1"/>
              </a:solidFill>
            </a:endParaRPr>
          </a:p>
          <a:p>
            <a:pPr indent="-298450" lvl="1" marL="914400" rtl="0" algn="l">
              <a:spcBef>
                <a:spcPts val="0"/>
              </a:spcBef>
              <a:spcAft>
                <a:spcPts val="0"/>
              </a:spcAft>
              <a:buClr>
                <a:schemeClr val="dk1"/>
              </a:buClr>
              <a:buSzPts val="1100"/>
              <a:buChar char="○"/>
            </a:pPr>
            <a:r>
              <a:rPr lang="en-GB">
                <a:solidFill>
                  <a:schemeClr val="dk1"/>
                </a:solidFill>
              </a:rPr>
              <a:t>“How do these differences show up in your space”</a:t>
            </a:r>
            <a:endParaRPr>
              <a:solidFill>
                <a:schemeClr val="dk1"/>
              </a:solidFill>
            </a:endParaRPr>
          </a:p>
          <a:p>
            <a:pPr indent="-298450" lvl="1" marL="914400" rtl="0" algn="l">
              <a:spcBef>
                <a:spcPts val="0"/>
              </a:spcBef>
              <a:spcAft>
                <a:spcPts val="0"/>
              </a:spcAft>
              <a:buClr>
                <a:schemeClr val="dk1"/>
              </a:buClr>
              <a:buSzPts val="1100"/>
              <a:buChar char="○"/>
            </a:pPr>
            <a:r>
              <a:rPr lang="en-GB">
                <a:solidFill>
                  <a:schemeClr val="dk1"/>
                </a:solidFill>
              </a:rPr>
              <a:t>“What specifics shifts have you made around this work?”</a:t>
            </a:r>
            <a:endParaRPr>
              <a:solidFill>
                <a:schemeClr val="dk1"/>
              </a:solidFill>
            </a:endParaRPr>
          </a:p>
          <a:p>
            <a:pPr indent="0" lvl="0" marL="0" rtl="0" algn="l">
              <a:spcBef>
                <a:spcPts val="0"/>
              </a:spcBef>
              <a:spcAft>
                <a:spcPts val="0"/>
              </a:spcAft>
              <a:buNone/>
            </a:pPr>
            <a:r>
              <a:t/>
            </a:r>
            <a:endParaRPr b="1">
              <a:solidFill>
                <a:schemeClr val="dk1"/>
              </a:solidFill>
            </a:endParaRPr>
          </a:p>
          <a:p>
            <a:pPr indent="0" lvl="0" marL="0" rtl="0" algn="l">
              <a:spcBef>
                <a:spcPts val="0"/>
              </a:spcBef>
              <a:spcAft>
                <a:spcPts val="0"/>
              </a:spcAft>
              <a:buNone/>
            </a:pPr>
            <a:r>
              <a:t/>
            </a:r>
            <a:endParaRPr b="1">
              <a:solidFill>
                <a:schemeClr val="dk1"/>
              </a:solidFill>
            </a:endParaRPr>
          </a:p>
          <a:p>
            <a:pPr indent="0" lvl="0" marL="0" rtl="0" algn="l">
              <a:spcBef>
                <a:spcPts val="0"/>
              </a:spcBef>
              <a:spcAft>
                <a:spcPts val="0"/>
              </a:spcAft>
              <a:buNone/>
            </a:pPr>
            <a:r>
              <a:rPr lang="en-GB" u="sng">
                <a:solidFill>
                  <a:schemeClr val="hlink"/>
                </a:solidFill>
                <a:hlinkClick r:id="rId2"/>
              </a:rPr>
              <a:t>https://resources.finalsite.net/images/v1631049397/psesdorg/sa6sbwvd6ddw1mskedu1/RecommendationsforAsset-BasedLanguage082021FINAL.pdf</a:t>
            </a:r>
            <a:r>
              <a:rPr lang="en-GB"/>
              <a:t>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p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3" name="Google Shape;413;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time to study student work associated with Task 1.</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Try to avoid making inferences.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This is from Grace. Slide 17</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Please see page 13 in your handout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p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3" name="Google Shape;423;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time to study student work associated with Task 1.</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Try to avoid making inferences.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This is from Grace. Slide 17</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Please see page 13 in your handout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p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3" name="Google Shape;433;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the quote. Ask participants to reflect on how the criteria and the ideas in the quote require rethinking something in their current practice.</a:t>
            </a:r>
            <a:endParaRPr b="1">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p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1" name="Google Shape;441;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Introduce criteria for success.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Ask: “what resonates with you? What questions surface for you?”</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Consider use of breakout groups.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the following in chat: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Please see page 17 in your handout.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b="1">
              <a:solidFill>
                <a:schemeClr val="dk1"/>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 name="Shape 449"/>
        <p:cNvGrpSpPr/>
        <p:nvPr/>
      </p:nvGrpSpPr>
      <p:grpSpPr>
        <a:xfrm>
          <a:off x="0" y="0"/>
          <a:ext cx="0" cy="0"/>
          <a:chOff x="0" y="0"/>
          <a:chExt cx="0" cy="0"/>
        </a:xfrm>
      </p:grpSpPr>
      <p:sp>
        <p:nvSpPr>
          <p:cNvPr id="450" name="Google Shape;450;p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1" name="Google Shape;451;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these are the Content and Practice Expectations (CPE) we landed on.</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some time to read and consider: </a:t>
            </a:r>
            <a:r>
              <a:rPr i="1" lang="en-GB">
                <a:solidFill>
                  <a:schemeClr val="dk1"/>
                </a:solidFill>
              </a:rPr>
              <a:t>what in our list of Content and Practice Expectations resonates with you? What surprises you?</a:t>
            </a:r>
            <a:endParaRPr i="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Link to Handout: [insert link]</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Feel free to download a copy.</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Please see page 7 in your handout.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p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9" name="Google Shape;459;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Use this slide to set up what folks will do on the next slide:</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They will examine the student work. </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Determine where that </a:t>
            </a:r>
            <a:r>
              <a:rPr b="1" lang="en-GB" u="sng">
                <a:solidFill>
                  <a:schemeClr val="dk1"/>
                </a:solidFill>
              </a:rPr>
              <a:t>work</a:t>
            </a:r>
            <a:r>
              <a:rPr lang="en-GB">
                <a:solidFill>
                  <a:schemeClr val="dk1"/>
                </a:solidFill>
              </a:rPr>
              <a:t> falls along the criteria for success spectrum.</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And add a post it sharing what evidence of success is present.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We will focus our lens on the indicator displayed on the slide: 100.g</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Note, a similar process can be done for each indicator that applies to this task.</a:t>
            </a:r>
            <a:endParaRPr>
              <a:solidFill>
                <a:schemeClr val="dk1"/>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5" name="Shape 475"/>
        <p:cNvGrpSpPr/>
        <p:nvPr/>
      </p:nvGrpSpPr>
      <p:grpSpPr>
        <a:xfrm>
          <a:off x="0" y="0"/>
          <a:ext cx="0" cy="0"/>
          <a:chOff x="0" y="0"/>
          <a:chExt cx="0" cy="0"/>
        </a:xfrm>
      </p:grpSpPr>
      <p:sp>
        <p:nvSpPr>
          <p:cNvPr id="476" name="Google Shape;476;p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7" name="Google Shape;477;p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Facilitator will need to make a copy of the </a:t>
            </a:r>
            <a:r>
              <a:rPr lang="en-GB" u="sng">
                <a:solidFill>
                  <a:schemeClr val="hlink"/>
                </a:solidFill>
                <a:hlinkClick r:id="rId2"/>
              </a:rPr>
              <a:t>Jamboard file- Baseline PL Looking at Student Work</a:t>
            </a:r>
            <a:r>
              <a:rPr lang="en-GB">
                <a:solidFill>
                  <a:schemeClr val="dk1"/>
                </a:solidFill>
              </a:rPr>
              <a:t> and share that link with participants.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participants to add a post it to the jamboard sharing:</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Where they think the evidence of learning is along the Criteria for Success spectrum.</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If the student was here, what question(s) would you pose to understand what they know?</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Remind participants to focus at the CPE level, using the indicators to help guide decision-making.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If they find the student </a:t>
            </a:r>
            <a:r>
              <a:rPr b="1" lang="en-GB" u="sng">
                <a:solidFill>
                  <a:schemeClr val="dk1"/>
                </a:solidFill>
              </a:rPr>
              <a:t>work</a:t>
            </a:r>
            <a:r>
              <a:rPr b="1" lang="en-GB">
                <a:solidFill>
                  <a:schemeClr val="dk1"/>
                </a:solidFill>
              </a:rPr>
              <a:t> </a:t>
            </a:r>
            <a:r>
              <a:rPr lang="en-GB">
                <a:solidFill>
                  <a:schemeClr val="dk1"/>
                </a:solidFill>
              </a:rPr>
              <a:t>falls within the first two categories, consider inviting folks to consider and share what “conferring and additional instruction/learning” might look like for that student, as time permits.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that directions are on the first slide and the pink circle on the bottom indicates which work sample is in focus for that slide.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Navigate to Jamboard file to illustrate use of tools as needed.</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7" name="Shape 487"/>
        <p:cNvGrpSpPr/>
        <p:nvPr/>
      </p:nvGrpSpPr>
      <p:grpSpPr>
        <a:xfrm>
          <a:off x="0" y="0"/>
          <a:ext cx="0" cy="0"/>
          <a:chOff x="0" y="0"/>
          <a:chExt cx="0" cy="0"/>
        </a:xfrm>
      </p:grpSpPr>
      <p:sp>
        <p:nvSpPr>
          <p:cNvPr id="488" name="Google Shape;488;p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9" name="Google Shape;489;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Slide 9 - Kristen #1c</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This is meant to give time for group to build shared understanding of how to use the CPEs and indicators alongside the rubric to share ways of partnering with students to support all students reaching.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6" name="Shape 496"/>
        <p:cNvGrpSpPr/>
        <p:nvPr/>
      </p:nvGrpSpPr>
      <p:grpSpPr>
        <a:xfrm>
          <a:off x="0" y="0"/>
          <a:ext cx="0" cy="0"/>
          <a:chOff x="0" y="0"/>
          <a:chExt cx="0" cy="0"/>
        </a:xfrm>
      </p:grpSpPr>
      <p:sp>
        <p:nvSpPr>
          <p:cNvPr id="497" name="Google Shape;497;p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8" name="Google Shape;498;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Slide 4: Jenny #3</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This is meant to give time for group to build shared understanding of how to use the CPEs and indicators alongside the rubric to share ways of partnering with students to support all students reaching.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p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7" name="Google Shape;507;p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Slide 17 - Grace #4</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This is meant to give time for group to build shared understanding of how to use the CPEs and indicators alongside the rubric to share ways of partnering with students to support all students reaching.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4" name="Shape 514"/>
        <p:cNvGrpSpPr/>
        <p:nvPr/>
      </p:nvGrpSpPr>
      <p:grpSpPr>
        <a:xfrm>
          <a:off x="0" y="0"/>
          <a:ext cx="0" cy="0"/>
          <a:chOff x="0" y="0"/>
          <a:chExt cx="0" cy="0"/>
        </a:xfrm>
      </p:grpSpPr>
      <p:sp>
        <p:nvSpPr>
          <p:cNvPr id="515" name="Google Shape;515;p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16" name="Google Shape;516;p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Estimated time for this section is about 15 minutes.</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p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3" name="Google Shape;523;p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time to read through prompt and consider how students might approach this. Invite to try it out for themselves.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Please see page 14 in your handout.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1" name="Shape 531"/>
        <p:cNvGrpSpPr/>
        <p:nvPr/>
      </p:nvGrpSpPr>
      <p:grpSpPr>
        <a:xfrm>
          <a:off x="0" y="0"/>
          <a:ext cx="0" cy="0"/>
          <a:chOff x="0" y="0"/>
          <a:chExt cx="0" cy="0"/>
        </a:xfrm>
      </p:grpSpPr>
      <p:sp>
        <p:nvSpPr>
          <p:cNvPr id="532" name="Google Shape;532;p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33" name="Google Shape;533;p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r>
              <a:rPr lang="en-GB">
                <a:solidFill>
                  <a:schemeClr val="dk1"/>
                </a:solidFill>
              </a:rPr>
              <a: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time to read and connect.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Consider use of breakout rooms to give participants time to discuss with small group.</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1" name="Shape 541"/>
        <p:cNvGrpSpPr/>
        <p:nvPr/>
      </p:nvGrpSpPr>
      <p:grpSpPr>
        <a:xfrm>
          <a:off x="0" y="0"/>
          <a:ext cx="0" cy="0"/>
          <a:chOff x="0" y="0"/>
          <a:chExt cx="0" cy="0"/>
        </a:xfrm>
      </p:grpSpPr>
      <p:sp>
        <p:nvSpPr>
          <p:cNvPr id="542" name="Google Shape;542;p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43" name="Google Shape;543;p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Encourage participants to stay focused at the content and practice expectation (CPE) level, using the indicators to support their thinking.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A good CPE to focus on for this task is </a:t>
            </a:r>
            <a:r>
              <a:rPr b="1" lang="en-GB">
                <a:solidFill>
                  <a:schemeClr val="dk1"/>
                </a:solidFill>
              </a:rPr>
              <a:t>100.a: Identify quantities of interest for modeling purposes. </a:t>
            </a:r>
            <a:endParaRPr b="1">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1" name="Shape 551"/>
        <p:cNvGrpSpPr/>
        <p:nvPr/>
      </p:nvGrpSpPr>
      <p:grpSpPr>
        <a:xfrm>
          <a:off x="0" y="0"/>
          <a:ext cx="0" cy="0"/>
          <a:chOff x="0" y="0"/>
          <a:chExt cx="0" cy="0"/>
        </a:xfrm>
      </p:grpSpPr>
      <p:sp>
        <p:nvSpPr>
          <p:cNvPr id="552" name="Google Shape;552;p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3" name="Google Shape;553;p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that we will now be reflecting on the learning principles in relation to this task.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time to read and access the copy.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Please see page 12 in your handout.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3" name="Shape 563"/>
        <p:cNvGrpSpPr/>
        <p:nvPr/>
      </p:nvGrpSpPr>
      <p:grpSpPr>
        <a:xfrm>
          <a:off x="0" y="0"/>
          <a:ext cx="0" cy="0"/>
          <a:chOff x="0" y="0"/>
          <a:chExt cx="0" cy="0"/>
        </a:xfrm>
      </p:grpSpPr>
      <p:sp>
        <p:nvSpPr>
          <p:cNvPr id="564" name="Google Shape;564;p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65" name="Google Shape;565;p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time for participants to consider these questions, reflecting on the student experience associated with this task and consider how the 7 learning principles are evident.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Consider use of breakout rooms for small group conversation.</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7" name="Shape 577"/>
        <p:cNvGrpSpPr/>
        <p:nvPr/>
      </p:nvGrpSpPr>
      <p:grpSpPr>
        <a:xfrm>
          <a:off x="0" y="0"/>
          <a:ext cx="0" cy="0"/>
          <a:chOff x="0" y="0"/>
          <a:chExt cx="0" cy="0"/>
        </a:xfrm>
      </p:grpSpPr>
      <p:sp>
        <p:nvSpPr>
          <p:cNvPr id="578" name="Google Shape;578;p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79" name="Google Shape;579;p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Estimated time for this section is about 30 minutes.</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4" name="Shape 584"/>
        <p:cNvGrpSpPr/>
        <p:nvPr/>
      </p:nvGrpSpPr>
      <p:grpSpPr>
        <a:xfrm>
          <a:off x="0" y="0"/>
          <a:ext cx="0" cy="0"/>
          <a:chOff x="0" y="0"/>
          <a:chExt cx="0" cy="0"/>
        </a:xfrm>
      </p:grpSpPr>
      <p:sp>
        <p:nvSpPr>
          <p:cNvPr id="585" name="Google Shape;585;p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6" name="Google Shape;586;p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time to study student work associated with Task 1.</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Try to avoid making inferences.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This is from Grace. Slide 14</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Please see page 13 in your handout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4" name="Shape 594"/>
        <p:cNvGrpSpPr/>
        <p:nvPr/>
      </p:nvGrpSpPr>
      <p:grpSpPr>
        <a:xfrm>
          <a:off x="0" y="0"/>
          <a:ext cx="0" cy="0"/>
          <a:chOff x="0" y="0"/>
          <a:chExt cx="0" cy="0"/>
        </a:xfrm>
      </p:grpSpPr>
      <p:sp>
        <p:nvSpPr>
          <p:cNvPr id="595" name="Google Shape;595;p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96" name="Google Shape;596;p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Introduce criteria for success.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Ask: “what resonates with you? What questions surface for you?”</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Consider use of breakout groups.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the following in chat: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Please see page 17 in your handout.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b="1">
              <a:solidFill>
                <a:schemeClr val="dk1"/>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4" name="Shape 604"/>
        <p:cNvGrpSpPr/>
        <p:nvPr/>
      </p:nvGrpSpPr>
      <p:grpSpPr>
        <a:xfrm>
          <a:off x="0" y="0"/>
          <a:ext cx="0" cy="0"/>
          <a:chOff x="0" y="0"/>
          <a:chExt cx="0" cy="0"/>
        </a:xfrm>
      </p:grpSpPr>
      <p:sp>
        <p:nvSpPr>
          <p:cNvPr id="605" name="Google Shape;605;p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06" name="Google Shape;606;p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these are the Content and Practice Expectations (CPE) we landed on.</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some time to read and consider: </a:t>
            </a:r>
            <a:r>
              <a:rPr i="1" lang="en-GB">
                <a:solidFill>
                  <a:schemeClr val="dk1"/>
                </a:solidFill>
              </a:rPr>
              <a:t>what in our list of Content and Practice Expectations resonates with you? What surprises you?</a:t>
            </a:r>
            <a:endParaRPr i="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Link to Handout: [insert link]</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Feel free to download a copy.</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Please see page 7 in your handout.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2" name="Shape 612"/>
        <p:cNvGrpSpPr/>
        <p:nvPr/>
      </p:nvGrpSpPr>
      <p:grpSpPr>
        <a:xfrm>
          <a:off x="0" y="0"/>
          <a:ext cx="0" cy="0"/>
          <a:chOff x="0" y="0"/>
          <a:chExt cx="0" cy="0"/>
        </a:xfrm>
      </p:grpSpPr>
      <p:sp>
        <p:nvSpPr>
          <p:cNvPr id="613" name="Google Shape;613;p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14" name="Google Shape;614;p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Use this slide to set up what folks will do on the next slide:</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They will examine the student work. </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Determine where that </a:t>
            </a:r>
            <a:r>
              <a:rPr b="1" lang="en-GB" u="sng">
                <a:solidFill>
                  <a:schemeClr val="dk1"/>
                </a:solidFill>
              </a:rPr>
              <a:t>work</a:t>
            </a:r>
            <a:r>
              <a:rPr lang="en-GB">
                <a:solidFill>
                  <a:schemeClr val="dk1"/>
                </a:solidFill>
              </a:rPr>
              <a:t> falls along the criteria for success spectrum.</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And add a post it sharing what evidence of success is present.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We will focus our lens on the indicator displayed on the slide: 100.g</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Note, a similar process can be done for each indicator that applies to this task.</a:t>
            </a:r>
            <a:endParaRPr>
              <a:solidFill>
                <a:schemeClr val="dk1"/>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0" name="Shape 630"/>
        <p:cNvGrpSpPr/>
        <p:nvPr/>
      </p:nvGrpSpPr>
      <p:grpSpPr>
        <a:xfrm>
          <a:off x="0" y="0"/>
          <a:ext cx="0" cy="0"/>
          <a:chOff x="0" y="0"/>
          <a:chExt cx="0" cy="0"/>
        </a:xfrm>
      </p:grpSpPr>
      <p:sp>
        <p:nvSpPr>
          <p:cNvPr id="631" name="Google Shape;631;p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2" name="Google Shape;632;p4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Facilitator will need to make a copy of the </a:t>
            </a:r>
            <a:r>
              <a:rPr lang="en-GB" u="sng">
                <a:solidFill>
                  <a:schemeClr val="hlink"/>
                </a:solidFill>
                <a:hlinkClick r:id="rId2"/>
              </a:rPr>
              <a:t>Jamboard file- Baseline PL Looking at Student Work</a:t>
            </a:r>
            <a:r>
              <a:rPr lang="en-GB">
                <a:solidFill>
                  <a:schemeClr val="dk1"/>
                </a:solidFill>
              </a:rPr>
              <a:t> and share that link with participants.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participants to add a post it to the jamboard sharing:</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Where they think the evidence of learning is along the Criteria for Success spectrum.</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If the student was here, what question(s) would you pose to understand what they know?</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Remind participants to focus at the CPE level, using the indicators to help guide decision-making.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If they find the student </a:t>
            </a:r>
            <a:r>
              <a:rPr b="1" lang="en-GB" u="sng">
                <a:solidFill>
                  <a:schemeClr val="dk1"/>
                </a:solidFill>
              </a:rPr>
              <a:t>work</a:t>
            </a:r>
            <a:r>
              <a:rPr b="1" lang="en-GB">
                <a:solidFill>
                  <a:schemeClr val="dk1"/>
                </a:solidFill>
              </a:rPr>
              <a:t> </a:t>
            </a:r>
            <a:r>
              <a:rPr lang="en-GB">
                <a:solidFill>
                  <a:schemeClr val="dk1"/>
                </a:solidFill>
              </a:rPr>
              <a:t>falls within the first two categories, consider inviting folks to consider and share what “conferring and additional instruction/learning” might look like for that student, as time permits.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that directions are on the first slide and the pink circle on the bottom indicates which work sample is in focus for that slide.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Navigate to Jamboard file to illustrate use of tools as needed.</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2" name="Shape 642"/>
        <p:cNvGrpSpPr/>
        <p:nvPr/>
      </p:nvGrpSpPr>
      <p:grpSpPr>
        <a:xfrm>
          <a:off x="0" y="0"/>
          <a:ext cx="0" cy="0"/>
          <a:chOff x="0" y="0"/>
          <a:chExt cx="0" cy="0"/>
        </a:xfrm>
      </p:grpSpPr>
      <p:sp>
        <p:nvSpPr>
          <p:cNvPr id="643" name="Google Shape;643;p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44" name="Google Shape;644;p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Slide 18 - Grace #4</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This is meant to give time for group to build shared understanding of how to use the CPEs and indicators alongside the rubric to share ways of partnering with students to support all students reaching.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1" name="Shape 651"/>
        <p:cNvGrpSpPr/>
        <p:nvPr/>
      </p:nvGrpSpPr>
      <p:grpSpPr>
        <a:xfrm>
          <a:off x="0" y="0"/>
          <a:ext cx="0" cy="0"/>
          <a:chOff x="0" y="0"/>
          <a:chExt cx="0" cy="0"/>
        </a:xfrm>
      </p:grpSpPr>
      <p:sp>
        <p:nvSpPr>
          <p:cNvPr id="652" name="Google Shape;652;p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53" name="Google Shape;653;p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Slide 14: Grace #1</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This is meant to give time for group to build shared understanding of how to use the CPEs and indicators alongside the rubric to share ways of partnering with students to support all students reaching.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0" name="Shape 660"/>
        <p:cNvGrpSpPr/>
        <p:nvPr/>
      </p:nvGrpSpPr>
      <p:grpSpPr>
        <a:xfrm>
          <a:off x="0" y="0"/>
          <a:ext cx="0" cy="0"/>
          <a:chOff x="0" y="0"/>
          <a:chExt cx="0" cy="0"/>
        </a:xfrm>
      </p:grpSpPr>
      <p:sp>
        <p:nvSpPr>
          <p:cNvPr id="661" name="Google Shape;661;p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62" name="Google Shape;662;p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Slide 15 - Grace #2</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This is meant to give time for group to build shared understanding of how to use the CPEs and indicators alongside the rubric to share ways of partnering with students to support all students reaching.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9" name="Shape 669"/>
        <p:cNvGrpSpPr/>
        <p:nvPr/>
      </p:nvGrpSpPr>
      <p:grpSpPr>
        <a:xfrm>
          <a:off x="0" y="0"/>
          <a:ext cx="0" cy="0"/>
          <a:chOff x="0" y="0"/>
          <a:chExt cx="0" cy="0"/>
        </a:xfrm>
      </p:grpSpPr>
      <p:sp>
        <p:nvSpPr>
          <p:cNvPr id="670" name="Google Shape;670;p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71" name="Google Shape;671;p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Estimated time for this section is about 5 minutes.</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6" name="Shape 676"/>
        <p:cNvGrpSpPr/>
        <p:nvPr/>
      </p:nvGrpSpPr>
      <p:grpSpPr>
        <a:xfrm>
          <a:off x="0" y="0"/>
          <a:ext cx="0" cy="0"/>
          <a:chOff x="0" y="0"/>
          <a:chExt cx="0" cy="0"/>
        </a:xfrm>
      </p:grpSpPr>
      <p:sp>
        <p:nvSpPr>
          <p:cNvPr id="677" name="Google Shape;677;p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78" name="Google Shape;678;p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time to read through prompt and consider how students might approach this. Invite to try it out for themselves.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Please see page 11 in your handout.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No Footer">
  <p:cSld name="TITLE_1">
    <p:spTree>
      <p:nvGrpSpPr>
        <p:cNvPr id="9" name="Shape 9"/>
        <p:cNvGrpSpPr/>
        <p:nvPr/>
      </p:nvGrpSpPr>
      <p:grpSpPr>
        <a:xfrm>
          <a:off x="0" y="0"/>
          <a:ext cx="0" cy="0"/>
          <a:chOff x="0" y="0"/>
          <a:chExt cx="0" cy="0"/>
        </a:xfrm>
      </p:grpSpPr>
      <p:cxnSp>
        <p:nvCxnSpPr>
          <p:cNvPr id="10" name="Google Shape;10;p54"/>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11" name="Google Shape;11;p54"/>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2" name="Shape 12"/>
        <p:cNvGrpSpPr/>
        <p:nvPr/>
      </p:nvGrpSpPr>
      <p:grpSpPr>
        <a:xfrm>
          <a:off x="0" y="0"/>
          <a:ext cx="0" cy="0"/>
          <a:chOff x="0" y="0"/>
          <a:chExt cx="0" cy="0"/>
        </a:xfrm>
      </p:grpSpPr>
      <p:cxnSp>
        <p:nvCxnSpPr>
          <p:cNvPr id="13" name="Google Shape;13;p72"/>
          <p:cNvCxnSpPr/>
          <p:nvPr/>
        </p:nvCxnSpPr>
        <p:spPr>
          <a:xfrm>
            <a:off x="4278300" y="2751163"/>
            <a:ext cx="587400" cy="0"/>
          </a:xfrm>
          <a:prstGeom prst="straightConnector1">
            <a:avLst/>
          </a:prstGeom>
          <a:noFill/>
          <a:ln cap="flat" cmpd="sng" w="76200">
            <a:solidFill>
              <a:schemeClr val="dk1"/>
            </a:solidFill>
            <a:prstDash val="solid"/>
            <a:round/>
            <a:headEnd len="sm" w="sm" type="none"/>
            <a:tailEnd len="sm" w="sm" type="none"/>
          </a:ln>
        </p:spPr>
      </p:cxnSp>
      <p:sp>
        <p:nvSpPr>
          <p:cNvPr id="14" name="Google Shape;14;p72"/>
          <p:cNvSpPr txBox="1"/>
          <p:nvPr>
            <p:ph type="ctrTitle"/>
          </p:nvPr>
        </p:nvSpPr>
        <p:spPr>
          <a:xfrm>
            <a:off x="311700" y="595975"/>
            <a:ext cx="8520600" cy="19578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400"/>
              <a:buNone/>
              <a:defRPr sz="5400"/>
            </a:lvl1pPr>
            <a:lvl2pPr lvl="1" algn="ctr">
              <a:lnSpc>
                <a:spcPct val="100000"/>
              </a:lnSpc>
              <a:spcBef>
                <a:spcPts val="0"/>
              </a:spcBef>
              <a:spcAft>
                <a:spcPts val="0"/>
              </a:spcAft>
              <a:buSzPts val="5400"/>
              <a:buNone/>
              <a:defRPr sz="5400"/>
            </a:lvl2pPr>
            <a:lvl3pPr lvl="2" algn="ctr">
              <a:lnSpc>
                <a:spcPct val="100000"/>
              </a:lnSpc>
              <a:spcBef>
                <a:spcPts val="0"/>
              </a:spcBef>
              <a:spcAft>
                <a:spcPts val="0"/>
              </a:spcAft>
              <a:buSzPts val="5400"/>
              <a:buNone/>
              <a:defRPr sz="5400"/>
            </a:lvl3pPr>
            <a:lvl4pPr lvl="3" algn="ctr">
              <a:lnSpc>
                <a:spcPct val="100000"/>
              </a:lnSpc>
              <a:spcBef>
                <a:spcPts val="0"/>
              </a:spcBef>
              <a:spcAft>
                <a:spcPts val="0"/>
              </a:spcAft>
              <a:buSzPts val="5400"/>
              <a:buNone/>
              <a:defRPr sz="5400"/>
            </a:lvl4pPr>
            <a:lvl5pPr lvl="4" algn="ctr">
              <a:lnSpc>
                <a:spcPct val="100000"/>
              </a:lnSpc>
              <a:spcBef>
                <a:spcPts val="0"/>
              </a:spcBef>
              <a:spcAft>
                <a:spcPts val="0"/>
              </a:spcAft>
              <a:buSzPts val="5400"/>
              <a:buNone/>
              <a:defRPr sz="5400"/>
            </a:lvl5pPr>
            <a:lvl6pPr lvl="5" algn="ctr">
              <a:lnSpc>
                <a:spcPct val="100000"/>
              </a:lnSpc>
              <a:spcBef>
                <a:spcPts val="0"/>
              </a:spcBef>
              <a:spcAft>
                <a:spcPts val="0"/>
              </a:spcAft>
              <a:buSzPts val="5400"/>
              <a:buNone/>
              <a:defRPr sz="5400"/>
            </a:lvl6pPr>
            <a:lvl7pPr lvl="6" algn="ctr">
              <a:lnSpc>
                <a:spcPct val="100000"/>
              </a:lnSpc>
              <a:spcBef>
                <a:spcPts val="0"/>
              </a:spcBef>
              <a:spcAft>
                <a:spcPts val="0"/>
              </a:spcAft>
              <a:buSzPts val="5400"/>
              <a:buNone/>
              <a:defRPr sz="5400"/>
            </a:lvl7pPr>
            <a:lvl8pPr lvl="7" algn="ctr">
              <a:lnSpc>
                <a:spcPct val="100000"/>
              </a:lnSpc>
              <a:spcBef>
                <a:spcPts val="0"/>
              </a:spcBef>
              <a:spcAft>
                <a:spcPts val="0"/>
              </a:spcAft>
              <a:buSzPts val="5400"/>
              <a:buNone/>
              <a:defRPr sz="5400"/>
            </a:lvl8pPr>
            <a:lvl9pPr lvl="8" algn="ctr">
              <a:lnSpc>
                <a:spcPct val="100000"/>
              </a:lnSpc>
              <a:spcBef>
                <a:spcPts val="0"/>
              </a:spcBef>
              <a:spcAft>
                <a:spcPts val="0"/>
              </a:spcAft>
              <a:buSzPts val="5400"/>
              <a:buNone/>
              <a:defRPr sz="5400"/>
            </a:lvl9pPr>
          </a:lstStyle>
          <a:p/>
        </p:txBody>
      </p:sp>
      <p:sp>
        <p:nvSpPr>
          <p:cNvPr id="15" name="Google Shape;15;p72"/>
          <p:cNvSpPr txBox="1"/>
          <p:nvPr>
            <p:ph idx="1" type="subTitle"/>
          </p:nvPr>
        </p:nvSpPr>
        <p:spPr>
          <a:xfrm>
            <a:off x="311700" y="3165823"/>
            <a:ext cx="8520600" cy="7335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16" name="Google Shape;16;p7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7" name="Shape 17"/>
        <p:cNvGrpSpPr/>
        <p:nvPr/>
      </p:nvGrpSpPr>
      <p:grpSpPr>
        <a:xfrm>
          <a:off x="0" y="0"/>
          <a:ext cx="0" cy="0"/>
          <a:chOff x="0" y="0"/>
          <a:chExt cx="0" cy="0"/>
        </a:xfrm>
      </p:grpSpPr>
      <p:sp>
        <p:nvSpPr>
          <p:cNvPr id="18" name="Google Shape;18;p73"/>
          <p:cNvSpPr txBox="1"/>
          <p:nvPr>
            <p:ph type="title"/>
          </p:nvPr>
        </p:nvSpPr>
        <p:spPr>
          <a:xfrm>
            <a:off x="311700" y="2480550"/>
            <a:ext cx="8114400" cy="24459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Clr>
                <a:schemeClr val="lt1"/>
              </a:buClr>
              <a:buSzPts val="6800"/>
              <a:buNone/>
              <a:defRPr sz="6800">
                <a:solidFill>
                  <a:schemeClr val="lt1"/>
                </a:solidFill>
              </a:defRPr>
            </a:lvl1pPr>
            <a:lvl2pPr lvl="1" algn="l">
              <a:lnSpc>
                <a:spcPct val="100000"/>
              </a:lnSpc>
              <a:spcBef>
                <a:spcPts val="0"/>
              </a:spcBef>
              <a:spcAft>
                <a:spcPts val="0"/>
              </a:spcAft>
              <a:buClr>
                <a:schemeClr val="lt1"/>
              </a:buClr>
              <a:buSzPts val="6800"/>
              <a:buNone/>
              <a:defRPr sz="6800">
                <a:solidFill>
                  <a:schemeClr val="lt1"/>
                </a:solidFill>
              </a:defRPr>
            </a:lvl2pPr>
            <a:lvl3pPr lvl="2" algn="l">
              <a:lnSpc>
                <a:spcPct val="100000"/>
              </a:lnSpc>
              <a:spcBef>
                <a:spcPts val="0"/>
              </a:spcBef>
              <a:spcAft>
                <a:spcPts val="0"/>
              </a:spcAft>
              <a:buClr>
                <a:schemeClr val="lt1"/>
              </a:buClr>
              <a:buSzPts val="6800"/>
              <a:buNone/>
              <a:defRPr sz="6800">
                <a:solidFill>
                  <a:schemeClr val="lt1"/>
                </a:solidFill>
              </a:defRPr>
            </a:lvl3pPr>
            <a:lvl4pPr lvl="3" algn="l">
              <a:lnSpc>
                <a:spcPct val="100000"/>
              </a:lnSpc>
              <a:spcBef>
                <a:spcPts val="0"/>
              </a:spcBef>
              <a:spcAft>
                <a:spcPts val="0"/>
              </a:spcAft>
              <a:buClr>
                <a:schemeClr val="lt1"/>
              </a:buClr>
              <a:buSzPts val="6800"/>
              <a:buNone/>
              <a:defRPr sz="6800">
                <a:solidFill>
                  <a:schemeClr val="lt1"/>
                </a:solidFill>
              </a:defRPr>
            </a:lvl4pPr>
            <a:lvl5pPr lvl="4" algn="l">
              <a:lnSpc>
                <a:spcPct val="100000"/>
              </a:lnSpc>
              <a:spcBef>
                <a:spcPts val="0"/>
              </a:spcBef>
              <a:spcAft>
                <a:spcPts val="0"/>
              </a:spcAft>
              <a:buClr>
                <a:schemeClr val="lt1"/>
              </a:buClr>
              <a:buSzPts val="6800"/>
              <a:buNone/>
              <a:defRPr sz="6800">
                <a:solidFill>
                  <a:schemeClr val="lt1"/>
                </a:solidFill>
              </a:defRPr>
            </a:lvl5pPr>
            <a:lvl6pPr lvl="5" algn="l">
              <a:lnSpc>
                <a:spcPct val="100000"/>
              </a:lnSpc>
              <a:spcBef>
                <a:spcPts val="0"/>
              </a:spcBef>
              <a:spcAft>
                <a:spcPts val="0"/>
              </a:spcAft>
              <a:buClr>
                <a:schemeClr val="lt1"/>
              </a:buClr>
              <a:buSzPts val="6800"/>
              <a:buNone/>
              <a:defRPr sz="6800">
                <a:solidFill>
                  <a:schemeClr val="lt1"/>
                </a:solidFill>
              </a:defRPr>
            </a:lvl6pPr>
            <a:lvl7pPr lvl="6" algn="l">
              <a:lnSpc>
                <a:spcPct val="100000"/>
              </a:lnSpc>
              <a:spcBef>
                <a:spcPts val="0"/>
              </a:spcBef>
              <a:spcAft>
                <a:spcPts val="0"/>
              </a:spcAft>
              <a:buClr>
                <a:schemeClr val="lt1"/>
              </a:buClr>
              <a:buSzPts val="6800"/>
              <a:buNone/>
              <a:defRPr sz="6800">
                <a:solidFill>
                  <a:schemeClr val="lt1"/>
                </a:solidFill>
              </a:defRPr>
            </a:lvl7pPr>
            <a:lvl8pPr lvl="7" algn="l">
              <a:lnSpc>
                <a:spcPct val="100000"/>
              </a:lnSpc>
              <a:spcBef>
                <a:spcPts val="0"/>
              </a:spcBef>
              <a:spcAft>
                <a:spcPts val="0"/>
              </a:spcAft>
              <a:buClr>
                <a:schemeClr val="lt1"/>
              </a:buClr>
              <a:buSzPts val="6800"/>
              <a:buNone/>
              <a:defRPr sz="6800">
                <a:solidFill>
                  <a:schemeClr val="lt1"/>
                </a:solidFill>
              </a:defRPr>
            </a:lvl8pPr>
            <a:lvl9pPr lvl="8" algn="l">
              <a:lnSpc>
                <a:spcPct val="100000"/>
              </a:lnSpc>
              <a:spcBef>
                <a:spcPts val="0"/>
              </a:spcBef>
              <a:spcAft>
                <a:spcPts val="0"/>
              </a:spcAft>
              <a:buClr>
                <a:schemeClr val="lt1"/>
              </a:buClr>
              <a:buSzPts val="6800"/>
              <a:buNone/>
              <a:defRPr sz="6800">
                <a:solidFill>
                  <a:schemeClr val="lt1"/>
                </a:solidFill>
              </a:defRPr>
            </a:lvl9pPr>
          </a:lstStyle>
          <a:p/>
        </p:txBody>
      </p:sp>
      <p:sp>
        <p:nvSpPr>
          <p:cNvPr id="19" name="Google Shape;19;p7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sp>
        <p:nvSpPr>
          <p:cNvPr id="21" name="Google Shape;21;p7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22" name="Google Shape;22;p7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23" name="Google Shape;23;p7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p7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26" name="Google Shape;26;p75"/>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7" name="Google Shape;27;p75"/>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8" name="Google Shape;28;p7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 name="Shape 29"/>
        <p:cNvGrpSpPr/>
        <p:nvPr/>
      </p:nvGrpSpPr>
      <p:grpSpPr>
        <a:xfrm>
          <a:off x="0" y="0"/>
          <a:ext cx="0" cy="0"/>
          <a:chOff x="0" y="0"/>
          <a:chExt cx="0" cy="0"/>
        </a:xfrm>
      </p:grpSpPr>
      <p:sp>
        <p:nvSpPr>
          <p:cNvPr id="30" name="Google Shape;30;p7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31" name="Google Shape;31;p7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2" name="Shape 32"/>
        <p:cNvGrpSpPr/>
        <p:nvPr/>
      </p:nvGrpSpPr>
      <p:grpSpPr>
        <a:xfrm>
          <a:off x="0" y="0"/>
          <a:ext cx="0" cy="0"/>
          <a:chOff x="0" y="0"/>
          <a:chExt cx="0" cy="0"/>
        </a:xfrm>
      </p:grpSpPr>
      <p:sp>
        <p:nvSpPr>
          <p:cNvPr id="33" name="Google Shape;33;p77"/>
          <p:cNvSpPr txBox="1"/>
          <p:nvPr>
            <p:ph type="title"/>
          </p:nvPr>
        </p:nvSpPr>
        <p:spPr>
          <a:xfrm>
            <a:off x="311700" y="6318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4" name="Google Shape;34;p77"/>
          <p:cNvSpPr txBox="1"/>
          <p:nvPr>
            <p:ph idx="1" type="body"/>
          </p:nvPr>
        </p:nvSpPr>
        <p:spPr>
          <a:xfrm>
            <a:off x="311700" y="1490875"/>
            <a:ext cx="2808000" cy="30780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5" name="Google Shape;35;p7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36" name="Shape 36"/>
        <p:cNvGrpSpPr/>
        <p:nvPr/>
      </p:nvGrpSpPr>
      <p:grpSpPr>
        <a:xfrm>
          <a:off x="0" y="0"/>
          <a:ext cx="0" cy="0"/>
          <a:chOff x="0" y="0"/>
          <a:chExt cx="0" cy="0"/>
        </a:xfrm>
      </p:grpSpPr>
      <p:sp>
        <p:nvSpPr>
          <p:cNvPr id="37" name="Google Shape;37;p78"/>
          <p:cNvSpPr txBox="1"/>
          <p:nvPr>
            <p:ph type="title"/>
          </p:nvPr>
        </p:nvSpPr>
        <p:spPr>
          <a:xfrm>
            <a:off x="490250" y="526350"/>
            <a:ext cx="5683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38" name="Google Shape;38;p7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9" name="Shape 39"/>
        <p:cNvGrpSpPr/>
        <p:nvPr/>
      </p:nvGrpSpPr>
      <p:grpSpPr>
        <a:xfrm>
          <a:off x="0" y="0"/>
          <a:ext cx="0" cy="0"/>
          <a:chOff x="0" y="0"/>
          <a:chExt cx="0" cy="0"/>
        </a:xfrm>
      </p:grpSpPr>
      <p:sp>
        <p:nvSpPr>
          <p:cNvPr id="40" name="Google Shape;40;p79"/>
          <p:cNvSpPr/>
          <p:nvPr/>
        </p:nvSpPr>
        <p:spPr>
          <a:xfrm>
            <a:off x="4572000" y="10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41" name="Google Shape;41;p7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2" name="Google Shape;42;p79"/>
          <p:cNvSpPr txBox="1"/>
          <p:nvPr>
            <p:ph type="title"/>
          </p:nvPr>
        </p:nvSpPr>
        <p:spPr>
          <a:xfrm>
            <a:off x="265500" y="1375599"/>
            <a:ext cx="4045200" cy="15519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3800"/>
              <a:buNone/>
              <a:defRPr sz="3800"/>
            </a:lvl1pPr>
            <a:lvl2pPr lvl="1" algn="ctr">
              <a:lnSpc>
                <a:spcPct val="100000"/>
              </a:lnSpc>
              <a:spcBef>
                <a:spcPts val="0"/>
              </a:spcBef>
              <a:spcAft>
                <a:spcPts val="0"/>
              </a:spcAft>
              <a:buSzPts val="3800"/>
              <a:buNone/>
              <a:defRPr sz="3800"/>
            </a:lvl2pPr>
            <a:lvl3pPr lvl="2" algn="ctr">
              <a:lnSpc>
                <a:spcPct val="100000"/>
              </a:lnSpc>
              <a:spcBef>
                <a:spcPts val="0"/>
              </a:spcBef>
              <a:spcAft>
                <a:spcPts val="0"/>
              </a:spcAft>
              <a:buSzPts val="3800"/>
              <a:buNone/>
              <a:defRPr sz="3800"/>
            </a:lvl3pPr>
            <a:lvl4pPr lvl="3" algn="ctr">
              <a:lnSpc>
                <a:spcPct val="100000"/>
              </a:lnSpc>
              <a:spcBef>
                <a:spcPts val="0"/>
              </a:spcBef>
              <a:spcAft>
                <a:spcPts val="0"/>
              </a:spcAft>
              <a:buSzPts val="3800"/>
              <a:buNone/>
              <a:defRPr sz="3800"/>
            </a:lvl4pPr>
            <a:lvl5pPr lvl="4" algn="ctr">
              <a:lnSpc>
                <a:spcPct val="100000"/>
              </a:lnSpc>
              <a:spcBef>
                <a:spcPts val="0"/>
              </a:spcBef>
              <a:spcAft>
                <a:spcPts val="0"/>
              </a:spcAft>
              <a:buSzPts val="3800"/>
              <a:buNone/>
              <a:defRPr sz="3800"/>
            </a:lvl5pPr>
            <a:lvl6pPr lvl="5" algn="ctr">
              <a:lnSpc>
                <a:spcPct val="100000"/>
              </a:lnSpc>
              <a:spcBef>
                <a:spcPts val="0"/>
              </a:spcBef>
              <a:spcAft>
                <a:spcPts val="0"/>
              </a:spcAft>
              <a:buSzPts val="3800"/>
              <a:buNone/>
              <a:defRPr sz="3800"/>
            </a:lvl6pPr>
            <a:lvl7pPr lvl="6" algn="ctr">
              <a:lnSpc>
                <a:spcPct val="100000"/>
              </a:lnSpc>
              <a:spcBef>
                <a:spcPts val="0"/>
              </a:spcBef>
              <a:spcAft>
                <a:spcPts val="0"/>
              </a:spcAft>
              <a:buSzPts val="3800"/>
              <a:buNone/>
              <a:defRPr sz="3800"/>
            </a:lvl7pPr>
            <a:lvl8pPr lvl="7" algn="ctr">
              <a:lnSpc>
                <a:spcPct val="100000"/>
              </a:lnSpc>
              <a:spcBef>
                <a:spcPts val="0"/>
              </a:spcBef>
              <a:spcAft>
                <a:spcPts val="0"/>
              </a:spcAft>
              <a:buSzPts val="3800"/>
              <a:buNone/>
              <a:defRPr sz="3800"/>
            </a:lvl8pPr>
            <a:lvl9pPr lvl="8" algn="ctr">
              <a:lnSpc>
                <a:spcPct val="100000"/>
              </a:lnSpc>
              <a:spcBef>
                <a:spcPts val="0"/>
              </a:spcBef>
              <a:spcAft>
                <a:spcPts val="0"/>
              </a:spcAft>
              <a:buSzPts val="3800"/>
              <a:buNone/>
              <a:defRPr sz="3800"/>
            </a:lvl9pPr>
          </a:lstStyle>
          <a:p/>
        </p:txBody>
      </p:sp>
      <p:sp>
        <p:nvSpPr>
          <p:cNvPr id="43" name="Google Shape;43;p79"/>
          <p:cNvSpPr txBox="1"/>
          <p:nvPr>
            <p:ph idx="1" type="subTitle"/>
          </p:nvPr>
        </p:nvSpPr>
        <p:spPr>
          <a:xfrm>
            <a:off x="265500" y="2981125"/>
            <a:ext cx="4045200" cy="13455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44" name="Google Shape;44;p79"/>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0"/>
              </a:spcBef>
              <a:spcAft>
                <a:spcPts val="0"/>
              </a:spcAft>
              <a:buClr>
                <a:schemeClr val="lt1"/>
              </a:buClr>
              <a:buSzPts val="1400"/>
              <a:buChar char="○"/>
              <a:defRPr>
                <a:solidFill>
                  <a:schemeClr val="lt1"/>
                </a:solidFill>
              </a:defRPr>
            </a:lvl2pPr>
            <a:lvl3pPr indent="-317500" lvl="2" marL="1371600" algn="l">
              <a:lnSpc>
                <a:spcPct val="115000"/>
              </a:lnSpc>
              <a:spcBef>
                <a:spcPts val="0"/>
              </a:spcBef>
              <a:spcAft>
                <a:spcPts val="0"/>
              </a:spcAft>
              <a:buClr>
                <a:schemeClr val="lt1"/>
              </a:buClr>
              <a:buSzPts val="1400"/>
              <a:buChar char="■"/>
              <a:defRPr>
                <a:solidFill>
                  <a:schemeClr val="lt1"/>
                </a:solidFill>
              </a:defRPr>
            </a:lvl3pPr>
            <a:lvl4pPr indent="-317500" lvl="3" marL="1828800" algn="l">
              <a:lnSpc>
                <a:spcPct val="115000"/>
              </a:lnSpc>
              <a:spcBef>
                <a:spcPts val="0"/>
              </a:spcBef>
              <a:spcAft>
                <a:spcPts val="0"/>
              </a:spcAft>
              <a:buClr>
                <a:schemeClr val="lt1"/>
              </a:buClr>
              <a:buSzPts val="1400"/>
              <a:buChar char="●"/>
              <a:defRPr>
                <a:solidFill>
                  <a:schemeClr val="lt1"/>
                </a:solidFill>
              </a:defRPr>
            </a:lvl4pPr>
            <a:lvl5pPr indent="-317500" lvl="4" marL="2286000" algn="l">
              <a:lnSpc>
                <a:spcPct val="115000"/>
              </a:lnSpc>
              <a:spcBef>
                <a:spcPts val="0"/>
              </a:spcBef>
              <a:spcAft>
                <a:spcPts val="0"/>
              </a:spcAft>
              <a:buClr>
                <a:schemeClr val="lt1"/>
              </a:buClr>
              <a:buSzPts val="1400"/>
              <a:buChar char="○"/>
              <a:defRPr>
                <a:solidFill>
                  <a:schemeClr val="lt1"/>
                </a:solidFill>
              </a:defRPr>
            </a:lvl5pPr>
            <a:lvl6pPr indent="-317500" lvl="5" marL="2743200" algn="l">
              <a:lnSpc>
                <a:spcPct val="115000"/>
              </a:lnSpc>
              <a:spcBef>
                <a:spcPts val="0"/>
              </a:spcBef>
              <a:spcAft>
                <a:spcPts val="0"/>
              </a:spcAft>
              <a:buClr>
                <a:schemeClr val="lt1"/>
              </a:buClr>
              <a:buSzPts val="1400"/>
              <a:buChar char="■"/>
              <a:defRPr>
                <a:solidFill>
                  <a:schemeClr val="lt1"/>
                </a:solidFill>
              </a:defRPr>
            </a:lvl6pPr>
            <a:lvl7pPr indent="-317500" lvl="6" marL="3200400" algn="l">
              <a:lnSpc>
                <a:spcPct val="115000"/>
              </a:lnSpc>
              <a:spcBef>
                <a:spcPts val="0"/>
              </a:spcBef>
              <a:spcAft>
                <a:spcPts val="0"/>
              </a:spcAft>
              <a:buClr>
                <a:schemeClr val="lt1"/>
              </a:buClr>
              <a:buSzPts val="1400"/>
              <a:buChar char="●"/>
              <a:defRPr>
                <a:solidFill>
                  <a:schemeClr val="lt1"/>
                </a:solidFill>
              </a:defRPr>
            </a:lvl7pPr>
            <a:lvl8pPr indent="-317500" lvl="7" marL="3657600" algn="l">
              <a:lnSpc>
                <a:spcPct val="115000"/>
              </a:lnSpc>
              <a:spcBef>
                <a:spcPts val="0"/>
              </a:spcBef>
              <a:spcAft>
                <a:spcPts val="0"/>
              </a:spcAft>
              <a:buClr>
                <a:schemeClr val="lt1"/>
              </a:buClr>
              <a:buSzPts val="1400"/>
              <a:buChar char="○"/>
              <a:defRPr>
                <a:solidFill>
                  <a:schemeClr val="lt1"/>
                </a:solidFill>
              </a:defRPr>
            </a:lvl8pPr>
            <a:lvl9pPr indent="-317500" lvl="8" marL="4114800" algn="l">
              <a:lnSpc>
                <a:spcPct val="115000"/>
              </a:lnSpc>
              <a:spcBef>
                <a:spcPts val="0"/>
              </a:spcBef>
              <a:spcAft>
                <a:spcPts val="0"/>
              </a:spcAft>
              <a:buClr>
                <a:schemeClr val="lt1"/>
              </a:buClr>
              <a:buSzPts val="1400"/>
              <a:buChar char="■"/>
              <a:defRPr>
                <a:solidFill>
                  <a:schemeClr val="lt1"/>
                </a:solidFill>
              </a:defRPr>
            </a:lvl9pPr>
          </a:lstStyle>
          <a:p/>
        </p:txBody>
      </p:sp>
      <p:sp>
        <p:nvSpPr>
          <p:cNvPr id="45" name="Google Shape;45;p7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6" name="Shape 46"/>
        <p:cNvGrpSpPr/>
        <p:nvPr/>
      </p:nvGrpSpPr>
      <p:grpSpPr>
        <a:xfrm>
          <a:off x="0" y="0"/>
          <a:ext cx="0" cy="0"/>
          <a:chOff x="0" y="0"/>
          <a:chExt cx="0" cy="0"/>
        </a:xfrm>
      </p:grpSpPr>
      <p:sp>
        <p:nvSpPr>
          <p:cNvPr id="47" name="Google Shape;47;p80"/>
          <p:cNvSpPr txBox="1"/>
          <p:nvPr>
            <p:ph idx="1" type="body"/>
          </p:nvPr>
        </p:nvSpPr>
        <p:spPr>
          <a:xfrm>
            <a:off x="319500" y="4233725"/>
            <a:ext cx="5998800" cy="5988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Clr>
                <a:schemeClr val="accent3"/>
              </a:buClr>
              <a:buSzPts val="1800"/>
              <a:buFont typeface="Alfa Slab One"/>
              <a:buNone/>
              <a:defRPr>
                <a:solidFill>
                  <a:schemeClr val="accent3"/>
                </a:solidFill>
                <a:latin typeface="Alfa Slab One"/>
                <a:ea typeface="Alfa Slab One"/>
                <a:cs typeface="Alfa Slab One"/>
                <a:sym typeface="Alfa Slab One"/>
              </a:defRPr>
            </a:lvl1pPr>
          </a:lstStyle>
          <a:p/>
        </p:txBody>
      </p:sp>
      <p:sp>
        <p:nvSpPr>
          <p:cNvPr id="48" name="Google Shape;48;p8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9" name="Shape 49"/>
        <p:cNvGrpSpPr/>
        <p:nvPr/>
      </p:nvGrpSpPr>
      <p:grpSpPr>
        <a:xfrm>
          <a:off x="0" y="0"/>
          <a:ext cx="0" cy="0"/>
          <a:chOff x="0" y="0"/>
          <a:chExt cx="0" cy="0"/>
        </a:xfrm>
      </p:grpSpPr>
      <p:sp>
        <p:nvSpPr>
          <p:cNvPr id="50" name="Google Shape;50;p81"/>
          <p:cNvSpPr txBox="1"/>
          <p:nvPr>
            <p:ph hasCustomPrompt="1" type="title"/>
          </p:nvPr>
        </p:nvSpPr>
        <p:spPr>
          <a:xfrm>
            <a:off x="311700" y="1167925"/>
            <a:ext cx="8520600" cy="19800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dk1"/>
              </a:buClr>
              <a:buSzPts val="11000"/>
              <a:buNone/>
              <a:defRPr sz="11000">
                <a:solidFill>
                  <a:schemeClr val="dk1"/>
                </a:solidFill>
              </a:defRPr>
            </a:lvl1pPr>
            <a:lvl2pPr lvl="1" algn="ctr">
              <a:lnSpc>
                <a:spcPct val="100000"/>
              </a:lnSpc>
              <a:spcBef>
                <a:spcPts val="0"/>
              </a:spcBef>
              <a:spcAft>
                <a:spcPts val="0"/>
              </a:spcAft>
              <a:buClr>
                <a:schemeClr val="dk1"/>
              </a:buClr>
              <a:buSzPts val="11000"/>
              <a:buNone/>
              <a:defRPr sz="11000">
                <a:solidFill>
                  <a:schemeClr val="dk1"/>
                </a:solidFill>
              </a:defRPr>
            </a:lvl2pPr>
            <a:lvl3pPr lvl="2" algn="ctr">
              <a:lnSpc>
                <a:spcPct val="100000"/>
              </a:lnSpc>
              <a:spcBef>
                <a:spcPts val="0"/>
              </a:spcBef>
              <a:spcAft>
                <a:spcPts val="0"/>
              </a:spcAft>
              <a:buClr>
                <a:schemeClr val="dk1"/>
              </a:buClr>
              <a:buSzPts val="11000"/>
              <a:buNone/>
              <a:defRPr sz="11000">
                <a:solidFill>
                  <a:schemeClr val="dk1"/>
                </a:solidFill>
              </a:defRPr>
            </a:lvl3pPr>
            <a:lvl4pPr lvl="3" algn="ctr">
              <a:lnSpc>
                <a:spcPct val="100000"/>
              </a:lnSpc>
              <a:spcBef>
                <a:spcPts val="0"/>
              </a:spcBef>
              <a:spcAft>
                <a:spcPts val="0"/>
              </a:spcAft>
              <a:buClr>
                <a:schemeClr val="dk1"/>
              </a:buClr>
              <a:buSzPts val="11000"/>
              <a:buNone/>
              <a:defRPr sz="11000">
                <a:solidFill>
                  <a:schemeClr val="dk1"/>
                </a:solidFill>
              </a:defRPr>
            </a:lvl4pPr>
            <a:lvl5pPr lvl="4" algn="ctr">
              <a:lnSpc>
                <a:spcPct val="100000"/>
              </a:lnSpc>
              <a:spcBef>
                <a:spcPts val="0"/>
              </a:spcBef>
              <a:spcAft>
                <a:spcPts val="0"/>
              </a:spcAft>
              <a:buClr>
                <a:schemeClr val="dk1"/>
              </a:buClr>
              <a:buSzPts val="11000"/>
              <a:buNone/>
              <a:defRPr sz="11000">
                <a:solidFill>
                  <a:schemeClr val="dk1"/>
                </a:solidFill>
              </a:defRPr>
            </a:lvl5pPr>
            <a:lvl6pPr lvl="5" algn="ctr">
              <a:lnSpc>
                <a:spcPct val="100000"/>
              </a:lnSpc>
              <a:spcBef>
                <a:spcPts val="0"/>
              </a:spcBef>
              <a:spcAft>
                <a:spcPts val="0"/>
              </a:spcAft>
              <a:buClr>
                <a:schemeClr val="dk1"/>
              </a:buClr>
              <a:buSzPts val="11000"/>
              <a:buNone/>
              <a:defRPr sz="11000">
                <a:solidFill>
                  <a:schemeClr val="dk1"/>
                </a:solidFill>
              </a:defRPr>
            </a:lvl6pPr>
            <a:lvl7pPr lvl="6" algn="ctr">
              <a:lnSpc>
                <a:spcPct val="100000"/>
              </a:lnSpc>
              <a:spcBef>
                <a:spcPts val="0"/>
              </a:spcBef>
              <a:spcAft>
                <a:spcPts val="0"/>
              </a:spcAft>
              <a:buClr>
                <a:schemeClr val="dk1"/>
              </a:buClr>
              <a:buSzPts val="11000"/>
              <a:buNone/>
              <a:defRPr sz="11000">
                <a:solidFill>
                  <a:schemeClr val="dk1"/>
                </a:solidFill>
              </a:defRPr>
            </a:lvl7pPr>
            <a:lvl8pPr lvl="7" algn="ctr">
              <a:lnSpc>
                <a:spcPct val="100000"/>
              </a:lnSpc>
              <a:spcBef>
                <a:spcPts val="0"/>
              </a:spcBef>
              <a:spcAft>
                <a:spcPts val="0"/>
              </a:spcAft>
              <a:buClr>
                <a:schemeClr val="dk1"/>
              </a:buClr>
              <a:buSzPts val="11000"/>
              <a:buNone/>
              <a:defRPr sz="11000">
                <a:solidFill>
                  <a:schemeClr val="dk1"/>
                </a:solidFill>
              </a:defRPr>
            </a:lvl8pPr>
            <a:lvl9pPr lvl="8" algn="ctr">
              <a:lnSpc>
                <a:spcPct val="100000"/>
              </a:lnSpc>
              <a:spcBef>
                <a:spcPts val="0"/>
              </a:spcBef>
              <a:spcAft>
                <a:spcPts val="0"/>
              </a:spcAft>
              <a:buClr>
                <a:schemeClr val="dk1"/>
              </a:buClr>
              <a:buSzPts val="11000"/>
              <a:buNone/>
              <a:defRPr sz="11000">
                <a:solidFill>
                  <a:schemeClr val="dk1"/>
                </a:solidFill>
              </a:defRPr>
            </a:lvl9pPr>
          </a:lstStyle>
          <a:p>
            <a:r>
              <a:t>xx%</a:t>
            </a:r>
          </a:p>
        </p:txBody>
      </p:sp>
      <p:sp>
        <p:nvSpPr>
          <p:cNvPr id="51" name="Google Shape;51;p81"/>
          <p:cNvSpPr txBox="1"/>
          <p:nvPr>
            <p:ph idx="1" type="body"/>
          </p:nvPr>
        </p:nvSpPr>
        <p:spPr>
          <a:xfrm>
            <a:off x="311700" y="3224250"/>
            <a:ext cx="8520600" cy="10716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52" name="Google Shape;52;p8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p8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a Section Header" showMasterSp="0">
  <p:cSld name="3a Section Header">
    <p:bg>
      <p:bgPr>
        <a:solidFill>
          <a:schemeClr val="accent1"/>
        </a:solidFill>
      </p:bgPr>
    </p:bg>
    <p:spTree>
      <p:nvGrpSpPr>
        <p:cNvPr id="55" name="Shape 55"/>
        <p:cNvGrpSpPr/>
        <p:nvPr/>
      </p:nvGrpSpPr>
      <p:grpSpPr>
        <a:xfrm>
          <a:off x="0" y="0"/>
          <a:ext cx="0" cy="0"/>
          <a:chOff x="0" y="0"/>
          <a:chExt cx="0" cy="0"/>
        </a:xfrm>
      </p:grpSpPr>
      <p:sp>
        <p:nvSpPr>
          <p:cNvPr id="56" name="Google Shape;56;p83"/>
          <p:cNvSpPr txBox="1"/>
          <p:nvPr>
            <p:ph type="title"/>
          </p:nvPr>
        </p:nvSpPr>
        <p:spPr>
          <a:xfrm>
            <a:off x="571481" y="1085851"/>
            <a:ext cx="7543800" cy="14859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lt1"/>
              </a:buClr>
              <a:buSzPts val="3300"/>
              <a:buFont typeface="Roboto"/>
              <a:buNone/>
              <a:defRPr>
                <a:solidFill>
                  <a:schemeClr val="lt1"/>
                </a:solidFill>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57" name="Google Shape;57;p83"/>
          <p:cNvSpPr txBox="1"/>
          <p:nvPr>
            <p:ph idx="1" type="subTitle"/>
          </p:nvPr>
        </p:nvSpPr>
        <p:spPr>
          <a:xfrm>
            <a:off x="571481" y="2702638"/>
            <a:ext cx="7543800" cy="1241700"/>
          </a:xfrm>
          <a:prstGeom prst="rect">
            <a:avLst/>
          </a:prstGeom>
          <a:noFill/>
          <a:ln>
            <a:noFill/>
          </a:ln>
        </p:spPr>
        <p:txBody>
          <a:bodyPr anchorCtr="0" anchor="t" bIns="34275" lIns="68575" spcFirstLastPara="1" rIns="68575" wrap="square" tIns="34275">
            <a:noAutofit/>
          </a:bodyPr>
          <a:lstStyle>
            <a:lvl1pPr lvl="0" algn="l">
              <a:lnSpc>
                <a:spcPct val="90000"/>
              </a:lnSpc>
              <a:spcBef>
                <a:spcPts val="800"/>
              </a:spcBef>
              <a:spcAft>
                <a:spcPts val="0"/>
              </a:spcAft>
              <a:buClr>
                <a:schemeClr val="lt1"/>
              </a:buClr>
              <a:buSzPts val="2100"/>
              <a:buNone/>
              <a:defRPr sz="2100">
                <a:solidFill>
                  <a:schemeClr val="lt1"/>
                </a:solidFill>
                <a:latin typeface="Roboto"/>
                <a:ea typeface="Roboto"/>
                <a:cs typeface="Roboto"/>
                <a:sym typeface="Roboto"/>
              </a:defRPr>
            </a:lvl1pPr>
            <a:lvl2pPr lvl="1" algn="ctr">
              <a:lnSpc>
                <a:spcPct val="90000"/>
              </a:lnSpc>
              <a:spcBef>
                <a:spcPts val="1200"/>
              </a:spcBef>
              <a:spcAft>
                <a:spcPts val="0"/>
              </a:spcAft>
              <a:buClr>
                <a:schemeClr val="dk1"/>
              </a:buClr>
              <a:buSzPts val="1500"/>
              <a:buNone/>
              <a:defRPr sz="1500"/>
            </a:lvl2pPr>
            <a:lvl3pPr lvl="2" algn="ctr">
              <a:lnSpc>
                <a:spcPct val="90000"/>
              </a:lnSpc>
              <a:spcBef>
                <a:spcPts val="1200"/>
              </a:spcBef>
              <a:spcAft>
                <a:spcPts val="0"/>
              </a:spcAft>
              <a:buClr>
                <a:schemeClr val="dk1"/>
              </a:buClr>
              <a:buSzPts val="1400"/>
              <a:buNone/>
              <a:defRPr sz="1400"/>
            </a:lvl3pPr>
            <a:lvl4pPr lvl="3" algn="ctr">
              <a:lnSpc>
                <a:spcPct val="90000"/>
              </a:lnSpc>
              <a:spcBef>
                <a:spcPts val="1200"/>
              </a:spcBef>
              <a:spcAft>
                <a:spcPts val="0"/>
              </a:spcAft>
              <a:buClr>
                <a:schemeClr val="dk1"/>
              </a:buClr>
              <a:buSzPts val="1200"/>
              <a:buNone/>
              <a:defRPr sz="1200"/>
            </a:lvl4pPr>
            <a:lvl5pPr lvl="4" algn="ctr">
              <a:lnSpc>
                <a:spcPct val="90000"/>
              </a:lnSpc>
              <a:spcBef>
                <a:spcPts val="1200"/>
              </a:spcBef>
              <a:spcAft>
                <a:spcPts val="0"/>
              </a:spcAft>
              <a:buClr>
                <a:schemeClr val="dk1"/>
              </a:buClr>
              <a:buSzPts val="1200"/>
              <a:buNone/>
              <a:defRPr sz="1200"/>
            </a:lvl5pPr>
            <a:lvl6pPr lvl="5" algn="ctr">
              <a:lnSpc>
                <a:spcPct val="90000"/>
              </a:lnSpc>
              <a:spcBef>
                <a:spcPts val="1200"/>
              </a:spcBef>
              <a:spcAft>
                <a:spcPts val="0"/>
              </a:spcAft>
              <a:buClr>
                <a:schemeClr val="dk1"/>
              </a:buClr>
              <a:buSzPts val="1200"/>
              <a:buNone/>
              <a:defRPr sz="1200"/>
            </a:lvl6pPr>
            <a:lvl7pPr lvl="6" algn="ctr">
              <a:lnSpc>
                <a:spcPct val="90000"/>
              </a:lnSpc>
              <a:spcBef>
                <a:spcPts val="1200"/>
              </a:spcBef>
              <a:spcAft>
                <a:spcPts val="0"/>
              </a:spcAft>
              <a:buClr>
                <a:schemeClr val="dk1"/>
              </a:buClr>
              <a:buSzPts val="1200"/>
              <a:buNone/>
              <a:defRPr sz="1200"/>
            </a:lvl7pPr>
            <a:lvl8pPr lvl="7" algn="ctr">
              <a:lnSpc>
                <a:spcPct val="90000"/>
              </a:lnSpc>
              <a:spcBef>
                <a:spcPts val="1200"/>
              </a:spcBef>
              <a:spcAft>
                <a:spcPts val="0"/>
              </a:spcAft>
              <a:buClr>
                <a:schemeClr val="dk1"/>
              </a:buClr>
              <a:buSzPts val="1200"/>
              <a:buNone/>
              <a:defRPr sz="1200"/>
            </a:lvl8pPr>
            <a:lvl9pPr lvl="8" algn="ctr">
              <a:lnSpc>
                <a:spcPct val="90000"/>
              </a:lnSpc>
              <a:spcBef>
                <a:spcPts val="1200"/>
              </a:spcBef>
              <a:spcAft>
                <a:spcPts val="1200"/>
              </a:spcAft>
              <a:buClr>
                <a:schemeClr val="dk1"/>
              </a:buClr>
              <a:buSzPts val="1200"/>
              <a:buNone/>
              <a:defRPr sz="1200"/>
            </a:lvl9pPr>
          </a:lstStyle>
          <a:p/>
        </p:txBody>
      </p:sp>
      <p:pic>
        <p:nvPicPr>
          <p:cNvPr id="58" name="Google Shape;58;p83"/>
          <p:cNvPicPr preferRelativeResize="0"/>
          <p:nvPr/>
        </p:nvPicPr>
        <p:blipFill rotWithShape="1">
          <a:blip r:embed="rId2">
            <a:alphaModFix/>
          </a:blip>
          <a:srcRect b="0" l="0" r="0" t="0"/>
          <a:stretch/>
        </p:blipFill>
        <p:spPr>
          <a:xfrm>
            <a:off x="7743825" y="4800600"/>
            <a:ext cx="1285875" cy="321469"/>
          </a:xfrm>
          <a:prstGeom prst="rect">
            <a:avLst/>
          </a:prstGeom>
          <a:noFill/>
          <a:ln>
            <a:noFill/>
          </a:ln>
        </p:spPr>
      </p:pic>
      <p:pic>
        <p:nvPicPr>
          <p:cNvPr id="59" name="Google Shape;59;p83"/>
          <p:cNvPicPr preferRelativeResize="0"/>
          <p:nvPr/>
        </p:nvPicPr>
        <p:blipFill rotWithShape="1">
          <a:blip r:embed="rId3">
            <a:alphaModFix/>
          </a:blip>
          <a:srcRect b="0" l="0" r="0" t="0"/>
          <a:stretch/>
        </p:blipFill>
        <p:spPr>
          <a:xfrm rot="5400000">
            <a:off x="-290946" y="290945"/>
            <a:ext cx="1200151" cy="618259"/>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No Footer">
  <p:cSld name="TITLE_1">
    <p:spTree>
      <p:nvGrpSpPr>
        <p:cNvPr id="64" name="Shape 64"/>
        <p:cNvGrpSpPr/>
        <p:nvPr/>
      </p:nvGrpSpPr>
      <p:grpSpPr>
        <a:xfrm>
          <a:off x="0" y="0"/>
          <a:ext cx="0" cy="0"/>
          <a:chOff x="0" y="0"/>
          <a:chExt cx="0" cy="0"/>
        </a:xfrm>
      </p:grpSpPr>
      <p:cxnSp>
        <p:nvCxnSpPr>
          <p:cNvPr id="65" name="Google Shape;65;p56"/>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66" name="Google Shape;66;p56"/>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7" name="Shape 67"/>
        <p:cNvGrpSpPr/>
        <p:nvPr/>
      </p:nvGrpSpPr>
      <p:grpSpPr>
        <a:xfrm>
          <a:off x="0" y="0"/>
          <a:ext cx="0" cy="0"/>
          <a:chOff x="0" y="0"/>
          <a:chExt cx="0" cy="0"/>
        </a:xfrm>
      </p:grpSpPr>
      <p:sp>
        <p:nvSpPr>
          <p:cNvPr id="68" name="Google Shape;68;p5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69" name="Google Shape;69;p5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70" name="Google Shape;70;p5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p:cSld name="TITLE_1_1">
    <p:spTree>
      <p:nvGrpSpPr>
        <p:cNvPr id="71" name="Shape 71"/>
        <p:cNvGrpSpPr/>
        <p:nvPr/>
      </p:nvGrpSpPr>
      <p:grpSpPr>
        <a:xfrm>
          <a:off x="0" y="0"/>
          <a:ext cx="0" cy="0"/>
          <a:chOff x="0" y="0"/>
          <a:chExt cx="0" cy="0"/>
        </a:xfrm>
      </p:grpSpPr>
      <p:cxnSp>
        <p:nvCxnSpPr>
          <p:cNvPr id="72" name="Google Shape;72;p58"/>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73" name="Google Shape;73;p58"/>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
        <p:nvSpPr>
          <p:cNvPr id="74" name="Google Shape;74;p58"/>
          <p:cNvSpPr txBox="1"/>
          <p:nvPr/>
        </p:nvSpPr>
        <p:spPr>
          <a:xfrm>
            <a:off x="6158700" y="4835200"/>
            <a:ext cx="2682300" cy="308400"/>
          </a:xfrm>
          <a:prstGeom prst="rect">
            <a:avLst/>
          </a:prstGeom>
          <a:noFill/>
          <a:ln>
            <a:noFill/>
          </a:ln>
        </p:spPr>
        <p:txBody>
          <a:bodyPr anchorCtr="0" anchor="ctr" bIns="0" lIns="0" spcFirstLastPara="1" rIns="0" wrap="square" tIns="0">
            <a:normAutofit/>
          </a:bodyPr>
          <a:lstStyle/>
          <a:p>
            <a:pPr indent="0" lvl="0" marL="0" marR="0" rtl="0" algn="r">
              <a:lnSpc>
                <a:spcPct val="100000"/>
              </a:lnSpc>
              <a:spcBef>
                <a:spcPts val="0"/>
              </a:spcBef>
              <a:spcAft>
                <a:spcPts val="0"/>
              </a:spcAft>
              <a:buClr>
                <a:srgbClr val="000000"/>
              </a:buClr>
              <a:buSzPts val="500"/>
              <a:buFont typeface="Arial"/>
              <a:buNone/>
            </a:pPr>
            <a:fld id="{00000000-1234-1234-1234-123412341234}" type="slidenum">
              <a:rPr b="0" i="0" lang="en-GB" sz="500" u="none" cap="none" strike="noStrike">
                <a:solidFill>
                  <a:srgbClr val="000000"/>
                </a:solidFill>
                <a:latin typeface="DM Sans"/>
                <a:ea typeface="DM Sans"/>
                <a:cs typeface="DM Sans"/>
                <a:sym typeface="DM Sans"/>
              </a:rPr>
              <a:t>‹#›</a:t>
            </a:fld>
            <a:endParaRPr b="0" i="0" sz="500" u="none" cap="none" strike="noStrike">
              <a:solidFill>
                <a:srgbClr val="000000"/>
              </a:solidFill>
              <a:latin typeface="DM Sans"/>
              <a:ea typeface="DM Sans"/>
              <a:cs typeface="DM Sans"/>
              <a:sym typeface="DM Sans"/>
            </a:endParaRPr>
          </a:p>
        </p:txBody>
      </p:sp>
      <p:sp>
        <p:nvSpPr>
          <p:cNvPr id="75" name="Google Shape;75;p58"/>
          <p:cNvSpPr txBox="1"/>
          <p:nvPr/>
        </p:nvSpPr>
        <p:spPr>
          <a:xfrm>
            <a:off x="3419850" y="4836225"/>
            <a:ext cx="26496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GB" sz="500" u="none" cap="none" strike="noStrike">
                <a:solidFill>
                  <a:schemeClr val="dk1"/>
                </a:solidFill>
                <a:latin typeface="DM Sans"/>
                <a:ea typeface="DM Sans"/>
                <a:cs typeface="DM Sans"/>
                <a:sym typeface="DM Sans"/>
              </a:rPr>
              <a:t>Title of Presentation</a:t>
            </a:r>
            <a:endParaRPr b="0" i="0" sz="500" u="none" cap="none" strike="noStrike">
              <a:solidFill>
                <a:srgbClr val="000000"/>
              </a:solidFill>
              <a:latin typeface="DM Sans"/>
              <a:ea typeface="DM Sans"/>
              <a:cs typeface="DM Sans"/>
              <a:sym typeface="DM Sans"/>
            </a:endParaRPr>
          </a:p>
        </p:txBody>
      </p:sp>
      <p:sp>
        <p:nvSpPr>
          <p:cNvPr id="76" name="Google Shape;76;p58"/>
          <p:cNvSpPr txBox="1"/>
          <p:nvPr/>
        </p:nvSpPr>
        <p:spPr>
          <a:xfrm>
            <a:off x="6159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GB" sz="500" u="none" cap="none" strike="noStrike">
                <a:solidFill>
                  <a:srgbClr val="000000"/>
                </a:solidFill>
                <a:latin typeface="DM Sans"/>
                <a:ea typeface="DM Sans"/>
                <a:cs typeface="DM Sans"/>
                <a:sym typeface="DM Sans"/>
              </a:rPr>
              <a:t>XQ</a:t>
            </a:r>
            <a:endParaRPr b="0" i="0" sz="500" u="none" cap="none" strike="noStrike">
              <a:solidFill>
                <a:srgbClr val="000000"/>
              </a:solidFill>
              <a:latin typeface="DM Sans"/>
              <a:ea typeface="DM Sans"/>
              <a:cs typeface="DM Sans"/>
              <a:sym typeface="DM Sans"/>
            </a:endParaRPr>
          </a:p>
        </p:txBody>
      </p: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7" name="Shape 77"/>
        <p:cNvGrpSpPr/>
        <p:nvPr/>
      </p:nvGrpSpPr>
      <p:grpSpPr>
        <a:xfrm>
          <a:off x="0" y="0"/>
          <a:ext cx="0" cy="0"/>
          <a:chOff x="0" y="0"/>
          <a:chExt cx="0" cy="0"/>
        </a:xfrm>
      </p:grpSpPr>
      <p:sp>
        <p:nvSpPr>
          <p:cNvPr id="78" name="Google Shape;78;p59"/>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79" name="Google Shape;79;p59"/>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80" name="Google Shape;80;p5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p:cSld name="TITLE_2">
    <p:spTree>
      <p:nvGrpSpPr>
        <p:cNvPr id="81" name="Shape 81"/>
        <p:cNvGrpSpPr/>
        <p:nvPr/>
      </p:nvGrpSpPr>
      <p:grpSpPr>
        <a:xfrm>
          <a:off x="0" y="0"/>
          <a:ext cx="0" cy="0"/>
          <a:chOff x="0" y="0"/>
          <a:chExt cx="0" cy="0"/>
        </a:xfrm>
      </p:grpSpPr>
      <p:cxnSp>
        <p:nvCxnSpPr>
          <p:cNvPr id="82" name="Google Shape;82;p60"/>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83" name="Google Shape;83;p60"/>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
        <p:nvSpPr>
          <p:cNvPr id="84" name="Google Shape;84;p60"/>
          <p:cNvSpPr txBox="1"/>
          <p:nvPr/>
        </p:nvSpPr>
        <p:spPr>
          <a:xfrm>
            <a:off x="6158700" y="4835200"/>
            <a:ext cx="2682300" cy="308400"/>
          </a:xfrm>
          <a:prstGeom prst="rect">
            <a:avLst/>
          </a:prstGeom>
          <a:noFill/>
          <a:ln>
            <a:noFill/>
          </a:ln>
        </p:spPr>
        <p:txBody>
          <a:bodyPr anchorCtr="0" anchor="ctr" bIns="0" lIns="0" spcFirstLastPara="1" rIns="0" wrap="square" tIns="0">
            <a:normAutofit/>
          </a:bodyPr>
          <a:lstStyle/>
          <a:p>
            <a:pPr indent="0" lvl="0" marL="0" marR="0" rtl="0" algn="r">
              <a:lnSpc>
                <a:spcPct val="100000"/>
              </a:lnSpc>
              <a:spcBef>
                <a:spcPts val="0"/>
              </a:spcBef>
              <a:spcAft>
                <a:spcPts val="0"/>
              </a:spcAft>
              <a:buClr>
                <a:srgbClr val="000000"/>
              </a:buClr>
              <a:buSzPts val="500"/>
              <a:buFont typeface="Arial"/>
              <a:buNone/>
            </a:pPr>
            <a:fld id="{00000000-1234-1234-1234-123412341234}" type="slidenum">
              <a:rPr b="0" i="0" lang="en-GB" sz="500" u="none" cap="none" strike="noStrike">
                <a:solidFill>
                  <a:srgbClr val="000000"/>
                </a:solidFill>
                <a:latin typeface="DM Sans"/>
                <a:ea typeface="DM Sans"/>
                <a:cs typeface="DM Sans"/>
                <a:sym typeface="DM Sans"/>
              </a:rPr>
              <a:t>‹#›</a:t>
            </a:fld>
            <a:endParaRPr b="0" i="0" sz="500" u="none" cap="none" strike="noStrike">
              <a:solidFill>
                <a:srgbClr val="000000"/>
              </a:solidFill>
              <a:latin typeface="DM Sans"/>
              <a:ea typeface="DM Sans"/>
              <a:cs typeface="DM Sans"/>
              <a:sym typeface="DM Sans"/>
            </a:endParaRPr>
          </a:p>
        </p:txBody>
      </p:sp>
      <p:sp>
        <p:nvSpPr>
          <p:cNvPr id="85" name="Google Shape;85;p60"/>
          <p:cNvSpPr txBox="1"/>
          <p:nvPr/>
        </p:nvSpPr>
        <p:spPr>
          <a:xfrm>
            <a:off x="33873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GB" sz="500" u="none" cap="none" strike="noStrike">
                <a:solidFill>
                  <a:schemeClr val="dk1"/>
                </a:solidFill>
                <a:latin typeface="DM Sans"/>
                <a:ea typeface="DM Sans"/>
                <a:cs typeface="DM Sans"/>
                <a:sym typeface="DM Sans"/>
              </a:rPr>
              <a:t>Title of Presentation</a:t>
            </a:r>
            <a:endParaRPr b="0" i="0" sz="500" u="none" cap="none" strike="noStrike">
              <a:solidFill>
                <a:srgbClr val="000000"/>
              </a:solidFill>
              <a:latin typeface="DM Sans"/>
              <a:ea typeface="DM Sans"/>
              <a:cs typeface="DM Sans"/>
              <a:sym typeface="DM Sans"/>
            </a:endParaRPr>
          </a:p>
        </p:txBody>
      </p:sp>
      <p:sp>
        <p:nvSpPr>
          <p:cNvPr id="86" name="Google Shape;86;p60"/>
          <p:cNvSpPr txBox="1"/>
          <p:nvPr/>
        </p:nvSpPr>
        <p:spPr>
          <a:xfrm>
            <a:off x="6159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GB" sz="500" u="none" cap="none" strike="noStrike">
                <a:solidFill>
                  <a:srgbClr val="000000"/>
                </a:solidFill>
                <a:latin typeface="DM Sans"/>
                <a:ea typeface="DM Sans"/>
                <a:cs typeface="DM Sans"/>
                <a:sym typeface="DM Sans"/>
              </a:rPr>
              <a:t>XQ</a:t>
            </a:r>
            <a:endParaRPr b="0" i="0" sz="500" u="none" cap="none" strike="noStrike">
              <a:solidFill>
                <a:srgbClr val="000000"/>
              </a:solidFill>
              <a:latin typeface="DM Sans"/>
              <a:ea typeface="DM Sans"/>
              <a:cs typeface="DM Sans"/>
              <a:sym typeface="DM Sans"/>
            </a:endParaRPr>
          </a:p>
        </p:txBody>
      </p: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928">
          <p15:clr>
            <a:srgbClr val="FA7B17"/>
          </p15:clr>
        </p15:guide>
        <p15:guide id="6" pos="3029">
          <p15:clr>
            <a:srgbClr val="FA7B17"/>
          </p15:clr>
        </p15:guide>
      </p15:sldGuideLst>
    </p:ext>
  </p:extLst>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87" name="Shape 87"/>
        <p:cNvGrpSpPr/>
        <p:nvPr/>
      </p:nvGrpSpPr>
      <p:grpSpPr>
        <a:xfrm>
          <a:off x="0" y="0"/>
          <a:ext cx="0" cy="0"/>
          <a:chOff x="0" y="0"/>
          <a:chExt cx="0" cy="0"/>
        </a:xfrm>
      </p:grpSpPr>
      <p:sp>
        <p:nvSpPr>
          <p:cNvPr id="88" name="Google Shape;88;p61"/>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89" name="Google Shape;89;p6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90" name="Shape 90"/>
        <p:cNvGrpSpPr/>
        <p:nvPr/>
      </p:nvGrpSpPr>
      <p:grpSpPr>
        <a:xfrm>
          <a:off x="0" y="0"/>
          <a:ext cx="0" cy="0"/>
          <a:chOff x="0" y="0"/>
          <a:chExt cx="0" cy="0"/>
        </a:xfrm>
      </p:grpSpPr>
      <p:sp>
        <p:nvSpPr>
          <p:cNvPr id="91" name="Google Shape;91;p6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92" name="Google Shape;92;p62"/>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93" name="Google Shape;93;p62"/>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94" name="Google Shape;94;p6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5" name="Shape 95"/>
        <p:cNvGrpSpPr/>
        <p:nvPr/>
      </p:nvGrpSpPr>
      <p:grpSpPr>
        <a:xfrm>
          <a:off x="0" y="0"/>
          <a:ext cx="0" cy="0"/>
          <a:chOff x="0" y="0"/>
          <a:chExt cx="0" cy="0"/>
        </a:xfrm>
      </p:grpSpPr>
      <p:sp>
        <p:nvSpPr>
          <p:cNvPr id="96" name="Google Shape;96;p6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97" name="Google Shape;97;p6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98" name="Shape 98"/>
        <p:cNvGrpSpPr/>
        <p:nvPr/>
      </p:nvGrpSpPr>
      <p:grpSpPr>
        <a:xfrm>
          <a:off x="0" y="0"/>
          <a:ext cx="0" cy="0"/>
          <a:chOff x="0" y="0"/>
          <a:chExt cx="0" cy="0"/>
        </a:xfrm>
      </p:grpSpPr>
      <p:sp>
        <p:nvSpPr>
          <p:cNvPr id="99" name="Google Shape;99;p64"/>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100" name="Google Shape;100;p64"/>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101" name="Google Shape;101;p6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02" name="Shape 102"/>
        <p:cNvGrpSpPr/>
        <p:nvPr/>
      </p:nvGrpSpPr>
      <p:grpSpPr>
        <a:xfrm>
          <a:off x="0" y="0"/>
          <a:ext cx="0" cy="0"/>
          <a:chOff x="0" y="0"/>
          <a:chExt cx="0" cy="0"/>
        </a:xfrm>
      </p:grpSpPr>
      <p:sp>
        <p:nvSpPr>
          <p:cNvPr id="103" name="Google Shape;103;p65"/>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104" name="Google Shape;104;p6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05" name="Shape 105"/>
        <p:cNvGrpSpPr/>
        <p:nvPr/>
      </p:nvGrpSpPr>
      <p:grpSpPr>
        <a:xfrm>
          <a:off x="0" y="0"/>
          <a:ext cx="0" cy="0"/>
          <a:chOff x="0" y="0"/>
          <a:chExt cx="0" cy="0"/>
        </a:xfrm>
      </p:grpSpPr>
      <p:sp>
        <p:nvSpPr>
          <p:cNvPr id="106" name="Google Shape;106;p66"/>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 name="Google Shape;107;p66"/>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108" name="Google Shape;108;p66"/>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09" name="Google Shape;109;p66"/>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10" name="Google Shape;110;p6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11" name="Shape 111"/>
        <p:cNvGrpSpPr/>
        <p:nvPr/>
      </p:nvGrpSpPr>
      <p:grpSpPr>
        <a:xfrm>
          <a:off x="0" y="0"/>
          <a:ext cx="0" cy="0"/>
          <a:chOff x="0" y="0"/>
          <a:chExt cx="0" cy="0"/>
        </a:xfrm>
      </p:grpSpPr>
      <p:sp>
        <p:nvSpPr>
          <p:cNvPr id="112" name="Google Shape;112;p67"/>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113" name="Google Shape;113;p6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14" name="Shape 114"/>
        <p:cNvGrpSpPr/>
        <p:nvPr/>
      </p:nvGrpSpPr>
      <p:grpSpPr>
        <a:xfrm>
          <a:off x="0" y="0"/>
          <a:ext cx="0" cy="0"/>
          <a:chOff x="0" y="0"/>
          <a:chExt cx="0" cy="0"/>
        </a:xfrm>
      </p:grpSpPr>
      <p:sp>
        <p:nvSpPr>
          <p:cNvPr id="115" name="Google Shape;115;p68"/>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116" name="Google Shape;116;p68"/>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117" name="Google Shape;117;p6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8" name="Shape 118"/>
        <p:cNvGrpSpPr/>
        <p:nvPr/>
      </p:nvGrpSpPr>
      <p:grpSpPr>
        <a:xfrm>
          <a:off x="0" y="0"/>
          <a:ext cx="0" cy="0"/>
          <a:chOff x="0" y="0"/>
          <a:chExt cx="0" cy="0"/>
        </a:xfrm>
      </p:grpSpPr>
      <p:sp>
        <p:nvSpPr>
          <p:cNvPr id="119" name="Google Shape;119;p6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_quote">
  <p:cSld name="TITLE_1_1_1">
    <p:spTree>
      <p:nvGrpSpPr>
        <p:cNvPr id="120" name="Shape 120"/>
        <p:cNvGrpSpPr/>
        <p:nvPr/>
      </p:nvGrpSpPr>
      <p:grpSpPr>
        <a:xfrm>
          <a:off x="0" y="0"/>
          <a:ext cx="0" cy="0"/>
          <a:chOff x="0" y="0"/>
          <a:chExt cx="0" cy="0"/>
        </a:xfrm>
      </p:grpSpPr>
      <p:sp>
        <p:nvSpPr>
          <p:cNvPr id="121" name="Google Shape;121;p70"/>
          <p:cNvSpPr/>
          <p:nvPr/>
        </p:nvSpPr>
        <p:spPr>
          <a:xfrm>
            <a:off x="5844900" y="375"/>
            <a:ext cx="3299100" cy="5153400"/>
          </a:xfrm>
          <a:prstGeom prst="rect">
            <a:avLst/>
          </a:prstGeom>
          <a:solidFill>
            <a:srgbClr val="83FF3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22" name="Google Shape;122;p70"/>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
        <p:nvSpPr>
          <p:cNvPr id="123" name="Google Shape;123;p70"/>
          <p:cNvSpPr txBox="1"/>
          <p:nvPr/>
        </p:nvSpPr>
        <p:spPr>
          <a:xfrm>
            <a:off x="6158700" y="4835200"/>
            <a:ext cx="2682300" cy="308400"/>
          </a:xfrm>
          <a:prstGeom prst="rect">
            <a:avLst/>
          </a:prstGeom>
          <a:noFill/>
          <a:ln>
            <a:noFill/>
          </a:ln>
        </p:spPr>
        <p:txBody>
          <a:bodyPr anchorCtr="0" anchor="ctr" bIns="0" lIns="0" spcFirstLastPara="1" rIns="0" wrap="square" tIns="0">
            <a:normAutofit/>
          </a:bodyPr>
          <a:lstStyle/>
          <a:p>
            <a:pPr indent="0" lvl="0" marL="0" marR="0" rtl="0" algn="r">
              <a:lnSpc>
                <a:spcPct val="100000"/>
              </a:lnSpc>
              <a:spcBef>
                <a:spcPts val="0"/>
              </a:spcBef>
              <a:spcAft>
                <a:spcPts val="0"/>
              </a:spcAft>
              <a:buClr>
                <a:srgbClr val="000000"/>
              </a:buClr>
              <a:buSzPts val="500"/>
              <a:buFont typeface="Arial"/>
              <a:buNone/>
            </a:pPr>
            <a:fld id="{00000000-1234-1234-1234-123412341234}" type="slidenum">
              <a:rPr b="0" i="0" lang="en-GB" sz="500" u="none" cap="none" strike="noStrike">
                <a:solidFill>
                  <a:srgbClr val="000000"/>
                </a:solidFill>
                <a:latin typeface="DM Sans"/>
                <a:ea typeface="DM Sans"/>
                <a:cs typeface="DM Sans"/>
                <a:sym typeface="DM Sans"/>
              </a:rPr>
              <a:t>‹#›</a:t>
            </a:fld>
            <a:endParaRPr b="0" i="0" sz="500" u="none" cap="none" strike="noStrike">
              <a:solidFill>
                <a:srgbClr val="000000"/>
              </a:solidFill>
              <a:latin typeface="DM Sans"/>
              <a:ea typeface="DM Sans"/>
              <a:cs typeface="DM Sans"/>
              <a:sym typeface="DM Sans"/>
            </a:endParaRPr>
          </a:p>
        </p:txBody>
      </p:sp>
      <p:sp>
        <p:nvSpPr>
          <p:cNvPr id="124" name="Google Shape;124;p70"/>
          <p:cNvSpPr txBox="1"/>
          <p:nvPr/>
        </p:nvSpPr>
        <p:spPr>
          <a:xfrm>
            <a:off x="3419850" y="4836225"/>
            <a:ext cx="26496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GB" sz="500" u="none" cap="none" strike="noStrike">
                <a:solidFill>
                  <a:schemeClr val="dk1"/>
                </a:solidFill>
                <a:latin typeface="DM Sans"/>
                <a:ea typeface="DM Sans"/>
                <a:cs typeface="DM Sans"/>
                <a:sym typeface="DM Sans"/>
              </a:rPr>
              <a:t>Title of Presentation</a:t>
            </a:r>
            <a:endParaRPr b="0" i="0" sz="500" u="none" cap="none" strike="noStrike">
              <a:solidFill>
                <a:srgbClr val="000000"/>
              </a:solidFill>
              <a:latin typeface="DM Sans"/>
              <a:ea typeface="DM Sans"/>
              <a:cs typeface="DM Sans"/>
              <a:sym typeface="DM Sans"/>
            </a:endParaRPr>
          </a:p>
        </p:txBody>
      </p:sp>
      <p:sp>
        <p:nvSpPr>
          <p:cNvPr id="125" name="Google Shape;125;p70"/>
          <p:cNvSpPr txBox="1"/>
          <p:nvPr/>
        </p:nvSpPr>
        <p:spPr>
          <a:xfrm>
            <a:off x="6159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GB" sz="500" u="none" cap="none" strike="noStrike">
                <a:solidFill>
                  <a:srgbClr val="000000"/>
                </a:solidFill>
                <a:latin typeface="DM Sans"/>
                <a:ea typeface="DM Sans"/>
                <a:cs typeface="DM Sans"/>
                <a:sym typeface="DM Sans"/>
              </a:rPr>
              <a:t>XQ</a:t>
            </a:r>
            <a:endParaRPr b="0" i="0" sz="500" u="none" cap="none" strike="noStrike">
              <a:solidFill>
                <a:srgbClr val="000000"/>
              </a:solidFill>
              <a:latin typeface="DM Sans"/>
              <a:ea typeface="DM Sans"/>
              <a:cs typeface="DM Sans"/>
              <a:sym typeface="DM Sans"/>
            </a:endParaRPr>
          </a:p>
        </p:txBody>
      </p:sp>
      <p:cxnSp>
        <p:nvCxnSpPr>
          <p:cNvPr id="126" name="Google Shape;126;p70"/>
          <p:cNvCxnSpPr/>
          <p:nvPr/>
        </p:nvCxnSpPr>
        <p:spPr>
          <a:xfrm>
            <a:off x="5844900" y="1350"/>
            <a:ext cx="0" cy="5141400"/>
          </a:xfrm>
          <a:prstGeom prst="straightConnector1">
            <a:avLst/>
          </a:prstGeom>
          <a:noFill/>
          <a:ln cap="flat" cmpd="sng" w="9525">
            <a:solidFill>
              <a:schemeClr val="dk2"/>
            </a:solidFill>
            <a:prstDash val="solid"/>
            <a:round/>
            <a:headEnd len="sm" w="sm" type="none"/>
            <a:tailEnd len="sm" w="sm" type="none"/>
          </a:ln>
        </p:spPr>
      </p:cxnSp>
      <p:cxnSp>
        <p:nvCxnSpPr>
          <p:cNvPr id="127" name="Google Shape;127;p70"/>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3">
  <p:cSld name="TITLE_3">
    <p:spTree>
      <p:nvGrpSpPr>
        <p:cNvPr id="128" name="Shape 128"/>
        <p:cNvGrpSpPr/>
        <p:nvPr/>
      </p:nvGrpSpPr>
      <p:grpSpPr>
        <a:xfrm>
          <a:off x="0" y="0"/>
          <a:ext cx="0" cy="0"/>
          <a:chOff x="0" y="0"/>
          <a:chExt cx="0" cy="0"/>
        </a:xfrm>
      </p:grpSpPr>
      <p:sp>
        <p:nvSpPr>
          <p:cNvPr id="129" name="Google Shape;129;p71"/>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30" name="Google Shape;130;p71"/>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31" name="Google Shape;131;p7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3.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4.xml"/><Relationship Id="rId10" Type="http://schemas.openxmlformats.org/officeDocument/2006/relationships/slideLayout" Target="../slideLayouts/slideLayout23.xml"/><Relationship Id="rId13" Type="http://schemas.openxmlformats.org/officeDocument/2006/relationships/slideLayout" Target="../slideLayouts/slideLayout26.xml"/><Relationship Id="rId12" Type="http://schemas.openxmlformats.org/officeDocument/2006/relationships/slideLayout" Target="../slideLayouts/slideLayout25.xml"/><Relationship Id="rId1" Type="http://schemas.openxmlformats.org/officeDocument/2006/relationships/slideLayout" Target="../slideLayouts/slideLayout14.xml"/><Relationship Id="rId2" Type="http://schemas.openxmlformats.org/officeDocument/2006/relationships/slideLayout" Target="../slideLayouts/slideLayout15.xml"/><Relationship Id="rId3" Type="http://schemas.openxmlformats.org/officeDocument/2006/relationships/slideLayout" Target="../slideLayouts/slideLayout16.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5" Type="http://schemas.openxmlformats.org/officeDocument/2006/relationships/slideLayout" Target="../slideLayouts/slideLayout28.xml"/><Relationship Id="rId14" Type="http://schemas.openxmlformats.org/officeDocument/2006/relationships/slideLayout" Target="../slideLayouts/slideLayout27.xml"/><Relationship Id="rId17" Type="http://schemas.openxmlformats.org/officeDocument/2006/relationships/theme" Target="../theme/theme2.xml"/><Relationship Id="rId16" Type="http://schemas.openxmlformats.org/officeDocument/2006/relationships/slideLayout" Target="../slideLayouts/slideLayout29.xml"/><Relationship Id="rId5" Type="http://schemas.openxmlformats.org/officeDocument/2006/relationships/slideLayout" Target="../slideLayouts/slideLayout18.xml"/><Relationship Id="rId6" Type="http://schemas.openxmlformats.org/officeDocument/2006/relationships/slideLayout" Target="../slideLayouts/slideLayout19.xml"/><Relationship Id="rId7" Type="http://schemas.openxmlformats.org/officeDocument/2006/relationships/slideLayout" Target="../slideLayouts/slideLayout20.xml"/><Relationship Id="rId8"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gameday">
    <p:bg>
      <p:bgPr>
        <a:solidFill>
          <a:schemeClr val="lt1"/>
        </a:solidFill>
      </p:bgPr>
    </p:bg>
    <p:spTree>
      <p:nvGrpSpPr>
        <p:cNvPr id="5" name="Shape 5"/>
        <p:cNvGrpSpPr/>
        <p:nvPr/>
      </p:nvGrpSpPr>
      <p:grpSpPr>
        <a:xfrm>
          <a:off x="0" y="0"/>
          <a:ext cx="0" cy="0"/>
          <a:chOff x="0" y="0"/>
          <a:chExt cx="0" cy="0"/>
        </a:xfrm>
      </p:grpSpPr>
      <p:sp>
        <p:nvSpPr>
          <p:cNvPr id="6" name="Google Shape;6;p5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1pPr>
            <a:lvl2pPr lvl="1"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2pPr>
            <a:lvl3pPr lvl="2"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3pPr>
            <a:lvl4pPr lvl="3"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4pPr>
            <a:lvl5pPr lvl="4"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5pPr>
            <a:lvl6pPr lvl="5"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6pPr>
            <a:lvl7pPr lvl="6"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7pPr>
            <a:lvl8pPr lvl="7"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8pPr>
            <a:lvl9pPr lvl="8"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9pPr>
          </a:lstStyle>
          <a:p/>
        </p:txBody>
      </p:sp>
      <p:sp>
        <p:nvSpPr>
          <p:cNvPr id="7" name="Google Shape;7;p5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Proxima Nova"/>
              <a:buChar char="●"/>
              <a:defRPr b="0" i="0" sz="1800" u="none" cap="none" strike="noStrike">
                <a:solidFill>
                  <a:schemeClr val="dk2"/>
                </a:solidFill>
                <a:latin typeface="Proxima Nova"/>
                <a:ea typeface="Proxima Nova"/>
                <a:cs typeface="Proxima Nova"/>
                <a:sym typeface="Proxima Nova"/>
              </a:defRPr>
            </a:lvl1pPr>
            <a:lvl2pPr indent="-317500" lvl="1" marL="9144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2pPr>
            <a:lvl3pPr indent="-317500" lvl="2" marL="13716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3pPr>
            <a:lvl4pPr indent="-317500" lvl="3" marL="18288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4pPr>
            <a:lvl5pPr indent="-317500" lvl="4" marL="22860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5pPr>
            <a:lvl6pPr indent="-317500" lvl="5" marL="27432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6pPr>
            <a:lvl7pPr indent="-317500" lvl="6" marL="32004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7pPr>
            <a:lvl8pPr indent="-317500" lvl="7" marL="36576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8pPr>
            <a:lvl9pPr indent="-317500" lvl="8" marL="41148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9pPr>
          </a:lstStyle>
          <a:p/>
        </p:txBody>
      </p:sp>
      <p:sp>
        <p:nvSpPr>
          <p:cNvPr id="8" name="Google Shape;8;p5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60" name="Shape 60"/>
        <p:cNvGrpSpPr/>
        <p:nvPr/>
      </p:nvGrpSpPr>
      <p:grpSpPr>
        <a:xfrm>
          <a:off x="0" y="0"/>
          <a:ext cx="0" cy="0"/>
          <a:chOff x="0" y="0"/>
          <a:chExt cx="0" cy="0"/>
        </a:xfrm>
      </p:grpSpPr>
      <p:sp>
        <p:nvSpPr>
          <p:cNvPr id="61" name="Google Shape;61;p5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62" name="Google Shape;62;p5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63" name="Google Shape;63;p5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678"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s://jamboard.google.com/d/178GPdj5hUQqZgNrfGk_1pk58-AAUg2jNhmeRR_eb2SA/viewer?f=0&amp;pli=1"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xml"/><Relationship Id="rId3" Type="http://schemas.openxmlformats.org/officeDocument/2006/relationships/image" Target="../media/image4.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6.xml"/><Relationship Id="rId3" Type="http://schemas.openxmlformats.org/officeDocument/2006/relationships/image" Target="../media/image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9.xml"/><Relationship Id="rId3" Type="http://schemas.openxmlformats.org/officeDocument/2006/relationships/hyperlink" Target="http://www.tinyurl.com/appletCI"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0.xml"/><Relationship Id="rId3" Type="http://schemas.openxmlformats.org/officeDocument/2006/relationships/hyperlink" Target="http://www.tinyurl.com/appletCI"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1.xml"/><Relationship Id="rId3" Type="http://schemas.openxmlformats.org/officeDocument/2006/relationships/hyperlink" Target="http://www.tinyurl.com/appletCI"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6.xml"/><Relationship Id="rId3" Type="http://schemas.openxmlformats.org/officeDocument/2006/relationships/image" Target="../media/image9.png"/><Relationship Id="rId4" Type="http://schemas.openxmlformats.org/officeDocument/2006/relationships/image" Target="../media/image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3.xml"/><Relationship Id="rId3" Type="http://schemas.openxmlformats.org/officeDocument/2006/relationships/image" Target="../media/image10.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8.xml"/><Relationship Id="rId3" Type="http://schemas.openxmlformats.org/officeDocument/2006/relationships/image" Target="../media/image12.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9.xml"/><Relationship Id="rId3" Type="http://schemas.openxmlformats.org/officeDocument/2006/relationships/image" Target="../media/image12.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0.xml"/><Relationship Id="rId3" Type="http://schemas.openxmlformats.org/officeDocument/2006/relationships/image" Target="../media/image12.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8.xml"/><Relationship Id="rId3" Type="http://schemas.openxmlformats.org/officeDocument/2006/relationships/image" Target="../media/image10.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145758"/>
        </a:solidFill>
      </p:bgPr>
    </p:bg>
    <p:spTree>
      <p:nvGrpSpPr>
        <p:cNvPr id="135" name="Shape 135"/>
        <p:cNvGrpSpPr/>
        <p:nvPr/>
      </p:nvGrpSpPr>
      <p:grpSpPr>
        <a:xfrm>
          <a:off x="0" y="0"/>
          <a:ext cx="0" cy="0"/>
          <a:chOff x="0" y="0"/>
          <a:chExt cx="0" cy="0"/>
        </a:xfrm>
      </p:grpSpPr>
      <p:cxnSp>
        <p:nvCxnSpPr>
          <p:cNvPr id="136" name="Google Shape;136;p1"/>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137" name="Google Shape;137;p1"/>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138" name="Google Shape;138;p1"/>
          <p:cNvSpPr txBox="1"/>
          <p:nvPr/>
        </p:nvSpPr>
        <p:spPr>
          <a:xfrm>
            <a:off x="768300" y="379350"/>
            <a:ext cx="7896300" cy="187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GB" sz="3500" u="none" cap="none" strike="noStrike">
                <a:solidFill>
                  <a:srgbClr val="83FBA3"/>
                </a:solidFill>
                <a:latin typeface="Nanum Myeongjo"/>
                <a:ea typeface="Nanum Myeongjo"/>
                <a:cs typeface="Nanum Myeongjo"/>
                <a:sym typeface="Nanum Myeongjo"/>
              </a:rPr>
              <a:t>Preparation Notes</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0"/>
              </a:spcAft>
              <a:buClr>
                <a:schemeClr val="dk1"/>
              </a:buClr>
              <a:buSzPts val="1100"/>
              <a:buFont typeface="Arial"/>
              <a:buNone/>
            </a:pPr>
            <a:r>
              <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1000"/>
              </a:spcAft>
              <a:buClr>
                <a:schemeClr val="dk1"/>
              </a:buClr>
              <a:buSzPts val="1100"/>
              <a:buFont typeface="Arial"/>
              <a:buNone/>
            </a:pPr>
            <a:r>
              <a:t/>
            </a:r>
            <a:endParaRPr b="0" i="0" sz="3500" u="none" cap="none" strike="noStrike">
              <a:solidFill>
                <a:schemeClr val="lt1"/>
              </a:solidFill>
              <a:latin typeface="Nanum Myeongjo"/>
              <a:ea typeface="Nanum Myeongjo"/>
              <a:cs typeface="Nanum Myeongjo"/>
              <a:sym typeface="Nanum Myeongjo"/>
            </a:endParaRPr>
          </a:p>
        </p:txBody>
      </p:sp>
      <p:sp>
        <p:nvSpPr>
          <p:cNvPr id="139" name="Google Shape;139;p1"/>
          <p:cNvSpPr txBox="1"/>
          <p:nvPr/>
        </p:nvSpPr>
        <p:spPr>
          <a:xfrm>
            <a:off x="312775" y="1071275"/>
            <a:ext cx="8733900" cy="35655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500"/>
              </a:spcBef>
              <a:spcAft>
                <a:spcPts val="0"/>
              </a:spcAft>
              <a:buClr>
                <a:srgbClr val="000000"/>
              </a:buClr>
              <a:buSzPts val="1400"/>
              <a:buFont typeface="Arial"/>
              <a:buNone/>
            </a:pPr>
            <a:r>
              <a:rPr b="0" i="0" lang="en-GB" sz="1400" u="none" cap="none" strike="noStrike">
                <a:solidFill>
                  <a:schemeClr val="lt1"/>
                </a:solidFill>
                <a:latin typeface="Nanum Myeongjo"/>
                <a:ea typeface="Nanum Myeongjo"/>
                <a:cs typeface="Nanum Myeongjo"/>
                <a:sym typeface="Nanum Myeongjo"/>
              </a:rPr>
              <a:t>Please review and customize this deck to prepare it for use. Some notes:</a:t>
            </a:r>
            <a:endParaRPr b="0" i="0" sz="1400" u="none" cap="none" strike="noStrike">
              <a:solidFill>
                <a:schemeClr val="lt1"/>
              </a:solidFill>
              <a:latin typeface="Nanum Myeongjo"/>
              <a:ea typeface="Nanum Myeongjo"/>
              <a:cs typeface="Nanum Myeongjo"/>
              <a:sym typeface="Nanum Myeongjo"/>
            </a:endParaRPr>
          </a:p>
          <a:p>
            <a:pPr indent="-317500" lvl="0" marL="457200" marR="0" rtl="0" algn="l">
              <a:lnSpc>
                <a:spcPct val="115000"/>
              </a:lnSpc>
              <a:spcBef>
                <a:spcPts val="500"/>
              </a:spcBef>
              <a:spcAft>
                <a:spcPts val="0"/>
              </a:spcAft>
              <a:buClr>
                <a:schemeClr val="lt1"/>
              </a:buClr>
              <a:buSzPts val="1400"/>
              <a:buFont typeface="Nanum Myeongjo"/>
              <a:buChar char="●"/>
            </a:pPr>
            <a:r>
              <a:rPr b="0" i="0" lang="en-GB" sz="1400" u="none" cap="none" strike="noStrike">
                <a:solidFill>
                  <a:schemeClr val="lt1"/>
                </a:solidFill>
                <a:latin typeface="Nanum Myeongjo"/>
                <a:ea typeface="Nanum Myeongjo"/>
                <a:cs typeface="Nanum Myeongjo"/>
                <a:sym typeface="Nanum Myeongjo"/>
              </a:rPr>
              <a:t>These professional learning (PL) materials (slide deck and accompanying handout) are being offered in editable forms so that you may make adjustments to better support the specific work happening in your school or district. </a:t>
            </a:r>
            <a:endParaRPr b="0" i="0" sz="1400" u="none" cap="none" strike="noStrike">
              <a:solidFill>
                <a:schemeClr val="lt1"/>
              </a:solidFill>
              <a:latin typeface="Nanum Myeongjo"/>
              <a:ea typeface="Nanum Myeongjo"/>
              <a:cs typeface="Nanum Myeongjo"/>
              <a:sym typeface="Nanum Myeongjo"/>
            </a:endParaRPr>
          </a:p>
          <a:p>
            <a:pPr indent="-317500" lvl="0" marL="457200" marR="0" rtl="0" algn="l">
              <a:lnSpc>
                <a:spcPct val="115000"/>
              </a:lnSpc>
              <a:spcBef>
                <a:spcPts val="0"/>
              </a:spcBef>
              <a:spcAft>
                <a:spcPts val="0"/>
              </a:spcAft>
              <a:buClr>
                <a:schemeClr val="lt1"/>
              </a:buClr>
              <a:buSzPts val="1400"/>
              <a:buFont typeface="Nanum Myeongjo"/>
              <a:buChar char="●"/>
            </a:pPr>
            <a:r>
              <a:rPr b="0" i="0" lang="en-GB" sz="1400" u="none" cap="none" strike="noStrike">
                <a:solidFill>
                  <a:schemeClr val="lt1"/>
                </a:solidFill>
                <a:latin typeface="Nanum Myeongjo"/>
                <a:ea typeface="Nanum Myeongjo"/>
                <a:cs typeface="Nanum Myeongjo"/>
                <a:sym typeface="Nanum Myeongjo"/>
              </a:rPr>
              <a:t>For the 2024-25 school year, student work samples are not provided for most sessions.  The facilitator will need to collect or create student work samples when implementing these materials during 2024-25. </a:t>
            </a:r>
            <a:endParaRPr b="0" i="0" sz="1400" u="none" cap="none" strike="noStrike">
              <a:solidFill>
                <a:schemeClr val="lt1"/>
              </a:solidFill>
              <a:latin typeface="Nanum Myeongjo"/>
              <a:ea typeface="Nanum Myeongjo"/>
              <a:cs typeface="Nanum Myeongjo"/>
              <a:sym typeface="Nanum Myeongjo"/>
            </a:endParaRPr>
          </a:p>
          <a:p>
            <a:pPr indent="-317500" lvl="0" marL="457200" marR="0" rtl="0" algn="l">
              <a:lnSpc>
                <a:spcPct val="115000"/>
              </a:lnSpc>
              <a:spcBef>
                <a:spcPts val="0"/>
              </a:spcBef>
              <a:spcAft>
                <a:spcPts val="0"/>
              </a:spcAft>
              <a:buClr>
                <a:schemeClr val="lt1"/>
              </a:buClr>
              <a:buSzPts val="1400"/>
              <a:buFont typeface="Nanum Myeongjo"/>
              <a:buChar char="●"/>
            </a:pPr>
            <a:r>
              <a:rPr b="0" i="0" lang="en-GB" sz="1400" u="none" cap="none" strike="noStrike">
                <a:solidFill>
                  <a:schemeClr val="lt1"/>
                </a:solidFill>
                <a:latin typeface="Nanum Myeongjo"/>
                <a:ea typeface="Nanum Myeongjo"/>
                <a:cs typeface="Nanum Myeongjo"/>
                <a:sym typeface="Nanum Myeongjo"/>
              </a:rPr>
              <a:t>These PL materials are designed to easily accommodate remote delivery: </a:t>
            </a:r>
            <a:endParaRPr b="0" i="0" sz="1400" u="none" cap="none" strike="noStrike">
              <a:solidFill>
                <a:schemeClr val="lt1"/>
              </a:solidFill>
              <a:latin typeface="Nanum Myeongjo"/>
              <a:ea typeface="Nanum Myeongjo"/>
              <a:cs typeface="Nanum Myeongjo"/>
              <a:sym typeface="Nanum Myeongjo"/>
            </a:endParaRPr>
          </a:p>
          <a:p>
            <a:pPr indent="-317500" lvl="1" marL="914400" marR="0" rtl="0" algn="l">
              <a:lnSpc>
                <a:spcPct val="115000"/>
              </a:lnSpc>
              <a:spcBef>
                <a:spcPts val="0"/>
              </a:spcBef>
              <a:spcAft>
                <a:spcPts val="0"/>
              </a:spcAft>
              <a:buClr>
                <a:schemeClr val="lt1"/>
              </a:buClr>
              <a:buSzPts val="1400"/>
              <a:buFont typeface="Nanum Myeongjo"/>
              <a:buChar char="○"/>
            </a:pPr>
            <a:r>
              <a:rPr b="0" i="0" lang="en-GB" sz="1400" u="none" cap="none" strike="noStrike">
                <a:solidFill>
                  <a:schemeClr val="lt1"/>
                </a:solidFill>
                <a:latin typeface="Nanum Myeongjo"/>
                <a:ea typeface="Nanum Myeongjo"/>
                <a:cs typeface="Nanum Myeongjo"/>
                <a:sym typeface="Nanum Myeongjo"/>
              </a:rPr>
              <a:t>A </a:t>
            </a:r>
            <a:r>
              <a:rPr b="0" i="0" lang="en-GB" sz="1400" u="sng" cap="none" strike="noStrike">
                <a:solidFill>
                  <a:srgbClr val="83FF36"/>
                </a:solidFill>
                <a:latin typeface="Nanum Myeongjo"/>
                <a:ea typeface="Nanum Myeongjo"/>
                <a:cs typeface="Nanum Myeongjo"/>
                <a:sym typeface="Nanum Myeongjo"/>
                <a:hlinkClick r:id="rId3">
                  <a:extLst>
                    <a:ext uri="{A12FA001-AC4F-418D-AE19-62706E023703}">
                      <ahyp:hlinkClr val="tx"/>
                    </a:ext>
                  </a:extLst>
                </a:hlinkClick>
              </a:rPr>
              <a:t>Jamboard template</a:t>
            </a:r>
            <a:r>
              <a:rPr b="0" i="0" lang="en-GB" sz="1400" u="none" cap="none" strike="noStrike">
                <a:solidFill>
                  <a:srgbClr val="83FF36"/>
                </a:solidFill>
                <a:latin typeface="Nanum Myeongjo"/>
                <a:ea typeface="Nanum Myeongjo"/>
                <a:cs typeface="Nanum Myeongjo"/>
                <a:sym typeface="Nanum Myeongjo"/>
              </a:rPr>
              <a:t> </a:t>
            </a:r>
            <a:r>
              <a:rPr b="0" i="0" lang="en-GB" sz="1400" u="none" cap="none" strike="noStrike">
                <a:solidFill>
                  <a:schemeClr val="lt1"/>
                </a:solidFill>
                <a:latin typeface="Nanum Myeongjo"/>
                <a:ea typeface="Nanum Myeongjo"/>
                <a:cs typeface="Nanum Myeongjo"/>
                <a:sym typeface="Nanum Myeongjo"/>
              </a:rPr>
              <a:t>is provided to facilitate discussion of student work; the facilitator will need to make a copy of this and be ready to share the link with participants as noted in the deck. </a:t>
            </a:r>
            <a:endParaRPr b="0" i="0" sz="1400" u="none" cap="none" strike="noStrike">
              <a:solidFill>
                <a:schemeClr val="lt1"/>
              </a:solidFill>
              <a:latin typeface="Nanum Myeongjo"/>
              <a:ea typeface="Nanum Myeongjo"/>
              <a:cs typeface="Nanum Myeongjo"/>
              <a:sym typeface="Nanum Myeongjo"/>
            </a:endParaRPr>
          </a:p>
          <a:p>
            <a:pPr indent="-317500" lvl="1" marL="914400" marR="0" rtl="0" algn="l">
              <a:lnSpc>
                <a:spcPct val="115000"/>
              </a:lnSpc>
              <a:spcBef>
                <a:spcPts val="0"/>
              </a:spcBef>
              <a:spcAft>
                <a:spcPts val="0"/>
              </a:spcAft>
              <a:buClr>
                <a:schemeClr val="lt1"/>
              </a:buClr>
              <a:buSzPts val="1400"/>
              <a:buFont typeface="Nanum Myeongjo"/>
              <a:buChar char="○"/>
            </a:pPr>
            <a:r>
              <a:rPr b="0" i="0" lang="en-GB" sz="1400" u="none" cap="none" strike="noStrike">
                <a:solidFill>
                  <a:schemeClr val="lt1"/>
                </a:solidFill>
                <a:latin typeface="Nanum Myeongjo"/>
                <a:ea typeface="Nanum Myeongjo"/>
                <a:cs typeface="Nanum Myeongjo"/>
                <a:sym typeface="Nanum Myeongjo"/>
              </a:rPr>
              <a:t>Text that can be readily pasted (marked with “—”) into a video call chat feature is included when participants need to reference the handout.</a:t>
            </a:r>
            <a:endParaRPr b="0" i="0" sz="1400" u="none" cap="none" strike="noStrike">
              <a:solidFill>
                <a:schemeClr val="lt1"/>
              </a:solidFill>
              <a:latin typeface="Nanum Myeongjo"/>
              <a:ea typeface="Nanum Myeongjo"/>
              <a:cs typeface="Nanum Myeongjo"/>
              <a:sym typeface="Nanum Myeongjo"/>
            </a:endParaRPr>
          </a:p>
          <a:p>
            <a:pPr indent="-317500" lvl="1" marL="914400" marR="0" rtl="0" algn="l">
              <a:lnSpc>
                <a:spcPct val="115000"/>
              </a:lnSpc>
              <a:spcBef>
                <a:spcPts val="0"/>
              </a:spcBef>
              <a:spcAft>
                <a:spcPts val="0"/>
              </a:spcAft>
              <a:buClr>
                <a:schemeClr val="lt1"/>
              </a:buClr>
              <a:buSzPts val="1400"/>
              <a:buFont typeface="Nanum Myeongjo"/>
              <a:buChar char="○"/>
            </a:pPr>
            <a:r>
              <a:rPr b="0" i="0" lang="en-GB" sz="1400" u="none" cap="none" strike="noStrike">
                <a:solidFill>
                  <a:schemeClr val="lt1"/>
                </a:solidFill>
                <a:latin typeface="Nanum Myeongjo"/>
                <a:ea typeface="Nanum Myeongjo"/>
                <a:cs typeface="Nanum Myeongjo"/>
                <a:sym typeface="Nanum Myeongjo"/>
              </a:rPr>
              <a:t>There are placeholders for handout links to be shared with participants in the notes field of selected slides; the facilitator will need to add a link to the handout where indicated by “[insert link].”</a:t>
            </a:r>
            <a:endParaRPr b="0" i="0" sz="1400" u="none" cap="none" strike="noStrike">
              <a:solidFill>
                <a:schemeClr val="lt1"/>
              </a:solidFill>
              <a:latin typeface="Nanum Myeongjo"/>
              <a:ea typeface="Nanum Myeongjo"/>
              <a:cs typeface="Nanum Myeongjo"/>
              <a:sym typeface="Nanum Myeongjo"/>
            </a:endParaRPr>
          </a:p>
          <a:p>
            <a:pPr indent="0" lvl="0" marL="0" marR="0" rtl="0" algn="l">
              <a:lnSpc>
                <a:spcPct val="115000"/>
              </a:lnSpc>
              <a:spcBef>
                <a:spcPts val="500"/>
              </a:spcBef>
              <a:spcAft>
                <a:spcPts val="0"/>
              </a:spcAft>
              <a:buClr>
                <a:srgbClr val="000000"/>
              </a:buClr>
              <a:buSzPts val="1400"/>
              <a:buFont typeface="Arial"/>
              <a:buNone/>
            </a:pPr>
            <a:r>
              <a:t/>
            </a:r>
            <a:endParaRPr b="0" i="0" sz="1400" u="none" cap="none" strike="noStrike">
              <a:solidFill>
                <a:schemeClr val="lt1"/>
              </a:solidFill>
              <a:latin typeface="Nanum Myeongjo"/>
              <a:ea typeface="Nanum Myeongjo"/>
              <a:cs typeface="Nanum Myeongjo"/>
              <a:sym typeface="Nanum Myeongj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143" name="Shape 143"/>
        <p:cNvGrpSpPr/>
        <p:nvPr/>
      </p:nvGrpSpPr>
      <p:grpSpPr>
        <a:xfrm>
          <a:off x="0" y="0"/>
          <a:ext cx="0" cy="0"/>
          <a:chOff x="0" y="0"/>
          <a:chExt cx="0" cy="0"/>
        </a:xfrm>
      </p:grpSpPr>
      <p:sp>
        <p:nvSpPr>
          <p:cNvPr id="144" name="Google Shape;144;p2"/>
          <p:cNvSpPr txBox="1"/>
          <p:nvPr/>
        </p:nvSpPr>
        <p:spPr>
          <a:xfrm>
            <a:off x="615900" y="1031000"/>
            <a:ext cx="7620600" cy="1944600"/>
          </a:xfrm>
          <a:prstGeom prst="rect">
            <a:avLst/>
          </a:prstGeom>
          <a:noFill/>
          <a:ln>
            <a:noFill/>
          </a:ln>
        </p:spPr>
        <p:txBody>
          <a:bodyPr anchorCtr="0" anchor="t" bIns="0" lIns="0" spcFirstLastPara="1" rIns="0" wrap="square" tIns="0">
            <a:noAutofit/>
          </a:bodyPr>
          <a:lstStyle/>
          <a:p>
            <a:pPr indent="0" lvl="0" marL="0" marR="0" rtl="0" algn="l">
              <a:lnSpc>
                <a:spcPct val="80000"/>
              </a:lnSpc>
              <a:spcBef>
                <a:spcPts val="0"/>
              </a:spcBef>
              <a:spcAft>
                <a:spcPts val="0"/>
              </a:spcAft>
              <a:buClr>
                <a:srgbClr val="000000"/>
              </a:buClr>
              <a:buSzPts val="6400"/>
              <a:buFont typeface="Arial"/>
              <a:buNone/>
            </a:pPr>
            <a:r>
              <a:rPr b="0" i="0" lang="en-GB" sz="6400" u="none" cap="none" strike="noStrike">
                <a:solidFill>
                  <a:srgbClr val="000000"/>
                </a:solidFill>
                <a:latin typeface="Nanum Myeongjo"/>
                <a:ea typeface="Nanum Myeongjo"/>
                <a:cs typeface="Nanum Myeongjo"/>
                <a:sym typeface="Nanum Myeongjo"/>
              </a:rPr>
              <a:t>M215 Overview</a:t>
            </a:r>
            <a:endParaRPr b="0" i="0" sz="6400" u="none" cap="none" strike="noStrike">
              <a:solidFill>
                <a:srgbClr val="000000"/>
              </a:solidFill>
              <a:latin typeface="Nanum Myeongjo"/>
              <a:ea typeface="Nanum Myeongjo"/>
              <a:cs typeface="Nanum Myeongjo"/>
              <a:sym typeface="Nanum Myeongjo"/>
            </a:endParaRPr>
          </a:p>
        </p:txBody>
      </p:sp>
      <p:sp>
        <p:nvSpPr>
          <p:cNvPr id="145" name="Google Shape;145;p2"/>
          <p:cNvSpPr txBox="1"/>
          <p:nvPr/>
        </p:nvSpPr>
        <p:spPr>
          <a:xfrm>
            <a:off x="615900" y="4436800"/>
            <a:ext cx="2682300" cy="246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0" i="0" lang="en-GB" sz="1600" u="none" cap="none" strike="noStrike">
                <a:solidFill>
                  <a:srgbClr val="000000"/>
                </a:solidFill>
                <a:latin typeface="DM Sans Medium"/>
                <a:ea typeface="DM Sans Medium"/>
                <a:cs typeface="DM Sans Medium"/>
                <a:sym typeface="DM Sans Medium"/>
              </a:rPr>
              <a:t>Insert date</a:t>
            </a:r>
            <a:endParaRPr b="0" i="0" sz="1600" u="none" cap="none" strike="noStrike">
              <a:solidFill>
                <a:srgbClr val="000000"/>
              </a:solidFill>
              <a:latin typeface="DM Sans Medium"/>
              <a:ea typeface="DM Sans Medium"/>
              <a:cs typeface="DM Sans Medium"/>
              <a:sym typeface="DM Sans Medium"/>
            </a:endParaRPr>
          </a:p>
        </p:txBody>
      </p:sp>
      <p:pic>
        <p:nvPicPr>
          <p:cNvPr id="146" name="Google Shape;146;p2"/>
          <p:cNvPicPr preferRelativeResize="0"/>
          <p:nvPr/>
        </p:nvPicPr>
        <p:blipFill rotWithShape="1">
          <a:blip r:embed="rId3">
            <a:alphaModFix/>
          </a:blip>
          <a:srcRect b="0" l="0" r="0" t="0"/>
          <a:stretch/>
        </p:blipFill>
        <p:spPr>
          <a:xfrm>
            <a:off x="8162438" y="4343025"/>
            <a:ext cx="678562" cy="340075"/>
          </a:xfrm>
          <a:prstGeom prst="rect">
            <a:avLst/>
          </a:prstGeom>
          <a:noFill/>
          <a:ln>
            <a:noFill/>
          </a:ln>
        </p:spPr>
      </p:pic>
      <p:sp>
        <p:nvSpPr>
          <p:cNvPr id="147" name="Google Shape;147;p2"/>
          <p:cNvSpPr txBox="1"/>
          <p:nvPr/>
        </p:nvSpPr>
        <p:spPr>
          <a:xfrm>
            <a:off x="615900" y="1880150"/>
            <a:ext cx="43407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1" i="0" lang="en-GB" sz="1600" u="none" cap="none" strike="noStrike">
                <a:solidFill>
                  <a:srgbClr val="000000"/>
                </a:solidFill>
                <a:latin typeface="DM Sans"/>
                <a:ea typeface="DM Sans"/>
                <a:cs typeface="DM Sans"/>
                <a:sym typeface="DM Sans"/>
              </a:rPr>
              <a:t>XQ Badge Project PL Series Baseline Session</a:t>
            </a:r>
            <a:endParaRPr b="1" i="0" sz="1600" u="none" cap="none" strike="noStrike">
              <a:solidFill>
                <a:srgbClr val="000000"/>
              </a:solidFill>
              <a:latin typeface="DM Sans"/>
              <a:ea typeface="DM Sans"/>
              <a:cs typeface="DM Sans"/>
              <a:sym typeface="DM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151" name="Shape 151"/>
        <p:cNvGrpSpPr/>
        <p:nvPr/>
      </p:nvGrpSpPr>
      <p:grpSpPr>
        <a:xfrm>
          <a:off x="0" y="0"/>
          <a:ext cx="0" cy="0"/>
          <a:chOff x="0" y="0"/>
          <a:chExt cx="0" cy="0"/>
        </a:xfrm>
      </p:grpSpPr>
      <p:cxnSp>
        <p:nvCxnSpPr>
          <p:cNvPr id="152" name="Google Shape;152;p3"/>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153" name="Google Shape;153;p3"/>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154" name="Google Shape;154;p3"/>
          <p:cNvSpPr txBox="1"/>
          <p:nvPr/>
        </p:nvSpPr>
        <p:spPr>
          <a:xfrm>
            <a:off x="768300" y="379350"/>
            <a:ext cx="7656600" cy="3608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GB" sz="3500" u="none" cap="none" strike="noStrike">
                <a:solidFill>
                  <a:srgbClr val="83FBA3"/>
                </a:solidFill>
                <a:latin typeface="Nanum Myeongjo"/>
                <a:ea typeface="Nanum Myeongjo"/>
                <a:cs typeface="Nanum Myeongjo"/>
                <a:sym typeface="Nanum Myeongjo"/>
              </a:rPr>
              <a:t>Community Building </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0"/>
              </a:spcAft>
              <a:buClr>
                <a:srgbClr val="000000"/>
              </a:buClr>
              <a:buSzPts val="3500"/>
              <a:buFont typeface="Arial"/>
              <a:buNone/>
            </a:pPr>
            <a:r>
              <a:rPr b="0" i="0" lang="en-GB" sz="3500" u="none" cap="none" strike="noStrike">
                <a:solidFill>
                  <a:schemeClr val="lt1"/>
                </a:solidFill>
                <a:latin typeface="Nanum Myeongjo"/>
                <a:ea typeface="Nanum Myeongjo"/>
                <a:cs typeface="Nanum Myeongjo"/>
                <a:sym typeface="Nanum Myeongjo"/>
              </a:rPr>
              <a:t> </a:t>
            </a:r>
            <a:endParaRPr b="0" i="0" sz="3500" u="none" cap="none" strike="noStrike">
              <a:solidFill>
                <a:schemeClr val="lt1"/>
              </a:solidFill>
              <a:latin typeface="Nanum Myeongjo"/>
              <a:ea typeface="Nanum Myeongjo"/>
              <a:cs typeface="Nanum Myeongjo"/>
              <a:sym typeface="Nanum Myeongjo"/>
            </a:endParaRPr>
          </a:p>
          <a:p>
            <a:pPr indent="0" lvl="0" marL="0" marR="0" rtl="0" algn="ctr">
              <a:lnSpc>
                <a:spcPct val="100000"/>
              </a:lnSpc>
              <a:spcBef>
                <a:spcPts val="1000"/>
              </a:spcBef>
              <a:spcAft>
                <a:spcPts val="0"/>
              </a:spcAft>
              <a:buClr>
                <a:srgbClr val="000000"/>
              </a:buClr>
              <a:buSzPts val="3500"/>
              <a:buFont typeface="Arial"/>
              <a:buNone/>
            </a:pPr>
            <a:r>
              <a:rPr b="0" i="0" lang="en-GB" sz="3500" u="none" cap="none" strike="noStrike">
                <a:solidFill>
                  <a:schemeClr val="lt1"/>
                </a:solidFill>
                <a:latin typeface="Nanum Myeongjo"/>
                <a:ea typeface="Nanum Myeongjo"/>
                <a:cs typeface="Nanum Myeongjo"/>
                <a:sym typeface="Nanum Myeongjo"/>
              </a:rPr>
              <a:t>Create a slide with pictures, photos, and/or words that describe you as an educator. </a:t>
            </a:r>
            <a:endParaRPr b="0" i="0" sz="3500" u="none" cap="none" strike="noStrike">
              <a:solidFill>
                <a:schemeClr val="lt1"/>
              </a:solidFill>
              <a:latin typeface="Nanum Myeongjo"/>
              <a:ea typeface="Nanum Myeongjo"/>
              <a:cs typeface="Nanum Myeongjo"/>
              <a:sym typeface="Nanum Myeongjo"/>
            </a:endParaRPr>
          </a:p>
          <a:p>
            <a:pPr indent="0" lvl="0" marL="0" marR="0" rtl="0" algn="l">
              <a:lnSpc>
                <a:spcPct val="115000"/>
              </a:lnSpc>
              <a:spcBef>
                <a:spcPts val="1000"/>
              </a:spcBef>
              <a:spcAft>
                <a:spcPts val="0"/>
              </a:spcAft>
              <a:buClr>
                <a:srgbClr val="000000"/>
              </a:buClr>
              <a:buSzPts val="1600"/>
              <a:buFont typeface="Arial"/>
              <a:buNone/>
            </a:pPr>
            <a:r>
              <a:t/>
            </a:r>
            <a:endParaRPr b="0" i="1" sz="1600" u="none" cap="none" strike="noStrike">
              <a:solidFill>
                <a:schemeClr val="lt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600"/>
              <a:buFont typeface="Arial"/>
              <a:buNone/>
            </a:pPr>
            <a:r>
              <a:t/>
            </a:r>
            <a:endParaRPr b="0" i="1" sz="1600" u="none" cap="none" strike="noStrike">
              <a:solidFill>
                <a:schemeClr val="dk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158" name="Shape 158"/>
        <p:cNvGrpSpPr/>
        <p:nvPr/>
      </p:nvGrpSpPr>
      <p:grpSpPr>
        <a:xfrm>
          <a:off x="0" y="0"/>
          <a:ext cx="0" cy="0"/>
          <a:chOff x="0" y="0"/>
          <a:chExt cx="0" cy="0"/>
        </a:xfrm>
      </p:grpSpPr>
      <p:sp>
        <p:nvSpPr>
          <p:cNvPr id="159" name="Google Shape;159;p4"/>
          <p:cNvSpPr txBox="1"/>
          <p:nvPr/>
        </p:nvSpPr>
        <p:spPr>
          <a:xfrm>
            <a:off x="2876500" y="1757125"/>
            <a:ext cx="24090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NanumMyeongjo ExtraBold"/>
                <a:ea typeface="NanumMyeongjo ExtraBold"/>
                <a:cs typeface="NanumMyeongjo ExtraBold"/>
                <a:sym typeface="NanumMyeongjo ExtraBold"/>
              </a:rPr>
              <a:t>Participants will be able to:</a:t>
            </a:r>
            <a:endParaRPr b="0" i="0" sz="1400" u="none" cap="none" strike="noStrike">
              <a:solidFill>
                <a:schemeClr val="dk1"/>
              </a:solidFill>
              <a:latin typeface="NanumMyeongjo ExtraBold"/>
              <a:ea typeface="NanumMyeongjo ExtraBold"/>
              <a:cs typeface="NanumMyeongjo ExtraBold"/>
              <a:sym typeface="NanumMyeongjo ExtraBold"/>
            </a:endParaRPr>
          </a:p>
        </p:txBody>
      </p:sp>
      <p:sp>
        <p:nvSpPr>
          <p:cNvPr id="160" name="Google Shape;160;p4"/>
          <p:cNvSpPr txBox="1"/>
          <p:nvPr/>
        </p:nvSpPr>
        <p:spPr>
          <a:xfrm>
            <a:off x="2876500" y="2088175"/>
            <a:ext cx="2134800" cy="1521300"/>
          </a:xfrm>
          <a:prstGeom prst="rect">
            <a:avLst/>
          </a:prstGeom>
          <a:noFill/>
          <a:ln>
            <a:noFill/>
          </a:ln>
        </p:spPr>
        <p:txBody>
          <a:bodyPr anchorCtr="0" anchor="t" bIns="0" lIns="0" spcFirstLastPara="1" rIns="0" wrap="square" tIns="0">
            <a:spAutoFit/>
          </a:bodyPr>
          <a:lstStyle/>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Explain the content and practice expectations for the M215 badge</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Analyze tasks through the lenses of (1) content and practice expectations and (2) learning principles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Analyze student work for evidence of learning</a:t>
            </a:r>
            <a:endParaRPr b="0" i="0" sz="1000" u="none" cap="none" strike="noStrike">
              <a:solidFill>
                <a:schemeClr val="dk1"/>
              </a:solidFill>
              <a:latin typeface="DM Sans"/>
              <a:ea typeface="DM Sans"/>
              <a:cs typeface="DM Sans"/>
              <a:sym typeface="DM Sans"/>
            </a:endParaRPr>
          </a:p>
        </p:txBody>
      </p:sp>
      <p:cxnSp>
        <p:nvCxnSpPr>
          <p:cNvPr id="161" name="Google Shape;161;p4"/>
          <p:cNvCxnSpPr/>
          <p:nvPr/>
        </p:nvCxnSpPr>
        <p:spPr>
          <a:xfrm>
            <a:off x="2374350" y="1083650"/>
            <a:ext cx="6784800" cy="0"/>
          </a:xfrm>
          <a:prstGeom prst="straightConnector1">
            <a:avLst/>
          </a:prstGeom>
          <a:noFill/>
          <a:ln cap="flat" cmpd="sng" w="9525">
            <a:solidFill>
              <a:schemeClr val="dk1"/>
            </a:solidFill>
            <a:prstDash val="solid"/>
            <a:round/>
            <a:headEnd len="sm" w="sm" type="none"/>
            <a:tailEnd len="sm" w="sm" type="none"/>
          </a:ln>
        </p:spPr>
      </p:cxnSp>
      <p:sp>
        <p:nvSpPr>
          <p:cNvPr id="162" name="Google Shape;162;p4"/>
          <p:cNvSpPr/>
          <p:nvPr/>
        </p:nvSpPr>
        <p:spPr>
          <a:xfrm>
            <a:off x="2876500" y="617975"/>
            <a:ext cx="922200" cy="9222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3" name="Google Shape;163;p4"/>
          <p:cNvSpPr txBox="1"/>
          <p:nvPr/>
        </p:nvSpPr>
        <p:spPr>
          <a:xfrm>
            <a:off x="6085125" y="1757125"/>
            <a:ext cx="9222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NanumMyeongjo ExtraBold"/>
                <a:ea typeface="NanumMyeongjo ExtraBold"/>
                <a:cs typeface="NanumMyeongjo ExtraBold"/>
                <a:sym typeface="NanumMyeongjo ExtraBold"/>
              </a:rPr>
              <a:t>Agenda:</a:t>
            </a:r>
            <a:endParaRPr b="0" i="0" sz="1400" u="none" cap="none" strike="noStrike">
              <a:solidFill>
                <a:schemeClr val="dk1"/>
              </a:solidFill>
              <a:latin typeface="NanumMyeongjo ExtraBold"/>
              <a:ea typeface="NanumMyeongjo ExtraBold"/>
              <a:cs typeface="NanumMyeongjo ExtraBold"/>
              <a:sym typeface="NanumMyeongjo ExtraBold"/>
            </a:endParaRPr>
          </a:p>
        </p:txBody>
      </p:sp>
      <p:sp>
        <p:nvSpPr>
          <p:cNvPr id="164" name="Google Shape;164;p4"/>
          <p:cNvSpPr txBox="1"/>
          <p:nvPr/>
        </p:nvSpPr>
        <p:spPr>
          <a:xfrm>
            <a:off x="6085125" y="2088175"/>
            <a:ext cx="1915200" cy="1713600"/>
          </a:xfrm>
          <a:prstGeom prst="rect">
            <a:avLst/>
          </a:prstGeom>
          <a:noFill/>
          <a:ln>
            <a:noFill/>
          </a:ln>
        </p:spPr>
        <p:txBody>
          <a:bodyPr anchorCtr="0" anchor="t" bIns="0" lIns="0" spcFirstLastPara="1" rIns="0" wrap="square" tIns="0">
            <a:spAutoFit/>
          </a:bodyPr>
          <a:lstStyle/>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Exploring the Content</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Task 1: Expectations and Learning Principles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Task 1: Student Work</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Task 2: Expectations and Learning Principles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Task 2: Student Work</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Closing</a:t>
            </a:r>
            <a:endParaRPr b="0" i="0" sz="1000" u="none" cap="none" strike="noStrike">
              <a:solidFill>
                <a:schemeClr val="dk1"/>
              </a:solidFill>
              <a:latin typeface="DM Sans"/>
              <a:ea typeface="DM Sans"/>
              <a:cs typeface="DM Sans"/>
              <a:sym typeface="DM Sans"/>
            </a:endParaRPr>
          </a:p>
        </p:txBody>
      </p:sp>
      <p:sp>
        <p:nvSpPr>
          <p:cNvPr id="165" name="Google Shape;165;p4"/>
          <p:cNvSpPr/>
          <p:nvPr/>
        </p:nvSpPr>
        <p:spPr>
          <a:xfrm>
            <a:off x="6085125" y="617975"/>
            <a:ext cx="922200" cy="9222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Explo</a:t>
            </a:r>
            <a:endParaRPr b="0" i="0" sz="1400" u="none" cap="none" strike="noStrike">
              <a:solidFill>
                <a:srgbClr val="000000"/>
              </a:solidFill>
              <a:latin typeface="Arial"/>
              <a:ea typeface="Arial"/>
              <a:cs typeface="Arial"/>
              <a:sym typeface="Arial"/>
            </a:endParaRPr>
          </a:p>
        </p:txBody>
      </p:sp>
      <p:cxnSp>
        <p:nvCxnSpPr>
          <p:cNvPr id="166" name="Google Shape;166;p4"/>
          <p:cNvCxnSpPr/>
          <p:nvPr/>
        </p:nvCxnSpPr>
        <p:spPr>
          <a:xfrm>
            <a:off x="5687700" y="1083650"/>
            <a:ext cx="0" cy="4065300"/>
          </a:xfrm>
          <a:prstGeom prst="straightConnector1">
            <a:avLst/>
          </a:prstGeom>
          <a:noFill/>
          <a:ln cap="flat" cmpd="sng" w="9525">
            <a:solidFill>
              <a:schemeClr val="dk1"/>
            </a:solidFill>
            <a:prstDash val="solid"/>
            <a:round/>
            <a:headEnd len="sm" w="sm" type="none"/>
            <a:tailEnd len="sm" w="sm" type="none"/>
          </a:ln>
        </p:spPr>
      </p:cxnSp>
      <p:cxnSp>
        <p:nvCxnSpPr>
          <p:cNvPr id="167" name="Google Shape;167;p4"/>
          <p:cNvCxnSpPr/>
          <p:nvPr/>
        </p:nvCxnSpPr>
        <p:spPr>
          <a:xfrm>
            <a:off x="2374350" y="4721100"/>
            <a:ext cx="6784800" cy="0"/>
          </a:xfrm>
          <a:prstGeom prst="straightConnector1">
            <a:avLst/>
          </a:prstGeom>
          <a:noFill/>
          <a:ln cap="flat" cmpd="sng" w="9525">
            <a:solidFill>
              <a:schemeClr val="dk1"/>
            </a:solidFill>
            <a:prstDash val="solid"/>
            <a:round/>
            <a:headEnd len="sm" w="sm" type="none"/>
            <a:tailEnd len="sm" w="sm" type="none"/>
          </a:ln>
        </p:spPr>
      </p:cxnSp>
      <p:sp>
        <p:nvSpPr>
          <p:cNvPr id="168" name="Google Shape;168;p4"/>
          <p:cNvSpPr/>
          <p:nvPr/>
        </p:nvSpPr>
        <p:spPr>
          <a:xfrm>
            <a:off x="0" y="0"/>
            <a:ext cx="25056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 name="Google Shape;169;p4"/>
          <p:cNvSpPr txBox="1"/>
          <p:nvPr/>
        </p:nvSpPr>
        <p:spPr>
          <a:xfrm>
            <a:off x="325175" y="342200"/>
            <a:ext cx="1915200" cy="12192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Outcomes and Agenda</a:t>
            </a:r>
            <a:endParaRPr b="0" i="0" sz="3300" u="none" cap="none" strike="noStrike">
              <a:solidFill>
                <a:schemeClr val="dk1"/>
              </a:solidFill>
              <a:latin typeface="Nanum Myeongjo"/>
              <a:ea typeface="Nanum Myeongjo"/>
              <a:cs typeface="Nanum Myeongjo"/>
              <a:sym typeface="Nanum Myeongjo"/>
            </a:endParaRPr>
          </a:p>
        </p:txBody>
      </p:sp>
      <p:cxnSp>
        <p:nvCxnSpPr>
          <p:cNvPr id="170" name="Google Shape;170;p4"/>
          <p:cNvCxnSpPr/>
          <p:nvPr/>
        </p:nvCxnSpPr>
        <p:spPr>
          <a:xfrm>
            <a:off x="2505475" y="-6900"/>
            <a:ext cx="0" cy="5155800"/>
          </a:xfrm>
          <a:prstGeom prst="straightConnector1">
            <a:avLst/>
          </a:prstGeom>
          <a:noFill/>
          <a:ln cap="flat" cmpd="sng" w="9525">
            <a:solidFill>
              <a:schemeClr val="dk1"/>
            </a:solidFill>
            <a:prstDash val="solid"/>
            <a:round/>
            <a:headEnd len="sm" w="sm" type="none"/>
            <a:tailEnd len="sm" w="sm" type="none"/>
          </a:ln>
        </p:spPr>
      </p:cxnSp>
      <p:pic>
        <p:nvPicPr>
          <p:cNvPr id="171" name="Google Shape;171;p4"/>
          <p:cNvPicPr preferRelativeResize="0"/>
          <p:nvPr/>
        </p:nvPicPr>
        <p:blipFill rotWithShape="1">
          <a:blip r:embed="rId3">
            <a:alphaModFix/>
          </a:blip>
          <a:srcRect b="0" l="0" r="0" t="0"/>
          <a:stretch/>
        </p:blipFill>
        <p:spPr>
          <a:xfrm>
            <a:off x="3096768" y="841025"/>
            <a:ext cx="481663" cy="485249"/>
          </a:xfrm>
          <a:prstGeom prst="rect">
            <a:avLst/>
          </a:prstGeom>
          <a:noFill/>
          <a:ln>
            <a:noFill/>
          </a:ln>
        </p:spPr>
      </p:pic>
      <p:pic>
        <p:nvPicPr>
          <p:cNvPr id="172" name="Google Shape;172;p4"/>
          <p:cNvPicPr preferRelativeResize="0"/>
          <p:nvPr/>
        </p:nvPicPr>
        <p:blipFill rotWithShape="1">
          <a:blip r:embed="rId4">
            <a:alphaModFix/>
          </a:blip>
          <a:srcRect b="0" l="0" r="0" t="0"/>
          <a:stretch/>
        </p:blipFill>
        <p:spPr>
          <a:xfrm>
            <a:off x="6309925" y="841025"/>
            <a:ext cx="472599" cy="4852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176" name="Shape 176"/>
        <p:cNvGrpSpPr/>
        <p:nvPr/>
      </p:nvGrpSpPr>
      <p:grpSpPr>
        <a:xfrm>
          <a:off x="0" y="0"/>
          <a:ext cx="0" cy="0"/>
          <a:chOff x="0" y="0"/>
          <a:chExt cx="0" cy="0"/>
        </a:xfrm>
      </p:grpSpPr>
      <p:cxnSp>
        <p:nvCxnSpPr>
          <p:cNvPr id="177" name="Google Shape;177;p5"/>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178" name="Google Shape;178;p5"/>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179" name="Google Shape;179;p5"/>
          <p:cNvSpPr txBox="1"/>
          <p:nvPr/>
        </p:nvSpPr>
        <p:spPr>
          <a:xfrm>
            <a:off x="768300" y="379350"/>
            <a:ext cx="7896300" cy="187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GB" sz="3500" u="none" cap="none" strike="noStrike">
                <a:solidFill>
                  <a:srgbClr val="83FBA3"/>
                </a:solidFill>
                <a:latin typeface="Nanum Myeongjo"/>
                <a:ea typeface="Nanum Myeongjo"/>
                <a:cs typeface="Nanum Myeongjo"/>
                <a:sym typeface="Nanum Myeongjo"/>
              </a:rPr>
              <a:t>Learning Principles</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0"/>
              </a:spcAft>
              <a:buClr>
                <a:schemeClr val="dk1"/>
              </a:buClr>
              <a:buSzPts val="1100"/>
              <a:buFont typeface="Arial"/>
              <a:buNone/>
            </a:pPr>
            <a:r>
              <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1000"/>
              </a:spcAft>
              <a:buClr>
                <a:schemeClr val="dk1"/>
              </a:buClr>
              <a:buSzPts val="1100"/>
              <a:buFont typeface="Arial"/>
              <a:buNone/>
            </a:pPr>
            <a:r>
              <a:t/>
            </a:r>
            <a:endParaRPr b="0" i="0" sz="3500" u="none" cap="none" strike="noStrike">
              <a:solidFill>
                <a:schemeClr val="lt1"/>
              </a:solidFill>
              <a:latin typeface="Nanum Myeongjo"/>
              <a:ea typeface="Nanum Myeongjo"/>
              <a:cs typeface="Nanum Myeongjo"/>
              <a:sym typeface="Nanum Myeongjo"/>
            </a:endParaRPr>
          </a:p>
        </p:txBody>
      </p:sp>
      <p:sp>
        <p:nvSpPr>
          <p:cNvPr id="180" name="Google Shape;180;p5"/>
          <p:cNvSpPr txBox="1"/>
          <p:nvPr/>
        </p:nvSpPr>
        <p:spPr>
          <a:xfrm>
            <a:off x="768300" y="1071275"/>
            <a:ext cx="5967300" cy="3210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GB" sz="1800" u="none" cap="none" strike="noStrike">
                <a:solidFill>
                  <a:schemeClr val="lt1"/>
                </a:solidFill>
                <a:latin typeface="Nanum Myeongjo"/>
                <a:ea typeface="Nanum Myeongjo"/>
                <a:cs typeface="Nanum Myeongjo"/>
                <a:sym typeface="Nanum Myeongjo"/>
              </a:rPr>
              <a:t>Engage with cognitively demanding tasks in heterogeneous settings. </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GB" sz="1800" u="none" cap="none" strike="noStrike">
                <a:solidFill>
                  <a:schemeClr val="lt1"/>
                </a:solidFill>
                <a:latin typeface="Nanum Myeongjo"/>
                <a:ea typeface="Nanum Myeongjo"/>
                <a:cs typeface="Nanum Myeongjo"/>
                <a:sym typeface="Nanum Myeongjo"/>
              </a:rPr>
              <a:t>Engage in social activities.</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GB" sz="1800" u="none" cap="none" strike="noStrike">
                <a:solidFill>
                  <a:schemeClr val="lt1"/>
                </a:solidFill>
                <a:latin typeface="Nanum Myeongjo"/>
                <a:ea typeface="Nanum Myeongjo"/>
                <a:cs typeface="Nanum Myeongjo"/>
                <a:sym typeface="Nanum Myeongjo"/>
              </a:rPr>
              <a:t>Build conceptual understanding through reasoning.</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GB" sz="1800" u="none" cap="none" strike="noStrike">
                <a:solidFill>
                  <a:schemeClr val="lt1"/>
                </a:solidFill>
                <a:latin typeface="Nanum Myeongjo"/>
                <a:ea typeface="Nanum Myeongjo"/>
                <a:cs typeface="Nanum Myeongjo"/>
                <a:sym typeface="Nanum Myeongjo"/>
              </a:rPr>
              <a:t>Have agency in their learning. </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GB" sz="1800" u="none" cap="none" strike="noStrike">
                <a:solidFill>
                  <a:schemeClr val="lt1"/>
                </a:solidFill>
                <a:latin typeface="Nanum Myeongjo"/>
                <a:ea typeface="Nanum Myeongjo"/>
                <a:cs typeface="Nanum Myeongjo"/>
                <a:sym typeface="Nanum Myeongjo"/>
              </a:rPr>
              <a:t>View mathematics as a human endeavor across centuries.</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GB" sz="1800" u="none" cap="none" strike="noStrike">
                <a:solidFill>
                  <a:schemeClr val="lt1"/>
                </a:solidFill>
                <a:latin typeface="Nanum Myeongjo"/>
                <a:ea typeface="Nanum Myeongjo"/>
                <a:cs typeface="Nanum Myeongjo"/>
                <a:sym typeface="Nanum Myeongjo"/>
              </a:rPr>
              <a:t>See mathematics as relevant. </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GB" sz="1800" u="none" cap="none" strike="noStrike">
                <a:solidFill>
                  <a:schemeClr val="lt1"/>
                </a:solidFill>
                <a:latin typeface="Nanum Myeongjo"/>
                <a:ea typeface="Nanum Myeongjo"/>
                <a:cs typeface="Nanum Myeongjo"/>
                <a:sym typeface="Nanum Myeongjo"/>
              </a:rPr>
              <a:t>Employ technology as a tool for problem-solving and understanding.</a:t>
            </a:r>
            <a:endParaRPr b="0" i="0" sz="1800" u="none" cap="none" strike="noStrike">
              <a:solidFill>
                <a:schemeClr val="lt1"/>
              </a:solidFill>
              <a:latin typeface="Nanum Myeongjo"/>
              <a:ea typeface="Nanum Myeongjo"/>
              <a:cs typeface="Nanum Myeongjo"/>
              <a:sym typeface="Nanum Myeongjo"/>
            </a:endParaRPr>
          </a:p>
        </p:txBody>
      </p:sp>
      <p:sp>
        <p:nvSpPr>
          <p:cNvPr id="181" name="Google Shape;181;p5"/>
          <p:cNvSpPr/>
          <p:nvPr/>
        </p:nvSpPr>
        <p:spPr>
          <a:xfrm>
            <a:off x="66956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2" name="Google Shape;182;p5"/>
          <p:cNvSpPr txBox="1"/>
          <p:nvPr/>
        </p:nvSpPr>
        <p:spPr>
          <a:xfrm>
            <a:off x="6887975" y="3145425"/>
            <a:ext cx="1561500" cy="507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rgbClr val="145758"/>
                </a:solidFill>
                <a:latin typeface="Proxima Nova"/>
                <a:ea typeface="Proxima Nova"/>
                <a:cs typeface="Proxima Nova"/>
                <a:sym typeface="Proxima Nova"/>
              </a:rPr>
              <a:t>Which learning principle would you like to focus on today?</a:t>
            </a:r>
            <a:endParaRPr b="1" i="0" sz="1100" u="none" cap="none" strike="noStrike">
              <a:solidFill>
                <a:srgbClr val="145758"/>
              </a:solidFill>
              <a:latin typeface="DM Sans"/>
              <a:ea typeface="DM Sans"/>
              <a:cs typeface="DM Sans"/>
              <a:sym typeface="DM San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186" name="Shape 186"/>
        <p:cNvGrpSpPr/>
        <p:nvPr/>
      </p:nvGrpSpPr>
      <p:grpSpPr>
        <a:xfrm>
          <a:off x="0" y="0"/>
          <a:ext cx="0" cy="0"/>
          <a:chOff x="0" y="0"/>
          <a:chExt cx="0" cy="0"/>
        </a:xfrm>
      </p:grpSpPr>
      <p:cxnSp>
        <p:nvCxnSpPr>
          <p:cNvPr id="187" name="Google Shape;187;p6"/>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188" name="Google Shape;188;p6"/>
          <p:cNvSpPr txBox="1"/>
          <p:nvPr/>
        </p:nvSpPr>
        <p:spPr>
          <a:xfrm>
            <a:off x="3419850" y="303450"/>
            <a:ext cx="5421300" cy="19446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Exploring the Content</a:t>
            </a:r>
            <a:endParaRPr b="0" i="0" sz="5200" u="none" cap="none" strike="noStrike">
              <a:solidFill>
                <a:schemeClr val="dk1"/>
              </a:solidFill>
              <a:latin typeface="Nanum Myeongjo"/>
              <a:ea typeface="Nanum Myeongjo"/>
              <a:cs typeface="Nanum Myeongjo"/>
              <a:sym typeface="Nanum Myeongjo"/>
            </a:endParaRPr>
          </a:p>
        </p:txBody>
      </p:sp>
      <p:sp>
        <p:nvSpPr>
          <p:cNvPr id="189" name="Google Shape;189;p6"/>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01</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193" name="Shape 193"/>
        <p:cNvGrpSpPr/>
        <p:nvPr/>
      </p:nvGrpSpPr>
      <p:grpSpPr>
        <a:xfrm>
          <a:off x="0" y="0"/>
          <a:ext cx="0" cy="0"/>
          <a:chOff x="0" y="0"/>
          <a:chExt cx="0" cy="0"/>
        </a:xfrm>
      </p:grpSpPr>
      <p:cxnSp>
        <p:nvCxnSpPr>
          <p:cNvPr id="194" name="Google Shape;194;p7"/>
          <p:cNvCxnSpPr/>
          <p:nvPr/>
        </p:nvCxnSpPr>
        <p:spPr>
          <a:xfrm>
            <a:off x="343425" y="0"/>
            <a:ext cx="0" cy="5164500"/>
          </a:xfrm>
          <a:prstGeom prst="straightConnector1">
            <a:avLst/>
          </a:prstGeom>
          <a:noFill/>
          <a:ln cap="flat" cmpd="sng" w="9525">
            <a:solidFill>
              <a:schemeClr val="dk1"/>
            </a:solidFill>
            <a:prstDash val="solid"/>
            <a:round/>
            <a:headEnd len="sm" w="sm" type="none"/>
            <a:tailEnd len="sm" w="sm" type="none"/>
          </a:ln>
        </p:spPr>
      </p:cxnSp>
      <p:sp>
        <p:nvSpPr>
          <p:cNvPr id="195" name="Google Shape;195;p7"/>
          <p:cNvSpPr/>
          <p:nvPr/>
        </p:nvSpPr>
        <p:spPr>
          <a:xfrm>
            <a:off x="0" y="0"/>
            <a:ext cx="9144000" cy="8124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 name="Google Shape;196;p7"/>
          <p:cNvSpPr txBox="1"/>
          <p:nvPr/>
        </p:nvSpPr>
        <p:spPr>
          <a:xfrm>
            <a:off x="345075" y="276625"/>
            <a:ext cx="7455000" cy="2910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2100"/>
              <a:buFont typeface="Arial"/>
              <a:buNone/>
            </a:pPr>
            <a:r>
              <a:rPr b="0" i="0" lang="en-GB" sz="2100" u="none" cap="none" strike="noStrike">
                <a:solidFill>
                  <a:schemeClr val="dk1"/>
                </a:solidFill>
                <a:latin typeface="Nanum Myeongjo"/>
                <a:ea typeface="Nanum Myeongjo"/>
                <a:cs typeface="Nanum Myeongjo"/>
                <a:sym typeface="Nanum Myeongjo"/>
              </a:rPr>
              <a:t>M215 Inference and Making Conclusions</a:t>
            </a:r>
            <a:endParaRPr b="0" i="0" sz="2100" u="none" cap="none" strike="noStrike">
              <a:solidFill>
                <a:schemeClr val="dk1"/>
              </a:solidFill>
              <a:latin typeface="Nanum Myeongjo"/>
              <a:ea typeface="Nanum Myeongjo"/>
              <a:cs typeface="Nanum Myeongjo"/>
              <a:sym typeface="Nanum Myeongjo"/>
            </a:endParaRPr>
          </a:p>
        </p:txBody>
      </p:sp>
      <p:cxnSp>
        <p:nvCxnSpPr>
          <p:cNvPr id="197" name="Google Shape;197;p7"/>
          <p:cNvCxnSpPr/>
          <p:nvPr/>
        </p:nvCxnSpPr>
        <p:spPr>
          <a:xfrm rot="10800000">
            <a:off x="-4200" y="812375"/>
            <a:ext cx="9152400" cy="0"/>
          </a:xfrm>
          <a:prstGeom prst="straightConnector1">
            <a:avLst/>
          </a:prstGeom>
          <a:noFill/>
          <a:ln cap="flat" cmpd="sng" w="9525">
            <a:solidFill>
              <a:schemeClr val="dk1"/>
            </a:solidFill>
            <a:prstDash val="solid"/>
            <a:round/>
            <a:headEnd len="sm" w="sm" type="none"/>
            <a:tailEnd len="sm" w="sm" type="none"/>
          </a:ln>
        </p:spPr>
      </p:cxnSp>
      <p:sp>
        <p:nvSpPr>
          <p:cNvPr id="198" name="Google Shape;198;p7"/>
          <p:cNvSpPr txBox="1"/>
          <p:nvPr/>
        </p:nvSpPr>
        <p:spPr>
          <a:xfrm>
            <a:off x="802275" y="1218825"/>
            <a:ext cx="5421300" cy="2154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200"/>
              </a:spcAft>
              <a:buClr>
                <a:schemeClr val="dk1"/>
              </a:buClr>
              <a:buSzPts val="1100"/>
              <a:buFont typeface="Arial"/>
              <a:buNone/>
            </a:pPr>
            <a:r>
              <a:rPr b="0" i="0" lang="en-GB" sz="3500" u="none" cap="none" strike="noStrike">
                <a:solidFill>
                  <a:schemeClr val="dk1"/>
                </a:solidFill>
                <a:latin typeface="Nanum Myeongjo"/>
                <a:ea typeface="Nanum Myeongjo"/>
                <a:cs typeface="Nanum Myeongjo"/>
                <a:sym typeface="Nanum Myeongjo"/>
              </a:rPr>
              <a:t>What comes to mind? </a:t>
            </a:r>
            <a:br>
              <a:rPr b="0" i="0" lang="en-GB" sz="3500" u="none" cap="none" strike="noStrike">
                <a:solidFill>
                  <a:schemeClr val="dk1"/>
                </a:solidFill>
                <a:latin typeface="Nanum Myeongjo"/>
                <a:ea typeface="Nanum Myeongjo"/>
                <a:cs typeface="Nanum Myeongjo"/>
                <a:sym typeface="Nanum Myeongjo"/>
              </a:rPr>
            </a:br>
            <a:r>
              <a:rPr b="0" i="0" lang="en-GB" sz="3500" u="none" cap="none" strike="noStrike">
                <a:solidFill>
                  <a:schemeClr val="dk1"/>
                </a:solidFill>
                <a:latin typeface="Nanum Myeongjo"/>
                <a:ea typeface="Nanum Myeongjo"/>
                <a:cs typeface="Nanum Myeongjo"/>
                <a:sym typeface="Nanum Myeongjo"/>
              </a:rPr>
              <a:t>What knowledge and skills should students learn to earn this badge? </a:t>
            </a:r>
            <a:endParaRPr b="0" i="0" sz="3500" u="none" cap="none" strike="noStrike">
              <a:solidFill>
                <a:schemeClr val="dk1"/>
              </a:solidFill>
              <a:latin typeface="Nanum Myeongjo"/>
              <a:ea typeface="Nanum Myeongjo"/>
              <a:cs typeface="Nanum Myeongjo"/>
              <a:sym typeface="Nanum Myeongjo"/>
            </a:endParaRPr>
          </a:p>
        </p:txBody>
      </p:sp>
      <p:sp>
        <p:nvSpPr>
          <p:cNvPr id="199" name="Google Shape;199;p7"/>
          <p:cNvSpPr/>
          <p:nvPr/>
        </p:nvSpPr>
        <p:spPr>
          <a:xfrm>
            <a:off x="6695675" y="24263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 name="Google Shape;200;p7"/>
          <p:cNvSpPr txBox="1"/>
          <p:nvPr/>
        </p:nvSpPr>
        <p:spPr>
          <a:xfrm>
            <a:off x="6975725" y="3030975"/>
            <a:ext cx="1386000" cy="861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BDFCD7"/>
                </a:solidFill>
                <a:latin typeface="DM Sans"/>
                <a:ea typeface="DM Sans"/>
                <a:cs typeface="DM Sans"/>
                <a:sym typeface="DM Sans"/>
              </a:rPr>
              <a:t>Come off mute or put your thoughts in the chat!</a:t>
            </a:r>
            <a:endParaRPr b="1" i="0" sz="1400" u="none" cap="none" strike="noStrike">
              <a:solidFill>
                <a:srgbClr val="BDFCD7"/>
              </a:solidFill>
              <a:latin typeface="DM Sans"/>
              <a:ea typeface="DM Sans"/>
              <a:cs typeface="DM Sans"/>
              <a:sym typeface="DM Sans"/>
            </a:endParaRPr>
          </a:p>
        </p:txBody>
      </p:sp>
      <p:cxnSp>
        <p:nvCxnSpPr>
          <p:cNvPr id="201" name="Google Shape;201;p7"/>
          <p:cNvCxnSpPr/>
          <p:nvPr/>
        </p:nvCxnSpPr>
        <p:spPr>
          <a:xfrm rot="10800000">
            <a:off x="-4200" y="4815975"/>
            <a:ext cx="9152400" cy="0"/>
          </a:xfrm>
          <a:prstGeom prst="straightConnector1">
            <a:avLst/>
          </a:prstGeom>
          <a:noFill/>
          <a:ln cap="flat" cmpd="sng" w="9525">
            <a:solidFill>
              <a:schemeClr val="dk1"/>
            </a:solidFill>
            <a:prstDash val="solid"/>
            <a:round/>
            <a:headEnd len="sm" w="sm" type="none"/>
            <a:tailEnd len="sm" w="sm" type="none"/>
          </a:ln>
        </p:spPr>
      </p:cxn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205" name="Shape 205"/>
        <p:cNvGrpSpPr/>
        <p:nvPr/>
      </p:nvGrpSpPr>
      <p:grpSpPr>
        <a:xfrm>
          <a:off x="0" y="0"/>
          <a:ext cx="0" cy="0"/>
          <a:chOff x="0" y="0"/>
          <a:chExt cx="0" cy="0"/>
        </a:xfrm>
      </p:grpSpPr>
      <p:sp>
        <p:nvSpPr>
          <p:cNvPr id="206" name="Google Shape;206;p8"/>
          <p:cNvSpPr txBox="1"/>
          <p:nvPr/>
        </p:nvSpPr>
        <p:spPr>
          <a:xfrm>
            <a:off x="615900" y="303450"/>
            <a:ext cx="4032900" cy="9696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chemeClr val="dk1"/>
              </a:buClr>
              <a:buSzPts val="1100"/>
              <a:buFont typeface="Arial"/>
              <a:buNone/>
            </a:pPr>
            <a:r>
              <a:rPr b="0" i="0" lang="en-GB" sz="3500" u="none" cap="none" strike="noStrike">
                <a:solidFill>
                  <a:schemeClr val="dk1"/>
                </a:solidFill>
                <a:latin typeface="Nanum Myeongjo"/>
                <a:ea typeface="Nanum Myeongjo"/>
                <a:cs typeface="Nanum Myeongjo"/>
                <a:sym typeface="Nanum Myeongjo"/>
              </a:rPr>
              <a:t>What’s the Story of these Standards?</a:t>
            </a:r>
            <a:endParaRPr b="0" i="0" sz="3500" u="none" cap="none" strike="noStrike">
              <a:solidFill>
                <a:schemeClr val="dk1"/>
              </a:solidFill>
              <a:latin typeface="Nanum Myeongjo"/>
              <a:ea typeface="Nanum Myeongjo"/>
              <a:cs typeface="Nanum Myeongjo"/>
              <a:sym typeface="Nanum Myeongjo"/>
            </a:endParaRPr>
          </a:p>
        </p:txBody>
      </p:sp>
      <p:sp>
        <p:nvSpPr>
          <p:cNvPr id="207" name="Google Shape;207;p8"/>
          <p:cNvSpPr txBox="1"/>
          <p:nvPr/>
        </p:nvSpPr>
        <p:spPr>
          <a:xfrm>
            <a:off x="508050" y="2904400"/>
            <a:ext cx="3728400" cy="333300"/>
          </a:xfrm>
          <a:prstGeom prst="rect">
            <a:avLst/>
          </a:prstGeom>
          <a:noFill/>
          <a:ln>
            <a:noFill/>
          </a:ln>
        </p:spPr>
        <p:txBody>
          <a:bodyPr anchorCtr="0" anchor="t" bIns="0" lIns="91425" spcFirstLastPara="1" rIns="0" wrap="square" tIns="0">
            <a:spAutoFit/>
          </a:bodyPr>
          <a:lstStyle/>
          <a:p>
            <a:pPr indent="0" lvl="0" marL="0" marR="0" rtl="0" algn="l">
              <a:lnSpc>
                <a:spcPct val="115000"/>
              </a:lnSpc>
              <a:spcBef>
                <a:spcPts val="0"/>
              </a:spcBef>
              <a:spcAft>
                <a:spcPts val="0"/>
              </a:spcAft>
              <a:buClr>
                <a:schemeClr val="dk1"/>
              </a:buClr>
              <a:buSzPts val="1100"/>
              <a:buFont typeface="Arial"/>
              <a:buNone/>
            </a:pPr>
            <a:r>
              <a:t/>
            </a:r>
            <a:endParaRPr b="0" i="0" sz="1100" u="none" cap="none" strike="noStrike">
              <a:solidFill>
                <a:srgbClr val="434343"/>
              </a:solidFill>
              <a:latin typeface="IBM Plex Sans"/>
              <a:ea typeface="IBM Plex Sans"/>
              <a:cs typeface="IBM Plex Sans"/>
              <a:sym typeface="IBM Plex Sans"/>
            </a:endParaRPr>
          </a:p>
          <a:p>
            <a:pPr indent="0" lvl="0" marL="0" marR="0" rtl="0" algn="l">
              <a:lnSpc>
                <a:spcPct val="115000"/>
              </a:lnSpc>
              <a:spcBef>
                <a:spcPts val="0"/>
              </a:spcBef>
              <a:spcAft>
                <a:spcPts val="0"/>
              </a:spcAft>
              <a:buClr>
                <a:srgbClr val="000000"/>
              </a:buClr>
              <a:buSzPts val="900"/>
              <a:buFont typeface="Arial"/>
              <a:buNone/>
            </a:pPr>
            <a:r>
              <a:t/>
            </a:r>
            <a:endParaRPr b="0" i="0" sz="900" u="none" cap="none" strike="noStrike">
              <a:solidFill>
                <a:schemeClr val="dk1"/>
              </a:solidFill>
              <a:latin typeface="DM Sans"/>
              <a:ea typeface="DM Sans"/>
              <a:cs typeface="DM Sans"/>
              <a:sym typeface="DM Sans"/>
            </a:endParaRPr>
          </a:p>
        </p:txBody>
      </p:sp>
      <p:sp>
        <p:nvSpPr>
          <p:cNvPr id="208" name="Google Shape;208;p8"/>
          <p:cNvSpPr txBox="1"/>
          <p:nvPr/>
        </p:nvSpPr>
        <p:spPr>
          <a:xfrm>
            <a:off x="615900" y="1515100"/>
            <a:ext cx="4032900" cy="6681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400"/>
              <a:buFont typeface="Arial"/>
              <a:buNone/>
            </a:pPr>
            <a:r>
              <a:rPr b="1" i="0" lang="en-GB" sz="1400" u="none" cap="none" strike="noStrike">
                <a:solidFill>
                  <a:schemeClr val="dk1"/>
                </a:solidFill>
                <a:latin typeface="DM Sans"/>
                <a:ea typeface="DM Sans"/>
                <a:cs typeface="DM Sans"/>
                <a:sym typeface="DM Sans"/>
              </a:rPr>
              <a:t>Selected Common Core Standards for Mathematics - Making Inferences and Making Conclusions</a:t>
            </a:r>
            <a:endParaRPr b="1" i="0" sz="1400" u="none" cap="none" strike="noStrike">
              <a:solidFill>
                <a:srgbClr val="000000"/>
              </a:solidFill>
              <a:latin typeface="DM Sans"/>
              <a:ea typeface="DM Sans"/>
              <a:cs typeface="DM Sans"/>
              <a:sym typeface="DM Sans"/>
            </a:endParaRPr>
          </a:p>
        </p:txBody>
      </p:sp>
      <p:cxnSp>
        <p:nvCxnSpPr>
          <p:cNvPr id="209" name="Google Shape;209;p8"/>
          <p:cNvCxnSpPr/>
          <p:nvPr/>
        </p:nvCxnSpPr>
        <p:spPr>
          <a:xfrm rot="10800000">
            <a:off x="4874201" y="125"/>
            <a:ext cx="0" cy="5162100"/>
          </a:xfrm>
          <a:prstGeom prst="straightConnector1">
            <a:avLst/>
          </a:prstGeom>
          <a:noFill/>
          <a:ln cap="flat" cmpd="sng" w="9525">
            <a:solidFill>
              <a:schemeClr val="dk2"/>
            </a:solidFill>
            <a:prstDash val="solid"/>
            <a:round/>
            <a:headEnd len="sm" w="sm" type="none"/>
            <a:tailEnd len="sm" w="sm" type="none"/>
          </a:ln>
        </p:spPr>
      </p:cxnSp>
      <p:sp>
        <p:nvSpPr>
          <p:cNvPr id="210" name="Google Shape;210;p8"/>
          <p:cNvSpPr txBox="1"/>
          <p:nvPr/>
        </p:nvSpPr>
        <p:spPr>
          <a:xfrm>
            <a:off x="615900" y="2434825"/>
            <a:ext cx="3728400" cy="3387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1" i="0" lang="en-GB" sz="1100" u="none" cap="none" strike="noStrike">
                <a:solidFill>
                  <a:srgbClr val="434343"/>
                </a:solidFill>
                <a:latin typeface="Arial"/>
                <a:ea typeface="Arial"/>
                <a:cs typeface="Arial"/>
                <a:sym typeface="Arial"/>
              </a:rPr>
              <a:t>Understand and evaluate random processes underlying statistical experiments </a:t>
            </a:r>
            <a:endParaRPr b="1" i="0" sz="1100" u="none" cap="none" strike="noStrike">
              <a:solidFill>
                <a:srgbClr val="000000"/>
              </a:solidFill>
              <a:latin typeface="DM Sans"/>
              <a:ea typeface="DM Sans"/>
              <a:cs typeface="DM Sans"/>
              <a:sym typeface="DM Sans"/>
            </a:endParaRPr>
          </a:p>
        </p:txBody>
      </p:sp>
      <p:sp>
        <p:nvSpPr>
          <p:cNvPr id="211" name="Google Shape;211;p8"/>
          <p:cNvSpPr/>
          <p:nvPr/>
        </p:nvSpPr>
        <p:spPr>
          <a:xfrm>
            <a:off x="5331125" y="3196300"/>
            <a:ext cx="3155700" cy="10149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2" name="Google Shape;212;p8"/>
          <p:cNvSpPr txBox="1"/>
          <p:nvPr/>
        </p:nvSpPr>
        <p:spPr>
          <a:xfrm>
            <a:off x="5404100" y="3359925"/>
            <a:ext cx="3000000" cy="785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300"/>
              <a:buFont typeface="Arial"/>
              <a:buNone/>
            </a:pPr>
            <a:r>
              <a:rPr b="1" i="0" lang="en-GB" sz="1300" u="none" cap="none" strike="noStrike">
                <a:solidFill>
                  <a:srgbClr val="C9FC8D"/>
                </a:solidFill>
                <a:latin typeface="DM Sans"/>
                <a:ea typeface="DM Sans"/>
                <a:cs typeface="DM Sans"/>
                <a:sym typeface="DM Sans"/>
              </a:rPr>
              <a:t>How would you synthesize these? </a:t>
            </a:r>
            <a:br>
              <a:rPr b="1" i="0" lang="en-GB" sz="1300" u="none" cap="none" strike="noStrike">
                <a:solidFill>
                  <a:srgbClr val="C9FC8D"/>
                </a:solidFill>
                <a:latin typeface="DM Sans"/>
                <a:ea typeface="DM Sans"/>
                <a:cs typeface="DM Sans"/>
                <a:sym typeface="DM Sans"/>
              </a:rPr>
            </a:br>
            <a:r>
              <a:rPr b="1" i="0" lang="en-GB" sz="1300" u="none" cap="none" strike="noStrike">
                <a:solidFill>
                  <a:srgbClr val="C9FC8D"/>
                </a:solidFill>
                <a:latin typeface="DM Sans"/>
                <a:ea typeface="DM Sans"/>
                <a:cs typeface="DM Sans"/>
                <a:sym typeface="DM Sans"/>
              </a:rPr>
              <a:t>What are the key takeaways </a:t>
            </a:r>
            <a:br>
              <a:rPr b="1" i="0" lang="en-GB" sz="1300" u="none" cap="none" strike="noStrike">
                <a:solidFill>
                  <a:srgbClr val="C9FC8D"/>
                </a:solidFill>
                <a:latin typeface="DM Sans"/>
                <a:ea typeface="DM Sans"/>
                <a:cs typeface="DM Sans"/>
                <a:sym typeface="DM Sans"/>
              </a:rPr>
            </a:br>
            <a:r>
              <a:rPr b="1" i="0" lang="en-GB" sz="1300" u="none" cap="none" strike="noStrike">
                <a:solidFill>
                  <a:srgbClr val="C9FC8D"/>
                </a:solidFill>
                <a:latin typeface="DM Sans"/>
                <a:ea typeface="DM Sans"/>
                <a:cs typeface="DM Sans"/>
                <a:sym typeface="DM Sans"/>
              </a:rPr>
              <a:t>for students in 2-3 sentences?</a:t>
            </a:r>
            <a:endParaRPr b="0" i="0" sz="1400" u="none" cap="none" strike="noStrike">
              <a:solidFill>
                <a:srgbClr val="000000"/>
              </a:solidFill>
              <a:latin typeface="Arial"/>
              <a:ea typeface="Arial"/>
              <a:cs typeface="Arial"/>
              <a:sym typeface="Arial"/>
            </a:endParaRPr>
          </a:p>
        </p:txBody>
      </p:sp>
      <p:sp>
        <p:nvSpPr>
          <p:cNvPr id="213" name="Google Shape;213;p8"/>
          <p:cNvSpPr txBox="1"/>
          <p:nvPr/>
        </p:nvSpPr>
        <p:spPr>
          <a:xfrm>
            <a:off x="4955075" y="114725"/>
            <a:ext cx="3907800" cy="594900"/>
          </a:xfrm>
          <a:prstGeom prst="rect">
            <a:avLst/>
          </a:prstGeom>
          <a:noFill/>
          <a:ln>
            <a:noFill/>
          </a:ln>
        </p:spPr>
        <p:txBody>
          <a:bodyPr anchorCtr="0" anchor="t" bIns="91425" lIns="91425" spcFirstLastPara="1" rIns="91425" wrap="square" tIns="91425">
            <a:spAutoFit/>
          </a:bodyPr>
          <a:lstStyle/>
          <a:p>
            <a:pPr indent="0" lvl="0" marL="457200" marR="0" rtl="0" algn="l">
              <a:lnSpc>
                <a:spcPct val="115000"/>
              </a:lnSpc>
              <a:spcBef>
                <a:spcPts val="0"/>
              </a:spcBef>
              <a:spcAft>
                <a:spcPts val="0"/>
              </a:spcAft>
              <a:buClr>
                <a:srgbClr val="000000"/>
              </a:buClr>
              <a:buSzPts val="1100"/>
              <a:buFont typeface="Arial"/>
              <a:buNone/>
            </a:pPr>
            <a:r>
              <a:t/>
            </a:r>
            <a:endParaRPr b="0" i="0" sz="1100" u="none" cap="none" strike="noStrike">
              <a:solidFill>
                <a:srgbClr val="434343"/>
              </a:solidFill>
              <a:latin typeface="IBM Plex Sans"/>
              <a:ea typeface="IBM Plex Sans"/>
              <a:cs typeface="IBM Plex Sans"/>
              <a:sym typeface="IBM Plex Sans"/>
            </a:endParaRPr>
          </a:p>
          <a:p>
            <a:pPr indent="0" lvl="0" marL="914400" marR="0" rtl="0" algn="l">
              <a:lnSpc>
                <a:spcPct val="115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4" name="Google Shape;214;p8"/>
          <p:cNvSpPr txBox="1"/>
          <p:nvPr/>
        </p:nvSpPr>
        <p:spPr>
          <a:xfrm>
            <a:off x="615900" y="2839750"/>
            <a:ext cx="4032900" cy="1539300"/>
          </a:xfrm>
          <a:prstGeom prst="rect">
            <a:avLst/>
          </a:prstGeom>
          <a:noFill/>
          <a:ln>
            <a:noFill/>
          </a:ln>
        </p:spPr>
        <p:txBody>
          <a:bodyPr anchorCtr="0" anchor="t" bIns="91425" lIns="91425" spcFirstLastPara="1" rIns="91425" wrap="square" tIns="91425">
            <a:spAutoFit/>
          </a:bodyPr>
          <a:lstStyle/>
          <a:p>
            <a:pPr indent="-298450" lvl="0" marL="457200" marR="0" rtl="0" algn="l">
              <a:lnSpc>
                <a:spcPct val="100000"/>
              </a:lnSpc>
              <a:spcBef>
                <a:spcPts val="0"/>
              </a:spcBef>
              <a:spcAft>
                <a:spcPts val="0"/>
              </a:spcAft>
              <a:buClr>
                <a:srgbClr val="434343"/>
              </a:buClr>
              <a:buSzPts val="1100"/>
              <a:buFont typeface="Arial"/>
              <a:buAutoNum type="arabicPeriod"/>
            </a:pPr>
            <a:r>
              <a:rPr b="0" i="0" lang="en-GB" sz="1100" u="none" cap="none" strike="noStrike">
                <a:solidFill>
                  <a:srgbClr val="434343"/>
                </a:solidFill>
                <a:latin typeface="Arial"/>
                <a:ea typeface="Arial"/>
                <a:cs typeface="Arial"/>
                <a:sym typeface="Arial"/>
              </a:rPr>
              <a:t>Understand statistics as a process for making inferences about population parameters based on a random sample from that population. </a:t>
            </a:r>
            <a:endParaRPr b="0" i="0" sz="1100" u="none" cap="none" strike="noStrike">
              <a:solidFill>
                <a:srgbClr val="434343"/>
              </a:solidFill>
              <a:latin typeface="Arial"/>
              <a:ea typeface="Arial"/>
              <a:cs typeface="Arial"/>
              <a:sym typeface="Arial"/>
            </a:endParaRPr>
          </a:p>
          <a:p>
            <a:pPr indent="-298450" lvl="0" marL="457200" marR="0" rtl="0" algn="l">
              <a:lnSpc>
                <a:spcPct val="100000"/>
              </a:lnSpc>
              <a:spcBef>
                <a:spcPts val="0"/>
              </a:spcBef>
              <a:spcAft>
                <a:spcPts val="0"/>
              </a:spcAft>
              <a:buClr>
                <a:srgbClr val="434343"/>
              </a:buClr>
              <a:buSzPts val="1100"/>
              <a:buFont typeface="Arial"/>
              <a:buAutoNum type="arabicPeriod"/>
            </a:pPr>
            <a:r>
              <a:rPr b="0" i="0" lang="en-GB" sz="1100" u="none" cap="none" strike="noStrike">
                <a:solidFill>
                  <a:srgbClr val="434343"/>
                </a:solidFill>
                <a:latin typeface="Arial"/>
                <a:ea typeface="Arial"/>
                <a:cs typeface="Arial"/>
                <a:sym typeface="Arial"/>
              </a:rPr>
              <a:t>Decide if a specified model is consistent with results from a given data-generating process, e.g., using simulation. For example, a model says a spinning coin falls heads up with probability 0.5. Would a result of 5 tails in a row cause you to question the model? </a:t>
            </a:r>
            <a:endParaRPr b="0" i="0" sz="1400" u="none" cap="none" strike="noStrike">
              <a:solidFill>
                <a:srgbClr val="000000"/>
              </a:solidFill>
              <a:latin typeface="Arial"/>
              <a:ea typeface="Arial"/>
              <a:cs typeface="Arial"/>
              <a:sym typeface="Arial"/>
            </a:endParaRPr>
          </a:p>
        </p:txBody>
      </p:sp>
      <p:sp>
        <p:nvSpPr>
          <p:cNvPr id="215" name="Google Shape;215;p8"/>
          <p:cNvSpPr txBox="1"/>
          <p:nvPr/>
        </p:nvSpPr>
        <p:spPr>
          <a:xfrm>
            <a:off x="5099600" y="199425"/>
            <a:ext cx="3907800" cy="523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1" i="0" lang="en-GB" sz="1100" u="none" cap="none" strike="noStrike">
                <a:solidFill>
                  <a:srgbClr val="434343"/>
                </a:solidFill>
                <a:latin typeface="Arial"/>
                <a:ea typeface="Arial"/>
                <a:cs typeface="Arial"/>
                <a:sym typeface="Arial"/>
              </a:rPr>
              <a:t>Make inferences and justify conclusions from sample surveys, experiments, and observational studies</a:t>
            </a:r>
            <a:endParaRPr b="0" i="0" sz="1400" u="none" cap="none" strike="noStrike">
              <a:solidFill>
                <a:srgbClr val="000000"/>
              </a:solidFill>
              <a:latin typeface="Arial"/>
              <a:ea typeface="Arial"/>
              <a:cs typeface="Arial"/>
              <a:sym typeface="Arial"/>
            </a:endParaRPr>
          </a:p>
        </p:txBody>
      </p:sp>
      <p:sp>
        <p:nvSpPr>
          <p:cNvPr id="216" name="Google Shape;216;p8"/>
          <p:cNvSpPr txBox="1"/>
          <p:nvPr/>
        </p:nvSpPr>
        <p:spPr>
          <a:xfrm>
            <a:off x="5194425" y="784350"/>
            <a:ext cx="3728400" cy="2216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434343"/>
                </a:solidFill>
                <a:latin typeface="Arial"/>
                <a:ea typeface="Arial"/>
                <a:cs typeface="Arial"/>
                <a:sym typeface="Arial"/>
              </a:rPr>
              <a:t>3.   Recognize the purposes of and differences among sample surveys, experiments, and observational studies; explain how randomization relates to each. 	 </a:t>
            </a:r>
            <a:endParaRPr b="0" i="0" sz="1100" u="none" cap="none" strike="noStrike">
              <a:solidFill>
                <a:srgbClr val="434343"/>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434343"/>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434343"/>
                </a:solidFill>
                <a:latin typeface="Arial"/>
                <a:ea typeface="Arial"/>
                <a:cs typeface="Arial"/>
                <a:sym typeface="Arial"/>
              </a:rPr>
              <a:t>4.   Use data from a sample survey to estimate a population mean or proportion; develop a margin of error through the use of simulation models for random sampling. 	 </a:t>
            </a:r>
            <a:endParaRPr b="0" i="0" sz="1100" u="none" cap="none" strike="noStrike">
              <a:solidFill>
                <a:srgbClr val="434343"/>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434343"/>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434343"/>
                </a:solidFill>
                <a:latin typeface="Arial"/>
                <a:ea typeface="Arial"/>
                <a:cs typeface="Arial"/>
                <a:sym typeface="Arial"/>
              </a:rPr>
              <a:t>6.    Use data from a randomized experiment to compare two treatments; use simulations to decide if differences between parameters are significant.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220" name="Shape 220"/>
        <p:cNvGrpSpPr/>
        <p:nvPr/>
      </p:nvGrpSpPr>
      <p:grpSpPr>
        <a:xfrm>
          <a:off x="0" y="0"/>
          <a:ext cx="0" cy="0"/>
          <a:chOff x="0" y="0"/>
          <a:chExt cx="0" cy="0"/>
        </a:xfrm>
      </p:grpSpPr>
      <p:sp>
        <p:nvSpPr>
          <p:cNvPr id="221" name="Google Shape;221;p9"/>
          <p:cNvSpPr txBox="1"/>
          <p:nvPr/>
        </p:nvSpPr>
        <p:spPr>
          <a:xfrm>
            <a:off x="615900" y="303450"/>
            <a:ext cx="4032900" cy="9696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chemeClr val="dk1"/>
              </a:buClr>
              <a:buSzPts val="1100"/>
              <a:buFont typeface="Arial"/>
              <a:buNone/>
            </a:pPr>
            <a:r>
              <a:rPr b="0" i="0" lang="en-GB" sz="3500" u="none" cap="none" strike="noStrike">
                <a:solidFill>
                  <a:schemeClr val="dk1"/>
                </a:solidFill>
                <a:latin typeface="Nanum Myeongjo"/>
                <a:ea typeface="Nanum Myeongjo"/>
                <a:cs typeface="Nanum Myeongjo"/>
                <a:sym typeface="Nanum Myeongjo"/>
              </a:rPr>
              <a:t>What’s the Story of these Standards?</a:t>
            </a:r>
            <a:endParaRPr b="0" i="0" sz="3500" u="none" cap="none" strike="noStrike">
              <a:solidFill>
                <a:schemeClr val="dk1"/>
              </a:solidFill>
              <a:latin typeface="Nanum Myeongjo"/>
              <a:ea typeface="Nanum Myeongjo"/>
              <a:cs typeface="Nanum Myeongjo"/>
              <a:sym typeface="Nanum Myeongjo"/>
            </a:endParaRPr>
          </a:p>
        </p:txBody>
      </p:sp>
      <p:sp>
        <p:nvSpPr>
          <p:cNvPr id="222" name="Google Shape;222;p9"/>
          <p:cNvSpPr txBox="1"/>
          <p:nvPr/>
        </p:nvSpPr>
        <p:spPr>
          <a:xfrm>
            <a:off x="508050" y="2904400"/>
            <a:ext cx="3728400" cy="333300"/>
          </a:xfrm>
          <a:prstGeom prst="rect">
            <a:avLst/>
          </a:prstGeom>
          <a:noFill/>
          <a:ln>
            <a:noFill/>
          </a:ln>
        </p:spPr>
        <p:txBody>
          <a:bodyPr anchorCtr="0" anchor="t" bIns="0" lIns="91425" spcFirstLastPara="1" rIns="0" wrap="square" tIns="0">
            <a:spAutoFit/>
          </a:bodyPr>
          <a:lstStyle/>
          <a:p>
            <a:pPr indent="0" lvl="0" marL="0" marR="0" rtl="0" algn="l">
              <a:lnSpc>
                <a:spcPct val="115000"/>
              </a:lnSpc>
              <a:spcBef>
                <a:spcPts val="0"/>
              </a:spcBef>
              <a:spcAft>
                <a:spcPts val="0"/>
              </a:spcAft>
              <a:buClr>
                <a:schemeClr val="dk1"/>
              </a:buClr>
              <a:buSzPts val="1100"/>
              <a:buFont typeface="Arial"/>
              <a:buNone/>
            </a:pPr>
            <a:r>
              <a:t/>
            </a:r>
            <a:endParaRPr b="0" i="0" sz="1100" u="none" cap="none" strike="noStrike">
              <a:solidFill>
                <a:srgbClr val="434343"/>
              </a:solidFill>
              <a:latin typeface="IBM Plex Sans"/>
              <a:ea typeface="IBM Plex Sans"/>
              <a:cs typeface="IBM Plex Sans"/>
              <a:sym typeface="IBM Plex Sans"/>
            </a:endParaRPr>
          </a:p>
          <a:p>
            <a:pPr indent="0" lvl="0" marL="0" marR="0" rtl="0" algn="l">
              <a:lnSpc>
                <a:spcPct val="115000"/>
              </a:lnSpc>
              <a:spcBef>
                <a:spcPts val="0"/>
              </a:spcBef>
              <a:spcAft>
                <a:spcPts val="0"/>
              </a:spcAft>
              <a:buClr>
                <a:srgbClr val="000000"/>
              </a:buClr>
              <a:buSzPts val="900"/>
              <a:buFont typeface="Arial"/>
              <a:buNone/>
            </a:pPr>
            <a:r>
              <a:t/>
            </a:r>
            <a:endParaRPr b="0" i="0" sz="900" u="none" cap="none" strike="noStrike">
              <a:solidFill>
                <a:schemeClr val="dk1"/>
              </a:solidFill>
              <a:latin typeface="DM Sans"/>
              <a:ea typeface="DM Sans"/>
              <a:cs typeface="DM Sans"/>
              <a:sym typeface="DM Sans"/>
            </a:endParaRPr>
          </a:p>
        </p:txBody>
      </p:sp>
      <p:sp>
        <p:nvSpPr>
          <p:cNvPr id="223" name="Google Shape;223;p9"/>
          <p:cNvSpPr txBox="1"/>
          <p:nvPr/>
        </p:nvSpPr>
        <p:spPr>
          <a:xfrm>
            <a:off x="615900" y="1515100"/>
            <a:ext cx="4032900" cy="6681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400"/>
              <a:buFont typeface="Arial"/>
              <a:buNone/>
            </a:pPr>
            <a:r>
              <a:rPr b="1" i="0" lang="en-GB" sz="1400" u="none" cap="none" strike="noStrike">
                <a:solidFill>
                  <a:schemeClr val="dk1"/>
                </a:solidFill>
                <a:latin typeface="DM Sans"/>
                <a:ea typeface="DM Sans"/>
                <a:cs typeface="DM Sans"/>
                <a:sym typeface="DM Sans"/>
              </a:rPr>
              <a:t>Selected Common Core Standards for Mathematics - Making Inferences and Making Conclusions</a:t>
            </a:r>
            <a:endParaRPr b="1" i="0" sz="1400" u="none" cap="none" strike="noStrike">
              <a:solidFill>
                <a:srgbClr val="000000"/>
              </a:solidFill>
              <a:latin typeface="DM Sans"/>
              <a:ea typeface="DM Sans"/>
              <a:cs typeface="DM Sans"/>
              <a:sym typeface="DM Sans"/>
            </a:endParaRPr>
          </a:p>
        </p:txBody>
      </p:sp>
      <p:cxnSp>
        <p:nvCxnSpPr>
          <p:cNvPr id="224" name="Google Shape;224;p9"/>
          <p:cNvCxnSpPr/>
          <p:nvPr/>
        </p:nvCxnSpPr>
        <p:spPr>
          <a:xfrm rot="10800000">
            <a:off x="4874201" y="125"/>
            <a:ext cx="0" cy="5162100"/>
          </a:xfrm>
          <a:prstGeom prst="straightConnector1">
            <a:avLst/>
          </a:prstGeom>
          <a:noFill/>
          <a:ln cap="flat" cmpd="sng" w="9525">
            <a:solidFill>
              <a:schemeClr val="dk2"/>
            </a:solidFill>
            <a:prstDash val="solid"/>
            <a:round/>
            <a:headEnd len="sm" w="sm" type="none"/>
            <a:tailEnd len="sm" w="sm" type="none"/>
          </a:ln>
        </p:spPr>
      </p:cxnSp>
      <p:sp>
        <p:nvSpPr>
          <p:cNvPr id="225" name="Google Shape;225;p9"/>
          <p:cNvSpPr txBox="1"/>
          <p:nvPr/>
        </p:nvSpPr>
        <p:spPr>
          <a:xfrm>
            <a:off x="615900" y="2434825"/>
            <a:ext cx="3728400" cy="3387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1" i="0" lang="en-GB" sz="1100" u="none" cap="none" strike="noStrike">
                <a:solidFill>
                  <a:srgbClr val="434343"/>
                </a:solidFill>
                <a:latin typeface="Arial"/>
                <a:ea typeface="Arial"/>
                <a:cs typeface="Arial"/>
                <a:sym typeface="Arial"/>
              </a:rPr>
              <a:t>Understand and evaluate random processes underlying statistical experiments </a:t>
            </a:r>
            <a:endParaRPr b="1" i="0" sz="1100" u="none" cap="none" strike="noStrike">
              <a:solidFill>
                <a:srgbClr val="000000"/>
              </a:solidFill>
              <a:latin typeface="DM Sans"/>
              <a:ea typeface="DM Sans"/>
              <a:cs typeface="DM Sans"/>
              <a:sym typeface="DM Sans"/>
            </a:endParaRPr>
          </a:p>
        </p:txBody>
      </p:sp>
      <p:sp>
        <p:nvSpPr>
          <p:cNvPr id="226" name="Google Shape;226;p9"/>
          <p:cNvSpPr txBox="1"/>
          <p:nvPr/>
        </p:nvSpPr>
        <p:spPr>
          <a:xfrm>
            <a:off x="4955075" y="114725"/>
            <a:ext cx="3907800" cy="594900"/>
          </a:xfrm>
          <a:prstGeom prst="rect">
            <a:avLst/>
          </a:prstGeom>
          <a:noFill/>
          <a:ln>
            <a:noFill/>
          </a:ln>
        </p:spPr>
        <p:txBody>
          <a:bodyPr anchorCtr="0" anchor="t" bIns="91425" lIns="91425" spcFirstLastPara="1" rIns="91425" wrap="square" tIns="91425">
            <a:spAutoFit/>
          </a:bodyPr>
          <a:lstStyle/>
          <a:p>
            <a:pPr indent="0" lvl="0" marL="457200" marR="0" rtl="0" algn="l">
              <a:lnSpc>
                <a:spcPct val="115000"/>
              </a:lnSpc>
              <a:spcBef>
                <a:spcPts val="0"/>
              </a:spcBef>
              <a:spcAft>
                <a:spcPts val="0"/>
              </a:spcAft>
              <a:buClr>
                <a:srgbClr val="000000"/>
              </a:buClr>
              <a:buSzPts val="1100"/>
              <a:buFont typeface="Arial"/>
              <a:buNone/>
            </a:pPr>
            <a:r>
              <a:t/>
            </a:r>
            <a:endParaRPr b="0" i="0" sz="1100" u="none" cap="none" strike="noStrike">
              <a:solidFill>
                <a:srgbClr val="434343"/>
              </a:solidFill>
              <a:latin typeface="IBM Plex Sans"/>
              <a:ea typeface="IBM Plex Sans"/>
              <a:cs typeface="IBM Plex Sans"/>
              <a:sym typeface="IBM Plex Sans"/>
            </a:endParaRPr>
          </a:p>
          <a:p>
            <a:pPr indent="0" lvl="0" marL="914400" marR="0" rtl="0" algn="l">
              <a:lnSpc>
                <a:spcPct val="115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7" name="Google Shape;227;p9"/>
          <p:cNvSpPr txBox="1"/>
          <p:nvPr/>
        </p:nvSpPr>
        <p:spPr>
          <a:xfrm>
            <a:off x="615900" y="2839750"/>
            <a:ext cx="4032900" cy="1539300"/>
          </a:xfrm>
          <a:prstGeom prst="rect">
            <a:avLst/>
          </a:prstGeom>
          <a:noFill/>
          <a:ln>
            <a:noFill/>
          </a:ln>
        </p:spPr>
        <p:txBody>
          <a:bodyPr anchorCtr="0" anchor="t" bIns="91425" lIns="91425" spcFirstLastPara="1" rIns="91425" wrap="square" tIns="91425">
            <a:spAutoFit/>
          </a:bodyPr>
          <a:lstStyle/>
          <a:p>
            <a:pPr indent="-298450" lvl="0" marL="457200" marR="0" rtl="0" algn="l">
              <a:lnSpc>
                <a:spcPct val="100000"/>
              </a:lnSpc>
              <a:spcBef>
                <a:spcPts val="0"/>
              </a:spcBef>
              <a:spcAft>
                <a:spcPts val="0"/>
              </a:spcAft>
              <a:buClr>
                <a:srgbClr val="434343"/>
              </a:buClr>
              <a:buSzPts val="1100"/>
              <a:buFont typeface="Arial"/>
              <a:buAutoNum type="arabicPeriod"/>
            </a:pPr>
            <a:r>
              <a:rPr b="0" i="0" lang="en-GB" sz="1100" u="none" cap="none" strike="noStrike">
                <a:solidFill>
                  <a:srgbClr val="434343"/>
                </a:solidFill>
                <a:latin typeface="Arial"/>
                <a:ea typeface="Arial"/>
                <a:cs typeface="Arial"/>
                <a:sym typeface="Arial"/>
              </a:rPr>
              <a:t>Understand statistics as a process for making inferences about population parameters based on a random sample from that population. </a:t>
            </a:r>
            <a:endParaRPr b="0" i="0" sz="1100" u="none" cap="none" strike="noStrike">
              <a:solidFill>
                <a:srgbClr val="434343"/>
              </a:solidFill>
              <a:latin typeface="Arial"/>
              <a:ea typeface="Arial"/>
              <a:cs typeface="Arial"/>
              <a:sym typeface="Arial"/>
            </a:endParaRPr>
          </a:p>
          <a:p>
            <a:pPr indent="-298450" lvl="0" marL="457200" marR="0" rtl="0" algn="l">
              <a:lnSpc>
                <a:spcPct val="100000"/>
              </a:lnSpc>
              <a:spcBef>
                <a:spcPts val="0"/>
              </a:spcBef>
              <a:spcAft>
                <a:spcPts val="0"/>
              </a:spcAft>
              <a:buClr>
                <a:srgbClr val="434343"/>
              </a:buClr>
              <a:buSzPts val="1100"/>
              <a:buFont typeface="Arial"/>
              <a:buAutoNum type="arabicPeriod"/>
            </a:pPr>
            <a:r>
              <a:rPr b="0" i="0" lang="en-GB" sz="1100" u="none" cap="none" strike="noStrike">
                <a:solidFill>
                  <a:srgbClr val="434343"/>
                </a:solidFill>
                <a:latin typeface="Arial"/>
                <a:ea typeface="Arial"/>
                <a:cs typeface="Arial"/>
                <a:sym typeface="Arial"/>
              </a:rPr>
              <a:t>Decide if a specified model is consistent with results from a given data-generating process, e.g., using simulation. For example, a model says a spinning coin falls heads up with probability 0.5. Would a result of 5 tails in a row cause you to question the model? </a:t>
            </a:r>
            <a:endParaRPr b="0" i="0" sz="1400" u="none" cap="none" strike="noStrike">
              <a:solidFill>
                <a:srgbClr val="000000"/>
              </a:solidFill>
              <a:latin typeface="Arial"/>
              <a:ea typeface="Arial"/>
              <a:cs typeface="Arial"/>
              <a:sym typeface="Arial"/>
            </a:endParaRPr>
          </a:p>
        </p:txBody>
      </p:sp>
      <p:sp>
        <p:nvSpPr>
          <p:cNvPr id="228" name="Google Shape;228;p9"/>
          <p:cNvSpPr txBox="1"/>
          <p:nvPr/>
        </p:nvSpPr>
        <p:spPr>
          <a:xfrm>
            <a:off x="5099600" y="199425"/>
            <a:ext cx="3907800" cy="523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1" i="0" lang="en-GB" sz="1100" u="none" cap="none" strike="noStrike">
                <a:solidFill>
                  <a:srgbClr val="434343"/>
                </a:solidFill>
                <a:latin typeface="Arial"/>
                <a:ea typeface="Arial"/>
                <a:cs typeface="Arial"/>
                <a:sym typeface="Arial"/>
              </a:rPr>
              <a:t>Make inferences and justify conclusions from sample surveys, experiments, and observational studies</a:t>
            </a:r>
            <a:endParaRPr b="0" i="0" sz="1400" u="none" cap="none" strike="noStrike">
              <a:solidFill>
                <a:srgbClr val="000000"/>
              </a:solidFill>
              <a:latin typeface="Arial"/>
              <a:ea typeface="Arial"/>
              <a:cs typeface="Arial"/>
              <a:sym typeface="Arial"/>
            </a:endParaRPr>
          </a:p>
        </p:txBody>
      </p:sp>
      <p:sp>
        <p:nvSpPr>
          <p:cNvPr id="229" name="Google Shape;229;p9"/>
          <p:cNvSpPr txBox="1"/>
          <p:nvPr/>
        </p:nvSpPr>
        <p:spPr>
          <a:xfrm>
            <a:off x="5194425" y="784350"/>
            <a:ext cx="3728400" cy="2216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434343"/>
                </a:solidFill>
                <a:latin typeface="Arial"/>
                <a:ea typeface="Arial"/>
                <a:cs typeface="Arial"/>
                <a:sym typeface="Arial"/>
              </a:rPr>
              <a:t>3.   Recognize the purposes of and differences among sample surveys, experiments, and observational studies; explain how randomization relates to each. 	 </a:t>
            </a:r>
            <a:endParaRPr b="0" i="0" sz="1100" u="none" cap="none" strike="noStrike">
              <a:solidFill>
                <a:srgbClr val="434343"/>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434343"/>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434343"/>
                </a:solidFill>
                <a:latin typeface="Arial"/>
                <a:ea typeface="Arial"/>
                <a:cs typeface="Arial"/>
                <a:sym typeface="Arial"/>
              </a:rPr>
              <a:t>4.   Use data from a sample survey to estimate a population mean or proportion; develop a margin of error through the use of simulation models for random sampling. 	 </a:t>
            </a:r>
            <a:endParaRPr b="0" i="0" sz="1100" u="none" cap="none" strike="noStrike">
              <a:solidFill>
                <a:srgbClr val="434343"/>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434343"/>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GB" sz="1100" u="none" cap="none" strike="noStrike">
                <a:solidFill>
                  <a:srgbClr val="434343"/>
                </a:solidFill>
                <a:latin typeface="Arial"/>
                <a:ea typeface="Arial"/>
                <a:cs typeface="Arial"/>
                <a:sym typeface="Arial"/>
              </a:rPr>
              <a:t>6.    Use data from a randomized experiment to compare two treatments; use simulations to decide if differences between parameters are significant. 	 </a:t>
            </a:r>
            <a:endParaRPr b="0" i="0" sz="1400" u="none" cap="none" strike="noStrike">
              <a:solidFill>
                <a:srgbClr val="000000"/>
              </a:solidFill>
              <a:latin typeface="Arial"/>
              <a:ea typeface="Arial"/>
              <a:cs typeface="Arial"/>
              <a:sym typeface="Arial"/>
            </a:endParaRPr>
          </a:p>
        </p:txBody>
      </p:sp>
      <p:sp>
        <p:nvSpPr>
          <p:cNvPr id="230" name="Google Shape;230;p9"/>
          <p:cNvSpPr/>
          <p:nvPr/>
        </p:nvSpPr>
        <p:spPr>
          <a:xfrm>
            <a:off x="5282400" y="3247200"/>
            <a:ext cx="3155700" cy="5979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Arial"/>
              <a:ea typeface="Arial"/>
              <a:cs typeface="Arial"/>
              <a:sym typeface="Arial"/>
            </a:endParaRPr>
          </a:p>
        </p:txBody>
      </p:sp>
      <p:sp>
        <p:nvSpPr>
          <p:cNvPr id="231" name="Google Shape;231;p9"/>
          <p:cNvSpPr txBox="1"/>
          <p:nvPr/>
        </p:nvSpPr>
        <p:spPr>
          <a:xfrm>
            <a:off x="5486650" y="3362100"/>
            <a:ext cx="2721900" cy="384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300"/>
              <a:buFont typeface="Arial"/>
              <a:buNone/>
            </a:pPr>
            <a:r>
              <a:rPr b="1" i="0" lang="en-GB" sz="1300" u="none" cap="none" strike="noStrike">
                <a:solidFill>
                  <a:srgbClr val="C9FC8D"/>
                </a:solidFill>
                <a:latin typeface="DM Sans"/>
                <a:ea typeface="DM Sans"/>
                <a:cs typeface="DM Sans"/>
                <a:sym typeface="DM Sans"/>
              </a:rPr>
              <a:t>Share your thinking!</a:t>
            </a:r>
            <a:endParaRPr b="1" i="0" sz="1300" u="none" cap="none" strike="noStrike">
              <a:solidFill>
                <a:srgbClr val="C9FC8D"/>
              </a:solidFill>
              <a:latin typeface="DM Sans"/>
              <a:ea typeface="DM Sans"/>
              <a:cs typeface="DM Sans"/>
              <a:sym typeface="DM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235" name="Shape 235"/>
        <p:cNvGrpSpPr/>
        <p:nvPr/>
      </p:nvGrpSpPr>
      <p:grpSpPr>
        <a:xfrm>
          <a:off x="0" y="0"/>
          <a:ext cx="0" cy="0"/>
          <a:chOff x="0" y="0"/>
          <a:chExt cx="0" cy="0"/>
        </a:xfrm>
      </p:grpSpPr>
      <p:sp>
        <p:nvSpPr>
          <p:cNvPr id="236" name="Google Shape;236;p10"/>
          <p:cNvSpPr/>
          <p:nvPr/>
        </p:nvSpPr>
        <p:spPr>
          <a:xfrm>
            <a:off x="0" y="0"/>
            <a:ext cx="9144000" cy="8124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7" name="Google Shape;237;p10"/>
          <p:cNvSpPr txBox="1"/>
          <p:nvPr/>
        </p:nvSpPr>
        <p:spPr>
          <a:xfrm>
            <a:off x="345075" y="276625"/>
            <a:ext cx="6553800" cy="2910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2100"/>
              <a:buFont typeface="Arial"/>
              <a:buNone/>
            </a:pPr>
            <a:r>
              <a:rPr b="0" i="0" lang="en-GB" sz="2100" u="none" cap="none" strike="noStrike">
                <a:solidFill>
                  <a:schemeClr val="dk1"/>
                </a:solidFill>
                <a:latin typeface="Nanum Myeongjo"/>
                <a:ea typeface="Nanum Myeongjo"/>
                <a:cs typeface="Nanum Myeongjo"/>
                <a:sym typeface="Nanum Myeongjo"/>
              </a:rPr>
              <a:t>M215 Content and Practice Expectations (CPE)</a:t>
            </a:r>
            <a:endParaRPr b="0" i="0" sz="2100" u="none" cap="none" strike="noStrike">
              <a:solidFill>
                <a:schemeClr val="dk1"/>
              </a:solidFill>
              <a:latin typeface="Nanum Myeongjo"/>
              <a:ea typeface="Nanum Myeongjo"/>
              <a:cs typeface="Nanum Myeongjo"/>
              <a:sym typeface="Nanum Myeongjo"/>
            </a:endParaRPr>
          </a:p>
        </p:txBody>
      </p:sp>
      <p:cxnSp>
        <p:nvCxnSpPr>
          <p:cNvPr id="238" name="Google Shape;238;p10"/>
          <p:cNvCxnSpPr/>
          <p:nvPr/>
        </p:nvCxnSpPr>
        <p:spPr>
          <a:xfrm rot="10800000">
            <a:off x="-4200" y="812375"/>
            <a:ext cx="9152400" cy="0"/>
          </a:xfrm>
          <a:prstGeom prst="straightConnector1">
            <a:avLst/>
          </a:prstGeom>
          <a:noFill/>
          <a:ln cap="flat" cmpd="sng" w="9525">
            <a:solidFill>
              <a:schemeClr val="dk1"/>
            </a:solidFill>
            <a:prstDash val="solid"/>
            <a:round/>
            <a:headEnd len="sm" w="sm" type="none"/>
            <a:tailEnd len="sm" w="sm" type="none"/>
          </a:ln>
        </p:spPr>
      </p:cxnSp>
      <p:graphicFrame>
        <p:nvGraphicFramePr>
          <p:cNvPr id="239" name="Google Shape;239;p10"/>
          <p:cNvGraphicFramePr/>
          <p:nvPr/>
        </p:nvGraphicFramePr>
        <p:xfrm>
          <a:off x="609988" y="1205550"/>
          <a:ext cx="3000000" cy="3000000"/>
        </p:xfrm>
        <a:graphic>
          <a:graphicData uri="http://schemas.openxmlformats.org/drawingml/2006/table">
            <a:tbl>
              <a:tblPr>
                <a:noFill/>
                <a:tableStyleId>{A13A87CC-3E2C-4D23-8EDC-0ED800AD1C22}</a:tableStyleId>
              </a:tblPr>
              <a:tblGrid>
                <a:gridCol w="1339275"/>
                <a:gridCol w="6584750"/>
              </a:tblGrid>
              <a:tr h="615575">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t>215.a</a:t>
                      </a:r>
                      <a:endParaRPr sz="1100" u="none" cap="none" strike="noStrike">
                        <a:solidFill>
                          <a:srgbClr val="1F1F1F"/>
                        </a:solidFill>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solidFill>
                            <a:srgbClr val="1F1F1F"/>
                          </a:solidFill>
                          <a:latin typeface="IBM Plex Sans"/>
                          <a:ea typeface="IBM Plex Sans"/>
                          <a:cs typeface="IBM Plex Sans"/>
                          <a:sym typeface="IBM Plex Sans"/>
                        </a:rPr>
                        <a:t>Use probability distributions to calculate p-values and interpret these p-values in context.</a:t>
                      </a:r>
                      <a:endParaRPr sz="1100" u="none" cap="none" strike="noStrike">
                        <a:solidFill>
                          <a:srgbClr val="1F1F1F"/>
                        </a:solidFill>
                      </a:endParaRPr>
                    </a:p>
                  </a:txBody>
                  <a:tcPr marT="63500" marB="63500" marR="63500" marL="63500"/>
                </a:tc>
              </a:tr>
              <a:tr h="615575">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t>215.b</a:t>
                      </a:r>
                      <a:endParaRPr sz="1100" u="none" cap="none" strike="noStrike">
                        <a:solidFill>
                          <a:srgbClr val="1F1F1F"/>
                        </a:solidFill>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solidFill>
                            <a:srgbClr val="1F1F1F"/>
                          </a:solidFill>
                          <a:latin typeface="IBM Plex Sans"/>
                          <a:ea typeface="IBM Plex Sans"/>
                          <a:cs typeface="IBM Plex Sans"/>
                          <a:sym typeface="IBM Plex Sans"/>
                        </a:rPr>
                        <a:t>Use probability distributions to calculate confidence intervals in order to estimate population parameters and interpret these confidence intervals in context.</a:t>
                      </a:r>
                      <a:endParaRPr sz="1100" u="none" cap="none" strike="noStrike">
                        <a:solidFill>
                          <a:srgbClr val="1F1F1F"/>
                        </a:solidFill>
                      </a:endParaRPr>
                    </a:p>
                  </a:txBody>
                  <a:tcPr marT="63500" marB="63500" marR="63500" marL="63500"/>
                </a:tc>
              </a:tr>
              <a:tr h="390975">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t>215.c</a:t>
                      </a:r>
                      <a:endParaRPr sz="1100" u="none" cap="none" strike="noStrike">
                        <a:solidFill>
                          <a:srgbClr val="1F1F1F"/>
                        </a:solidFill>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solidFill>
                            <a:srgbClr val="1F1F1F"/>
                          </a:solidFill>
                          <a:latin typeface="IBM Plex Sans"/>
                          <a:ea typeface="IBM Plex Sans"/>
                          <a:cs typeface="IBM Plex Sans"/>
                          <a:sym typeface="IBM Plex Sans"/>
                        </a:rPr>
                        <a:t>Conduct informal inference testing for quantitative and categorical data.</a:t>
                      </a:r>
                      <a:endParaRPr sz="1100" u="none" cap="none" strike="noStrike">
                        <a:solidFill>
                          <a:srgbClr val="1F1F1F"/>
                        </a:solidFill>
                      </a:endParaRPr>
                    </a:p>
                  </a:txBody>
                  <a:tcPr marT="63500" marB="63500" marR="63500" marL="63500"/>
                </a:tc>
              </a:tr>
              <a:tr h="390975">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t>215.d</a:t>
                      </a:r>
                      <a:endParaRPr sz="1100" u="none" cap="none" strike="noStrike">
                        <a:solidFill>
                          <a:srgbClr val="1F1F1F"/>
                        </a:solidFill>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solidFill>
                            <a:srgbClr val="1F1F1F"/>
                          </a:solidFill>
                          <a:latin typeface="IBM Plex Sans"/>
                          <a:ea typeface="IBM Plex Sans"/>
                          <a:cs typeface="IBM Plex Sans"/>
                          <a:sym typeface="IBM Plex Sans"/>
                        </a:rPr>
                        <a:t>Use bootstrapping to estimate population parameters.</a:t>
                      </a:r>
                      <a:endParaRPr sz="1100" u="none" cap="none" strike="noStrike">
                        <a:solidFill>
                          <a:srgbClr val="1F1F1F"/>
                        </a:solidFill>
                      </a:endParaRPr>
                    </a:p>
                  </a:txBody>
                  <a:tcPr marT="63500" marB="63500" marR="63500" marL="63500"/>
                </a:tc>
              </a:tr>
              <a:tr h="390975">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t>215.e</a:t>
                      </a:r>
                      <a:endParaRPr sz="1100" u="none" cap="none" strike="noStrike">
                        <a:solidFill>
                          <a:srgbClr val="1F1F1F"/>
                        </a:solidFill>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solidFill>
                            <a:srgbClr val="1F1F1F"/>
                          </a:solidFill>
                          <a:latin typeface="IBM Plex Sans"/>
                          <a:ea typeface="IBM Plex Sans"/>
                          <a:cs typeface="IBM Plex Sans"/>
                          <a:sym typeface="IBM Plex Sans"/>
                        </a:rPr>
                        <a:t>Make appropriate conclusions about study results using aspects of the study design.</a:t>
                      </a:r>
                      <a:endParaRPr sz="1100" u="none" cap="none" strike="noStrike">
                        <a:solidFill>
                          <a:srgbClr val="1F1F1F"/>
                        </a:solidFill>
                      </a:endParaRPr>
                    </a:p>
                  </a:txBody>
                  <a:tcPr marT="63500" marB="63500" marR="63500" marL="63500"/>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243" name="Shape 243"/>
        <p:cNvGrpSpPr/>
        <p:nvPr/>
      </p:nvGrpSpPr>
      <p:grpSpPr>
        <a:xfrm>
          <a:off x="0" y="0"/>
          <a:ext cx="0" cy="0"/>
          <a:chOff x="0" y="0"/>
          <a:chExt cx="0" cy="0"/>
        </a:xfrm>
      </p:grpSpPr>
      <p:graphicFrame>
        <p:nvGraphicFramePr>
          <p:cNvPr id="244" name="Google Shape;244;p11"/>
          <p:cNvGraphicFramePr/>
          <p:nvPr/>
        </p:nvGraphicFramePr>
        <p:xfrm>
          <a:off x="609988" y="1205550"/>
          <a:ext cx="3000000" cy="3000000"/>
        </p:xfrm>
        <a:graphic>
          <a:graphicData uri="http://schemas.openxmlformats.org/drawingml/2006/table">
            <a:tbl>
              <a:tblPr>
                <a:noFill/>
                <a:tableStyleId>{A13A87CC-3E2C-4D23-8EDC-0ED800AD1C22}</a:tableStyleId>
              </a:tblPr>
              <a:tblGrid>
                <a:gridCol w="1339275"/>
                <a:gridCol w="6584750"/>
              </a:tblGrid>
              <a:tr h="615575">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t>215.a</a:t>
                      </a:r>
                      <a:endParaRPr sz="1100" u="none" cap="none" strike="noStrike">
                        <a:solidFill>
                          <a:srgbClr val="1F1F1F"/>
                        </a:solidFill>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solidFill>
                            <a:srgbClr val="1F1F1F"/>
                          </a:solidFill>
                          <a:latin typeface="IBM Plex Sans"/>
                          <a:ea typeface="IBM Plex Sans"/>
                          <a:cs typeface="IBM Plex Sans"/>
                          <a:sym typeface="IBM Plex Sans"/>
                        </a:rPr>
                        <a:t>Use probability distributions to calculate p-values and interpret these p-values in context.</a:t>
                      </a:r>
                      <a:endParaRPr sz="1100" u="none" cap="none" strike="noStrike">
                        <a:solidFill>
                          <a:srgbClr val="1F1F1F"/>
                        </a:solidFill>
                      </a:endParaRPr>
                    </a:p>
                  </a:txBody>
                  <a:tcPr marT="63500" marB="63500" marR="63500" marL="63500"/>
                </a:tc>
              </a:tr>
              <a:tr h="615575">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t>215.b</a:t>
                      </a:r>
                      <a:endParaRPr sz="1100" u="none" cap="none" strike="noStrike">
                        <a:solidFill>
                          <a:srgbClr val="1F1F1F"/>
                        </a:solidFill>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solidFill>
                            <a:srgbClr val="1F1F1F"/>
                          </a:solidFill>
                          <a:latin typeface="IBM Plex Sans"/>
                          <a:ea typeface="IBM Plex Sans"/>
                          <a:cs typeface="IBM Plex Sans"/>
                          <a:sym typeface="IBM Plex Sans"/>
                        </a:rPr>
                        <a:t>Use probability distributions to calculate confidence intervals in order to estimate population parameters and interpret these confidence intervals in context.</a:t>
                      </a:r>
                      <a:endParaRPr sz="1100" u="none" cap="none" strike="noStrike">
                        <a:solidFill>
                          <a:srgbClr val="1F1F1F"/>
                        </a:solidFill>
                      </a:endParaRPr>
                    </a:p>
                  </a:txBody>
                  <a:tcPr marT="63500" marB="63500" marR="63500" marL="63500"/>
                </a:tc>
              </a:tr>
              <a:tr h="390975">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t>215.c</a:t>
                      </a:r>
                      <a:endParaRPr sz="1100" u="none" cap="none" strike="noStrike">
                        <a:solidFill>
                          <a:srgbClr val="1F1F1F"/>
                        </a:solidFill>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solidFill>
                            <a:srgbClr val="1F1F1F"/>
                          </a:solidFill>
                          <a:latin typeface="IBM Plex Sans"/>
                          <a:ea typeface="IBM Plex Sans"/>
                          <a:cs typeface="IBM Plex Sans"/>
                          <a:sym typeface="IBM Plex Sans"/>
                        </a:rPr>
                        <a:t>Conduct informal inference testing for quantitative and categorical data.</a:t>
                      </a:r>
                      <a:endParaRPr sz="1100" u="none" cap="none" strike="noStrike">
                        <a:solidFill>
                          <a:srgbClr val="1F1F1F"/>
                        </a:solidFill>
                      </a:endParaRPr>
                    </a:p>
                  </a:txBody>
                  <a:tcPr marT="63500" marB="63500" marR="63500" marL="63500"/>
                </a:tc>
              </a:tr>
              <a:tr h="390975">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t>215.d</a:t>
                      </a:r>
                      <a:endParaRPr sz="1100" u="none" cap="none" strike="noStrike">
                        <a:solidFill>
                          <a:srgbClr val="1F1F1F"/>
                        </a:solidFill>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solidFill>
                            <a:srgbClr val="1F1F1F"/>
                          </a:solidFill>
                          <a:latin typeface="IBM Plex Sans"/>
                          <a:ea typeface="IBM Plex Sans"/>
                          <a:cs typeface="IBM Plex Sans"/>
                          <a:sym typeface="IBM Plex Sans"/>
                        </a:rPr>
                        <a:t>Use bootstrapping to estimate population parameters.</a:t>
                      </a:r>
                      <a:endParaRPr sz="1100" u="none" cap="none" strike="noStrike">
                        <a:solidFill>
                          <a:srgbClr val="1F1F1F"/>
                        </a:solidFill>
                      </a:endParaRPr>
                    </a:p>
                  </a:txBody>
                  <a:tcPr marT="63500" marB="63500" marR="63500" marL="63500"/>
                </a:tc>
              </a:tr>
              <a:tr h="390975">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t>215.e</a:t>
                      </a:r>
                      <a:endParaRPr sz="1100" u="none" cap="none" strike="noStrike">
                        <a:solidFill>
                          <a:srgbClr val="1F1F1F"/>
                        </a:solidFill>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solidFill>
                            <a:srgbClr val="1F1F1F"/>
                          </a:solidFill>
                          <a:latin typeface="IBM Plex Sans"/>
                          <a:ea typeface="IBM Plex Sans"/>
                          <a:cs typeface="IBM Plex Sans"/>
                          <a:sym typeface="IBM Plex Sans"/>
                        </a:rPr>
                        <a:t>Make appropriate conclusions about study results using aspects of the study design.</a:t>
                      </a:r>
                      <a:endParaRPr sz="1100" u="none" cap="none" strike="noStrike">
                        <a:solidFill>
                          <a:srgbClr val="1F1F1F"/>
                        </a:solidFill>
                      </a:endParaRPr>
                    </a:p>
                  </a:txBody>
                  <a:tcPr marT="63500" marB="63500" marR="63500" marL="63500"/>
                </a:tc>
              </a:tr>
            </a:tbl>
          </a:graphicData>
        </a:graphic>
      </p:graphicFrame>
      <p:sp>
        <p:nvSpPr>
          <p:cNvPr id="245" name="Google Shape;245;p11"/>
          <p:cNvSpPr/>
          <p:nvPr/>
        </p:nvSpPr>
        <p:spPr>
          <a:xfrm>
            <a:off x="0" y="0"/>
            <a:ext cx="9144000" cy="8124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6" name="Google Shape;246;p11"/>
          <p:cNvSpPr txBox="1"/>
          <p:nvPr/>
        </p:nvSpPr>
        <p:spPr>
          <a:xfrm>
            <a:off x="345075" y="276625"/>
            <a:ext cx="6198300" cy="2910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2100"/>
              <a:buFont typeface="Arial"/>
              <a:buNone/>
            </a:pPr>
            <a:r>
              <a:rPr b="0" i="0" lang="en-GB" sz="2100" u="none" cap="none" strike="noStrike">
                <a:solidFill>
                  <a:schemeClr val="dk1"/>
                </a:solidFill>
                <a:latin typeface="Nanum Myeongjo"/>
                <a:ea typeface="Nanum Myeongjo"/>
                <a:cs typeface="Nanum Myeongjo"/>
                <a:sym typeface="Nanum Myeongjo"/>
              </a:rPr>
              <a:t>M215 Content and Practice Expectations (CPE)</a:t>
            </a:r>
            <a:endParaRPr b="0" i="0" sz="2100" u="none" cap="none" strike="noStrike">
              <a:solidFill>
                <a:schemeClr val="dk1"/>
              </a:solidFill>
              <a:latin typeface="Nanum Myeongjo"/>
              <a:ea typeface="Nanum Myeongjo"/>
              <a:cs typeface="Nanum Myeongjo"/>
              <a:sym typeface="Nanum Myeongjo"/>
            </a:endParaRPr>
          </a:p>
        </p:txBody>
      </p:sp>
      <p:cxnSp>
        <p:nvCxnSpPr>
          <p:cNvPr id="247" name="Google Shape;247;p11"/>
          <p:cNvCxnSpPr/>
          <p:nvPr/>
        </p:nvCxnSpPr>
        <p:spPr>
          <a:xfrm rot="10800000">
            <a:off x="-4200" y="812375"/>
            <a:ext cx="9152400" cy="0"/>
          </a:xfrm>
          <a:prstGeom prst="straightConnector1">
            <a:avLst/>
          </a:prstGeom>
          <a:noFill/>
          <a:ln cap="flat" cmpd="sng" w="9525">
            <a:solidFill>
              <a:schemeClr val="dk1"/>
            </a:solidFill>
            <a:prstDash val="solid"/>
            <a:round/>
            <a:headEnd len="sm" w="sm" type="none"/>
            <a:tailEnd len="sm" w="sm" type="none"/>
          </a:ln>
        </p:spPr>
      </p:cxnSp>
      <p:sp>
        <p:nvSpPr>
          <p:cNvPr id="248" name="Google Shape;248;p11"/>
          <p:cNvSpPr/>
          <p:nvPr/>
        </p:nvSpPr>
        <p:spPr>
          <a:xfrm>
            <a:off x="6543275" y="24258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9" name="Google Shape;249;p11"/>
          <p:cNvSpPr txBox="1"/>
          <p:nvPr/>
        </p:nvSpPr>
        <p:spPr>
          <a:xfrm>
            <a:off x="6823325" y="2752350"/>
            <a:ext cx="1386000" cy="12930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BDFCD7"/>
                </a:solidFill>
                <a:latin typeface="DM Sans"/>
                <a:ea typeface="DM Sans"/>
                <a:cs typeface="DM Sans"/>
                <a:sym typeface="DM Sans"/>
              </a:rPr>
              <a:t>Put in the chat: Which ideas connect to what your group came up with?</a:t>
            </a:r>
            <a:endParaRPr b="1" i="0" sz="1400" u="none" cap="none" strike="noStrike">
              <a:solidFill>
                <a:srgbClr val="BDFCD7"/>
              </a:solidFill>
              <a:latin typeface="DM Sans"/>
              <a:ea typeface="DM Sans"/>
              <a:cs typeface="DM Sans"/>
              <a:sym typeface="DM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253" name="Shape 253"/>
        <p:cNvGrpSpPr/>
        <p:nvPr/>
      </p:nvGrpSpPr>
      <p:grpSpPr>
        <a:xfrm>
          <a:off x="0" y="0"/>
          <a:ext cx="0" cy="0"/>
          <a:chOff x="0" y="0"/>
          <a:chExt cx="0" cy="0"/>
        </a:xfrm>
      </p:grpSpPr>
      <p:graphicFrame>
        <p:nvGraphicFramePr>
          <p:cNvPr id="254" name="Google Shape;254;p12"/>
          <p:cNvGraphicFramePr/>
          <p:nvPr/>
        </p:nvGraphicFramePr>
        <p:xfrm>
          <a:off x="609988" y="1205550"/>
          <a:ext cx="3000000" cy="3000000"/>
        </p:xfrm>
        <a:graphic>
          <a:graphicData uri="http://schemas.openxmlformats.org/drawingml/2006/table">
            <a:tbl>
              <a:tblPr>
                <a:noFill/>
                <a:tableStyleId>{A13A87CC-3E2C-4D23-8EDC-0ED800AD1C22}</a:tableStyleId>
              </a:tblPr>
              <a:tblGrid>
                <a:gridCol w="1339275"/>
                <a:gridCol w="6584750"/>
              </a:tblGrid>
              <a:tr h="615575">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t>215.a</a:t>
                      </a:r>
                      <a:endParaRPr sz="1100" u="none" cap="none" strike="noStrike">
                        <a:solidFill>
                          <a:srgbClr val="1F1F1F"/>
                        </a:solidFill>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solidFill>
                            <a:srgbClr val="1F1F1F"/>
                          </a:solidFill>
                          <a:latin typeface="IBM Plex Sans"/>
                          <a:ea typeface="IBM Plex Sans"/>
                          <a:cs typeface="IBM Plex Sans"/>
                          <a:sym typeface="IBM Plex Sans"/>
                        </a:rPr>
                        <a:t>Use probability distributions to calculate p-values and interpret these p-values in context.</a:t>
                      </a:r>
                      <a:endParaRPr sz="1100" u="none" cap="none" strike="noStrike">
                        <a:solidFill>
                          <a:srgbClr val="1F1F1F"/>
                        </a:solidFill>
                      </a:endParaRPr>
                    </a:p>
                  </a:txBody>
                  <a:tcPr marT="63500" marB="63500" marR="63500" marL="63500"/>
                </a:tc>
              </a:tr>
              <a:tr h="615575">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t>215.b</a:t>
                      </a:r>
                      <a:endParaRPr sz="1100" u="none" cap="none" strike="noStrike">
                        <a:solidFill>
                          <a:srgbClr val="1F1F1F"/>
                        </a:solidFill>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solidFill>
                            <a:srgbClr val="1F1F1F"/>
                          </a:solidFill>
                          <a:latin typeface="IBM Plex Sans"/>
                          <a:ea typeface="IBM Plex Sans"/>
                          <a:cs typeface="IBM Plex Sans"/>
                          <a:sym typeface="IBM Plex Sans"/>
                        </a:rPr>
                        <a:t>Use probability distributions to calculate confidence intervals in order to estimate population parameters and interpret these confidence intervals in context.</a:t>
                      </a:r>
                      <a:endParaRPr sz="1100" u="none" cap="none" strike="noStrike">
                        <a:solidFill>
                          <a:srgbClr val="1F1F1F"/>
                        </a:solidFill>
                      </a:endParaRPr>
                    </a:p>
                  </a:txBody>
                  <a:tcPr marT="63500" marB="63500" marR="63500" marL="63500"/>
                </a:tc>
              </a:tr>
              <a:tr h="390975">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t>215.c</a:t>
                      </a:r>
                      <a:endParaRPr sz="1100" u="none" cap="none" strike="noStrike">
                        <a:solidFill>
                          <a:srgbClr val="1F1F1F"/>
                        </a:solidFill>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solidFill>
                            <a:srgbClr val="1F1F1F"/>
                          </a:solidFill>
                          <a:latin typeface="IBM Plex Sans"/>
                          <a:ea typeface="IBM Plex Sans"/>
                          <a:cs typeface="IBM Plex Sans"/>
                          <a:sym typeface="IBM Plex Sans"/>
                        </a:rPr>
                        <a:t>Conduct informal inference testing for quantitative and categorical data.</a:t>
                      </a:r>
                      <a:endParaRPr sz="1100" u="none" cap="none" strike="noStrike">
                        <a:solidFill>
                          <a:srgbClr val="1F1F1F"/>
                        </a:solidFill>
                      </a:endParaRPr>
                    </a:p>
                  </a:txBody>
                  <a:tcPr marT="63500" marB="63500" marR="63500" marL="63500"/>
                </a:tc>
              </a:tr>
              <a:tr h="390975">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t>215.d</a:t>
                      </a:r>
                      <a:endParaRPr sz="1100" u="none" cap="none" strike="noStrike">
                        <a:solidFill>
                          <a:srgbClr val="1F1F1F"/>
                        </a:solidFill>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solidFill>
                            <a:srgbClr val="1F1F1F"/>
                          </a:solidFill>
                          <a:latin typeface="IBM Plex Sans"/>
                          <a:ea typeface="IBM Plex Sans"/>
                          <a:cs typeface="IBM Plex Sans"/>
                          <a:sym typeface="IBM Plex Sans"/>
                        </a:rPr>
                        <a:t>Use bootstrapping to estimate population parameters.</a:t>
                      </a:r>
                      <a:endParaRPr sz="1100" u="none" cap="none" strike="noStrike">
                        <a:solidFill>
                          <a:srgbClr val="1F1F1F"/>
                        </a:solidFill>
                      </a:endParaRPr>
                    </a:p>
                  </a:txBody>
                  <a:tcPr marT="63500" marB="63500" marR="63500" marL="63500"/>
                </a:tc>
              </a:tr>
              <a:tr h="390975">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t>215.e</a:t>
                      </a:r>
                      <a:endParaRPr sz="1100" u="none" cap="none" strike="noStrike">
                        <a:solidFill>
                          <a:srgbClr val="1F1F1F"/>
                        </a:solidFill>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solidFill>
                            <a:srgbClr val="1F1F1F"/>
                          </a:solidFill>
                          <a:latin typeface="IBM Plex Sans"/>
                          <a:ea typeface="IBM Plex Sans"/>
                          <a:cs typeface="IBM Plex Sans"/>
                          <a:sym typeface="IBM Plex Sans"/>
                        </a:rPr>
                        <a:t>Make appropriate conclusions about study results using aspects of the study design.</a:t>
                      </a:r>
                      <a:endParaRPr sz="1100" u="none" cap="none" strike="noStrike">
                        <a:solidFill>
                          <a:srgbClr val="1F1F1F"/>
                        </a:solidFill>
                      </a:endParaRPr>
                    </a:p>
                  </a:txBody>
                  <a:tcPr marT="63500" marB="63500" marR="63500" marL="63500"/>
                </a:tc>
              </a:tr>
            </a:tbl>
          </a:graphicData>
        </a:graphic>
      </p:graphicFrame>
      <p:sp>
        <p:nvSpPr>
          <p:cNvPr id="255" name="Google Shape;255;p12"/>
          <p:cNvSpPr/>
          <p:nvPr/>
        </p:nvSpPr>
        <p:spPr>
          <a:xfrm>
            <a:off x="0" y="0"/>
            <a:ext cx="9144000" cy="8124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6" name="Google Shape;256;p12"/>
          <p:cNvSpPr txBox="1"/>
          <p:nvPr/>
        </p:nvSpPr>
        <p:spPr>
          <a:xfrm>
            <a:off x="345075" y="276625"/>
            <a:ext cx="8518200" cy="2910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2100"/>
              <a:buFont typeface="Arial"/>
              <a:buNone/>
            </a:pPr>
            <a:r>
              <a:rPr b="0" i="0" lang="en-GB" sz="2100" u="none" cap="none" strike="noStrike">
                <a:solidFill>
                  <a:schemeClr val="dk1"/>
                </a:solidFill>
                <a:latin typeface="Nanum Myeongjo"/>
                <a:ea typeface="Nanum Myeongjo"/>
                <a:cs typeface="Nanum Myeongjo"/>
                <a:sym typeface="Nanum Myeongjo"/>
              </a:rPr>
              <a:t>M215 Content and Practice Expectations and Indicators</a:t>
            </a:r>
            <a:endParaRPr b="0" i="0" sz="2100" u="none" cap="none" strike="noStrike">
              <a:solidFill>
                <a:schemeClr val="dk1"/>
              </a:solidFill>
              <a:latin typeface="Nanum Myeongjo"/>
              <a:ea typeface="Nanum Myeongjo"/>
              <a:cs typeface="Nanum Myeongjo"/>
              <a:sym typeface="Nanum Myeongjo"/>
            </a:endParaRPr>
          </a:p>
        </p:txBody>
      </p:sp>
      <p:cxnSp>
        <p:nvCxnSpPr>
          <p:cNvPr id="257" name="Google Shape;257;p12"/>
          <p:cNvCxnSpPr/>
          <p:nvPr/>
        </p:nvCxnSpPr>
        <p:spPr>
          <a:xfrm rot="10800000">
            <a:off x="-4200" y="812375"/>
            <a:ext cx="9152400" cy="0"/>
          </a:xfrm>
          <a:prstGeom prst="straightConnector1">
            <a:avLst/>
          </a:prstGeom>
          <a:noFill/>
          <a:ln cap="flat" cmpd="sng" w="9525">
            <a:solidFill>
              <a:schemeClr val="dk1"/>
            </a:solidFill>
            <a:prstDash val="solid"/>
            <a:round/>
            <a:headEnd len="sm" w="sm" type="none"/>
            <a:tailEnd len="sm" w="sm" type="none"/>
          </a:ln>
        </p:spPr>
      </p:cxnSp>
      <p:sp>
        <p:nvSpPr>
          <p:cNvPr id="258" name="Google Shape;258;p12"/>
          <p:cNvSpPr/>
          <p:nvPr/>
        </p:nvSpPr>
        <p:spPr>
          <a:xfrm>
            <a:off x="6848075" y="24258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9" name="Google Shape;259;p12"/>
          <p:cNvSpPr txBox="1"/>
          <p:nvPr/>
        </p:nvSpPr>
        <p:spPr>
          <a:xfrm>
            <a:off x="7128125" y="3075600"/>
            <a:ext cx="13860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BDFCD7"/>
                </a:solidFill>
                <a:latin typeface="DM Sans"/>
                <a:ea typeface="DM Sans"/>
                <a:cs typeface="DM Sans"/>
                <a:sym typeface="DM Sans"/>
              </a:rPr>
              <a:t>What new insights do you have?</a:t>
            </a:r>
            <a:endParaRPr b="1" i="0" sz="1400" u="none" cap="none" strike="noStrike">
              <a:solidFill>
                <a:srgbClr val="BDFCD7"/>
              </a:solidFill>
              <a:latin typeface="DM Sans"/>
              <a:ea typeface="DM Sans"/>
              <a:cs typeface="DM Sans"/>
              <a:sym typeface="DM Sans"/>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263" name="Shape 263"/>
        <p:cNvGrpSpPr/>
        <p:nvPr/>
      </p:nvGrpSpPr>
      <p:grpSpPr>
        <a:xfrm>
          <a:off x="0" y="0"/>
          <a:ext cx="0" cy="0"/>
          <a:chOff x="0" y="0"/>
          <a:chExt cx="0" cy="0"/>
        </a:xfrm>
      </p:grpSpPr>
      <p:cxnSp>
        <p:nvCxnSpPr>
          <p:cNvPr id="264" name="Google Shape;264;p13"/>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265" name="Google Shape;265;p13"/>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266" name="Google Shape;266;p13"/>
          <p:cNvSpPr txBox="1"/>
          <p:nvPr/>
        </p:nvSpPr>
        <p:spPr>
          <a:xfrm>
            <a:off x="615900" y="1141350"/>
            <a:ext cx="5917800" cy="2770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GB" sz="2500" u="none" cap="none" strike="noStrike">
                <a:solidFill>
                  <a:schemeClr val="lt1"/>
                </a:solidFill>
                <a:latin typeface="DM Sans"/>
                <a:ea typeface="DM Sans"/>
                <a:cs typeface="DM Sans"/>
                <a:sym typeface="DM Sans"/>
              </a:rPr>
              <a:t>Choose at least one task to explore: </a:t>
            </a:r>
            <a:endParaRPr b="0" i="0" sz="2500" u="none" cap="none" strike="noStrike">
              <a:solidFill>
                <a:schemeClr val="lt1"/>
              </a:solidFill>
              <a:latin typeface="DM Sans"/>
              <a:ea typeface="DM Sans"/>
              <a:cs typeface="DM Sans"/>
              <a:sym typeface="DM Sans"/>
            </a:endParaRPr>
          </a:p>
          <a:p>
            <a:pPr indent="-387350" lvl="0" marL="457200" marR="0" rtl="0" algn="l">
              <a:lnSpc>
                <a:spcPct val="100000"/>
              </a:lnSpc>
              <a:spcBef>
                <a:spcPts val="1200"/>
              </a:spcBef>
              <a:spcAft>
                <a:spcPts val="0"/>
              </a:spcAft>
              <a:buClr>
                <a:srgbClr val="83FBA3"/>
              </a:buClr>
              <a:buSzPts val="2500"/>
              <a:buFont typeface="DM Sans"/>
              <a:buChar char="●"/>
            </a:pPr>
            <a:r>
              <a:rPr b="0" i="0" lang="en-GB" sz="2500" u="none" cap="none" strike="noStrike">
                <a:solidFill>
                  <a:srgbClr val="83FBA3"/>
                </a:solidFill>
                <a:latin typeface="DM Sans"/>
                <a:ea typeface="DM Sans"/>
                <a:cs typeface="DM Sans"/>
                <a:sym typeface="DM Sans"/>
              </a:rPr>
              <a:t>EPA Regulations</a:t>
            </a:r>
            <a:endParaRPr b="0" i="0" sz="2500" u="none" cap="none" strike="noStrike">
              <a:solidFill>
                <a:srgbClr val="83FBA3"/>
              </a:solidFill>
              <a:latin typeface="DM Sans"/>
              <a:ea typeface="DM Sans"/>
              <a:cs typeface="DM Sans"/>
              <a:sym typeface="DM Sans"/>
            </a:endParaRPr>
          </a:p>
          <a:p>
            <a:pPr indent="-387350" lvl="0" marL="457200" marR="0" rtl="0" algn="l">
              <a:lnSpc>
                <a:spcPct val="100000"/>
              </a:lnSpc>
              <a:spcBef>
                <a:spcPts val="0"/>
              </a:spcBef>
              <a:spcAft>
                <a:spcPts val="0"/>
              </a:spcAft>
              <a:buClr>
                <a:srgbClr val="83FBA3"/>
              </a:buClr>
              <a:buSzPts val="2500"/>
              <a:buFont typeface="DM Sans"/>
              <a:buChar char="●"/>
            </a:pPr>
            <a:r>
              <a:rPr b="0" i="0" lang="en-GB" sz="2500" u="none" cap="none" strike="noStrike">
                <a:solidFill>
                  <a:srgbClr val="83FBA3"/>
                </a:solidFill>
                <a:latin typeface="DM Sans"/>
                <a:ea typeface="DM Sans"/>
                <a:cs typeface="DM Sans"/>
                <a:sym typeface="DM Sans"/>
              </a:rPr>
              <a:t>Political Polling</a:t>
            </a:r>
            <a:endParaRPr b="0" i="0" sz="2500" u="none" cap="none" strike="noStrike">
              <a:solidFill>
                <a:srgbClr val="83FBA3"/>
              </a:solidFill>
              <a:latin typeface="DM Sans"/>
              <a:ea typeface="DM Sans"/>
              <a:cs typeface="DM Sans"/>
              <a:sym typeface="DM Sans"/>
            </a:endParaRPr>
          </a:p>
          <a:p>
            <a:pPr indent="0" lvl="0" marL="0" marR="0" rtl="0" algn="l">
              <a:lnSpc>
                <a:spcPct val="100000"/>
              </a:lnSpc>
              <a:spcBef>
                <a:spcPts val="1200"/>
              </a:spcBef>
              <a:spcAft>
                <a:spcPts val="0"/>
              </a:spcAft>
              <a:buClr>
                <a:schemeClr val="dk1"/>
              </a:buClr>
              <a:buSzPts val="1100"/>
              <a:buFont typeface="Arial"/>
              <a:buNone/>
            </a:pPr>
            <a:r>
              <a:rPr b="0" i="0" lang="en-GB" sz="2500" u="none" cap="none" strike="noStrike">
                <a:solidFill>
                  <a:schemeClr val="lt1"/>
                </a:solidFill>
                <a:latin typeface="DM Sans"/>
                <a:ea typeface="DM Sans"/>
                <a:cs typeface="DM Sans"/>
                <a:sym typeface="DM Sans"/>
              </a:rPr>
              <a:t>Which content and practice expectations are evident in each one? </a:t>
            </a:r>
            <a:endParaRPr b="0" i="0" sz="2500" u="none" cap="none" strike="noStrike">
              <a:solidFill>
                <a:schemeClr val="lt1"/>
              </a:solidFill>
              <a:latin typeface="DM Sans"/>
              <a:ea typeface="DM Sans"/>
              <a:cs typeface="DM Sans"/>
              <a:sym typeface="DM Sans"/>
            </a:endParaRPr>
          </a:p>
          <a:p>
            <a:pPr indent="0" lvl="0" marL="0" marR="0" rtl="0" algn="l">
              <a:lnSpc>
                <a:spcPct val="100000"/>
              </a:lnSpc>
              <a:spcBef>
                <a:spcPts val="1200"/>
              </a:spcBef>
              <a:spcAft>
                <a:spcPts val="1200"/>
              </a:spcAft>
              <a:buClr>
                <a:schemeClr val="dk1"/>
              </a:buClr>
              <a:buSzPts val="1100"/>
              <a:buFont typeface="Arial"/>
              <a:buNone/>
            </a:pPr>
            <a:r>
              <a:t/>
            </a:r>
            <a:endParaRPr b="0" i="0" sz="2500" u="none" cap="none" strike="noStrike">
              <a:solidFill>
                <a:schemeClr val="lt1"/>
              </a:solidFill>
              <a:latin typeface="DM Sans"/>
              <a:ea typeface="DM Sans"/>
              <a:cs typeface="DM Sans"/>
              <a:sym typeface="DM Sans"/>
            </a:endParaRPr>
          </a:p>
        </p:txBody>
      </p:sp>
      <p:sp>
        <p:nvSpPr>
          <p:cNvPr id="267" name="Google Shape;267;p13"/>
          <p:cNvSpPr txBox="1"/>
          <p:nvPr/>
        </p:nvSpPr>
        <p:spPr>
          <a:xfrm>
            <a:off x="615900" y="368375"/>
            <a:ext cx="39159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Let’s Investigate</a:t>
            </a:r>
            <a:endParaRPr b="0" i="0" sz="3500" u="none" cap="none" strike="noStrike">
              <a:solidFill>
                <a:srgbClr val="83FBA3"/>
              </a:solidFill>
              <a:latin typeface="Nanum Myeongjo"/>
              <a:ea typeface="Nanum Myeongjo"/>
              <a:cs typeface="Nanum Myeongjo"/>
              <a:sym typeface="Nanum Myeongjo"/>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271" name="Shape 271"/>
        <p:cNvGrpSpPr/>
        <p:nvPr/>
      </p:nvGrpSpPr>
      <p:grpSpPr>
        <a:xfrm>
          <a:off x="0" y="0"/>
          <a:ext cx="0" cy="0"/>
          <a:chOff x="0" y="0"/>
          <a:chExt cx="0" cy="0"/>
        </a:xfrm>
      </p:grpSpPr>
      <p:cxnSp>
        <p:nvCxnSpPr>
          <p:cNvPr id="272" name="Google Shape;272;p14"/>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273" name="Google Shape;273;p14"/>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274" name="Google Shape;274;p14"/>
          <p:cNvSpPr txBox="1"/>
          <p:nvPr/>
        </p:nvSpPr>
        <p:spPr>
          <a:xfrm>
            <a:off x="615900" y="1141350"/>
            <a:ext cx="6079800" cy="2770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GB" sz="2500" u="none" cap="none" strike="noStrike">
                <a:solidFill>
                  <a:schemeClr val="lt1"/>
                </a:solidFill>
                <a:latin typeface="DM Sans"/>
                <a:ea typeface="DM Sans"/>
                <a:cs typeface="DM Sans"/>
                <a:sym typeface="DM Sans"/>
              </a:rPr>
              <a:t>Choose at least one task to explore: </a:t>
            </a:r>
            <a:endParaRPr b="0" i="0" sz="2500" u="none" cap="none" strike="noStrike">
              <a:solidFill>
                <a:schemeClr val="lt1"/>
              </a:solidFill>
              <a:latin typeface="DM Sans"/>
              <a:ea typeface="DM Sans"/>
              <a:cs typeface="DM Sans"/>
              <a:sym typeface="DM Sans"/>
            </a:endParaRPr>
          </a:p>
          <a:p>
            <a:pPr indent="-387350" lvl="0" marL="457200" marR="0" rtl="0" algn="l">
              <a:lnSpc>
                <a:spcPct val="100000"/>
              </a:lnSpc>
              <a:spcBef>
                <a:spcPts val="1200"/>
              </a:spcBef>
              <a:spcAft>
                <a:spcPts val="0"/>
              </a:spcAft>
              <a:buClr>
                <a:srgbClr val="83FBA3"/>
              </a:buClr>
              <a:buSzPts val="2500"/>
              <a:buFont typeface="DM Sans"/>
              <a:buChar char="●"/>
            </a:pPr>
            <a:r>
              <a:rPr b="0" i="0" lang="en-GB" sz="2500" u="none" cap="none" strike="noStrike">
                <a:solidFill>
                  <a:srgbClr val="83FBA3"/>
                </a:solidFill>
                <a:latin typeface="DM Sans"/>
                <a:ea typeface="DM Sans"/>
                <a:cs typeface="DM Sans"/>
                <a:sym typeface="DM Sans"/>
              </a:rPr>
              <a:t>EPA Regulations</a:t>
            </a:r>
            <a:endParaRPr b="0" i="0" sz="2500" u="none" cap="none" strike="noStrike">
              <a:solidFill>
                <a:srgbClr val="83FBA3"/>
              </a:solidFill>
              <a:latin typeface="DM Sans"/>
              <a:ea typeface="DM Sans"/>
              <a:cs typeface="DM Sans"/>
              <a:sym typeface="DM Sans"/>
            </a:endParaRPr>
          </a:p>
          <a:p>
            <a:pPr indent="-387350" lvl="0" marL="457200" marR="0" rtl="0" algn="l">
              <a:lnSpc>
                <a:spcPct val="100000"/>
              </a:lnSpc>
              <a:spcBef>
                <a:spcPts val="0"/>
              </a:spcBef>
              <a:spcAft>
                <a:spcPts val="0"/>
              </a:spcAft>
              <a:buClr>
                <a:srgbClr val="83FBA3"/>
              </a:buClr>
              <a:buSzPts val="2500"/>
              <a:buFont typeface="DM Sans"/>
              <a:buChar char="●"/>
            </a:pPr>
            <a:r>
              <a:rPr b="0" i="0" lang="en-GB" sz="2500" u="none" cap="none" strike="noStrike">
                <a:solidFill>
                  <a:srgbClr val="83FBA3"/>
                </a:solidFill>
                <a:latin typeface="DM Sans"/>
                <a:ea typeface="DM Sans"/>
                <a:cs typeface="DM Sans"/>
                <a:sym typeface="DM Sans"/>
              </a:rPr>
              <a:t>Political Polling</a:t>
            </a:r>
            <a:endParaRPr b="0" i="0" sz="2500" u="none" cap="none" strike="noStrike">
              <a:solidFill>
                <a:srgbClr val="83FBA3"/>
              </a:solidFill>
              <a:latin typeface="DM Sans"/>
              <a:ea typeface="DM Sans"/>
              <a:cs typeface="DM Sans"/>
              <a:sym typeface="DM Sans"/>
            </a:endParaRPr>
          </a:p>
          <a:p>
            <a:pPr indent="0" lvl="0" marL="0" marR="0" rtl="0" algn="l">
              <a:lnSpc>
                <a:spcPct val="100000"/>
              </a:lnSpc>
              <a:spcBef>
                <a:spcPts val="1200"/>
              </a:spcBef>
              <a:spcAft>
                <a:spcPts val="0"/>
              </a:spcAft>
              <a:buClr>
                <a:schemeClr val="dk1"/>
              </a:buClr>
              <a:buSzPts val="1100"/>
              <a:buFont typeface="Arial"/>
              <a:buNone/>
            </a:pPr>
            <a:r>
              <a:rPr b="0" i="0" lang="en-GB" sz="2500" u="none" cap="none" strike="noStrike">
                <a:solidFill>
                  <a:schemeClr val="lt1"/>
                </a:solidFill>
                <a:latin typeface="DM Sans"/>
                <a:ea typeface="DM Sans"/>
                <a:cs typeface="DM Sans"/>
                <a:sym typeface="DM Sans"/>
              </a:rPr>
              <a:t>Which content and practice expectations are evident in each one? </a:t>
            </a:r>
            <a:endParaRPr b="0" i="0" sz="2500" u="none" cap="none" strike="noStrike">
              <a:solidFill>
                <a:schemeClr val="lt1"/>
              </a:solidFill>
              <a:latin typeface="DM Sans"/>
              <a:ea typeface="DM Sans"/>
              <a:cs typeface="DM Sans"/>
              <a:sym typeface="DM Sans"/>
            </a:endParaRPr>
          </a:p>
          <a:p>
            <a:pPr indent="0" lvl="0" marL="0" marR="0" rtl="0" algn="l">
              <a:lnSpc>
                <a:spcPct val="100000"/>
              </a:lnSpc>
              <a:spcBef>
                <a:spcPts val="1200"/>
              </a:spcBef>
              <a:spcAft>
                <a:spcPts val="1200"/>
              </a:spcAft>
              <a:buClr>
                <a:schemeClr val="dk1"/>
              </a:buClr>
              <a:buSzPts val="1100"/>
              <a:buFont typeface="Arial"/>
              <a:buNone/>
            </a:pPr>
            <a:r>
              <a:t/>
            </a:r>
            <a:endParaRPr b="0" i="0" sz="2500" u="none" cap="none" strike="noStrike">
              <a:solidFill>
                <a:schemeClr val="lt1"/>
              </a:solidFill>
              <a:latin typeface="DM Sans"/>
              <a:ea typeface="DM Sans"/>
              <a:cs typeface="DM Sans"/>
              <a:sym typeface="DM Sans"/>
            </a:endParaRPr>
          </a:p>
        </p:txBody>
      </p:sp>
      <p:sp>
        <p:nvSpPr>
          <p:cNvPr id="275" name="Google Shape;275;p14"/>
          <p:cNvSpPr txBox="1"/>
          <p:nvPr/>
        </p:nvSpPr>
        <p:spPr>
          <a:xfrm>
            <a:off x="615900" y="368375"/>
            <a:ext cx="39159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Let’s Investigate</a:t>
            </a:r>
            <a:endParaRPr b="0" i="0" sz="3500" u="none" cap="none" strike="noStrike">
              <a:solidFill>
                <a:srgbClr val="83FBA3"/>
              </a:solidFill>
              <a:latin typeface="Nanum Myeongjo"/>
              <a:ea typeface="Nanum Myeongjo"/>
              <a:cs typeface="Nanum Myeongjo"/>
              <a:sym typeface="Nanum Myeongjo"/>
            </a:endParaRPr>
          </a:p>
        </p:txBody>
      </p:sp>
      <p:sp>
        <p:nvSpPr>
          <p:cNvPr id="276" name="Google Shape;276;p14"/>
          <p:cNvSpPr/>
          <p:nvPr/>
        </p:nvSpPr>
        <p:spPr>
          <a:xfrm>
            <a:off x="66956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7" name="Google Shape;277;p14"/>
          <p:cNvSpPr txBox="1"/>
          <p:nvPr/>
        </p:nvSpPr>
        <p:spPr>
          <a:xfrm>
            <a:off x="6975725" y="2898900"/>
            <a:ext cx="1386000" cy="1077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145758"/>
                </a:solidFill>
                <a:latin typeface="DM Sans"/>
                <a:ea typeface="DM Sans"/>
                <a:cs typeface="DM Sans"/>
                <a:sym typeface="DM Sans"/>
              </a:rPr>
              <a:t>Come off mute or put your thoughts in the chat! What did you find?</a:t>
            </a:r>
            <a:endParaRPr b="1" i="0" sz="1400" u="none" cap="none" strike="noStrike">
              <a:solidFill>
                <a:srgbClr val="145758"/>
              </a:solidFill>
              <a:latin typeface="DM Sans"/>
              <a:ea typeface="DM Sans"/>
              <a:cs typeface="DM Sans"/>
              <a:sym typeface="DM Sans"/>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281" name="Shape 281"/>
        <p:cNvGrpSpPr/>
        <p:nvPr/>
      </p:nvGrpSpPr>
      <p:grpSpPr>
        <a:xfrm>
          <a:off x="0" y="0"/>
          <a:ext cx="0" cy="0"/>
          <a:chOff x="0" y="0"/>
          <a:chExt cx="0" cy="0"/>
        </a:xfrm>
      </p:grpSpPr>
      <p:cxnSp>
        <p:nvCxnSpPr>
          <p:cNvPr id="282" name="Google Shape;282;p15"/>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283" name="Google Shape;283;p15"/>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284" name="Google Shape;284;p15"/>
          <p:cNvSpPr txBox="1"/>
          <p:nvPr/>
        </p:nvSpPr>
        <p:spPr>
          <a:xfrm>
            <a:off x="650600" y="1674750"/>
            <a:ext cx="5917800" cy="1667400"/>
          </a:xfrm>
          <a:prstGeom prst="rect">
            <a:avLst/>
          </a:prstGeom>
          <a:noFill/>
          <a:ln>
            <a:noFill/>
          </a:ln>
        </p:spPr>
        <p:txBody>
          <a:bodyPr anchorCtr="0" anchor="t" bIns="0" lIns="0" spcFirstLastPara="1" rIns="0" wrap="square" tIns="0">
            <a:spAutoFit/>
          </a:bodyPr>
          <a:lstStyle/>
          <a:p>
            <a:pPr indent="-387350" lvl="0" marL="457200" marR="0" rtl="0" algn="l">
              <a:lnSpc>
                <a:spcPct val="100000"/>
              </a:lnSpc>
              <a:spcBef>
                <a:spcPts val="0"/>
              </a:spcBef>
              <a:spcAft>
                <a:spcPts val="0"/>
              </a:spcAft>
              <a:buClr>
                <a:schemeClr val="lt1"/>
              </a:buClr>
              <a:buSzPts val="2500"/>
              <a:buFont typeface="Nanum Myeongjo"/>
              <a:buAutoNum type="arabicPeriod"/>
            </a:pPr>
            <a:r>
              <a:rPr b="0" i="0" lang="en-GB" sz="2500" u="none" cap="none" strike="noStrike">
                <a:solidFill>
                  <a:schemeClr val="lt1"/>
                </a:solidFill>
                <a:latin typeface="DM Sans"/>
                <a:ea typeface="DM Sans"/>
                <a:cs typeface="DM Sans"/>
                <a:sym typeface="DM Sans"/>
              </a:rPr>
              <a:t>How do these content and practice expectations align to ways you’ve taught this topic before? </a:t>
            </a:r>
            <a:endParaRPr b="0" i="0" sz="2500" u="none" cap="none" strike="noStrike">
              <a:solidFill>
                <a:schemeClr val="lt1"/>
              </a:solidFill>
              <a:latin typeface="DM Sans"/>
              <a:ea typeface="DM Sans"/>
              <a:cs typeface="DM Sans"/>
              <a:sym typeface="DM Sans"/>
            </a:endParaRPr>
          </a:p>
          <a:p>
            <a:pPr indent="-387350" lvl="0" marL="457200" marR="0" rtl="0" algn="l">
              <a:lnSpc>
                <a:spcPct val="100000"/>
              </a:lnSpc>
              <a:spcBef>
                <a:spcPts val="1000"/>
              </a:spcBef>
              <a:spcAft>
                <a:spcPts val="1000"/>
              </a:spcAft>
              <a:buClr>
                <a:schemeClr val="lt1"/>
              </a:buClr>
              <a:buSzPts val="2500"/>
              <a:buFont typeface="Nanum Myeongjo"/>
              <a:buAutoNum type="arabicPeriod"/>
            </a:pPr>
            <a:r>
              <a:rPr b="0" i="0" lang="en-GB" sz="2500" u="none" cap="none" strike="noStrike">
                <a:solidFill>
                  <a:schemeClr val="lt1"/>
                </a:solidFill>
                <a:latin typeface="DM Sans"/>
                <a:ea typeface="DM Sans"/>
                <a:cs typeface="DM Sans"/>
                <a:sym typeface="DM Sans"/>
              </a:rPr>
              <a:t>How are they different? </a:t>
            </a:r>
            <a:endParaRPr b="0" i="0" sz="2500" u="none" cap="none" strike="noStrike">
              <a:solidFill>
                <a:schemeClr val="lt1"/>
              </a:solidFill>
              <a:latin typeface="DM Sans"/>
              <a:ea typeface="DM Sans"/>
              <a:cs typeface="DM Sans"/>
              <a:sym typeface="DM Sans"/>
            </a:endParaRPr>
          </a:p>
        </p:txBody>
      </p:sp>
      <p:sp>
        <p:nvSpPr>
          <p:cNvPr id="285" name="Google Shape;285;p15"/>
          <p:cNvSpPr/>
          <p:nvPr/>
        </p:nvSpPr>
        <p:spPr>
          <a:xfrm>
            <a:off x="66956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6" name="Google Shape;286;p15"/>
          <p:cNvSpPr txBox="1"/>
          <p:nvPr/>
        </p:nvSpPr>
        <p:spPr>
          <a:xfrm>
            <a:off x="6975725" y="2968425"/>
            <a:ext cx="1386000" cy="861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145758"/>
                </a:solidFill>
                <a:latin typeface="DM Sans"/>
                <a:ea typeface="DM Sans"/>
                <a:cs typeface="DM Sans"/>
                <a:sym typeface="DM Sans"/>
              </a:rPr>
              <a:t>Come off mute or put your thoughts in the chat!</a:t>
            </a:r>
            <a:endParaRPr b="1" i="0" sz="1400" u="none" cap="none" strike="noStrike">
              <a:solidFill>
                <a:srgbClr val="145758"/>
              </a:solidFill>
              <a:latin typeface="DM Sans"/>
              <a:ea typeface="DM Sans"/>
              <a:cs typeface="DM Sans"/>
              <a:sym typeface="DM Sans"/>
            </a:endParaRPr>
          </a:p>
        </p:txBody>
      </p:sp>
      <p:sp>
        <p:nvSpPr>
          <p:cNvPr id="287" name="Google Shape;287;p15"/>
          <p:cNvSpPr txBox="1"/>
          <p:nvPr/>
        </p:nvSpPr>
        <p:spPr>
          <a:xfrm>
            <a:off x="615900" y="368375"/>
            <a:ext cx="39159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What’s the Same? What’s Different?</a:t>
            </a:r>
            <a:endParaRPr b="0" i="0" sz="3500" u="none" cap="none" strike="noStrike">
              <a:solidFill>
                <a:srgbClr val="83FBA3"/>
              </a:solidFill>
              <a:latin typeface="Nanum Myeongjo"/>
              <a:ea typeface="Nanum Myeongjo"/>
              <a:cs typeface="Nanum Myeongjo"/>
              <a:sym typeface="Nanum Myeongjo"/>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F36"/>
        </a:solidFill>
      </p:bgPr>
    </p:bg>
    <p:spTree>
      <p:nvGrpSpPr>
        <p:cNvPr id="291" name="Shape 291"/>
        <p:cNvGrpSpPr/>
        <p:nvPr/>
      </p:nvGrpSpPr>
      <p:grpSpPr>
        <a:xfrm>
          <a:off x="0" y="0"/>
          <a:ext cx="0" cy="0"/>
          <a:chOff x="0" y="0"/>
          <a:chExt cx="0" cy="0"/>
        </a:xfrm>
      </p:grpSpPr>
      <p:pic>
        <p:nvPicPr>
          <p:cNvPr id="292" name="Google Shape;292;p16"/>
          <p:cNvPicPr preferRelativeResize="0"/>
          <p:nvPr/>
        </p:nvPicPr>
        <p:blipFill rotWithShape="1">
          <a:blip r:embed="rId3">
            <a:alphaModFix/>
          </a:blip>
          <a:srcRect b="0" l="0" r="0" t="0"/>
          <a:stretch/>
        </p:blipFill>
        <p:spPr>
          <a:xfrm rot="432179">
            <a:off x="2764280" y="359560"/>
            <a:ext cx="2773340" cy="1592282"/>
          </a:xfrm>
          <a:prstGeom prst="rect">
            <a:avLst/>
          </a:prstGeom>
          <a:noFill/>
          <a:ln>
            <a:noFill/>
          </a:ln>
        </p:spPr>
      </p:pic>
      <p:sp>
        <p:nvSpPr>
          <p:cNvPr id="293" name="Google Shape;293;p16"/>
          <p:cNvSpPr txBox="1"/>
          <p:nvPr/>
        </p:nvSpPr>
        <p:spPr>
          <a:xfrm>
            <a:off x="5687325" y="601800"/>
            <a:ext cx="28554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200"/>
              </a:spcAft>
              <a:buClr>
                <a:srgbClr val="000000"/>
              </a:buClr>
              <a:buSzPts val="1400"/>
              <a:buFont typeface="Arial"/>
              <a:buNone/>
            </a:pPr>
            <a:r>
              <a:rPr b="0" i="0" lang="en-GB" sz="1400" u="none" cap="none" strike="noStrike">
                <a:solidFill>
                  <a:schemeClr val="dk1"/>
                </a:solidFill>
                <a:latin typeface="DM Sans"/>
                <a:ea typeface="DM Sans"/>
                <a:cs typeface="DM Sans"/>
                <a:sym typeface="DM Sans"/>
              </a:rPr>
              <a:t>of community college students and 40 percent of four-year students are placed into non-credit bearing developmental mathematics (Ganga et al., 2018)</a:t>
            </a:r>
            <a:endParaRPr b="0" i="0" sz="1400" u="none" cap="none" strike="noStrike">
              <a:solidFill>
                <a:schemeClr val="dk1"/>
              </a:solidFill>
              <a:latin typeface="DM Sans"/>
              <a:ea typeface="DM Sans"/>
              <a:cs typeface="DM Sans"/>
              <a:sym typeface="DM Sans"/>
            </a:endParaRPr>
          </a:p>
        </p:txBody>
      </p:sp>
      <p:sp>
        <p:nvSpPr>
          <p:cNvPr id="294" name="Google Shape;294;p16"/>
          <p:cNvSpPr txBox="1"/>
          <p:nvPr/>
        </p:nvSpPr>
        <p:spPr>
          <a:xfrm>
            <a:off x="3115050" y="608250"/>
            <a:ext cx="2511600" cy="10338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9000"/>
              <a:buFont typeface="Arial"/>
              <a:buNone/>
            </a:pPr>
            <a:r>
              <a:rPr b="0" i="0" lang="en-GB" sz="9000" u="none" cap="none" strike="noStrike">
                <a:solidFill>
                  <a:schemeClr val="dk1"/>
                </a:solidFill>
                <a:latin typeface="Nanum Myeongjo"/>
                <a:ea typeface="Nanum Myeongjo"/>
                <a:cs typeface="Nanum Myeongjo"/>
                <a:sym typeface="Nanum Myeongjo"/>
              </a:rPr>
              <a:t>60%</a:t>
            </a:r>
            <a:endParaRPr b="0" i="0" sz="9000" u="none" cap="none" strike="noStrike">
              <a:solidFill>
                <a:schemeClr val="dk1"/>
              </a:solidFill>
              <a:latin typeface="Nanum Myeongjo"/>
              <a:ea typeface="Nanum Myeongjo"/>
              <a:cs typeface="Nanum Myeongjo"/>
              <a:sym typeface="Nanum Myeongjo"/>
            </a:endParaRPr>
          </a:p>
        </p:txBody>
      </p:sp>
      <p:cxnSp>
        <p:nvCxnSpPr>
          <p:cNvPr id="295" name="Google Shape;295;p16"/>
          <p:cNvCxnSpPr/>
          <p:nvPr/>
        </p:nvCxnSpPr>
        <p:spPr>
          <a:xfrm>
            <a:off x="2510750" y="300"/>
            <a:ext cx="0" cy="5141400"/>
          </a:xfrm>
          <a:prstGeom prst="straightConnector1">
            <a:avLst/>
          </a:prstGeom>
          <a:noFill/>
          <a:ln cap="flat" cmpd="sng" w="9525">
            <a:solidFill>
              <a:schemeClr val="dk2"/>
            </a:solidFill>
            <a:prstDash val="solid"/>
            <a:round/>
            <a:headEnd len="sm" w="sm" type="none"/>
            <a:tailEnd len="sm" w="sm" type="none"/>
          </a:ln>
        </p:spPr>
      </p:cxnSp>
      <p:pic>
        <p:nvPicPr>
          <p:cNvPr id="296" name="Google Shape;296;p16"/>
          <p:cNvPicPr preferRelativeResize="0"/>
          <p:nvPr/>
        </p:nvPicPr>
        <p:blipFill rotWithShape="1">
          <a:blip r:embed="rId3">
            <a:alphaModFix/>
          </a:blip>
          <a:srcRect b="0" l="0" r="0" t="0"/>
          <a:stretch/>
        </p:blipFill>
        <p:spPr>
          <a:xfrm rot="432179">
            <a:off x="2764280" y="2308260"/>
            <a:ext cx="2773340" cy="1592282"/>
          </a:xfrm>
          <a:prstGeom prst="rect">
            <a:avLst/>
          </a:prstGeom>
          <a:noFill/>
          <a:ln>
            <a:noFill/>
          </a:ln>
        </p:spPr>
      </p:pic>
      <p:sp>
        <p:nvSpPr>
          <p:cNvPr id="297" name="Google Shape;297;p16"/>
          <p:cNvSpPr txBox="1"/>
          <p:nvPr/>
        </p:nvSpPr>
        <p:spPr>
          <a:xfrm>
            <a:off x="5687325" y="2499600"/>
            <a:ext cx="2951100" cy="12930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200"/>
              </a:spcAft>
              <a:buClr>
                <a:srgbClr val="000000"/>
              </a:buClr>
              <a:buSzPts val="1400"/>
              <a:buFont typeface="Arial"/>
              <a:buNone/>
            </a:pPr>
            <a:r>
              <a:rPr b="0" i="0" lang="en-GB" sz="1400" u="none" cap="none" strike="noStrike">
                <a:solidFill>
                  <a:schemeClr val="dk1"/>
                </a:solidFill>
                <a:latin typeface="DM Sans"/>
                <a:ea typeface="DM Sans"/>
                <a:cs typeface="DM Sans"/>
                <a:sym typeface="DM Sans"/>
              </a:rPr>
              <a:t>of community college students complete the developmental math sequence. Only 20 percent complete a college-level math course over three years (Bailey, Jeong, &amp; Cho, 2010).</a:t>
            </a:r>
            <a:endParaRPr b="0" i="0" sz="1400" u="none" cap="none" strike="noStrike">
              <a:solidFill>
                <a:schemeClr val="dk1"/>
              </a:solidFill>
              <a:latin typeface="DM Sans"/>
              <a:ea typeface="DM Sans"/>
              <a:cs typeface="DM Sans"/>
              <a:sym typeface="DM Sans"/>
            </a:endParaRPr>
          </a:p>
        </p:txBody>
      </p:sp>
      <p:sp>
        <p:nvSpPr>
          <p:cNvPr id="298" name="Google Shape;298;p16"/>
          <p:cNvSpPr txBox="1"/>
          <p:nvPr/>
        </p:nvSpPr>
        <p:spPr>
          <a:xfrm>
            <a:off x="3115050" y="2556950"/>
            <a:ext cx="2511600" cy="10338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9000"/>
              <a:buFont typeface="Arial"/>
              <a:buNone/>
            </a:pPr>
            <a:r>
              <a:rPr b="0" i="0" lang="en-GB" sz="9000" u="none" cap="none" strike="noStrike">
                <a:solidFill>
                  <a:schemeClr val="dk1"/>
                </a:solidFill>
                <a:latin typeface="Nanum Myeongjo"/>
                <a:ea typeface="Nanum Myeongjo"/>
                <a:cs typeface="Nanum Myeongjo"/>
                <a:sym typeface="Nanum Myeongjo"/>
              </a:rPr>
              <a:t>33%</a:t>
            </a:r>
            <a:endParaRPr b="0" i="0" sz="9000" u="none" cap="none" strike="noStrike">
              <a:solidFill>
                <a:schemeClr val="dk1"/>
              </a:solidFill>
              <a:latin typeface="Nanum Myeongjo"/>
              <a:ea typeface="Nanum Myeongjo"/>
              <a:cs typeface="Nanum Myeongjo"/>
              <a:sym typeface="Nanum Myeongjo"/>
            </a:endParaRPr>
          </a:p>
        </p:txBody>
      </p:sp>
      <p:sp>
        <p:nvSpPr>
          <p:cNvPr id="299" name="Google Shape;299;p16"/>
          <p:cNvSpPr txBox="1"/>
          <p:nvPr/>
        </p:nvSpPr>
        <p:spPr>
          <a:xfrm>
            <a:off x="553775" y="266000"/>
            <a:ext cx="1691400" cy="12192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Inequity</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Is our</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Reality</a:t>
            </a:r>
            <a:endParaRPr b="0" i="0" sz="3300" u="none" cap="none" strike="noStrike">
              <a:solidFill>
                <a:schemeClr val="dk1"/>
              </a:solidFill>
              <a:latin typeface="Nanum Myeongjo"/>
              <a:ea typeface="Nanum Myeongjo"/>
              <a:cs typeface="Nanum Myeongjo"/>
              <a:sym typeface="Nanum Myeongjo"/>
            </a:endParaRPr>
          </a:p>
        </p:txBody>
      </p:sp>
      <p:sp>
        <p:nvSpPr>
          <p:cNvPr id="300" name="Google Shape;300;p16"/>
          <p:cNvSpPr txBox="1"/>
          <p:nvPr/>
        </p:nvSpPr>
        <p:spPr>
          <a:xfrm>
            <a:off x="3115050" y="361950"/>
            <a:ext cx="1020900" cy="2463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2000"/>
              <a:buFont typeface="Arial"/>
              <a:buNone/>
            </a:pPr>
            <a:r>
              <a:rPr b="1" i="0" lang="en-GB" sz="2000" u="none" cap="none" strike="noStrike">
                <a:solidFill>
                  <a:schemeClr val="dk1"/>
                </a:solidFill>
                <a:latin typeface="DM Sans"/>
                <a:ea typeface="DM Sans"/>
                <a:cs typeface="DM Sans"/>
                <a:sym typeface="DM Sans"/>
              </a:rPr>
              <a:t>About</a:t>
            </a:r>
            <a:endParaRPr b="1" i="0" sz="2000" u="none" cap="none" strike="noStrike">
              <a:solidFill>
                <a:srgbClr val="000000"/>
              </a:solidFill>
              <a:latin typeface="DM Sans"/>
              <a:ea typeface="DM Sans"/>
              <a:cs typeface="DM Sans"/>
              <a:sym typeface="DM Sans"/>
            </a:endParaRPr>
          </a:p>
        </p:txBody>
      </p:sp>
      <p:sp>
        <p:nvSpPr>
          <p:cNvPr id="301" name="Google Shape;301;p16"/>
          <p:cNvSpPr txBox="1"/>
          <p:nvPr/>
        </p:nvSpPr>
        <p:spPr>
          <a:xfrm>
            <a:off x="3115050" y="2310650"/>
            <a:ext cx="764400" cy="2463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2000"/>
              <a:buFont typeface="Arial"/>
              <a:buNone/>
            </a:pPr>
            <a:r>
              <a:rPr b="1" i="0" lang="en-GB" sz="2000" u="none" cap="none" strike="noStrike">
                <a:solidFill>
                  <a:schemeClr val="dk1"/>
                </a:solidFill>
                <a:latin typeface="DM Sans"/>
                <a:ea typeface="DM Sans"/>
                <a:cs typeface="DM Sans"/>
                <a:sym typeface="DM Sans"/>
              </a:rPr>
              <a:t>Only</a:t>
            </a:r>
            <a:endParaRPr b="1" i="0" sz="2000" u="none" cap="none" strike="noStrike">
              <a:solidFill>
                <a:srgbClr val="000000"/>
              </a:solidFill>
              <a:latin typeface="DM Sans"/>
              <a:ea typeface="DM Sans"/>
              <a:cs typeface="DM Sans"/>
              <a:sym typeface="DM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305" name="Shape 305"/>
        <p:cNvGrpSpPr/>
        <p:nvPr/>
      </p:nvGrpSpPr>
      <p:grpSpPr>
        <a:xfrm>
          <a:off x="0" y="0"/>
          <a:ext cx="0" cy="0"/>
          <a:chOff x="0" y="0"/>
          <a:chExt cx="0" cy="0"/>
        </a:xfrm>
      </p:grpSpPr>
      <p:sp>
        <p:nvSpPr>
          <p:cNvPr id="306" name="Google Shape;306;p17"/>
          <p:cNvSpPr txBox="1"/>
          <p:nvPr/>
        </p:nvSpPr>
        <p:spPr>
          <a:xfrm>
            <a:off x="3105100" y="1376125"/>
            <a:ext cx="24090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NanumMyeongjo ExtraBold"/>
                <a:ea typeface="NanumMyeongjo ExtraBold"/>
                <a:cs typeface="NanumMyeongjo ExtraBold"/>
                <a:sym typeface="NanumMyeongjo ExtraBold"/>
              </a:rPr>
              <a:t>Is math...?</a:t>
            </a:r>
            <a:endParaRPr b="0" i="0" sz="1400" u="none" cap="none" strike="noStrike">
              <a:solidFill>
                <a:schemeClr val="dk1"/>
              </a:solidFill>
              <a:latin typeface="NanumMyeongjo ExtraBold"/>
              <a:ea typeface="NanumMyeongjo ExtraBold"/>
              <a:cs typeface="NanumMyeongjo ExtraBold"/>
              <a:sym typeface="NanumMyeongjo ExtraBold"/>
            </a:endParaRPr>
          </a:p>
        </p:txBody>
      </p:sp>
      <p:sp>
        <p:nvSpPr>
          <p:cNvPr id="307" name="Google Shape;307;p17"/>
          <p:cNvSpPr txBox="1"/>
          <p:nvPr/>
        </p:nvSpPr>
        <p:spPr>
          <a:xfrm>
            <a:off x="3105100" y="1741950"/>
            <a:ext cx="2134800" cy="1536600"/>
          </a:xfrm>
          <a:prstGeom prst="rect">
            <a:avLst/>
          </a:prstGeom>
          <a:noFill/>
          <a:ln>
            <a:noFill/>
          </a:ln>
        </p:spPr>
        <p:txBody>
          <a:bodyPr anchorCtr="0" anchor="t" bIns="0" lIns="0" spcFirstLastPara="1" rIns="0" wrap="square" tIns="0">
            <a:spAutoFit/>
          </a:bodyPr>
          <a:lstStyle/>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About getting one right answer, the teacher’s way</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Irrelevant</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About doing procedures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Independent work</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Something my teacher made up</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Formulaic</a:t>
            </a:r>
            <a:endParaRPr b="0" i="0" sz="1000" u="none" cap="none" strike="noStrike">
              <a:solidFill>
                <a:schemeClr val="dk1"/>
              </a:solidFill>
              <a:latin typeface="DM Sans"/>
              <a:ea typeface="DM Sans"/>
              <a:cs typeface="DM Sans"/>
              <a:sym typeface="DM Sans"/>
            </a:endParaRPr>
          </a:p>
        </p:txBody>
      </p:sp>
      <p:cxnSp>
        <p:nvCxnSpPr>
          <p:cNvPr id="308" name="Google Shape;308;p17"/>
          <p:cNvCxnSpPr/>
          <p:nvPr/>
        </p:nvCxnSpPr>
        <p:spPr>
          <a:xfrm>
            <a:off x="2374350" y="1083650"/>
            <a:ext cx="6784800" cy="0"/>
          </a:xfrm>
          <a:prstGeom prst="straightConnector1">
            <a:avLst/>
          </a:prstGeom>
          <a:noFill/>
          <a:ln cap="flat" cmpd="sng" w="9525">
            <a:solidFill>
              <a:schemeClr val="dk1"/>
            </a:solidFill>
            <a:prstDash val="solid"/>
            <a:round/>
            <a:headEnd len="sm" w="sm" type="none"/>
            <a:tailEnd len="sm" w="sm" type="none"/>
          </a:ln>
        </p:spPr>
      </p:cxnSp>
      <p:sp>
        <p:nvSpPr>
          <p:cNvPr id="309" name="Google Shape;309;p17"/>
          <p:cNvSpPr txBox="1"/>
          <p:nvPr/>
        </p:nvSpPr>
        <p:spPr>
          <a:xfrm>
            <a:off x="6237525" y="1376125"/>
            <a:ext cx="19152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NanumMyeongjo ExtraBold"/>
                <a:ea typeface="NanumMyeongjo ExtraBold"/>
                <a:cs typeface="NanumMyeongjo ExtraBold"/>
                <a:sym typeface="NanumMyeongjo ExtraBold"/>
              </a:rPr>
              <a:t>Or could math be...?</a:t>
            </a:r>
            <a:endParaRPr b="0" i="0" sz="1400" u="none" cap="none" strike="noStrike">
              <a:solidFill>
                <a:schemeClr val="dk1"/>
              </a:solidFill>
              <a:latin typeface="NanumMyeongjo ExtraBold"/>
              <a:ea typeface="NanumMyeongjo ExtraBold"/>
              <a:cs typeface="NanumMyeongjo ExtraBold"/>
              <a:sym typeface="NanumMyeongjo ExtraBold"/>
            </a:endParaRPr>
          </a:p>
        </p:txBody>
      </p:sp>
      <p:sp>
        <p:nvSpPr>
          <p:cNvPr id="310" name="Google Shape;310;p17"/>
          <p:cNvSpPr txBox="1"/>
          <p:nvPr/>
        </p:nvSpPr>
        <p:spPr>
          <a:xfrm>
            <a:off x="6237525" y="1741950"/>
            <a:ext cx="1915200" cy="2067600"/>
          </a:xfrm>
          <a:prstGeom prst="rect">
            <a:avLst/>
          </a:prstGeom>
          <a:noFill/>
          <a:ln>
            <a:noFill/>
          </a:ln>
        </p:spPr>
        <p:txBody>
          <a:bodyPr anchorCtr="0" anchor="t" bIns="0" lIns="0" spcFirstLastPara="1" rIns="0" wrap="square" tIns="0">
            <a:spAutoFit/>
          </a:bodyPr>
          <a:lstStyle/>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About using multiple strategies flexibly</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Connected to the real-world in ways that make sense</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About understanding and applying</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Collaborative work</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Lived across continents and centuries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Novel, challenging problems</a:t>
            </a:r>
            <a:endParaRPr b="0" i="0" sz="1000" u="none" cap="none" strike="noStrike">
              <a:solidFill>
                <a:schemeClr val="dk1"/>
              </a:solidFill>
              <a:latin typeface="DM Sans"/>
              <a:ea typeface="DM Sans"/>
              <a:cs typeface="DM Sans"/>
              <a:sym typeface="DM Sans"/>
            </a:endParaRPr>
          </a:p>
        </p:txBody>
      </p:sp>
      <p:cxnSp>
        <p:nvCxnSpPr>
          <p:cNvPr id="311" name="Google Shape;311;p17"/>
          <p:cNvCxnSpPr/>
          <p:nvPr/>
        </p:nvCxnSpPr>
        <p:spPr>
          <a:xfrm>
            <a:off x="5916300" y="1083650"/>
            <a:ext cx="0" cy="4065300"/>
          </a:xfrm>
          <a:prstGeom prst="straightConnector1">
            <a:avLst/>
          </a:prstGeom>
          <a:noFill/>
          <a:ln cap="flat" cmpd="sng" w="9525">
            <a:solidFill>
              <a:schemeClr val="dk1"/>
            </a:solidFill>
            <a:prstDash val="solid"/>
            <a:round/>
            <a:headEnd len="sm" w="sm" type="none"/>
            <a:tailEnd len="sm" w="sm" type="none"/>
          </a:ln>
        </p:spPr>
      </p:cxnSp>
      <p:cxnSp>
        <p:nvCxnSpPr>
          <p:cNvPr id="312" name="Google Shape;312;p17"/>
          <p:cNvCxnSpPr/>
          <p:nvPr/>
        </p:nvCxnSpPr>
        <p:spPr>
          <a:xfrm>
            <a:off x="2374350" y="4721100"/>
            <a:ext cx="6784800" cy="0"/>
          </a:xfrm>
          <a:prstGeom prst="straightConnector1">
            <a:avLst/>
          </a:prstGeom>
          <a:noFill/>
          <a:ln cap="flat" cmpd="sng" w="9525">
            <a:solidFill>
              <a:schemeClr val="dk1"/>
            </a:solidFill>
            <a:prstDash val="solid"/>
            <a:round/>
            <a:headEnd len="sm" w="sm" type="none"/>
            <a:tailEnd len="sm" w="sm" type="none"/>
          </a:ln>
        </p:spPr>
      </p:cxnSp>
      <p:sp>
        <p:nvSpPr>
          <p:cNvPr id="313" name="Google Shape;313;p17"/>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4" name="Google Shape;314;p17"/>
          <p:cNvSpPr txBox="1"/>
          <p:nvPr/>
        </p:nvSpPr>
        <p:spPr>
          <a:xfrm>
            <a:off x="325175" y="342200"/>
            <a:ext cx="2169900" cy="12192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We Must Lead the Movement</a:t>
            </a:r>
            <a:endParaRPr b="0" i="0" sz="3300" u="none" cap="none" strike="noStrike">
              <a:solidFill>
                <a:schemeClr val="dk1"/>
              </a:solidFill>
              <a:latin typeface="Nanum Myeongjo"/>
              <a:ea typeface="Nanum Myeongjo"/>
              <a:cs typeface="Nanum Myeongjo"/>
              <a:sym typeface="Nanum Myeongjo"/>
            </a:endParaRPr>
          </a:p>
        </p:txBody>
      </p:sp>
      <p:cxnSp>
        <p:nvCxnSpPr>
          <p:cNvPr id="315" name="Google Shape;315;p17"/>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sp>
        <p:nvSpPr>
          <p:cNvPr id="316" name="Google Shape;316;p17"/>
          <p:cNvSpPr/>
          <p:nvPr/>
        </p:nvSpPr>
        <p:spPr>
          <a:xfrm>
            <a:off x="389700" y="299897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7" name="Google Shape;317;p17"/>
          <p:cNvSpPr txBox="1"/>
          <p:nvPr/>
        </p:nvSpPr>
        <p:spPr>
          <a:xfrm>
            <a:off x="669750" y="3541075"/>
            <a:ext cx="1386000" cy="861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BDFCD7"/>
                </a:solidFill>
                <a:latin typeface="DM Sans"/>
                <a:ea typeface="DM Sans"/>
                <a:cs typeface="DM Sans"/>
                <a:sym typeface="DM Sans"/>
              </a:rPr>
              <a:t>How can this approach give space for what math can be?</a:t>
            </a:r>
            <a:endParaRPr b="1" i="0" sz="1400" u="none" cap="none" strike="noStrike">
              <a:solidFill>
                <a:srgbClr val="BDFCD7"/>
              </a:solidFill>
              <a:latin typeface="DM Sans"/>
              <a:ea typeface="DM Sans"/>
              <a:cs typeface="DM Sans"/>
              <a:sym typeface="DM Sans"/>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321" name="Shape 321"/>
        <p:cNvGrpSpPr/>
        <p:nvPr/>
      </p:nvGrpSpPr>
      <p:grpSpPr>
        <a:xfrm>
          <a:off x="0" y="0"/>
          <a:ext cx="0" cy="0"/>
          <a:chOff x="0" y="0"/>
          <a:chExt cx="0" cy="0"/>
        </a:xfrm>
      </p:grpSpPr>
      <p:cxnSp>
        <p:nvCxnSpPr>
          <p:cNvPr id="322" name="Google Shape;322;p18"/>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323" name="Google Shape;323;p18"/>
          <p:cNvSpPr txBox="1"/>
          <p:nvPr/>
        </p:nvSpPr>
        <p:spPr>
          <a:xfrm>
            <a:off x="3419850" y="303450"/>
            <a:ext cx="4318200" cy="30291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Task 1: Expectations </a:t>
            </a:r>
            <a:br>
              <a:rPr b="0" i="0" lang="en-GB" sz="5200" u="none" cap="none" strike="noStrike">
                <a:solidFill>
                  <a:schemeClr val="dk1"/>
                </a:solidFill>
                <a:latin typeface="Nanum Myeongjo"/>
                <a:ea typeface="Nanum Myeongjo"/>
                <a:cs typeface="Nanum Myeongjo"/>
                <a:sym typeface="Nanum Myeongjo"/>
              </a:rPr>
            </a:br>
            <a:r>
              <a:rPr b="0" i="0" lang="en-GB" sz="5200" u="none" cap="none" strike="noStrike">
                <a:solidFill>
                  <a:schemeClr val="dk1"/>
                </a:solidFill>
                <a:latin typeface="Nanum Myeongjo"/>
                <a:ea typeface="Nanum Myeongjo"/>
                <a:cs typeface="Nanum Myeongjo"/>
                <a:sym typeface="Nanum Myeongjo"/>
              </a:rPr>
              <a:t>and Learning Principles</a:t>
            </a:r>
            <a:endParaRPr b="0" i="0" sz="5200" u="none" cap="none" strike="noStrike">
              <a:solidFill>
                <a:schemeClr val="dk1"/>
              </a:solidFill>
              <a:latin typeface="Nanum Myeongjo"/>
              <a:ea typeface="Nanum Myeongjo"/>
              <a:cs typeface="Nanum Myeongjo"/>
              <a:sym typeface="Nanum Myeongjo"/>
            </a:endParaRPr>
          </a:p>
        </p:txBody>
      </p:sp>
      <p:sp>
        <p:nvSpPr>
          <p:cNvPr id="324" name="Google Shape;324;p18"/>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02</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328" name="Shape 328"/>
        <p:cNvGrpSpPr/>
        <p:nvPr/>
      </p:nvGrpSpPr>
      <p:grpSpPr>
        <a:xfrm>
          <a:off x="0" y="0"/>
          <a:ext cx="0" cy="0"/>
          <a:chOff x="0" y="0"/>
          <a:chExt cx="0" cy="0"/>
        </a:xfrm>
      </p:grpSpPr>
      <p:cxnSp>
        <p:nvCxnSpPr>
          <p:cNvPr id="329" name="Google Shape;329;p19"/>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330" name="Google Shape;330;p19"/>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331" name="Google Shape;331;p19"/>
          <p:cNvSpPr txBox="1"/>
          <p:nvPr/>
        </p:nvSpPr>
        <p:spPr>
          <a:xfrm>
            <a:off x="615900" y="1094663"/>
            <a:ext cx="5917800" cy="3540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GB" sz="1400" u="none" cap="none" strike="noStrike">
                <a:solidFill>
                  <a:schemeClr val="lt1"/>
                </a:solidFill>
                <a:latin typeface="DM Sans"/>
                <a:ea typeface="DM Sans"/>
                <a:cs typeface="DM Sans"/>
                <a:sym typeface="DM Sans"/>
              </a:rPr>
              <a:t>In this activity, you will use the applet at </a:t>
            </a:r>
            <a:r>
              <a:rPr b="0" i="0" lang="en-GB" sz="1400" u="sng" cap="none" strike="noStrike">
                <a:solidFill>
                  <a:schemeClr val="lt1"/>
                </a:solidFill>
                <a:latin typeface="DM Sans"/>
                <a:ea typeface="DM Sans"/>
                <a:cs typeface="DM Sans"/>
                <a:sym typeface="DM Sans"/>
                <a:hlinkClick r:id="rId3">
                  <a:extLst>
                    <a:ext uri="{A12FA001-AC4F-418D-AE19-62706E023703}">
                      <ahyp:hlinkClr val="tx"/>
                    </a:ext>
                  </a:extLst>
                </a:hlinkClick>
              </a:rPr>
              <a:t>www.tinyurl.com/appletCI</a:t>
            </a:r>
            <a:r>
              <a:rPr b="0" i="0" lang="en-GB" sz="1400" u="none" cap="none" strike="noStrike">
                <a:solidFill>
                  <a:schemeClr val="lt1"/>
                </a:solidFill>
                <a:latin typeface="DM Sans"/>
                <a:ea typeface="DM Sans"/>
                <a:cs typeface="DM Sans"/>
                <a:sym typeface="DM Sans"/>
              </a:rPr>
              <a:t> to learn what it means to say we are “95% confident” that our confidence interval captures the true proportion. Set the population proportion to 0.5, the confidence level to 95%, and the sample size to 75. Click “Sample” to choose a simple random sample and display the resulting confidence interval. The confidence interval is displayed as a horizontal line segment with a dot representing the sample proportion in the middle of the interval. The true proportion (p) is the green vertical line. </a:t>
            </a:r>
            <a:endParaRPr b="0" i="0" sz="1400" u="none" cap="none" strike="noStrike">
              <a:solidFill>
                <a:schemeClr val="lt1"/>
              </a:solidFill>
              <a:latin typeface="DM Sans"/>
              <a:ea typeface="DM Sans"/>
              <a:cs typeface="DM Sans"/>
              <a:sym typeface="DM Sans"/>
            </a:endParaRPr>
          </a:p>
          <a:p>
            <a:pPr indent="-317500" lvl="0" marL="457200" marR="0" rtl="0" algn="l">
              <a:lnSpc>
                <a:spcPct val="100000"/>
              </a:lnSpc>
              <a:spcBef>
                <a:spcPts val="1200"/>
              </a:spcBef>
              <a:spcAft>
                <a:spcPts val="0"/>
              </a:spcAft>
              <a:buClr>
                <a:schemeClr val="lt1"/>
              </a:buClr>
              <a:buSzPts val="1400"/>
              <a:buFont typeface="DM Sans"/>
              <a:buChar char="●"/>
            </a:pPr>
            <a:r>
              <a:rPr b="0" i="0" lang="en-GB" sz="1400" u="none" cap="none" strike="noStrike">
                <a:solidFill>
                  <a:schemeClr val="lt1"/>
                </a:solidFill>
                <a:latin typeface="DM Sans"/>
                <a:ea typeface="DM Sans"/>
                <a:cs typeface="DM Sans"/>
                <a:sym typeface="DM Sans"/>
              </a:rPr>
              <a:t>Did the first confidence interval capture the true proportion?</a:t>
            </a:r>
            <a:endParaRPr b="0" i="0" sz="1400" u="none" cap="none" strike="noStrike">
              <a:solidFill>
                <a:schemeClr val="lt1"/>
              </a:solidFill>
              <a:latin typeface="DM Sans"/>
              <a:ea typeface="DM Sans"/>
              <a:cs typeface="DM Sans"/>
              <a:sym typeface="DM Sans"/>
            </a:endParaRPr>
          </a:p>
          <a:p>
            <a:pPr indent="-317500" lvl="0" marL="457200" marR="0" rtl="0" algn="l">
              <a:lnSpc>
                <a:spcPct val="100000"/>
              </a:lnSpc>
              <a:spcBef>
                <a:spcPts val="0"/>
              </a:spcBef>
              <a:spcAft>
                <a:spcPts val="0"/>
              </a:spcAft>
              <a:buClr>
                <a:schemeClr val="lt1"/>
              </a:buClr>
              <a:buSzPts val="1400"/>
              <a:buFont typeface="DM Sans"/>
              <a:buChar char="●"/>
            </a:pPr>
            <a:r>
              <a:rPr b="0" i="0" lang="en-GB" sz="1400" u="none" cap="none" strike="noStrike">
                <a:solidFill>
                  <a:schemeClr val="lt1"/>
                </a:solidFill>
                <a:latin typeface="DM Sans"/>
                <a:ea typeface="DM Sans"/>
                <a:cs typeface="DM Sans"/>
                <a:sym typeface="DM Sans"/>
              </a:rPr>
              <a:t>Repeat this 10 times. How many of the intervals capture the true proportion? </a:t>
            </a:r>
            <a:endParaRPr b="0" i="0" sz="1400" u="none" cap="none" strike="noStrike">
              <a:solidFill>
                <a:schemeClr val="lt1"/>
              </a:solidFill>
              <a:latin typeface="DM Sans"/>
              <a:ea typeface="DM Sans"/>
              <a:cs typeface="DM Sans"/>
              <a:sym typeface="DM Sans"/>
            </a:endParaRPr>
          </a:p>
          <a:p>
            <a:pPr indent="0" lvl="0" marL="0" marR="0" rtl="0" algn="l">
              <a:lnSpc>
                <a:spcPct val="100000"/>
              </a:lnSpc>
              <a:spcBef>
                <a:spcPts val="1200"/>
              </a:spcBef>
              <a:spcAft>
                <a:spcPts val="1200"/>
              </a:spcAft>
              <a:buClr>
                <a:schemeClr val="dk1"/>
              </a:buClr>
              <a:buSzPts val="1100"/>
              <a:buFont typeface="Arial"/>
              <a:buNone/>
            </a:pPr>
            <a:r>
              <a:rPr b="0" i="0" lang="en-GB" sz="1400" u="none" cap="none" strike="noStrike">
                <a:solidFill>
                  <a:schemeClr val="lt1"/>
                </a:solidFill>
                <a:latin typeface="DM Sans"/>
                <a:ea typeface="DM Sans"/>
                <a:cs typeface="DM Sans"/>
                <a:sym typeface="DM Sans"/>
              </a:rPr>
              <a:t>With a partner, explore this applet by generating many confidence intervals for different confidence levels, then again for different sample sizes. Use the “Sample 25” button to generate many confidence intervals at once. </a:t>
            </a:r>
            <a:endParaRPr b="0" i="0" sz="1700" u="none" cap="none" strike="noStrike">
              <a:solidFill>
                <a:schemeClr val="lt1"/>
              </a:solidFill>
              <a:latin typeface="DM Sans"/>
              <a:ea typeface="DM Sans"/>
              <a:cs typeface="DM Sans"/>
              <a:sym typeface="DM Sans"/>
            </a:endParaRPr>
          </a:p>
        </p:txBody>
      </p:sp>
      <p:sp>
        <p:nvSpPr>
          <p:cNvPr id="332" name="Google Shape;332;p19"/>
          <p:cNvSpPr txBox="1"/>
          <p:nvPr/>
        </p:nvSpPr>
        <p:spPr>
          <a:xfrm>
            <a:off x="615900" y="368375"/>
            <a:ext cx="49005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Let’s Do Some Math!</a:t>
            </a:r>
            <a:endParaRPr b="0" i="0" sz="3500" u="none" cap="none" strike="noStrike">
              <a:solidFill>
                <a:srgbClr val="83FBA3"/>
              </a:solidFill>
              <a:latin typeface="Nanum Myeongjo"/>
              <a:ea typeface="Nanum Myeongjo"/>
              <a:cs typeface="Nanum Myeongjo"/>
              <a:sym typeface="Nanum Myeongjo"/>
            </a:endParaRPr>
          </a:p>
        </p:txBody>
      </p:sp>
      <p:sp>
        <p:nvSpPr>
          <p:cNvPr id="333" name="Google Shape;333;p19"/>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4" name="Google Shape;334;p19"/>
          <p:cNvSpPr txBox="1"/>
          <p:nvPr/>
        </p:nvSpPr>
        <p:spPr>
          <a:xfrm>
            <a:off x="6735575" y="2937675"/>
            <a:ext cx="1561500" cy="923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200"/>
              <a:buFont typeface="Arial"/>
              <a:buNone/>
            </a:pPr>
            <a:r>
              <a:rPr b="1" i="0" lang="en-GB" sz="1200" u="none" cap="none" strike="noStrike">
                <a:solidFill>
                  <a:srgbClr val="145758"/>
                </a:solidFill>
                <a:latin typeface="Proxima Nova"/>
                <a:ea typeface="Proxima Nova"/>
                <a:cs typeface="Proxima Nova"/>
                <a:sym typeface="Proxima Nova"/>
              </a:rPr>
              <a:t>Do the task as a student would. Jot down any reflections that you have as you do the math!</a:t>
            </a:r>
            <a:endParaRPr b="1" i="0" sz="1200" u="none" cap="none" strike="noStrike">
              <a:solidFill>
                <a:srgbClr val="145758"/>
              </a:solidFill>
              <a:latin typeface="DM Sans"/>
              <a:ea typeface="DM Sans"/>
              <a:cs typeface="DM Sans"/>
              <a:sym typeface="DM Sans"/>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338" name="Shape 338"/>
        <p:cNvGrpSpPr/>
        <p:nvPr/>
      </p:nvGrpSpPr>
      <p:grpSpPr>
        <a:xfrm>
          <a:off x="0" y="0"/>
          <a:ext cx="0" cy="0"/>
          <a:chOff x="0" y="0"/>
          <a:chExt cx="0" cy="0"/>
        </a:xfrm>
      </p:grpSpPr>
      <p:cxnSp>
        <p:nvCxnSpPr>
          <p:cNvPr id="339" name="Google Shape;339;p20"/>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340" name="Google Shape;340;p20"/>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341" name="Google Shape;341;p20"/>
          <p:cNvSpPr txBox="1"/>
          <p:nvPr/>
        </p:nvSpPr>
        <p:spPr>
          <a:xfrm>
            <a:off x="615900" y="368375"/>
            <a:ext cx="70974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Content and Practice Expectations</a:t>
            </a:r>
            <a:endParaRPr b="0" i="0" sz="3500" u="none" cap="none" strike="noStrike">
              <a:solidFill>
                <a:srgbClr val="83FBA3"/>
              </a:solidFill>
              <a:latin typeface="Nanum Myeongjo"/>
              <a:ea typeface="Nanum Myeongjo"/>
              <a:cs typeface="Nanum Myeongjo"/>
              <a:sym typeface="Nanum Myeongjo"/>
            </a:endParaRPr>
          </a:p>
        </p:txBody>
      </p:sp>
      <p:sp>
        <p:nvSpPr>
          <p:cNvPr id="342" name="Google Shape;342;p20"/>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3" name="Google Shape;343;p20"/>
          <p:cNvSpPr txBox="1"/>
          <p:nvPr/>
        </p:nvSpPr>
        <p:spPr>
          <a:xfrm>
            <a:off x="6735575" y="2976075"/>
            <a:ext cx="1561500" cy="846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rgbClr val="145758"/>
                </a:solidFill>
                <a:latin typeface="DM Sans"/>
                <a:ea typeface="DM Sans"/>
                <a:cs typeface="DM Sans"/>
                <a:sym typeface="DM Sans"/>
              </a:rPr>
              <a:t>Choose 1-2 Content and Practice Expectations that student work could give evidence of.</a:t>
            </a:r>
            <a:endParaRPr b="1" i="0" sz="1100" u="none" cap="none" strike="noStrike">
              <a:solidFill>
                <a:srgbClr val="145758"/>
              </a:solidFill>
              <a:latin typeface="DM Sans"/>
              <a:ea typeface="DM Sans"/>
              <a:cs typeface="DM Sans"/>
              <a:sym typeface="DM Sans"/>
            </a:endParaRPr>
          </a:p>
        </p:txBody>
      </p:sp>
      <p:sp>
        <p:nvSpPr>
          <p:cNvPr id="344" name="Google Shape;344;p20"/>
          <p:cNvSpPr txBox="1"/>
          <p:nvPr/>
        </p:nvSpPr>
        <p:spPr>
          <a:xfrm>
            <a:off x="615900" y="1141350"/>
            <a:ext cx="5917800" cy="446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t/>
            </a:r>
            <a:endParaRPr b="0" i="0" sz="2900" u="none" cap="none" strike="noStrike">
              <a:solidFill>
                <a:schemeClr val="lt1"/>
              </a:solidFill>
              <a:latin typeface="DM Sans"/>
              <a:ea typeface="DM Sans"/>
              <a:cs typeface="DM Sans"/>
              <a:sym typeface="DM Sans"/>
            </a:endParaRPr>
          </a:p>
        </p:txBody>
      </p:sp>
      <p:sp>
        <p:nvSpPr>
          <p:cNvPr id="345" name="Google Shape;345;p20"/>
          <p:cNvSpPr txBox="1"/>
          <p:nvPr/>
        </p:nvSpPr>
        <p:spPr>
          <a:xfrm>
            <a:off x="615900" y="1094663"/>
            <a:ext cx="5917800" cy="3540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GB" sz="1400" u="none" cap="none" strike="noStrike">
                <a:solidFill>
                  <a:schemeClr val="lt1"/>
                </a:solidFill>
                <a:latin typeface="DM Sans"/>
                <a:ea typeface="DM Sans"/>
                <a:cs typeface="DM Sans"/>
                <a:sym typeface="DM Sans"/>
              </a:rPr>
              <a:t>In this activity, you will use the applet at </a:t>
            </a:r>
            <a:r>
              <a:rPr b="0" i="0" lang="en-GB" sz="1400" u="sng" cap="none" strike="noStrike">
                <a:solidFill>
                  <a:schemeClr val="lt1"/>
                </a:solidFill>
                <a:latin typeface="DM Sans"/>
                <a:ea typeface="DM Sans"/>
                <a:cs typeface="DM Sans"/>
                <a:sym typeface="DM Sans"/>
                <a:hlinkClick r:id="rId3">
                  <a:extLst>
                    <a:ext uri="{A12FA001-AC4F-418D-AE19-62706E023703}">
                      <ahyp:hlinkClr val="tx"/>
                    </a:ext>
                  </a:extLst>
                </a:hlinkClick>
              </a:rPr>
              <a:t>www.tinyurl.com/appletCI</a:t>
            </a:r>
            <a:r>
              <a:rPr b="0" i="0" lang="en-GB" sz="1400" u="none" cap="none" strike="noStrike">
                <a:solidFill>
                  <a:schemeClr val="lt1"/>
                </a:solidFill>
                <a:latin typeface="DM Sans"/>
                <a:ea typeface="DM Sans"/>
                <a:cs typeface="DM Sans"/>
                <a:sym typeface="DM Sans"/>
              </a:rPr>
              <a:t> to learn what it means to say we are “95% confident” that our confidence interval captures the true proportion. Set the population proportion to 0.5, the confidence level to 95%, and the sample size to 75. Click “Sample” to choose a simple random sample and display the resulting confidence interval. The confidence interval is displayed as a horizontal line segment with a dot representing the sample proportion in the middle of the interval. The true proportion (p) is the green vertical line. </a:t>
            </a:r>
            <a:endParaRPr b="0" i="0" sz="1400" u="none" cap="none" strike="noStrike">
              <a:solidFill>
                <a:schemeClr val="lt1"/>
              </a:solidFill>
              <a:latin typeface="DM Sans"/>
              <a:ea typeface="DM Sans"/>
              <a:cs typeface="DM Sans"/>
              <a:sym typeface="DM Sans"/>
            </a:endParaRPr>
          </a:p>
          <a:p>
            <a:pPr indent="-317500" lvl="0" marL="457200" marR="0" rtl="0" algn="l">
              <a:lnSpc>
                <a:spcPct val="100000"/>
              </a:lnSpc>
              <a:spcBef>
                <a:spcPts val="1200"/>
              </a:spcBef>
              <a:spcAft>
                <a:spcPts val="0"/>
              </a:spcAft>
              <a:buClr>
                <a:schemeClr val="lt1"/>
              </a:buClr>
              <a:buSzPts val="1400"/>
              <a:buFont typeface="DM Sans"/>
              <a:buChar char="●"/>
            </a:pPr>
            <a:r>
              <a:rPr b="0" i="0" lang="en-GB" sz="1400" u="none" cap="none" strike="noStrike">
                <a:solidFill>
                  <a:schemeClr val="lt1"/>
                </a:solidFill>
                <a:latin typeface="DM Sans"/>
                <a:ea typeface="DM Sans"/>
                <a:cs typeface="DM Sans"/>
                <a:sym typeface="DM Sans"/>
              </a:rPr>
              <a:t>Did the first confidence interval capture the true proportion?</a:t>
            </a:r>
            <a:endParaRPr b="0" i="0" sz="1400" u="none" cap="none" strike="noStrike">
              <a:solidFill>
                <a:schemeClr val="lt1"/>
              </a:solidFill>
              <a:latin typeface="DM Sans"/>
              <a:ea typeface="DM Sans"/>
              <a:cs typeface="DM Sans"/>
              <a:sym typeface="DM Sans"/>
            </a:endParaRPr>
          </a:p>
          <a:p>
            <a:pPr indent="-317500" lvl="0" marL="457200" marR="0" rtl="0" algn="l">
              <a:lnSpc>
                <a:spcPct val="100000"/>
              </a:lnSpc>
              <a:spcBef>
                <a:spcPts val="0"/>
              </a:spcBef>
              <a:spcAft>
                <a:spcPts val="0"/>
              </a:spcAft>
              <a:buClr>
                <a:schemeClr val="lt1"/>
              </a:buClr>
              <a:buSzPts val="1400"/>
              <a:buFont typeface="DM Sans"/>
              <a:buChar char="●"/>
            </a:pPr>
            <a:r>
              <a:rPr b="0" i="0" lang="en-GB" sz="1400" u="none" cap="none" strike="noStrike">
                <a:solidFill>
                  <a:schemeClr val="lt1"/>
                </a:solidFill>
                <a:latin typeface="DM Sans"/>
                <a:ea typeface="DM Sans"/>
                <a:cs typeface="DM Sans"/>
                <a:sym typeface="DM Sans"/>
              </a:rPr>
              <a:t>Repeat this 10 times. How many of the intervals capture the true proportion? </a:t>
            </a:r>
            <a:endParaRPr b="0" i="0" sz="1400" u="none" cap="none" strike="noStrike">
              <a:solidFill>
                <a:schemeClr val="lt1"/>
              </a:solidFill>
              <a:latin typeface="DM Sans"/>
              <a:ea typeface="DM Sans"/>
              <a:cs typeface="DM Sans"/>
              <a:sym typeface="DM Sans"/>
            </a:endParaRPr>
          </a:p>
          <a:p>
            <a:pPr indent="0" lvl="0" marL="0" marR="0" rtl="0" algn="l">
              <a:lnSpc>
                <a:spcPct val="100000"/>
              </a:lnSpc>
              <a:spcBef>
                <a:spcPts val="1200"/>
              </a:spcBef>
              <a:spcAft>
                <a:spcPts val="1200"/>
              </a:spcAft>
              <a:buClr>
                <a:schemeClr val="dk1"/>
              </a:buClr>
              <a:buSzPts val="1100"/>
              <a:buFont typeface="Arial"/>
              <a:buNone/>
            </a:pPr>
            <a:r>
              <a:rPr b="0" i="0" lang="en-GB" sz="1400" u="none" cap="none" strike="noStrike">
                <a:solidFill>
                  <a:schemeClr val="lt1"/>
                </a:solidFill>
                <a:latin typeface="DM Sans"/>
                <a:ea typeface="DM Sans"/>
                <a:cs typeface="DM Sans"/>
                <a:sym typeface="DM Sans"/>
              </a:rPr>
              <a:t>With a partner, explore this applet by generating many confidence intervals for different confidence levels, then again for different sample sizes. Use the “Sample 25” button to generate many confidence intervals at once. </a:t>
            </a:r>
            <a:endParaRPr b="0" i="0" sz="1300" u="none" cap="none" strike="noStrike">
              <a:solidFill>
                <a:schemeClr val="lt1"/>
              </a:solidFill>
              <a:latin typeface="DM Sans"/>
              <a:ea typeface="DM Sans"/>
              <a:cs typeface="DM Sans"/>
              <a:sym typeface="DM Sans"/>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349" name="Shape 349"/>
        <p:cNvGrpSpPr/>
        <p:nvPr/>
      </p:nvGrpSpPr>
      <p:grpSpPr>
        <a:xfrm>
          <a:off x="0" y="0"/>
          <a:ext cx="0" cy="0"/>
          <a:chOff x="0" y="0"/>
          <a:chExt cx="0" cy="0"/>
        </a:xfrm>
      </p:grpSpPr>
      <p:cxnSp>
        <p:nvCxnSpPr>
          <p:cNvPr id="350" name="Google Shape;350;p21"/>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351" name="Google Shape;351;p21"/>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352" name="Google Shape;352;p21"/>
          <p:cNvSpPr txBox="1"/>
          <p:nvPr/>
        </p:nvSpPr>
        <p:spPr>
          <a:xfrm>
            <a:off x="615900" y="368375"/>
            <a:ext cx="70377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Content and Practice Expectations</a:t>
            </a:r>
            <a:endParaRPr b="0" i="0" sz="3500" u="none" cap="none" strike="noStrike">
              <a:solidFill>
                <a:srgbClr val="83FBA3"/>
              </a:solidFill>
              <a:latin typeface="Nanum Myeongjo"/>
              <a:ea typeface="Nanum Myeongjo"/>
              <a:cs typeface="Nanum Myeongjo"/>
              <a:sym typeface="Nanum Myeongjo"/>
            </a:endParaRPr>
          </a:p>
        </p:txBody>
      </p:sp>
      <p:sp>
        <p:nvSpPr>
          <p:cNvPr id="353" name="Google Shape;353;p21"/>
          <p:cNvSpPr/>
          <p:nvPr/>
        </p:nvSpPr>
        <p:spPr>
          <a:xfrm>
            <a:off x="6543275" y="2426325"/>
            <a:ext cx="24318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b="1" i="0" lang="en-GB" sz="1000" u="none" cap="none" strike="noStrike">
                <a:solidFill>
                  <a:srgbClr val="1F1F1F"/>
                </a:solidFill>
                <a:latin typeface="DM Sans"/>
                <a:ea typeface="DM Sans"/>
                <a:cs typeface="DM Sans"/>
                <a:sym typeface="DM Sans"/>
              </a:rPr>
              <a:t>215.b: Use probability distributions to calculate confidence intervals in order to estimate population parameters and interpret these confidence intervals in context.</a:t>
            </a:r>
            <a:endParaRPr b="1" i="0" sz="1400" u="none" cap="none" strike="noStrike">
              <a:solidFill>
                <a:srgbClr val="000000"/>
              </a:solidFill>
              <a:latin typeface="DM Sans"/>
              <a:ea typeface="DM Sans"/>
              <a:cs typeface="DM Sans"/>
              <a:sym typeface="DM Sans"/>
            </a:endParaRPr>
          </a:p>
        </p:txBody>
      </p:sp>
      <p:sp>
        <p:nvSpPr>
          <p:cNvPr id="354" name="Google Shape;354;p21"/>
          <p:cNvSpPr txBox="1"/>
          <p:nvPr/>
        </p:nvSpPr>
        <p:spPr>
          <a:xfrm>
            <a:off x="6735575" y="2856250"/>
            <a:ext cx="1561500" cy="1692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t/>
            </a:r>
            <a:endParaRPr b="1" i="0" sz="1100" u="none" cap="none" strike="noStrike">
              <a:solidFill>
                <a:srgbClr val="145758"/>
              </a:solidFill>
              <a:latin typeface="DM Sans"/>
              <a:ea typeface="DM Sans"/>
              <a:cs typeface="DM Sans"/>
              <a:sym typeface="DM Sans"/>
            </a:endParaRPr>
          </a:p>
        </p:txBody>
      </p:sp>
      <p:sp>
        <p:nvSpPr>
          <p:cNvPr id="355" name="Google Shape;355;p21"/>
          <p:cNvSpPr txBox="1"/>
          <p:nvPr/>
        </p:nvSpPr>
        <p:spPr>
          <a:xfrm>
            <a:off x="615900" y="1141350"/>
            <a:ext cx="5917800" cy="446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t/>
            </a:r>
            <a:endParaRPr b="0" i="0" sz="2900" u="none" cap="none" strike="noStrike">
              <a:solidFill>
                <a:schemeClr val="lt1"/>
              </a:solidFill>
              <a:latin typeface="DM Sans"/>
              <a:ea typeface="DM Sans"/>
              <a:cs typeface="DM Sans"/>
              <a:sym typeface="DM Sans"/>
            </a:endParaRPr>
          </a:p>
        </p:txBody>
      </p:sp>
      <p:sp>
        <p:nvSpPr>
          <p:cNvPr id="356" name="Google Shape;356;p21"/>
          <p:cNvSpPr txBox="1"/>
          <p:nvPr/>
        </p:nvSpPr>
        <p:spPr>
          <a:xfrm>
            <a:off x="615900" y="1094663"/>
            <a:ext cx="5917800" cy="3540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GB" sz="1400" u="none" cap="none" strike="noStrike">
                <a:solidFill>
                  <a:schemeClr val="lt1"/>
                </a:solidFill>
                <a:latin typeface="DM Sans"/>
                <a:ea typeface="DM Sans"/>
                <a:cs typeface="DM Sans"/>
                <a:sym typeface="DM Sans"/>
              </a:rPr>
              <a:t>In this activity, you will use the applet at </a:t>
            </a:r>
            <a:r>
              <a:rPr b="0" i="0" lang="en-GB" sz="1400" u="sng" cap="none" strike="noStrike">
                <a:solidFill>
                  <a:schemeClr val="lt1"/>
                </a:solidFill>
                <a:latin typeface="DM Sans"/>
                <a:ea typeface="DM Sans"/>
                <a:cs typeface="DM Sans"/>
                <a:sym typeface="DM Sans"/>
                <a:hlinkClick r:id="rId3">
                  <a:extLst>
                    <a:ext uri="{A12FA001-AC4F-418D-AE19-62706E023703}">
                      <ahyp:hlinkClr val="tx"/>
                    </a:ext>
                  </a:extLst>
                </a:hlinkClick>
              </a:rPr>
              <a:t>www.tinyurl.com/appletCI</a:t>
            </a:r>
            <a:r>
              <a:rPr b="0" i="0" lang="en-GB" sz="1400" u="none" cap="none" strike="noStrike">
                <a:solidFill>
                  <a:schemeClr val="lt1"/>
                </a:solidFill>
                <a:latin typeface="DM Sans"/>
                <a:ea typeface="DM Sans"/>
                <a:cs typeface="DM Sans"/>
                <a:sym typeface="DM Sans"/>
              </a:rPr>
              <a:t> to learn what it means to say we are “95% confident” that our confidence interval captures the true proportion. Set the population proportion to 0.5, the confidence level to 95%, and the sample size to 75. Click “Sample” to choose a simple random sample and display the resulting confidence interval. The confidence interval is displayed as a horizontal line segment with a dot representing the sample proportion in the middle of the interval. The true proportion (p) is the green vertical line. </a:t>
            </a:r>
            <a:endParaRPr b="0" i="0" sz="1400" u="none" cap="none" strike="noStrike">
              <a:solidFill>
                <a:schemeClr val="lt1"/>
              </a:solidFill>
              <a:latin typeface="DM Sans"/>
              <a:ea typeface="DM Sans"/>
              <a:cs typeface="DM Sans"/>
              <a:sym typeface="DM Sans"/>
            </a:endParaRPr>
          </a:p>
          <a:p>
            <a:pPr indent="-317500" lvl="0" marL="457200" marR="0" rtl="0" algn="l">
              <a:lnSpc>
                <a:spcPct val="100000"/>
              </a:lnSpc>
              <a:spcBef>
                <a:spcPts val="1200"/>
              </a:spcBef>
              <a:spcAft>
                <a:spcPts val="0"/>
              </a:spcAft>
              <a:buClr>
                <a:schemeClr val="lt1"/>
              </a:buClr>
              <a:buSzPts val="1400"/>
              <a:buFont typeface="DM Sans"/>
              <a:buChar char="●"/>
            </a:pPr>
            <a:r>
              <a:rPr b="0" i="0" lang="en-GB" sz="1400" u="none" cap="none" strike="noStrike">
                <a:solidFill>
                  <a:schemeClr val="lt1"/>
                </a:solidFill>
                <a:latin typeface="DM Sans"/>
                <a:ea typeface="DM Sans"/>
                <a:cs typeface="DM Sans"/>
                <a:sym typeface="DM Sans"/>
              </a:rPr>
              <a:t>Did the first confidence interval capture the true proportion?</a:t>
            </a:r>
            <a:endParaRPr b="0" i="0" sz="1400" u="none" cap="none" strike="noStrike">
              <a:solidFill>
                <a:schemeClr val="lt1"/>
              </a:solidFill>
              <a:latin typeface="DM Sans"/>
              <a:ea typeface="DM Sans"/>
              <a:cs typeface="DM Sans"/>
              <a:sym typeface="DM Sans"/>
            </a:endParaRPr>
          </a:p>
          <a:p>
            <a:pPr indent="-317500" lvl="0" marL="457200" marR="0" rtl="0" algn="l">
              <a:lnSpc>
                <a:spcPct val="100000"/>
              </a:lnSpc>
              <a:spcBef>
                <a:spcPts val="0"/>
              </a:spcBef>
              <a:spcAft>
                <a:spcPts val="0"/>
              </a:spcAft>
              <a:buClr>
                <a:schemeClr val="lt1"/>
              </a:buClr>
              <a:buSzPts val="1400"/>
              <a:buFont typeface="DM Sans"/>
              <a:buChar char="●"/>
            </a:pPr>
            <a:r>
              <a:rPr b="0" i="0" lang="en-GB" sz="1400" u="none" cap="none" strike="noStrike">
                <a:solidFill>
                  <a:schemeClr val="lt1"/>
                </a:solidFill>
                <a:latin typeface="DM Sans"/>
                <a:ea typeface="DM Sans"/>
                <a:cs typeface="DM Sans"/>
                <a:sym typeface="DM Sans"/>
              </a:rPr>
              <a:t>Repeat this 10 times. How many of the intervals capture the true proportion? </a:t>
            </a:r>
            <a:endParaRPr b="0" i="0" sz="1400" u="none" cap="none" strike="noStrike">
              <a:solidFill>
                <a:schemeClr val="lt1"/>
              </a:solidFill>
              <a:latin typeface="DM Sans"/>
              <a:ea typeface="DM Sans"/>
              <a:cs typeface="DM Sans"/>
              <a:sym typeface="DM Sans"/>
            </a:endParaRPr>
          </a:p>
          <a:p>
            <a:pPr indent="0" lvl="0" marL="0" marR="0" rtl="0" algn="l">
              <a:lnSpc>
                <a:spcPct val="100000"/>
              </a:lnSpc>
              <a:spcBef>
                <a:spcPts val="1200"/>
              </a:spcBef>
              <a:spcAft>
                <a:spcPts val="1200"/>
              </a:spcAft>
              <a:buClr>
                <a:schemeClr val="dk1"/>
              </a:buClr>
              <a:buSzPts val="1100"/>
              <a:buFont typeface="Arial"/>
              <a:buNone/>
            </a:pPr>
            <a:r>
              <a:rPr b="0" i="0" lang="en-GB" sz="1400" u="none" cap="none" strike="noStrike">
                <a:solidFill>
                  <a:schemeClr val="lt1"/>
                </a:solidFill>
                <a:latin typeface="DM Sans"/>
                <a:ea typeface="DM Sans"/>
                <a:cs typeface="DM Sans"/>
                <a:sym typeface="DM Sans"/>
              </a:rPr>
              <a:t>With a partner, explore this applet by generating many confidence intervals for different confidence levels, then again for different sample sizes. Use the “Sample 25” button to generate many confidence intervals at once. </a:t>
            </a:r>
            <a:endParaRPr b="0" i="0" sz="1300" u="none" cap="none" strike="noStrike">
              <a:solidFill>
                <a:schemeClr val="lt1"/>
              </a:solidFill>
              <a:latin typeface="DM Sans SemiBold"/>
              <a:ea typeface="DM Sans SemiBold"/>
              <a:cs typeface="DM Sans SemiBold"/>
              <a:sym typeface="DM Sans SemiBol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360" name="Shape 360"/>
        <p:cNvGrpSpPr/>
        <p:nvPr/>
      </p:nvGrpSpPr>
      <p:grpSpPr>
        <a:xfrm>
          <a:off x="0" y="0"/>
          <a:ext cx="0" cy="0"/>
          <a:chOff x="0" y="0"/>
          <a:chExt cx="0" cy="0"/>
        </a:xfrm>
      </p:grpSpPr>
      <p:sp>
        <p:nvSpPr>
          <p:cNvPr id="361" name="Google Shape;361;p22"/>
          <p:cNvSpPr txBox="1"/>
          <p:nvPr/>
        </p:nvSpPr>
        <p:spPr>
          <a:xfrm>
            <a:off x="3105100" y="690325"/>
            <a:ext cx="3636300" cy="646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DM Sans"/>
                <a:ea typeface="DM Sans"/>
                <a:cs typeface="DM Sans"/>
                <a:sym typeface="DM Sans"/>
              </a:rPr>
              <a:t>In M215 Inference and Making Conclusions, students will employ the following learning principles: </a:t>
            </a:r>
            <a:endParaRPr b="1" i="0" sz="900" u="none" cap="none" strike="noStrike">
              <a:solidFill>
                <a:schemeClr val="dk1"/>
              </a:solidFill>
              <a:latin typeface="DM Sans"/>
              <a:ea typeface="DM Sans"/>
              <a:cs typeface="DM Sans"/>
              <a:sym typeface="DM Sans"/>
            </a:endParaRPr>
          </a:p>
        </p:txBody>
      </p:sp>
      <p:sp>
        <p:nvSpPr>
          <p:cNvPr id="362" name="Google Shape;362;p22"/>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363" name="Google Shape;363;p22"/>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364" name="Google Shape;364;p22"/>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5" name="Google Shape;365;p22"/>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cxnSp>
        <p:nvCxnSpPr>
          <p:cNvPr id="366" name="Google Shape;366;p22"/>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367" name="Google Shape;367;p22"/>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368" name="Google Shape;368;p22"/>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372" name="Shape 372"/>
        <p:cNvGrpSpPr/>
        <p:nvPr/>
      </p:nvGrpSpPr>
      <p:grpSpPr>
        <a:xfrm>
          <a:off x="0" y="0"/>
          <a:ext cx="0" cy="0"/>
          <a:chOff x="0" y="0"/>
          <a:chExt cx="0" cy="0"/>
        </a:xfrm>
      </p:grpSpPr>
      <p:sp>
        <p:nvSpPr>
          <p:cNvPr id="373" name="Google Shape;373;p23"/>
          <p:cNvSpPr txBox="1"/>
          <p:nvPr/>
        </p:nvSpPr>
        <p:spPr>
          <a:xfrm>
            <a:off x="3105100" y="690325"/>
            <a:ext cx="3636300" cy="646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DM Sans"/>
                <a:ea typeface="DM Sans"/>
                <a:cs typeface="DM Sans"/>
                <a:sym typeface="DM Sans"/>
              </a:rPr>
              <a:t>In M215 Inference and Making Conclusions, students will employ the following learning principles: </a:t>
            </a:r>
            <a:endParaRPr b="1" i="0" sz="900" u="none" cap="none" strike="noStrike">
              <a:solidFill>
                <a:schemeClr val="dk1"/>
              </a:solidFill>
              <a:latin typeface="DM Sans"/>
              <a:ea typeface="DM Sans"/>
              <a:cs typeface="DM Sans"/>
              <a:sym typeface="DM Sans"/>
            </a:endParaRPr>
          </a:p>
        </p:txBody>
      </p:sp>
      <p:sp>
        <p:nvSpPr>
          <p:cNvPr id="374" name="Google Shape;374;p23"/>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375" name="Google Shape;375;p23"/>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376" name="Google Shape;376;p23"/>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377" name="Google Shape;377;p23"/>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378" name="Google Shape;378;p23"/>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379" name="Google Shape;379;p23"/>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380" name="Google Shape;380;p23"/>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
        <p:nvSpPr>
          <p:cNvPr id="381" name="Google Shape;381;p23"/>
          <p:cNvSpPr/>
          <p:nvPr/>
        </p:nvSpPr>
        <p:spPr>
          <a:xfrm>
            <a:off x="6543275" y="25787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100"/>
              <a:buFont typeface="Arial"/>
              <a:buNone/>
            </a:pPr>
            <a:r>
              <a:rPr b="1" i="0" lang="en-GB" sz="1300" u="none" cap="none" strike="noStrike">
                <a:solidFill>
                  <a:srgbClr val="83FBA3"/>
                </a:solidFill>
                <a:latin typeface="Proxima Nova"/>
                <a:ea typeface="Proxima Nova"/>
                <a:cs typeface="Proxima Nova"/>
                <a:sym typeface="Proxima Nova"/>
              </a:rPr>
              <a:t>Which of these principles does this task lend itself to? Which ones can the task be easily adapted to accommodate?</a:t>
            </a:r>
            <a:endParaRPr b="0" i="0" sz="1300" u="none" cap="none" strike="noStrike">
              <a:solidFill>
                <a:srgbClr val="000000"/>
              </a:solidFill>
              <a:latin typeface="Proxima Nova"/>
              <a:ea typeface="Proxima Nova"/>
              <a:cs typeface="Proxima Nova"/>
              <a:sym typeface="Proxima Nova"/>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385" name="Shape 385"/>
        <p:cNvGrpSpPr/>
        <p:nvPr/>
      </p:nvGrpSpPr>
      <p:grpSpPr>
        <a:xfrm>
          <a:off x="0" y="0"/>
          <a:ext cx="0" cy="0"/>
          <a:chOff x="0" y="0"/>
          <a:chExt cx="0" cy="0"/>
        </a:xfrm>
      </p:grpSpPr>
      <p:sp>
        <p:nvSpPr>
          <p:cNvPr id="386" name="Google Shape;386;p24"/>
          <p:cNvSpPr txBox="1"/>
          <p:nvPr/>
        </p:nvSpPr>
        <p:spPr>
          <a:xfrm>
            <a:off x="3105100" y="690325"/>
            <a:ext cx="3636300" cy="646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DM Sans"/>
                <a:ea typeface="DM Sans"/>
                <a:cs typeface="DM Sans"/>
                <a:sym typeface="DM Sans"/>
              </a:rPr>
              <a:t>M215 Inference and Making Conclusions, students will employ the following learning principles: </a:t>
            </a:r>
            <a:endParaRPr b="1" i="0" sz="900" u="none" cap="none" strike="noStrike">
              <a:solidFill>
                <a:schemeClr val="dk1"/>
              </a:solidFill>
              <a:latin typeface="DM Sans"/>
              <a:ea typeface="DM Sans"/>
              <a:cs typeface="DM Sans"/>
              <a:sym typeface="DM Sans"/>
            </a:endParaRPr>
          </a:p>
        </p:txBody>
      </p:sp>
      <p:sp>
        <p:nvSpPr>
          <p:cNvPr id="387" name="Google Shape;387;p24"/>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388" name="Google Shape;388;p24"/>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389" name="Google Shape;389;p24"/>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390" name="Google Shape;390;p24"/>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391" name="Google Shape;391;p24"/>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sp>
        <p:nvSpPr>
          <p:cNvPr id="392" name="Google Shape;392;p24"/>
          <p:cNvSpPr/>
          <p:nvPr/>
        </p:nvSpPr>
        <p:spPr>
          <a:xfrm>
            <a:off x="6543275" y="25787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3" name="Google Shape;393;p24"/>
          <p:cNvSpPr txBox="1"/>
          <p:nvPr/>
        </p:nvSpPr>
        <p:spPr>
          <a:xfrm>
            <a:off x="6739325" y="3235575"/>
            <a:ext cx="1554000" cy="738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83FBA3"/>
                </a:solidFill>
                <a:latin typeface="DM Sans"/>
                <a:ea typeface="DM Sans"/>
                <a:cs typeface="DM Sans"/>
                <a:sym typeface="DM Sans"/>
              </a:rPr>
              <a:t>Share what </a:t>
            </a:r>
            <a:br>
              <a:rPr b="1" i="0" lang="en-GB" sz="1600" u="none" cap="none" strike="noStrike">
                <a:solidFill>
                  <a:srgbClr val="83FBA3"/>
                </a:solidFill>
                <a:latin typeface="DM Sans"/>
                <a:ea typeface="DM Sans"/>
                <a:cs typeface="DM Sans"/>
                <a:sym typeface="DM Sans"/>
              </a:rPr>
            </a:br>
            <a:r>
              <a:rPr b="1" i="0" lang="en-GB" sz="1600" u="none" cap="none" strike="noStrike">
                <a:solidFill>
                  <a:srgbClr val="83FBA3"/>
                </a:solidFill>
                <a:latin typeface="DM Sans"/>
                <a:ea typeface="DM Sans"/>
                <a:cs typeface="DM Sans"/>
                <a:sym typeface="DM Sans"/>
              </a:rPr>
              <a:t>you came up with!</a:t>
            </a:r>
            <a:endParaRPr b="1" i="0" sz="1000" u="none" cap="none" strike="noStrike">
              <a:solidFill>
                <a:srgbClr val="83FBA3"/>
              </a:solidFill>
              <a:latin typeface="DM Sans"/>
              <a:ea typeface="DM Sans"/>
              <a:cs typeface="DM Sans"/>
              <a:sym typeface="DM Sans"/>
            </a:endParaRPr>
          </a:p>
        </p:txBody>
      </p:sp>
      <p:cxnSp>
        <p:nvCxnSpPr>
          <p:cNvPr id="394" name="Google Shape;394;p24"/>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395" name="Google Shape;395;p24"/>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399" name="Shape 399"/>
        <p:cNvGrpSpPr/>
        <p:nvPr/>
      </p:nvGrpSpPr>
      <p:grpSpPr>
        <a:xfrm>
          <a:off x="0" y="0"/>
          <a:ext cx="0" cy="0"/>
          <a:chOff x="0" y="0"/>
          <a:chExt cx="0" cy="0"/>
        </a:xfrm>
      </p:grpSpPr>
      <p:cxnSp>
        <p:nvCxnSpPr>
          <p:cNvPr id="400" name="Google Shape;400;p25"/>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401" name="Google Shape;401;p25"/>
          <p:cNvSpPr txBox="1"/>
          <p:nvPr/>
        </p:nvSpPr>
        <p:spPr>
          <a:xfrm>
            <a:off x="3419850" y="303450"/>
            <a:ext cx="4318200" cy="15759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Task 1: Student Work </a:t>
            </a:r>
            <a:endParaRPr b="0" i="0" sz="5200" u="none" cap="none" strike="noStrike">
              <a:solidFill>
                <a:schemeClr val="dk1"/>
              </a:solidFill>
              <a:latin typeface="Nanum Myeongjo"/>
              <a:ea typeface="Nanum Myeongjo"/>
              <a:cs typeface="Nanum Myeongjo"/>
              <a:sym typeface="Nanum Myeongjo"/>
            </a:endParaRPr>
          </a:p>
        </p:txBody>
      </p:sp>
      <p:sp>
        <p:nvSpPr>
          <p:cNvPr id="402" name="Google Shape;402;p25"/>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03</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6" name="Shape 406"/>
        <p:cNvGrpSpPr/>
        <p:nvPr/>
      </p:nvGrpSpPr>
      <p:grpSpPr>
        <a:xfrm>
          <a:off x="0" y="0"/>
          <a:ext cx="0" cy="0"/>
          <a:chOff x="0" y="0"/>
          <a:chExt cx="0" cy="0"/>
        </a:xfrm>
      </p:grpSpPr>
      <p:sp>
        <p:nvSpPr>
          <p:cNvPr id="407" name="Google Shape;407;g26605745e5f_0_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408" name="Google Shape;408;g26605745e5f_0_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pic>
        <p:nvPicPr>
          <p:cNvPr id="409" name="Google Shape;409;g26605745e5f_0_0"/>
          <p:cNvPicPr preferRelativeResize="0"/>
          <p:nvPr/>
        </p:nvPicPr>
        <p:blipFill>
          <a:blip r:embed="rId3">
            <a:alphaModFix/>
          </a:blip>
          <a:stretch>
            <a:fillRect/>
          </a:stretch>
        </p:blipFill>
        <p:spPr>
          <a:xfrm>
            <a:off x="247650" y="182325"/>
            <a:ext cx="8648700" cy="2057400"/>
          </a:xfrm>
          <a:prstGeom prst="rect">
            <a:avLst/>
          </a:prstGeom>
          <a:noFill/>
          <a:ln>
            <a:noFill/>
          </a:ln>
        </p:spPr>
      </p:pic>
      <p:pic>
        <p:nvPicPr>
          <p:cNvPr id="410" name="Google Shape;410;g26605745e5f_0_0"/>
          <p:cNvPicPr preferRelativeResize="0"/>
          <p:nvPr/>
        </p:nvPicPr>
        <p:blipFill>
          <a:blip r:embed="rId4">
            <a:alphaModFix/>
          </a:blip>
          <a:stretch>
            <a:fillRect/>
          </a:stretch>
        </p:blipFill>
        <p:spPr>
          <a:xfrm>
            <a:off x="528625" y="2319363"/>
            <a:ext cx="8086725" cy="271462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414" name="Shape 414"/>
        <p:cNvGrpSpPr/>
        <p:nvPr/>
      </p:nvGrpSpPr>
      <p:grpSpPr>
        <a:xfrm>
          <a:off x="0" y="0"/>
          <a:ext cx="0" cy="0"/>
          <a:chOff x="0" y="0"/>
          <a:chExt cx="0" cy="0"/>
        </a:xfrm>
      </p:grpSpPr>
      <p:sp>
        <p:nvSpPr>
          <p:cNvPr id="415" name="Google Shape;415;p26"/>
          <p:cNvSpPr txBox="1"/>
          <p:nvPr/>
        </p:nvSpPr>
        <p:spPr>
          <a:xfrm>
            <a:off x="615900" y="2077375"/>
            <a:ext cx="2617200" cy="525000"/>
          </a:xfrm>
          <a:prstGeom prst="rect">
            <a:avLst/>
          </a:prstGeom>
          <a:noFill/>
          <a:ln>
            <a:noFill/>
          </a:ln>
        </p:spPr>
        <p:txBody>
          <a:bodyPr anchorCtr="0" anchor="t" bIns="0" lIns="91425" spcFirstLastPara="1" rIns="0" wrap="square" tIns="0">
            <a:spAutoFit/>
          </a:bodyPr>
          <a:lstStyle/>
          <a:p>
            <a:pPr indent="-82296" lvl="0" marL="82296" marR="0" rtl="0" algn="l">
              <a:lnSpc>
                <a:spcPct val="105000"/>
              </a:lnSpc>
              <a:spcBef>
                <a:spcPts val="1200"/>
              </a:spcBef>
              <a:spcAft>
                <a:spcPts val="0"/>
              </a:spcAft>
              <a:buClr>
                <a:schemeClr val="dk1"/>
              </a:buClr>
              <a:buSzPts val="1100"/>
              <a:buFont typeface="DM Sans"/>
              <a:buChar char="●"/>
            </a:pPr>
            <a:r>
              <a:rPr b="0" i="0" lang="en-GB" sz="1100" u="none" cap="none" strike="noStrike">
                <a:solidFill>
                  <a:schemeClr val="dk1"/>
                </a:solidFill>
                <a:latin typeface="DM Sans"/>
                <a:ea typeface="DM Sans"/>
                <a:cs typeface="DM Sans"/>
                <a:sym typeface="DM Sans"/>
              </a:rPr>
              <a:t>Jot down at least one thing you notice about this piece of student work.  </a:t>
            </a:r>
            <a:endParaRPr b="0" i="0" sz="1100" u="none" cap="none" strike="noStrike">
              <a:solidFill>
                <a:schemeClr val="dk1"/>
              </a:solidFill>
              <a:latin typeface="DM Sans"/>
              <a:ea typeface="DM Sans"/>
              <a:cs typeface="DM Sans"/>
              <a:sym typeface="DM Sans"/>
            </a:endParaRPr>
          </a:p>
        </p:txBody>
      </p:sp>
      <p:sp>
        <p:nvSpPr>
          <p:cNvPr id="416" name="Google Shape;416;p26"/>
          <p:cNvSpPr txBox="1"/>
          <p:nvPr/>
        </p:nvSpPr>
        <p:spPr>
          <a:xfrm>
            <a:off x="615900" y="1764850"/>
            <a:ext cx="2617200" cy="1692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0" i="0" lang="en-GB" sz="1100" u="none" cap="none" strike="noStrike">
                <a:solidFill>
                  <a:schemeClr val="dk1"/>
                </a:solidFill>
                <a:latin typeface="DM Sans Medium"/>
                <a:ea typeface="DM Sans Medium"/>
                <a:cs typeface="DM Sans Medium"/>
                <a:sym typeface="DM Sans Medium"/>
              </a:rPr>
              <a:t>What do you notice? </a:t>
            </a:r>
            <a:endParaRPr b="0" i="0" sz="1100" u="none" cap="none" strike="noStrike">
              <a:solidFill>
                <a:srgbClr val="000000"/>
              </a:solidFill>
              <a:latin typeface="DM Sans Medium"/>
              <a:ea typeface="DM Sans Medium"/>
              <a:cs typeface="DM Sans Medium"/>
              <a:sym typeface="DM Sans Medium"/>
            </a:endParaRPr>
          </a:p>
        </p:txBody>
      </p:sp>
      <p:cxnSp>
        <p:nvCxnSpPr>
          <p:cNvPr id="417" name="Google Shape;417;p26"/>
          <p:cNvCxnSpPr/>
          <p:nvPr/>
        </p:nvCxnSpPr>
        <p:spPr>
          <a:xfrm>
            <a:off x="-2700" y="1482784"/>
            <a:ext cx="9149400" cy="0"/>
          </a:xfrm>
          <a:prstGeom prst="straightConnector1">
            <a:avLst/>
          </a:prstGeom>
          <a:noFill/>
          <a:ln cap="flat" cmpd="sng" w="9525">
            <a:solidFill>
              <a:schemeClr val="dk1"/>
            </a:solidFill>
            <a:prstDash val="solid"/>
            <a:round/>
            <a:headEnd len="sm" w="sm" type="none"/>
            <a:tailEnd len="sm" w="sm" type="none"/>
          </a:ln>
        </p:spPr>
      </p:cxnSp>
      <p:cxnSp>
        <p:nvCxnSpPr>
          <p:cNvPr id="418" name="Google Shape;418;p26"/>
          <p:cNvCxnSpPr/>
          <p:nvPr/>
        </p:nvCxnSpPr>
        <p:spPr>
          <a:xfrm>
            <a:off x="7081850" y="300"/>
            <a:ext cx="0" cy="5141400"/>
          </a:xfrm>
          <a:prstGeom prst="straightConnector1">
            <a:avLst/>
          </a:prstGeom>
          <a:noFill/>
          <a:ln cap="flat" cmpd="sng" w="9525">
            <a:solidFill>
              <a:schemeClr val="dk2"/>
            </a:solidFill>
            <a:prstDash val="solid"/>
            <a:round/>
            <a:headEnd len="sm" w="sm" type="none"/>
            <a:tailEnd len="sm" w="sm" type="none"/>
          </a:ln>
        </p:spPr>
      </p:cxnSp>
      <p:sp>
        <p:nvSpPr>
          <p:cNvPr id="419" name="Google Shape;419;p26"/>
          <p:cNvSpPr txBox="1"/>
          <p:nvPr/>
        </p:nvSpPr>
        <p:spPr>
          <a:xfrm>
            <a:off x="615900" y="303450"/>
            <a:ext cx="5453700" cy="9144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Round 1:What </a:t>
            </a:r>
            <a:br>
              <a:rPr b="0" i="0" lang="en-GB" sz="3300" u="none" cap="none" strike="noStrike">
                <a:solidFill>
                  <a:schemeClr val="dk1"/>
                </a:solidFill>
                <a:latin typeface="Nanum Myeongjo"/>
                <a:ea typeface="Nanum Myeongjo"/>
                <a:cs typeface="Nanum Myeongjo"/>
                <a:sym typeface="Nanum Myeongjo"/>
              </a:rPr>
            </a:br>
            <a:r>
              <a:rPr b="0" i="0" lang="en-GB" sz="3300" u="none" cap="none" strike="noStrike">
                <a:solidFill>
                  <a:schemeClr val="dk1"/>
                </a:solidFill>
                <a:latin typeface="Nanum Myeongjo"/>
                <a:ea typeface="Nanum Myeongjo"/>
                <a:cs typeface="Nanum Myeongjo"/>
                <a:sym typeface="Nanum Myeongjo"/>
              </a:rPr>
              <a:t>do you notice?</a:t>
            </a:r>
            <a:endParaRPr b="0" i="0" sz="3300" u="none" cap="none" strike="noStrike">
              <a:solidFill>
                <a:schemeClr val="dk1"/>
              </a:solidFill>
              <a:latin typeface="Nanum Myeongjo"/>
              <a:ea typeface="Nanum Myeongjo"/>
              <a:cs typeface="Nanum Myeongjo"/>
              <a:sym typeface="Nanum Myeongjo"/>
            </a:endParaRPr>
          </a:p>
        </p:txBody>
      </p:sp>
      <p:sp>
        <p:nvSpPr>
          <p:cNvPr id="420" name="Google Shape;420;p26"/>
          <p:cNvSpPr/>
          <p:nvPr/>
        </p:nvSpPr>
        <p:spPr>
          <a:xfrm>
            <a:off x="843875" y="311715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BDFCD7"/>
                </a:solidFill>
                <a:latin typeface="DM Sans"/>
                <a:ea typeface="DM Sans"/>
                <a:cs typeface="DM Sans"/>
                <a:sym typeface="DM Sans"/>
              </a:rPr>
              <a:t>Come off mute or share in the chat.</a:t>
            </a:r>
            <a:endParaRPr b="1" i="0" sz="1400" u="none" cap="none" strike="noStrike">
              <a:solidFill>
                <a:srgbClr val="BDFCD7"/>
              </a:solidFill>
              <a:latin typeface="DM Sans"/>
              <a:ea typeface="DM Sans"/>
              <a:cs typeface="DM Sans"/>
              <a:sym typeface="DM Sans"/>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424" name="Shape 424"/>
        <p:cNvGrpSpPr/>
        <p:nvPr/>
      </p:nvGrpSpPr>
      <p:grpSpPr>
        <a:xfrm>
          <a:off x="0" y="0"/>
          <a:ext cx="0" cy="0"/>
          <a:chOff x="0" y="0"/>
          <a:chExt cx="0" cy="0"/>
        </a:xfrm>
      </p:grpSpPr>
      <p:sp>
        <p:nvSpPr>
          <p:cNvPr id="425" name="Google Shape;425;p27"/>
          <p:cNvSpPr txBox="1"/>
          <p:nvPr/>
        </p:nvSpPr>
        <p:spPr>
          <a:xfrm>
            <a:off x="615900" y="2077375"/>
            <a:ext cx="2617200" cy="525000"/>
          </a:xfrm>
          <a:prstGeom prst="rect">
            <a:avLst/>
          </a:prstGeom>
          <a:noFill/>
          <a:ln>
            <a:noFill/>
          </a:ln>
        </p:spPr>
        <p:txBody>
          <a:bodyPr anchorCtr="0" anchor="t" bIns="0" lIns="91425" spcFirstLastPara="1" rIns="0" wrap="square" tIns="0">
            <a:spAutoFit/>
          </a:bodyPr>
          <a:lstStyle/>
          <a:p>
            <a:pPr indent="-82296" lvl="0" marL="82296" marR="0" rtl="0" algn="l">
              <a:lnSpc>
                <a:spcPct val="105000"/>
              </a:lnSpc>
              <a:spcBef>
                <a:spcPts val="1200"/>
              </a:spcBef>
              <a:spcAft>
                <a:spcPts val="0"/>
              </a:spcAft>
              <a:buClr>
                <a:schemeClr val="dk1"/>
              </a:buClr>
              <a:buSzPts val="1100"/>
              <a:buFont typeface="DM Sans"/>
              <a:buChar char="●"/>
            </a:pPr>
            <a:r>
              <a:rPr b="0" i="0" lang="en-GB" sz="1100" u="none" cap="none" strike="noStrike">
                <a:solidFill>
                  <a:schemeClr val="dk1"/>
                </a:solidFill>
                <a:latin typeface="DM Sans"/>
                <a:ea typeface="DM Sans"/>
                <a:cs typeface="DM Sans"/>
                <a:sym typeface="DM Sans"/>
              </a:rPr>
              <a:t>Jot down at least one thing you notice about this piece of student work.  </a:t>
            </a:r>
            <a:endParaRPr b="0" i="0" sz="1100" u="none" cap="none" strike="noStrike">
              <a:solidFill>
                <a:schemeClr val="dk1"/>
              </a:solidFill>
              <a:latin typeface="DM Sans"/>
              <a:ea typeface="DM Sans"/>
              <a:cs typeface="DM Sans"/>
              <a:sym typeface="DM Sans"/>
            </a:endParaRPr>
          </a:p>
        </p:txBody>
      </p:sp>
      <p:sp>
        <p:nvSpPr>
          <p:cNvPr id="426" name="Google Shape;426;p27"/>
          <p:cNvSpPr txBox="1"/>
          <p:nvPr/>
        </p:nvSpPr>
        <p:spPr>
          <a:xfrm>
            <a:off x="615900" y="1764850"/>
            <a:ext cx="2617200" cy="1692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0" i="0" lang="en-GB" sz="1100" u="none" cap="none" strike="noStrike">
                <a:solidFill>
                  <a:schemeClr val="dk1"/>
                </a:solidFill>
                <a:latin typeface="DM Sans Medium"/>
                <a:ea typeface="DM Sans Medium"/>
                <a:cs typeface="DM Sans Medium"/>
                <a:sym typeface="DM Sans Medium"/>
              </a:rPr>
              <a:t>What do you notice? </a:t>
            </a:r>
            <a:endParaRPr b="0" i="0" sz="1100" u="none" cap="none" strike="noStrike">
              <a:solidFill>
                <a:srgbClr val="000000"/>
              </a:solidFill>
              <a:latin typeface="DM Sans Medium"/>
              <a:ea typeface="DM Sans Medium"/>
              <a:cs typeface="DM Sans Medium"/>
              <a:sym typeface="DM Sans Medium"/>
            </a:endParaRPr>
          </a:p>
        </p:txBody>
      </p:sp>
      <p:cxnSp>
        <p:nvCxnSpPr>
          <p:cNvPr id="427" name="Google Shape;427;p27"/>
          <p:cNvCxnSpPr/>
          <p:nvPr/>
        </p:nvCxnSpPr>
        <p:spPr>
          <a:xfrm>
            <a:off x="-2700" y="1482784"/>
            <a:ext cx="9149400" cy="0"/>
          </a:xfrm>
          <a:prstGeom prst="straightConnector1">
            <a:avLst/>
          </a:prstGeom>
          <a:noFill/>
          <a:ln cap="flat" cmpd="sng" w="9525">
            <a:solidFill>
              <a:schemeClr val="dk1"/>
            </a:solidFill>
            <a:prstDash val="solid"/>
            <a:round/>
            <a:headEnd len="sm" w="sm" type="none"/>
            <a:tailEnd len="sm" w="sm" type="none"/>
          </a:ln>
        </p:spPr>
      </p:cxnSp>
      <p:cxnSp>
        <p:nvCxnSpPr>
          <p:cNvPr id="428" name="Google Shape;428;p27"/>
          <p:cNvCxnSpPr/>
          <p:nvPr/>
        </p:nvCxnSpPr>
        <p:spPr>
          <a:xfrm>
            <a:off x="7081850" y="300"/>
            <a:ext cx="0" cy="5141400"/>
          </a:xfrm>
          <a:prstGeom prst="straightConnector1">
            <a:avLst/>
          </a:prstGeom>
          <a:noFill/>
          <a:ln cap="flat" cmpd="sng" w="9525">
            <a:solidFill>
              <a:schemeClr val="dk2"/>
            </a:solidFill>
            <a:prstDash val="solid"/>
            <a:round/>
            <a:headEnd len="sm" w="sm" type="none"/>
            <a:tailEnd len="sm" w="sm" type="none"/>
          </a:ln>
        </p:spPr>
      </p:cxnSp>
      <p:sp>
        <p:nvSpPr>
          <p:cNvPr id="429" name="Google Shape;429;p27"/>
          <p:cNvSpPr txBox="1"/>
          <p:nvPr/>
        </p:nvSpPr>
        <p:spPr>
          <a:xfrm>
            <a:off x="615900" y="303450"/>
            <a:ext cx="5453700" cy="9144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Round 1:What </a:t>
            </a:r>
            <a:br>
              <a:rPr b="0" i="0" lang="en-GB" sz="3300" u="none" cap="none" strike="noStrike">
                <a:solidFill>
                  <a:schemeClr val="dk1"/>
                </a:solidFill>
                <a:latin typeface="Nanum Myeongjo"/>
                <a:ea typeface="Nanum Myeongjo"/>
                <a:cs typeface="Nanum Myeongjo"/>
                <a:sym typeface="Nanum Myeongjo"/>
              </a:rPr>
            </a:br>
            <a:r>
              <a:rPr b="0" i="0" lang="en-GB" sz="3300" u="none" cap="none" strike="noStrike">
                <a:solidFill>
                  <a:schemeClr val="dk1"/>
                </a:solidFill>
                <a:latin typeface="Nanum Myeongjo"/>
                <a:ea typeface="Nanum Myeongjo"/>
                <a:cs typeface="Nanum Myeongjo"/>
                <a:sym typeface="Nanum Myeongjo"/>
              </a:rPr>
              <a:t>do you notice?</a:t>
            </a:r>
            <a:endParaRPr b="0" i="0" sz="3300" u="none" cap="none" strike="noStrike">
              <a:solidFill>
                <a:schemeClr val="dk1"/>
              </a:solidFill>
              <a:latin typeface="Nanum Myeongjo"/>
              <a:ea typeface="Nanum Myeongjo"/>
              <a:cs typeface="Nanum Myeongjo"/>
              <a:sym typeface="Nanum Myeongjo"/>
            </a:endParaRPr>
          </a:p>
        </p:txBody>
      </p:sp>
      <p:sp>
        <p:nvSpPr>
          <p:cNvPr id="430" name="Google Shape;430;p27"/>
          <p:cNvSpPr/>
          <p:nvPr/>
        </p:nvSpPr>
        <p:spPr>
          <a:xfrm>
            <a:off x="843875" y="311715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BDFCD7"/>
                </a:solidFill>
                <a:latin typeface="DM Sans"/>
                <a:ea typeface="DM Sans"/>
                <a:cs typeface="DM Sans"/>
                <a:sym typeface="DM Sans"/>
              </a:rPr>
              <a:t>Come off mute or share in the chat.</a:t>
            </a:r>
            <a:endParaRPr b="1" i="0" sz="1400" u="none" cap="none" strike="noStrike">
              <a:solidFill>
                <a:srgbClr val="BDFCD7"/>
              </a:solidFill>
              <a:latin typeface="DM Sans"/>
              <a:ea typeface="DM Sans"/>
              <a:cs typeface="DM Sans"/>
              <a:sym typeface="DM Sans"/>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434" name="Shape 434"/>
        <p:cNvGrpSpPr/>
        <p:nvPr/>
      </p:nvGrpSpPr>
      <p:grpSpPr>
        <a:xfrm>
          <a:off x="0" y="0"/>
          <a:ext cx="0" cy="0"/>
          <a:chOff x="0" y="0"/>
          <a:chExt cx="0" cy="0"/>
        </a:xfrm>
      </p:grpSpPr>
      <p:cxnSp>
        <p:nvCxnSpPr>
          <p:cNvPr id="435" name="Google Shape;435;p28"/>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436" name="Google Shape;436;p28"/>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437" name="Google Shape;437;p28"/>
          <p:cNvSpPr txBox="1"/>
          <p:nvPr/>
        </p:nvSpPr>
        <p:spPr>
          <a:xfrm>
            <a:off x="664600" y="1027825"/>
            <a:ext cx="7924800" cy="33477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chemeClr val="dk1"/>
              </a:buClr>
              <a:buSzPts val="1100"/>
              <a:buFont typeface="Arial"/>
              <a:buNone/>
            </a:pPr>
            <a:r>
              <a:rPr b="0" i="0" lang="en-GB" sz="2300" u="none" cap="none" strike="noStrike">
                <a:solidFill>
                  <a:schemeClr val="lt1"/>
                </a:solidFill>
                <a:latin typeface="DM Sans"/>
                <a:ea typeface="DM Sans"/>
                <a:cs typeface="DM Sans"/>
                <a:sym typeface="DM Sans"/>
              </a:rPr>
              <a:t>Grading echoes the economic framework of testing, presuming that we can encapsulate learning in a number or a letter. Street data reminds us that our primary task as educators is to provide regular feedback to students so they can grow, not to evaluate them in order to anoint them academically capable or not. </a:t>
            </a:r>
            <a:r>
              <a:rPr b="0" i="0" lang="en-GB" sz="2000" u="none" cap="none" strike="noStrike">
                <a:solidFill>
                  <a:schemeClr val="lt1"/>
                </a:solidFill>
                <a:latin typeface="DM Sans"/>
                <a:ea typeface="DM Sans"/>
                <a:cs typeface="DM Sans"/>
                <a:sym typeface="DM Sans"/>
              </a:rPr>
              <a:t>(Safir and Dugan, 2021, p. 135)</a:t>
            </a:r>
            <a:endParaRPr b="0" i="0" sz="2000" u="none" cap="none" strike="noStrike">
              <a:solidFill>
                <a:schemeClr val="lt1"/>
              </a:solidFill>
              <a:latin typeface="DM Sans"/>
              <a:ea typeface="DM Sans"/>
              <a:cs typeface="DM Sans"/>
              <a:sym typeface="DM Sans"/>
            </a:endParaRPr>
          </a:p>
          <a:p>
            <a:pPr indent="0" lvl="0" marL="0" marR="0" rtl="0" algn="l">
              <a:lnSpc>
                <a:spcPct val="115000"/>
              </a:lnSpc>
              <a:spcBef>
                <a:spcPts val="1200"/>
              </a:spcBef>
              <a:spcAft>
                <a:spcPts val="0"/>
              </a:spcAft>
              <a:buClr>
                <a:schemeClr val="dk1"/>
              </a:buClr>
              <a:buSzPts val="1100"/>
              <a:buFont typeface="Arial"/>
              <a:buNone/>
            </a:pPr>
            <a:r>
              <a:rPr b="0" i="0" lang="en-GB" sz="1200" u="none" cap="none" strike="noStrike">
                <a:solidFill>
                  <a:schemeClr val="lt1"/>
                </a:solidFill>
                <a:latin typeface="DM Sans"/>
                <a:ea typeface="DM Sans"/>
                <a:cs typeface="DM Sans"/>
                <a:sym typeface="DM Sans"/>
              </a:rPr>
              <a:t>Source: Safir, Shane, and Jamila Dugan. Street Data: A Next-Generation Model for Equity, Pedagogy, and School Transformation. Corwin, 2021. </a:t>
            </a:r>
            <a:endParaRPr b="0" i="0" sz="2000" u="none" cap="none" strike="noStrike">
              <a:solidFill>
                <a:schemeClr val="lt1"/>
              </a:solidFill>
              <a:latin typeface="DM Sans"/>
              <a:ea typeface="DM Sans"/>
              <a:cs typeface="DM Sans"/>
              <a:sym typeface="DM Sans"/>
            </a:endParaRPr>
          </a:p>
        </p:txBody>
      </p:sp>
      <p:sp>
        <p:nvSpPr>
          <p:cNvPr id="438" name="Google Shape;438;p28"/>
          <p:cNvSpPr txBox="1"/>
          <p:nvPr/>
        </p:nvSpPr>
        <p:spPr>
          <a:xfrm>
            <a:off x="615900" y="368375"/>
            <a:ext cx="76812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Humanizing Assessment</a:t>
            </a:r>
            <a:endParaRPr b="0" i="0" sz="3500" u="none" cap="none" strike="noStrike">
              <a:solidFill>
                <a:srgbClr val="83FBA3"/>
              </a:solidFill>
              <a:latin typeface="Nanum Myeongjo"/>
              <a:ea typeface="Nanum Myeongjo"/>
              <a:cs typeface="Nanum Myeongjo"/>
              <a:sym typeface="Nanum Myeongjo"/>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442" name="Shape 442"/>
        <p:cNvGrpSpPr/>
        <p:nvPr/>
      </p:nvGrpSpPr>
      <p:grpSpPr>
        <a:xfrm>
          <a:off x="0" y="0"/>
          <a:ext cx="0" cy="0"/>
          <a:chOff x="0" y="0"/>
          <a:chExt cx="0" cy="0"/>
        </a:xfrm>
      </p:grpSpPr>
      <p:cxnSp>
        <p:nvCxnSpPr>
          <p:cNvPr id="443" name="Google Shape;443;p29"/>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444" name="Google Shape;444;p29"/>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445" name="Google Shape;445;p29"/>
          <p:cNvSpPr txBox="1"/>
          <p:nvPr/>
        </p:nvSpPr>
        <p:spPr>
          <a:xfrm>
            <a:off x="1613100" y="376226"/>
            <a:ext cx="5917800" cy="5388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1000"/>
              </a:spcAft>
              <a:buClr>
                <a:schemeClr val="dk1"/>
              </a:buClr>
              <a:buSzPts val="1100"/>
              <a:buFont typeface="Arial"/>
              <a:buNone/>
            </a:pPr>
            <a:r>
              <a:rPr b="0" i="0" lang="en-GB" sz="3500" u="none" cap="none" strike="noStrike">
                <a:solidFill>
                  <a:srgbClr val="83FBA3"/>
                </a:solidFill>
                <a:latin typeface="Nanum Myeongjo"/>
                <a:ea typeface="Nanum Myeongjo"/>
                <a:cs typeface="Nanum Myeongjo"/>
                <a:sym typeface="Nanum Myeongjo"/>
              </a:rPr>
              <a:t>Criteria for Success</a:t>
            </a:r>
            <a:endParaRPr b="0" i="0" sz="3500" u="none" cap="none" strike="noStrike">
              <a:solidFill>
                <a:schemeClr val="lt1"/>
              </a:solidFill>
              <a:latin typeface="Nanum Myeongjo"/>
              <a:ea typeface="Nanum Myeongjo"/>
              <a:cs typeface="Nanum Myeongjo"/>
              <a:sym typeface="Nanum Myeongjo"/>
            </a:endParaRPr>
          </a:p>
        </p:txBody>
      </p:sp>
      <p:graphicFrame>
        <p:nvGraphicFramePr>
          <p:cNvPr id="446" name="Google Shape;446;p29"/>
          <p:cNvGraphicFramePr/>
          <p:nvPr/>
        </p:nvGraphicFramePr>
        <p:xfrm>
          <a:off x="1037388" y="1308850"/>
          <a:ext cx="3000000" cy="3000000"/>
        </p:xfrm>
        <a:graphic>
          <a:graphicData uri="http://schemas.openxmlformats.org/drawingml/2006/table">
            <a:tbl>
              <a:tblPr>
                <a:noFill/>
                <a:tableStyleId>{A13A87CC-3E2C-4D23-8EDC-0ED800AD1C22}</a:tableStyleId>
              </a:tblPr>
              <a:tblGrid>
                <a:gridCol w="2677225"/>
                <a:gridCol w="2807825"/>
                <a:gridCol w="1839225"/>
              </a:tblGrid>
              <a:tr h="500025">
                <a:tc>
                  <a:txBody>
                    <a:bodyPr/>
                    <a:lstStyle/>
                    <a:p>
                      <a:pPr indent="0" lvl="0" marL="0" marR="0" rtl="0" algn="l">
                        <a:lnSpc>
                          <a:spcPct val="100000"/>
                        </a:lnSpc>
                        <a:spcBef>
                          <a:spcPts val="0"/>
                        </a:spcBef>
                        <a:spcAft>
                          <a:spcPts val="0"/>
                        </a:spcAft>
                        <a:buClr>
                          <a:srgbClr val="000000"/>
                        </a:buClr>
                        <a:buSzPts val="1200"/>
                        <a:buFont typeface="Arial"/>
                        <a:buNone/>
                      </a:pPr>
                      <a:r>
                        <a:rPr b="1" lang="en-GB" sz="1200" u="none" cap="none" strike="noStrike">
                          <a:latin typeface="DM Sans"/>
                          <a:ea typeface="DM Sans"/>
                          <a:cs typeface="DM Sans"/>
                          <a:sym typeface="DM Sans"/>
                        </a:rPr>
                        <a:t>Conference and Provide Revision Support</a:t>
                      </a:r>
                      <a:endParaRPr b="1" sz="1200" u="none" cap="none" strike="noStrike">
                        <a:latin typeface="DM Sans"/>
                        <a:ea typeface="DM Sans"/>
                        <a:cs typeface="DM Sans"/>
                        <a:sym typeface="DM Sans"/>
                      </a:endParaRPr>
                    </a:p>
                  </a:txBody>
                  <a:tcPr marT="63500" marB="63500" marR="63500" marL="63500">
                    <a:solidFill>
                      <a:srgbClr val="83FBA3"/>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1" lang="en-GB" sz="1200" u="none" cap="none" strike="noStrike">
                          <a:latin typeface="DM Sans"/>
                          <a:ea typeface="DM Sans"/>
                          <a:cs typeface="DM Sans"/>
                          <a:sym typeface="DM Sans"/>
                        </a:rPr>
                        <a:t>Accept with Revision</a:t>
                      </a:r>
                      <a:endParaRPr b="1" sz="1200" u="none" cap="none" strike="noStrike">
                        <a:latin typeface="DM Sans"/>
                        <a:ea typeface="DM Sans"/>
                        <a:cs typeface="DM Sans"/>
                        <a:sym typeface="DM Sans"/>
                      </a:endParaRPr>
                    </a:p>
                  </a:txBody>
                  <a:tcPr marT="63500" marB="63500" marR="63500" marL="63500">
                    <a:lnB cap="flat" cmpd="sng" w="12700">
                      <a:solidFill>
                        <a:srgbClr val="1F1F1F"/>
                      </a:solidFill>
                      <a:prstDash val="solid"/>
                      <a:round/>
                      <a:headEnd len="sm" w="sm" type="none"/>
                      <a:tailEnd len="sm" w="sm" type="none"/>
                    </a:lnB>
                    <a:solidFill>
                      <a:srgbClr val="83FBA3"/>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1" lang="en-GB" sz="1200" u="none" cap="none" strike="noStrike">
                          <a:latin typeface="DM Sans"/>
                          <a:ea typeface="DM Sans"/>
                          <a:cs typeface="DM Sans"/>
                          <a:sym typeface="DM Sans"/>
                        </a:rPr>
                        <a:t>Accept</a:t>
                      </a:r>
                      <a:endParaRPr b="1" sz="1200" u="none" cap="none" strike="noStrike">
                        <a:latin typeface="DM Sans"/>
                        <a:ea typeface="DM Sans"/>
                        <a:cs typeface="DM Sans"/>
                        <a:sym typeface="DM Sans"/>
                      </a:endParaRPr>
                    </a:p>
                  </a:txBody>
                  <a:tcPr marT="63500" marB="63500" marR="63500" marL="63500">
                    <a:solidFill>
                      <a:srgbClr val="83FBA3"/>
                    </a:solidFill>
                  </a:tcPr>
                </a:tc>
              </a:tr>
              <a:tr h="1634625">
                <a:tc>
                  <a:txBody>
                    <a:bodyPr/>
                    <a:lstStyle/>
                    <a:p>
                      <a:pPr indent="0" lvl="0" marL="0" marR="0" rtl="0" algn="l">
                        <a:lnSpc>
                          <a:spcPct val="100000"/>
                        </a:lnSpc>
                        <a:spcBef>
                          <a:spcPts val="0"/>
                        </a:spcBef>
                        <a:spcAft>
                          <a:spcPts val="0"/>
                        </a:spcAft>
                        <a:buClr>
                          <a:srgbClr val="000000"/>
                        </a:buClr>
                        <a:buSzPts val="1300"/>
                        <a:buFont typeface="Arial"/>
                        <a:buNone/>
                      </a:pPr>
                      <a:r>
                        <a:rPr lang="en-GB" sz="1300" u="none" cap="none" strike="noStrike">
                          <a:solidFill>
                            <a:schemeClr val="lt1"/>
                          </a:solidFill>
                          <a:latin typeface="DM Sans"/>
                          <a:ea typeface="DM Sans"/>
                          <a:cs typeface="DM Sans"/>
                          <a:sym typeface="DM Sans"/>
                        </a:rPr>
                        <a:t>The student’s artifact shows an emerging understanding of the expectations of the indicator(s). After conferencing and additional instruction/learning, the student may provide a revised or different artifact as evidence of the indicator(s). </a:t>
                      </a:r>
                      <a:endParaRPr sz="1300" u="none" cap="none" strike="noStrike">
                        <a:solidFill>
                          <a:schemeClr val="lt1"/>
                        </a:solidFill>
                        <a:latin typeface="DM Sans"/>
                        <a:ea typeface="DM Sans"/>
                        <a:cs typeface="DM Sans"/>
                        <a:sym typeface="DM Sans"/>
                      </a:endParaRPr>
                    </a:p>
                  </a:txBody>
                  <a:tcPr marT="63500" marB="63500" marR="63500" marL="63500">
                    <a:lnR cap="flat" cmpd="sng" w="12700">
                      <a:solidFill>
                        <a:srgbClr val="1F1F1F"/>
                      </a:solidFill>
                      <a:prstDash val="solid"/>
                      <a:round/>
                      <a:headEnd len="sm" w="sm" type="none"/>
                      <a:tailEnd len="sm" w="sm" type="none"/>
                    </a:lnR>
                    <a:solidFill>
                      <a:schemeClr val="accent3"/>
                    </a:solidFill>
                  </a:tcPr>
                </a:tc>
                <a:tc>
                  <a:txBody>
                    <a:bodyPr/>
                    <a:lstStyle/>
                    <a:p>
                      <a:pPr indent="0" lvl="0" marL="0" marR="0" rtl="0" algn="l">
                        <a:lnSpc>
                          <a:spcPct val="100000"/>
                        </a:lnSpc>
                        <a:spcBef>
                          <a:spcPts val="0"/>
                        </a:spcBef>
                        <a:spcAft>
                          <a:spcPts val="0"/>
                        </a:spcAft>
                        <a:buClr>
                          <a:srgbClr val="000000"/>
                        </a:buClr>
                        <a:buSzPts val="1300"/>
                        <a:buFont typeface="Arial"/>
                        <a:buNone/>
                      </a:pPr>
                      <a:r>
                        <a:rPr lang="en-GB" sz="1300" u="none" cap="none" strike="noStrike">
                          <a:solidFill>
                            <a:schemeClr val="lt1"/>
                          </a:solidFill>
                          <a:latin typeface="DM Sans"/>
                          <a:ea typeface="DM Sans"/>
                          <a:cs typeface="DM Sans"/>
                          <a:sym typeface="DM Sans"/>
                        </a:rPr>
                        <a:t>The student’s artifact is approaching a full understanding of the expectations of the indicator(s). The artifact may contain execution errors that should be corrected in revision. The student may revise the selected artifact or submit a different artifact.</a:t>
                      </a:r>
                      <a:endParaRPr sz="1300" u="none" cap="none" strike="noStrike">
                        <a:solidFill>
                          <a:schemeClr val="lt1"/>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lnR cap="flat" cmpd="sng" w="12700">
                      <a:solidFill>
                        <a:srgbClr val="1F1F1F"/>
                      </a:solidFill>
                      <a:prstDash val="solid"/>
                      <a:round/>
                      <a:headEnd len="sm" w="sm" type="none"/>
                      <a:tailEnd len="sm" w="sm" type="none"/>
                    </a:lnR>
                    <a:lnT cap="flat" cmpd="sng" w="12700">
                      <a:solidFill>
                        <a:srgbClr val="1F1F1F"/>
                      </a:solidFill>
                      <a:prstDash val="solid"/>
                      <a:round/>
                      <a:headEnd len="sm" w="sm" type="none"/>
                      <a:tailEnd len="sm" w="sm" type="none"/>
                    </a:lnT>
                    <a:lnB cap="flat" cmpd="sng" w="12700">
                      <a:solidFill>
                        <a:srgbClr val="1F1F1F"/>
                      </a:solidFill>
                      <a:prstDash val="solid"/>
                      <a:round/>
                      <a:headEnd len="sm" w="sm" type="none"/>
                      <a:tailEnd len="sm" w="sm" type="none"/>
                    </a:lnB>
                    <a:solidFill>
                      <a:schemeClr val="accent3"/>
                    </a:solidFill>
                  </a:tcPr>
                </a:tc>
                <a:tc>
                  <a:txBody>
                    <a:bodyPr/>
                    <a:lstStyle/>
                    <a:p>
                      <a:pPr indent="0" lvl="0" marL="0" marR="0" rtl="0" algn="l">
                        <a:lnSpc>
                          <a:spcPct val="100000"/>
                        </a:lnSpc>
                        <a:spcBef>
                          <a:spcPts val="0"/>
                        </a:spcBef>
                        <a:spcAft>
                          <a:spcPts val="0"/>
                        </a:spcAft>
                        <a:buClr>
                          <a:srgbClr val="000000"/>
                        </a:buClr>
                        <a:buSzPts val="1300"/>
                        <a:buFont typeface="Arial"/>
                        <a:buNone/>
                      </a:pPr>
                      <a:r>
                        <a:rPr lang="en-GB" sz="1300" u="none" cap="none" strike="noStrike">
                          <a:solidFill>
                            <a:schemeClr val="lt1"/>
                          </a:solidFill>
                          <a:latin typeface="DM Sans"/>
                          <a:ea typeface="DM Sans"/>
                          <a:cs typeface="DM Sans"/>
                          <a:sym typeface="DM Sans"/>
                        </a:rPr>
                        <a:t>The student’s artifact demonstrates evidence that they have met the expectations of the indicator(s).</a:t>
                      </a:r>
                      <a:endParaRPr sz="1300" u="none" cap="none" strike="noStrike">
                        <a:solidFill>
                          <a:schemeClr val="lt1"/>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solidFill>
                      <a:schemeClr val="accent3"/>
                    </a:solidFill>
                  </a:tcPr>
                </a:tc>
              </a:tr>
            </a:tbl>
          </a:graphicData>
        </a:graphic>
      </p:graphicFrame>
      <p:sp>
        <p:nvSpPr>
          <p:cNvPr id="447" name="Google Shape;447;p29"/>
          <p:cNvSpPr/>
          <p:nvPr/>
        </p:nvSpPr>
        <p:spPr>
          <a:xfrm>
            <a:off x="6956600" y="3044050"/>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8" name="Google Shape;448;p29"/>
          <p:cNvSpPr txBox="1"/>
          <p:nvPr/>
        </p:nvSpPr>
        <p:spPr>
          <a:xfrm>
            <a:off x="7148900" y="3763150"/>
            <a:ext cx="1561500" cy="507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rgbClr val="145758"/>
                </a:solidFill>
                <a:latin typeface="Proxima Nova"/>
                <a:ea typeface="Proxima Nova"/>
                <a:cs typeface="Proxima Nova"/>
                <a:sym typeface="Proxima Nova"/>
              </a:rPr>
              <a:t>What resonates with you? What questions surface for you?</a:t>
            </a:r>
            <a:endParaRPr b="1" i="0" sz="1100" u="none" cap="none" strike="noStrike">
              <a:solidFill>
                <a:srgbClr val="145758"/>
              </a:solidFill>
              <a:latin typeface="DM Sans"/>
              <a:ea typeface="DM Sans"/>
              <a:cs typeface="DM Sans"/>
              <a:sym typeface="DM Sans"/>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452" name="Shape 452"/>
        <p:cNvGrpSpPr/>
        <p:nvPr/>
      </p:nvGrpSpPr>
      <p:grpSpPr>
        <a:xfrm>
          <a:off x="0" y="0"/>
          <a:ext cx="0" cy="0"/>
          <a:chOff x="0" y="0"/>
          <a:chExt cx="0" cy="0"/>
        </a:xfrm>
      </p:grpSpPr>
      <p:sp>
        <p:nvSpPr>
          <p:cNvPr id="453" name="Google Shape;453;p30"/>
          <p:cNvSpPr/>
          <p:nvPr/>
        </p:nvSpPr>
        <p:spPr>
          <a:xfrm>
            <a:off x="0" y="0"/>
            <a:ext cx="9144000" cy="8124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4" name="Google Shape;454;p30"/>
          <p:cNvSpPr txBox="1"/>
          <p:nvPr/>
        </p:nvSpPr>
        <p:spPr>
          <a:xfrm>
            <a:off x="345075" y="276625"/>
            <a:ext cx="6553800" cy="2910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2100"/>
              <a:buFont typeface="Arial"/>
              <a:buNone/>
            </a:pPr>
            <a:r>
              <a:rPr b="0" i="0" lang="en-GB" sz="2100" u="none" cap="none" strike="noStrike">
                <a:solidFill>
                  <a:schemeClr val="dk1"/>
                </a:solidFill>
                <a:latin typeface="Nanum Myeongjo"/>
                <a:ea typeface="Nanum Myeongjo"/>
                <a:cs typeface="Nanum Myeongjo"/>
                <a:sym typeface="Nanum Myeongjo"/>
              </a:rPr>
              <a:t>M215 Content and Practice Expectations (CPE)</a:t>
            </a:r>
            <a:endParaRPr b="0" i="0" sz="2100" u="none" cap="none" strike="noStrike">
              <a:solidFill>
                <a:schemeClr val="dk1"/>
              </a:solidFill>
              <a:latin typeface="Nanum Myeongjo"/>
              <a:ea typeface="Nanum Myeongjo"/>
              <a:cs typeface="Nanum Myeongjo"/>
              <a:sym typeface="Nanum Myeongjo"/>
            </a:endParaRPr>
          </a:p>
        </p:txBody>
      </p:sp>
      <p:cxnSp>
        <p:nvCxnSpPr>
          <p:cNvPr id="455" name="Google Shape;455;p30"/>
          <p:cNvCxnSpPr/>
          <p:nvPr/>
        </p:nvCxnSpPr>
        <p:spPr>
          <a:xfrm rot="10800000">
            <a:off x="-4200" y="812375"/>
            <a:ext cx="9152400" cy="0"/>
          </a:xfrm>
          <a:prstGeom prst="straightConnector1">
            <a:avLst/>
          </a:prstGeom>
          <a:noFill/>
          <a:ln cap="flat" cmpd="sng" w="9525">
            <a:solidFill>
              <a:schemeClr val="dk1"/>
            </a:solidFill>
            <a:prstDash val="solid"/>
            <a:round/>
            <a:headEnd len="sm" w="sm" type="none"/>
            <a:tailEnd len="sm" w="sm" type="none"/>
          </a:ln>
        </p:spPr>
      </p:cxnSp>
      <p:graphicFrame>
        <p:nvGraphicFramePr>
          <p:cNvPr id="456" name="Google Shape;456;p30"/>
          <p:cNvGraphicFramePr/>
          <p:nvPr/>
        </p:nvGraphicFramePr>
        <p:xfrm>
          <a:off x="745025" y="1265225"/>
          <a:ext cx="3000000" cy="3000000"/>
        </p:xfrm>
        <a:graphic>
          <a:graphicData uri="http://schemas.openxmlformats.org/drawingml/2006/table">
            <a:tbl>
              <a:tblPr>
                <a:noFill/>
                <a:tableStyleId>{A13A87CC-3E2C-4D23-8EDC-0ED800AD1C22}</a:tableStyleId>
              </a:tblPr>
              <a:tblGrid>
                <a:gridCol w="1293625"/>
                <a:gridCol w="6360325"/>
              </a:tblGrid>
              <a:tr h="521825">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latin typeface="IBM Plex Sans"/>
                          <a:ea typeface="IBM Plex Sans"/>
                          <a:cs typeface="IBM Plex Sans"/>
                          <a:sym typeface="IBM Plex Sans"/>
                        </a:rPr>
                        <a:t>215.a</a:t>
                      </a:r>
                      <a:endParaRPr sz="1100" u="none" cap="none" strike="noStrike">
                        <a:solidFill>
                          <a:srgbClr val="1F1F1F"/>
                        </a:solidFill>
                        <a:latin typeface="IBM Plex Sans"/>
                        <a:ea typeface="IBM Plex Sans"/>
                        <a:cs typeface="IBM Plex Sans"/>
                        <a:sym typeface="IBM Plex Sans"/>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solidFill>
                            <a:srgbClr val="1F1F1F"/>
                          </a:solidFill>
                          <a:latin typeface="IBM Plex Sans"/>
                          <a:ea typeface="IBM Plex Sans"/>
                          <a:cs typeface="IBM Plex Sans"/>
                          <a:sym typeface="IBM Plex Sans"/>
                        </a:rPr>
                        <a:t>Use probability distributions to calculate p-values and interpret these p-values in context.</a:t>
                      </a:r>
                      <a:endParaRPr sz="1100" u="none" cap="none" strike="noStrike">
                        <a:solidFill>
                          <a:srgbClr val="1F1F1F"/>
                        </a:solidFill>
                        <a:latin typeface="IBM Plex Sans"/>
                        <a:ea typeface="IBM Plex Sans"/>
                        <a:cs typeface="IBM Plex Sans"/>
                        <a:sym typeface="IBM Plex Sans"/>
                      </a:endParaRPr>
                    </a:p>
                  </a:txBody>
                  <a:tcPr marT="63500" marB="63500" marR="63500" marL="63500"/>
                </a:tc>
              </a:tr>
              <a:tr h="521825">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latin typeface="IBM Plex Sans"/>
                          <a:ea typeface="IBM Plex Sans"/>
                          <a:cs typeface="IBM Plex Sans"/>
                          <a:sym typeface="IBM Plex Sans"/>
                        </a:rPr>
                        <a:t>215.b</a:t>
                      </a:r>
                      <a:endParaRPr sz="1100" u="none" cap="none" strike="noStrike">
                        <a:solidFill>
                          <a:srgbClr val="1F1F1F"/>
                        </a:solidFill>
                        <a:latin typeface="IBM Plex Sans"/>
                        <a:ea typeface="IBM Plex Sans"/>
                        <a:cs typeface="IBM Plex Sans"/>
                        <a:sym typeface="IBM Plex Sans"/>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solidFill>
                            <a:srgbClr val="1F1F1F"/>
                          </a:solidFill>
                          <a:latin typeface="IBM Plex Sans"/>
                          <a:ea typeface="IBM Plex Sans"/>
                          <a:cs typeface="IBM Plex Sans"/>
                          <a:sym typeface="IBM Plex Sans"/>
                        </a:rPr>
                        <a:t>Use probability distributions to calculate confidence intervals in order to estimate population parameters and interpret these confidence intervals in context.</a:t>
                      </a:r>
                      <a:endParaRPr sz="1100" u="none" cap="none" strike="noStrike">
                        <a:solidFill>
                          <a:srgbClr val="1F1F1F"/>
                        </a:solidFill>
                        <a:latin typeface="IBM Plex Sans"/>
                        <a:ea typeface="IBM Plex Sans"/>
                        <a:cs typeface="IBM Plex Sans"/>
                        <a:sym typeface="IBM Plex Sans"/>
                      </a:endParaRPr>
                    </a:p>
                  </a:txBody>
                  <a:tcPr marT="63500" marB="63500" marR="63500" marL="63500"/>
                </a:tc>
              </a:tr>
              <a:tr h="331425">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latin typeface="IBM Plex Sans"/>
                          <a:ea typeface="IBM Plex Sans"/>
                          <a:cs typeface="IBM Plex Sans"/>
                          <a:sym typeface="IBM Plex Sans"/>
                        </a:rPr>
                        <a:t>215.c</a:t>
                      </a:r>
                      <a:endParaRPr sz="1100" u="none" cap="none" strike="noStrike">
                        <a:solidFill>
                          <a:srgbClr val="1F1F1F"/>
                        </a:solidFill>
                        <a:latin typeface="IBM Plex Sans"/>
                        <a:ea typeface="IBM Plex Sans"/>
                        <a:cs typeface="IBM Plex Sans"/>
                        <a:sym typeface="IBM Plex Sans"/>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solidFill>
                            <a:srgbClr val="1F1F1F"/>
                          </a:solidFill>
                          <a:latin typeface="IBM Plex Sans"/>
                          <a:ea typeface="IBM Plex Sans"/>
                          <a:cs typeface="IBM Plex Sans"/>
                          <a:sym typeface="IBM Plex Sans"/>
                        </a:rPr>
                        <a:t>Conduct informal inference testing for quantitative and categorical data.</a:t>
                      </a:r>
                      <a:endParaRPr sz="1100" u="none" cap="none" strike="noStrike">
                        <a:solidFill>
                          <a:srgbClr val="1F1F1F"/>
                        </a:solidFill>
                        <a:latin typeface="IBM Plex Sans"/>
                        <a:ea typeface="IBM Plex Sans"/>
                        <a:cs typeface="IBM Plex Sans"/>
                        <a:sym typeface="IBM Plex Sans"/>
                      </a:endParaRPr>
                    </a:p>
                  </a:txBody>
                  <a:tcPr marT="63500" marB="63500" marR="63500" marL="63500"/>
                </a:tc>
              </a:tr>
              <a:tr h="331425">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latin typeface="IBM Plex Sans"/>
                          <a:ea typeface="IBM Plex Sans"/>
                          <a:cs typeface="IBM Plex Sans"/>
                          <a:sym typeface="IBM Plex Sans"/>
                        </a:rPr>
                        <a:t>215.d</a:t>
                      </a:r>
                      <a:endParaRPr sz="1100" u="none" cap="none" strike="noStrike">
                        <a:solidFill>
                          <a:srgbClr val="1F1F1F"/>
                        </a:solidFill>
                        <a:latin typeface="IBM Plex Sans"/>
                        <a:ea typeface="IBM Plex Sans"/>
                        <a:cs typeface="IBM Plex Sans"/>
                        <a:sym typeface="IBM Plex Sans"/>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solidFill>
                            <a:srgbClr val="1F1F1F"/>
                          </a:solidFill>
                          <a:latin typeface="IBM Plex Sans"/>
                          <a:ea typeface="IBM Plex Sans"/>
                          <a:cs typeface="IBM Plex Sans"/>
                          <a:sym typeface="IBM Plex Sans"/>
                        </a:rPr>
                        <a:t>Use bootstrapping to estimate population parameters.</a:t>
                      </a:r>
                      <a:endParaRPr sz="1100" u="none" cap="none" strike="noStrike">
                        <a:solidFill>
                          <a:srgbClr val="1F1F1F"/>
                        </a:solidFill>
                        <a:latin typeface="IBM Plex Sans"/>
                        <a:ea typeface="IBM Plex Sans"/>
                        <a:cs typeface="IBM Plex Sans"/>
                        <a:sym typeface="IBM Plex Sans"/>
                      </a:endParaRPr>
                    </a:p>
                  </a:txBody>
                  <a:tcPr marT="63500" marB="63500" marR="63500" marL="63500"/>
                </a:tc>
              </a:tr>
              <a:tr h="331425">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latin typeface="IBM Plex Sans"/>
                          <a:ea typeface="IBM Plex Sans"/>
                          <a:cs typeface="IBM Plex Sans"/>
                          <a:sym typeface="IBM Plex Sans"/>
                        </a:rPr>
                        <a:t>215.e</a:t>
                      </a:r>
                      <a:endParaRPr sz="1100" u="none" cap="none" strike="noStrike">
                        <a:solidFill>
                          <a:srgbClr val="1F1F1F"/>
                        </a:solidFill>
                        <a:latin typeface="IBM Plex Sans"/>
                        <a:ea typeface="IBM Plex Sans"/>
                        <a:cs typeface="IBM Plex Sans"/>
                        <a:sym typeface="IBM Plex Sans"/>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solidFill>
                            <a:srgbClr val="1F1F1F"/>
                          </a:solidFill>
                          <a:latin typeface="IBM Plex Sans"/>
                          <a:ea typeface="IBM Plex Sans"/>
                          <a:cs typeface="IBM Plex Sans"/>
                          <a:sym typeface="IBM Plex Sans"/>
                        </a:rPr>
                        <a:t>Make appropriate conclusions about study results using aspects of the study design.</a:t>
                      </a:r>
                      <a:endParaRPr sz="1100" u="none" cap="none" strike="noStrike">
                        <a:solidFill>
                          <a:srgbClr val="1F1F1F"/>
                        </a:solidFill>
                        <a:latin typeface="IBM Plex Sans"/>
                        <a:ea typeface="IBM Plex Sans"/>
                        <a:cs typeface="IBM Plex Sans"/>
                        <a:sym typeface="IBM Plex Sans"/>
                      </a:endParaRPr>
                    </a:p>
                  </a:txBody>
                  <a:tcPr marT="63500" marB="63500" marR="63500" marL="63500"/>
                </a:tc>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460" name="Shape 460"/>
        <p:cNvGrpSpPr/>
        <p:nvPr/>
      </p:nvGrpSpPr>
      <p:grpSpPr>
        <a:xfrm>
          <a:off x="0" y="0"/>
          <a:ext cx="0" cy="0"/>
          <a:chOff x="0" y="0"/>
          <a:chExt cx="0" cy="0"/>
        </a:xfrm>
      </p:grpSpPr>
      <p:cxnSp>
        <p:nvCxnSpPr>
          <p:cNvPr id="461" name="Google Shape;461;p31"/>
          <p:cNvCxnSpPr/>
          <p:nvPr/>
        </p:nvCxnSpPr>
        <p:spPr>
          <a:xfrm>
            <a:off x="6900" y="1085975"/>
            <a:ext cx="9152400" cy="0"/>
          </a:xfrm>
          <a:prstGeom prst="straightConnector1">
            <a:avLst/>
          </a:prstGeom>
          <a:noFill/>
          <a:ln cap="flat" cmpd="sng" w="9525">
            <a:solidFill>
              <a:srgbClr val="000000"/>
            </a:solidFill>
            <a:prstDash val="solid"/>
            <a:round/>
            <a:headEnd len="sm" w="sm" type="none"/>
            <a:tailEnd len="sm" w="sm" type="none"/>
          </a:ln>
        </p:spPr>
      </p:cxnSp>
      <p:sp>
        <p:nvSpPr>
          <p:cNvPr id="462" name="Google Shape;462;p31"/>
          <p:cNvSpPr txBox="1"/>
          <p:nvPr/>
        </p:nvSpPr>
        <p:spPr>
          <a:xfrm>
            <a:off x="3120200" y="608950"/>
            <a:ext cx="5396400" cy="215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DM Sans"/>
                <a:ea typeface="DM Sans"/>
                <a:cs typeface="DM Sans"/>
                <a:sym typeface="DM Sans"/>
              </a:rPr>
              <a:t>Let’s examine some work together:</a:t>
            </a:r>
            <a:endParaRPr b="1" i="0" sz="1400" u="none" cap="none" strike="noStrike">
              <a:solidFill>
                <a:schemeClr val="dk1"/>
              </a:solidFill>
              <a:latin typeface="DM Sans"/>
              <a:ea typeface="DM Sans"/>
              <a:cs typeface="DM Sans"/>
              <a:sym typeface="DM Sans"/>
            </a:endParaRPr>
          </a:p>
        </p:txBody>
      </p:sp>
      <p:cxnSp>
        <p:nvCxnSpPr>
          <p:cNvPr id="463" name="Google Shape;463;p31"/>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464" name="Google Shape;464;p31"/>
          <p:cNvSpPr/>
          <p:nvPr/>
        </p:nvSpPr>
        <p:spPr>
          <a:xfrm>
            <a:off x="0" y="0"/>
            <a:ext cx="27966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465" name="Google Shape;465;p31"/>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466" name="Google Shape;466;p31"/>
          <p:cNvCxnSpPr/>
          <p:nvPr/>
        </p:nvCxnSpPr>
        <p:spPr>
          <a:xfrm>
            <a:off x="2796525"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467" name="Google Shape;467;p31"/>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468" name="Google Shape;468;p31"/>
          <p:cNvSpPr txBox="1"/>
          <p:nvPr/>
        </p:nvSpPr>
        <p:spPr>
          <a:xfrm>
            <a:off x="325175" y="647000"/>
            <a:ext cx="2169900" cy="20319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Round 2:</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What evidence of learning is there?</a:t>
            </a:r>
            <a:endParaRPr b="0" i="0" sz="3300" u="none" cap="none" strike="noStrike">
              <a:solidFill>
                <a:schemeClr val="dk1"/>
              </a:solidFill>
              <a:latin typeface="Nanum Myeongjo"/>
              <a:ea typeface="Nanum Myeongjo"/>
              <a:cs typeface="Nanum Myeongjo"/>
              <a:sym typeface="Nanum Myeongjo"/>
            </a:endParaRPr>
          </a:p>
        </p:txBody>
      </p:sp>
      <p:sp>
        <p:nvSpPr>
          <p:cNvPr id="469" name="Google Shape;469;p31"/>
          <p:cNvSpPr txBox="1"/>
          <p:nvPr/>
        </p:nvSpPr>
        <p:spPr>
          <a:xfrm>
            <a:off x="325175" y="2843600"/>
            <a:ext cx="2169900" cy="769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GB" sz="1000" u="none" cap="none" strike="noStrike">
                <a:solidFill>
                  <a:srgbClr val="1F1F1F"/>
                </a:solidFill>
                <a:latin typeface="DM Sans"/>
                <a:ea typeface="DM Sans"/>
                <a:cs typeface="DM Sans"/>
                <a:sym typeface="DM Sans"/>
              </a:rPr>
              <a:t>215.b: Use probability distributions to calculate confidence intervals in order to estimate population parameters and interpret these confidence intervals in context.</a:t>
            </a:r>
            <a:endParaRPr b="1" i="0" sz="1000" u="none" cap="none" strike="noStrike">
              <a:solidFill>
                <a:schemeClr val="dk1"/>
              </a:solidFill>
              <a:latin typeface="DM Sans"/>
              <a:ea typeface="DM Sans"/>
              <a:cs typeface="DM Sans"/>
              <a:sym typeface="DM Sans"/>
            </a:endParaRPr>
          </a:p>
        </p:txBody>
      </p:sp>
      <p:cxnSp>
        <p:nvCxnSpPr>
          <p:cNvPr id="470" name="Google Shape;470;p31"/>
          <p:cNvCxnSpPr/>
          <p:nvPr/>
        </p:nvCxnSpPr>
        <p:spPr>
          <a:xfrm>
            <a:off x="4885475" y="1085975"/>
            <a:ext cx="0" cy="3745500"/>
          </a:xfrm>
          <a:prstGeom prst="straightConnector1">
            <a:avLst/>
          </a:prstGeom>
          <a:noFill/>
          <a:ln cap="flat" cmpd="sng" w="9525">
            <a:solidFill>
              <a:schemeClr val="dk1"/>
            </a:solidFill>
            <a:prstDash val="solid"/>
            <a:round/>
            <a:headEnd len="sm" w="sm" type="none"/>
            <a:tailEnd len="sm" w="sm" type="none"/>
          </a:ln>
        </p:spPr>
      </p:cxnSp>
      <p:cxnSp>
        <p:nvCxnSpPr>
          <p:cNvPr id="471" name="Google Shape;471;p31"/>
          <p:cNvCxnSpPr/>
          <p:nvPr/>
        </p:nvCxnSpPr>
        <p:spPr>
          <a:xfrm>
            <a:off x="6898225" y="1085975"/>
            <a:ext cx="0" cy="3745500"/>
          </a:xfrm>
          <a:prstGeom prst="straightConnector1">
            <a:avLst/>
          </a:prstGeom>
          <a:noFill/>
          <a:ln cap="flat" cmpd="sng" w="9525">
            <a:solidFill>
              <a:schemeClr val="dk1"/>
            </a:solidFill>
            <a:prstDash val="solid"/>
            <a:round/>
            <a:headEnd len="sm" w="sm" type="none"/>
            <a:tailEnd len="sm" w="sm" type="none"/>
          </a:ln>
        </p:spPr>
      </p:cxnSp>
      <p:sp>
        <p:nvSpPr>
          <p:cNvPr id="472" name="Google Shape;472;p31"/>
          <p:cNvSpPr txBox="1"/>
          <p:nvPr/>
        </p:nvSpPr>
        <p:spPr>
          <a:xfrm>
            <a:off x="3008088" y="1262550"/>
            <a:ext cx="1665900" cy="2342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GB" sz="1000" u="none" cap="none" strike="noStrike">
                <a:solidFill>
                  <a:srgbClr val="000000"/>
                </a:solidFill>
                <a:latin typeface="DM Sans"/>
                <a:ea typeface="DM Sans"/>
                <a:cs typeface="DM Sans"/>
                <a:sym typeface="DM Sans"/>
              </a:rPr>
              <a:t>Conference and Provide Revision Support</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rgbClr val="000000"/>
              </a:buClr>
              <a:buSzPts val="1000"/>
              <a:buFont typeface="Arial"/>
              <a:buNone/>
            </a:pPr>
            <a:r>
              <a:rPr b="0" i="0" lang="en-GB" sz="1000" u="none" cap="none" strike="noStrike">
                <a:solidFill>
                  <a:srgbClr val="000000"/>
                </a:solidFill>
                <a:latin typeface="DM Sans"/>
                <a:ea typeface="DM Sans"/>
                <a:cs typeface="DM Sans"/>
                <a:sym typeface="DM Sans"/>
              </a:rPr>
              <a:t>The student’s artifact shows evidence of an emerging understanding of the expectations of the indicator(s). After conferencing and additional instruction/learning, the student may provide a revised or different artifact as evidence of the indicator(s).</a:t>
            </a:r>
            <a:endParaRPr b="0" i="0" sz="1000" u="none" cap="none" strike="noStrike">
              <a:solidFill>
                <a:srgbClr val="000000"/>
              </a:solidFill>
              <a:latin typeface="DM Sans"/>
              <a:ea typeface="DM Sans"/>
              <a:cs typeface="DM Sans"/>
              <a:sym typeface="DM Sans"/>
            </a:endParaRPr>
          </a:p>
        </p:txBody>
      </p:sp>
      <p:sp>
        <p:nvSpPr>
          <p:cNvPr id="473" name="Google Shape;473;p31"/>
          <p:cNvSpPr txBox="1"/>
          <p:nvPr/>
        </p:nvSpPr>
        <p:spPr>
          <a:xfrm>
            <a:off x="5058900" y="1262550"/>
            <a:ext cx="1665900" cy="2165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GB" sz="1000" u="none" cap="none" strike="noStrike">
                <a:solidFill>
                  <a:srgbClr val="000000"/>
                </a:solidFill>
                <a:latin typeface="DM Sans"/>
                <a:ea typeface="DM Sans"/>
                <a:cs typeface="DM Sans"/>
                <a:sym typeface="DM Sans"/>
              </a:rPr>
              <a:t>Accept with Revision</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rgbClr val="000000"/>
              </a:buClr>
              <a:buSzPts val="1000"/>
              <a:buFont typeface="Arial"/>
              <a:buNone/>
            </a:pPr>
            <a:r>
              <a:rPr b="0" i="0" lang="en-GB" sz="1000" u="none" cap="none" strike="noStrike">
                <a:solidFill>
                  <a:srgbClr val="000000"/>
                </a:solidFill>
                <a:latin typeface="DM Sans"/>
                <a:ea typeface="DM Sans"/>
                <a:cs typeface="DM Sans"/>
                <a:sym typeface="DM Sans"/>
              </a:rPr>
              <a:t>The student’s artifact shows evidence of approaching a full understanding of the expectations of the indicator(s). The artifact may contain execution errors that should be corrected in revision. The student may revise the selected artifact or submit a different artifact.</a:t>
            </a:r>
            <a:endParaRPr b="0" i="0" sz="1000" u="none" cap="none" strike="noStrike">
              <a:solidFill>
                <a:srgbClr val="000000"/>
              </a:solidFill>
              <a:latin typeface="DM Sans"/>
              <a:ea typeface="DM Sans"/>
              <a:cs typeface="DM Sans"/>
              <a:sym typeface="DM Sans"/>
            </a:endParaRPr>
          </a:p>
        </p:txBody>
      </p:sp>
      <p:sp>
        <p:nvSpPr>
          <p:cNvPr id="474" name="Google Shape;474;p31"/>
          <p:cNvSpPr txBox="1"/>
          <p:nvPr/>
        </p:nvSpPr>
        <p:spPr>
          <a:xfrm>
            <a:off x="7071650" y="1262550"/>
            <a:ext cx="1665900" cy="1103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GB" sz="1000" u="none" cap="none" strike="noStrike">
                <a:solidFill>
                  <a:srgbClr val="000000"/>
                </a:solidFill>
                <a:latin typeface="DM Sans"/>
                <a:ea typeface="DM Sans"/>
                <a:cs typeface="DM Sans"/>
                <a:sym typeface="DM Sans"/>
              </a:rPr>
              <a:t>Accept </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rgbClr val="000000"/>
              </a:buClr>
              <a:buSzPts val="1000"/>
              <a:buFont typeface="Arial"/>
              <a:buNone/>
            </a:pPr>
            <a:r>
              <a:rPr b="0" i="0" lang="en-GB" sz="1000" u="none" cap="none" strike="noStrike">
                <a:solidFill>
                  <a:srgbClr val="000000"/>
                </a:solidFill>
                <a:latin typeface="DM Sans"/>
                <a:ea typeface="DM Sans"/>
                <a:cs typeface="DM Sans"/>
                <a:sym typeface="DM Sans"/>
              </a:rPr>
              <a:t>The student’s artifact demonstrates evidence </a:t>
            </a:r>
            <a:br>
              <a:rPr b="0" i="0" lang="en-GB" sz="1000" u="none" cap="none" strike="noStrike">
                <a:solidFill>
                  <a:srgbClr val="000000"/>
                </a:solidFill>
                <a:latin typeface="DM Sans"/>
                <a:ea typeface="DM Sans"/>
                <a:cs typeface="DM Sans"/>
                <a:sym typeface="DM Sans"/>
              </a:rPr>
            </a:br>
            <a:r>
              <a:rPr b="0" i="0" lang="en-GB" sz="1000" u="none" cap="none" strike="noStrike">
                <a:solidFill>
                  <a:srgbClr val="000000"/>
                </a:solidFill>
                <a:latin typeface="DM Sans"/>
                <a:ea typeface="DM Sans"/>
                <a:cs typeface="DM Sans"/>
                <a:sym typeface="DM Sans"/>
              </a:rPr>
              <a:t>that they have met the expectations of the indicator(s).</a:t>
            </a:r>
            <a:endParaRPr b="0" i="0" sz="1000" u="none" cap="none" strike="noStrike">
              <a:solidFill>
                <a:srgbClr val="000000"/>
              </a:solidFill>
              <a:latin typeface="DM Sans"/>
              <a:ea typeface="DM Sans"/>
              <a:cs typeface="DM Sans"/>
              <a:sym typeface="DM Sans"/>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478" name="Shape 478"/>
        <p:cNvGrpSpPr/>
        <p:nvPr/>
      </p:nvGrpSpPr>
      <p:grpSpPr>
        <a:xfrm>
          <a:off x="0" y="0"/>
          <a:ext cx="0" cy="0"/>
          <a:chOff x="0" y="0"/>
          <a:chExt cx="0" cy="0"/>
        </a:xfrm>
      </p:grpSpPr>
      <p:cxnSp>
        <p:nvCxnSpPr>
          <p:cNvPr id="479" name="Google Shape;479;p32"/>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480" name="Google Shape;480;p32"/>
          <p:cNvSpPr txBox="1"/>
          <p:nvPr/>
        </p:nvSpPr>
        <p:spPr>
          <a:xfrm>
            <a:off x="615900" y="303450"/>
            <a:ext cx="50679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Examining Student Work</a:t>
            </a:r>
            <a:endParaRPr b="0" i="0" sz="3300" u="none" cap="none" strike="noStrike">
              <a:solidFill>
                <a:schemeClr val="dk1"/>
              </a:solidFill>
              <a:latin typeface="Nanum Myeongjo"/>
              <a:ea typeface="Nanum Myeongjo"/>
              <a:cs typeface="Nanum Myeongjo"/>
              <a:sym typeface="Nanum Myeongjo"/>
            </a:endParaRPr>
          </a:p>
        </p:txBody>
      </p:sp>
      <p:cxnSp>
        <p:nvCxnSpPr>
          <p:cNvPr id="481" name="Google Shape;481;p32"/>
          <p:cNvCxnSpPr/>
          <p:nvPr/>
        </p:nvCxnSpPr>
        <p:spPr>
          <a:xfrm>
            <a:off x="5674175" y="300"/>
            <a:ext cx="0" cy="5141400"/>
          </a:xfrm>
          <a:prstGeom prst="straightConnector1">
            <a:avLst/>
          </a:prstGeom>
          <a:noFill/>
          <a:ln cap="flat" cmpd="sng" w="9525">
            <a:solidFill>
              <a:schemeClr val="dk2"/>
            </a:solidFill>
            <a:prstDash val="solid"/>
            <a:round/>
            <a:headEnd len="sm" w="sm" type="none"/>
            <a:tailEnd len="sm" w="sm" type="none"/>
          </a:ln>
        </p:spPr>
      </p:cxnSp>
      <p:pic>
        <p:nvPicPr>
          <p:cNvPr id="482" name="Google Shape;482;p32"/>
          <p:cNvPicPr preferRelativeResize="0"/>
          <p:nvPr/>
        </p:nvPicPr>
        <p:blipFill rotWithShape="1">
          <a:blip r:embed="rId3">
            <a:alphaModFix/>
          </a:blip>
          <a:srcRect b="0" l="1117" r="0" t="2572"/>
          <a:stretch/>
        </p:blipFill>
        <p:spPr>
          <a:xfrm>
            <a:off x="615900" y="819575"/>
            <a:ext cx="8225101" cy="3727675"/>
          </a:xfrm>
          <a:prstGeom prst="rect">
            <a:avLst/>
          </a:prstGeom>
          <a:noFill/>
          <a:ln>
            <a:noFill/>
          </a:ln>
        </p:spPr>
      </p:pic>
      <p:sp>
        <p:nvSpPr>
          <p:cNvPr id="483" name="Google Shape;483;p32"/>
          <p:cNvSpPr/>
          <p:nvPr/>
        </p:nvSpPr>
        <p:spPr>
          <a:xfrm>
            <a:off x="615894" y="2298334"/>
            <a:ext cx="450600" cy="412200"/>
          </a:xfrm>
          <a:prstGeom prst="ellipse">
            <a:avLst/>
          </a:prstGeom>
          <a:noFill/>
          <a:ln cap="flat" cmpd="sng" w="28575">
            <a:solidFill>
              <a:srgbClr val="14575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4" name="Google Shape;484;p32"/>
          <p:cNvSpPr/>
          <p:nvPr/>
        </p:nvSpPr>
        <p:spPr>
          <a:xfrm>
            <a:off x="1178639" y="2352244"/>
            <a:ext cx="1649400" cy="304200"/>
          </a:xfrm>
          <a:prstGeom prst="leftArrow">
            <a:avLst>
              <a:gd fmla="val 50000" name="adj1"/>
              <a:gd fmla="val 50000" name="adj2"/>
            </a:avLst>
          </a:prstGeom>
          <a:solidFill>
            <a:srgbClr val="145758"/>
          </a:solidFill>
          <a:ln cap="flat" cmpd="sng" w="9525">
            <a:solidFill>
              <a:srgbClr val="14575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5" name="Google Shape;485;p32"/>
          <p:cNvSpPr/>
          <p:nvPr/>
        </p:nvSpPr>
        <p:spPr>
          <a:xfrm>
            <a:off x="3278113" y="185545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6" name="Google Shape;486;p32"/>
          <p:cNvSpPr txBox="1"/>
          <p:nvPr/>
        </p:nvSpPr>
        <p:spPr>
          <a:xfrm>
            <a:off x="3348002" y="2459050"/>
            <a:ext cx="1806300" cy="738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83FBA3"/>
                </a:solidFill>
                <a:latin typeface="DM Sans"/>
                <a:ea typeface="DM Sans"/>
                <a:cs typeface="DM Sans"/>
                <a:sym typeface="DM Sans"/>
              </a:rPr>
              <a:t>Put your</a:t>
            </a:r>
            <a:br>
              <a:rPr b="1" i="0" lang="en-GB" sz="1600" u="none" cap="none" strike="noStrike">
                <a:solidFill>
                  <a:srgbClr val="83FBA3"/>
                </a:solidFill>
                <a:latin typeface="DM Sans"/>
                <a:ea typeface="DM Sans"/>
                <a:cs typeface="DM Sans"/>
                <a:sym typeface="DM Sans"/>
              </a:rPr>
            </a:br>
            <a:r>
              <a:rPr b="1" i="0" lang="en-GB" sz="1600" u="none" cap="none" strike="noStrike">
                <a:solidFill>
                  <a:srgbClr val="83FBA3"/>
                </a:solidFill>
                <a:latin typeface="DM Sans"/>
                <a:ea typeface="DM Sans"/>
                <a:cs typeface="DM Sans"/>
                <a:sym typeface="DM Sans"/>
              </a:rPr>
              <a:t>thoughts on the Jamboard!</a:t>
            </a:r>
            <a:endParaRPr b="1" i="0" sz="1000" u="none" cap="none" strike="noStrike">
              <a:solidFill>
                <a:srgbClr val="83FBA3"/>
              </a:solidFill>
              <a:latin typeface="DM Sans"/>
              <a:ea typeface="DM Sans"/>
              <a:cs typeface="DM Sans"/>
              <a:sym typeface="DM Sans"/>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490" name="Shape 490"/>
        <p:cNvGrpSpPr/>
        <p:nvPr/>
      </p:nvGrpSpPr>
      <p:grpSpPr>
        <a:xfrm>
          <a:off x="0" y="0"/>
          <a:ext cx="0" cy="0"/>
          <a:chOff x="0" y="0"/>
          <a:chExt cx="0" cy="0"/>
        </a:xfrm>
      </p:grpSpPr>
      <p:cxnSp>
        <p:nvCxnSpPr>
          <p:cNvPr id="491" name="Google Shape;491;p33"/>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492" name="Google Shape;492;p33"/>
          <p:cNvSpPr txBox="1"/>
          <p:nvPr/>
        </p:nvSpPr>
        <p:spPr>
          <a:xfrm>
            <a:off x="615900" y="303450"/>
            <a:ext cx="2922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Example #1</a:t>
            </a:r>
            <a:endParaRPr b="0" i="0" sz="3300" u="none" cap="none" strike="noStrike">
              <a:solidFill>
                <a:schemeClr val="dk1"/>
              </a:solidFill>
              <a:latin typeface="Nanum Myeongjo"/>
              <a:ea typeface="Nanum Myeongjo"/>
              <a:cs typeface="Nanum Myeongjo"/>
              <a:sym typeface="Nanum Myeongjo"/>
            </a:endParaRPr>
          </a:p>
        </p:txBody>
      </p:sp>
      <p:cxnSp>
        <p:nvCxnSpPr>
          <p:cNvPr id="493" name="Google Shape;493;p33"/>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494" name="Google Shape;494;p33"/>
          <p:cNvSpPr/>
          <p:nvPr/>
        </p:nvSpPr>
        <p:spPr>
          <a:xfrm>
            <a:off x="6543275" y="22739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5" name="Google Shape;495;p33"/>
          <p:cNvSpPr txBox="1"/>
          <p:nvPr/>
        </p:nvSpPr>
        <p:spPr>
          <a:xfrm>
            <a:off x="6739325" y="3000675"/>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83FBA3"/>
                </a:solidFill>
                <a:latin typeface="DM Sans"/>
                <a:ea typeface="DM Sans"/>
                <a:cs typeface="DM Sans"/>
                <a:sym typeface="DM Sans"/>
              </a:rPr>
              <a:t>Let’s compare notes.</a:t>
            </a:r>
            <a:endParaRPr b="1" i="0" sz="1000" u="none" cap="none" strike="noStrike">
              <a:solidFill>
                <a:srgbClr val="83FBA3"/>
              </a:solidFill>
              <a:latin typeface="DM Sans"/>
              <a:ea typeface="DM Sans"/>
              <a:cs typeface="DM Sans"/>
              <a:sym typeface="DM Sans"/>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499" name="Shape 499"/>
        <p:cNvGrpSpPr/>
        <p:nvPr/>
      </p:nvGrpSpPr>
      <p:grpSpPr>
        <a:xfrm>
          <a:off x="0" y="0"/>
          <a:ext cx="0" cy="0"/>
          <a:chOff x="0" y="0"/>
          <a:chExt cx="0" cy="0"/>
        </a:xfrm>
      </p:grpSpPr>
      <p:cxnSp>
        <p:nvCxnSpPr>
          <p:cNvPr id="500" name="Google Shape;500;p34"/>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501" name="Google Shape;501;p34"/>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502" name="Google Shape;502;p34"/>
          <p:cNvSpPr txBox="1"/>
          <p:nvPr/>
        </p:nvSpPr>
        <p:spPr>
          <a:xfrm>
            <a:off x="615900" y="303450"/>
            <a:ext cx="28041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Example #2</a:t>
            </a:r>
            <a:endParaRPr b="0" i="0" sz="3300" u="none" cap="none" strike="noStrike">
              <a:solidFill>
                <a:schemeClr val="dk1"/>
              </a:solidFill>
              <a:latin typeface="Nanum Myeongjo"/>
              <a:ea typeface="Nanum Myeongjo"/>
              <a:cs typeface="Nanum Myeongjo"/>
              <a:sym typeface="Nanum Myeongjo"/>
            </a:endParaRPr>
          </a:p>
        </p:txBody>
      </p:sp>
      <p:sp>
        <p:nvSpPr>
          <p:cNvPr id="503" name="Google Shape;503;p34"/>
          <p:cNvSpPr/>
          <p:nvPr/>
        </p:nvSpPr>
        <p:spPr>
          <a:xfrm>
            <a:off x="6543275" y="22739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4" name="Google Shape;504;p34"/>
          <p:cNvSpPr txBox="1"/>
          <p:nvPr/>
        </p:nvSpPr>
        <p:spPr>
          <a:xfrm>
            <a:off x="6739325" y="3000675"/>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83FBA3"/>
                </a:solidFill>
                <a:latin typeface="DM Sans"/>
                <a:ea typeface="DM Sans"/>
                <a:cs typeface="DM Sans"/>
                <a:sym typeface="DM Sans"/>
              </a:rPr>
              <a:t>Let’s compare notes. </a:t>
            </a:r>
            <a:endParaRPr b="1" i="0" sz="1000" u="none" cap="none" strike="noStrike">
              <a:solidFill>
                <a:srgbClr val="83FBA3"/>
              </a:solidFill>
              <a:latin typeface="DM Sans"/>
              <a:ea typeface="DM Sans"/>
              <a:cs typeface="DM Sans"/>
              <a:sym typeface="DM Sans"/>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508" name="Shape 508"/>
        <p:cNvGrpSpPr/>
        <p:nvPr/>
      </p:nvGrpSpPr>
      <p:grpSpPr>
        <a:xfrm>
          <a:off x="0" y="0"/>
          <a:ext cx="0" cy="0"/>
          <a:chOff x="0" y="0"/>
          <a:chExt cx="0" cy="0"/>
        </a:xfrm>
      </p:grpSpPr>
      <p:cxnSp>
        <p:nvCxnSpPr>
          <p:cNvPr id="509" name="Google Shape;509;p35"/>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510" name="Google Shape;510;p35"/>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511" name="Google Shape;511;p35"/>
          <p:cNvSpPr txBox="1"/>
          <p:nvPr/>
        </p:nvSpPr>
        <p:spPr>
          <a:xfrm>
            <a:off x="615900" y="303450"/>
            <a:ext cx="2298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Example #3</a:t>
            </a:r>
            <a:endParaRPr b="0" i="0" sz="3300" u="none" cap="none" strike="noStrike">
              <a:solidFill>
                <a:schemeClr val="dk1"/>
              </a:solidFill>
              <a:latin typeface="Nanum Myeongjo"/>
              <a:ea typeface="Nanum Myeongjo"/>
              <a:cs typeface="Nanum Myeongjo"/>
              <a:sym typeface="Nanum Myeongjo"/>
            </a:endParaRPr>
          </a:p>
        </p:txBody>
      </p:sp>
      <p:sp>
        <p:nvSpPr>
          <p:cNvPr id="512" name="Google Shape;512;p35"/>
          <p:cNvSpPr/>
          <p:nvPr/>
        </p:nvSpPr>
        <p:spPr>
          <a:xfrm>
            <a:off x="944400" y="22739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3" name="Google Shape;513;p35"/>
          <p:cNvSpPr txBox="1"/>
          <p:nvPr/>
        </p:nvSpPr>
        <p:spPr>
          <a:xfrm>
            <a:off x="1140450" y="3000675"/>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83FBA3"/>
                </a:solidFill>
                <a:latin typeface="DM Sans"/>
                <a:ea typeface="DM Sans"/>
                <a:cs typeface="DM Sans"/>
                <a:sym typeface="DM Sans"/>
              </a:rPr>
              <a:t>Let’s compare notes.</a:t>
            </a:r>
            <a:endParaRPr b="1" i="0" sz="1000" u="none" cap="none" strike="noStrike">
              <a:solidFill>
                <a:srgbClr val="83FBA3"/>
              </a:solidFill>
              <a:latin typeface="DM Sans"/>
              <a:ea typeface="DM Sans"/>
              <a:cs typeface="DM Sans"/>
              <a:sym typeface="DM Sans"/>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517" name="Shape 517"/>
        <p:cNvGrpSpPr/>
        <p:nvPr/>
      </p:nvGrpSpPr>
      <p:grpSpPr>
        <a:xfrm>
          <a:off x="0" y="0"/>
          <a:ext cx="0" cy="0"/>
          <a:chOff x="0" y="0"/>
          <a:chExt cx="0" cy="0"/>
        </a:xfrm>
      </p:grpSpPr>
      <p:cxnSp>
        <p:nvCxnSpPr>
          <p:cNvPr id="518" name="Google Shape;518;p36"/>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519" name="Google Shape;519;p36"/>
          <p:cNvSpPr txBox="1"/>
          <p:nvPr/>
        </p:nvSpPr>
        <p:spPr>
          <a:xfrm>
            <a:off x="3419850" y="303450"/>
            <a:ext cx="4318200" cy="30216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Task 2: Expectations and Learning Principles</a:t>
            </a:r>
            <a:endParaRPr b="0" i="0" sz="5200" u="none" cap="none" strike="noStrike">
              <a:solidFill>
                <a:schemeClr val="dk1"/>
              </a:solidFill>
              <a:latin typeface="Nanum Myeongjo"/>
              <a:ea typeface="Nanum Myeongjo"/>
              <a:cs typeface="Nanum Myeongjo"/>
              <a:sym typeface="Nanum Myeongjo"/>
            </a:endParaRPr>
          </a:p>
        </p:txBody>
      </p:sp>
      <p:sp>
        <p:nvSpPr>
          <p:cNvPr id="520" name="Google Shape;520;p36"/>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04</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524" name="Shape 524"/>
        <p:cNvGrpSpPr/>
        <p:nvPr/>
      </p:nvGrpSpPr>
      <p:grpSpPr>
        <a:xfrm>
          <a:off x="0" y="0"/>
          <a:ext cx="0" cy="0"/>
          <a:chOff x="0" y="0"/>
          <a:chExt cx="0" cy="0"/>
        </a:xfrm>
      </p:grpSpPr>
      <p:cxnSp>
        <p:nvCxnSpPr>
          <p:cNvPr id="525" name="Google Shape;525;p37"/>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526" name="Google Shape;526;p37"/>
          <p:cNvCxnSpPr/>
          <p:nvPr/>
        </p:nvCxnSpPr>
        <p:spPr>
          <a:xfrm>
            <a:off x="6396050" y="300"/>
            <a:ext cx="0" cy="5141400"/>
          </a:xfrm>
          <a:prstGeom prst="straightConnector1">
            <a:avLst/>
          </a:prstGeom>
          <a:noFill/>
          <a:ln cap="flat" cmpd="sng" w="9525">
            <a:solidFill>
              <a:schemeClr val="dk2"/>
            </a:solidFill>
            <a:prstDash val="solid"/>
            <a:round/>
            <a:headEnd len="sm" w="sm" type="none"/>
            <a:tailEnd len="sm" w="sm" type="none"/>
          </a:ln>
        </p:spPr>
      </p:cxnSp>
      <p:sp>
        <p:nvSpPr>
          <p:cNvPr id="527" name="Google Shape;527;p37"/>
          <p:cNvSpPr txBox="1"/>
          <p:nvPr/>
        </p:nvSpPr>
        <p:spPr>
          <a:xfrm>
            <a:off x="615900" y="303450"/>
            <a:ext cx="40407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Let’s Do Some Math!</a:t>
            </a:r>
            <a:endParaRPr b="0" i="0" sz="3300" u="none" cap="none" strike="noStrike">
              <a:solidFill>
                <a:schemeClr val="dk1"/>
              </a:solidFill>
              <a:latin typeface="Nanum Myeongjo"/>
              <a:ea typeface="Nanum Myeongjo"/>
              <a:cs typeface="Nanum Myeongjo"/>
              <a:sym typeface="Nanum Myeongjo"/>
            </a:endParaRPr>
          </a:p>
        </p:txBody>
      </p:sp>
      <p:sp>
        <p:nvSpPr>
          <p:cNvPr id="528" name="Google Shape;528;p37"/>
          <p:cNvSpPr/>
          <p:nvPr/>
        </p:nvSpPr>
        <p:spPr>
          <a:xfrm>
            <a:off x="6780300" y="2091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9" name="Google Shape;529;p37"/>
          <p:cNvSpPr txBox="1"/>
          <p:nvPr/>
        </p:nvSpPr>
        <p:spPr>
          <a:xfrm>
            <a:off x="6976350" y="2679000"/>
            <a:ext cx="1554000" cy="846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rgbClr val="C9FC8D"/>
                </a:solidFill>
                <a:latin typeface="DM Sans"/>
                <a:ea typeface="DM Sans"/>
                <a:cs typeface="DM Sans"/>
                <a:sym typeface="DM Sans"/>
              </a:rPr>
              <a:t>Do the task as a student would. Jot down any reflections that you have as you do the math!</a:t>
            </a:r>
            <a:endParaRPr b="1" i="0" sz="800" u="none" cap="none" strike="noStrike">
              <a:solidFill>
                <a:srgbClr val="C9FC8D"/>
              </a:solidFill>
              <a:latin typeface="DM Sans"/>
              <a:ea typeface="DM Sans"/>
              <a:cs typeface="DM Sans"/>
              <a:sym typeface="DM Sans"/>
            </a:endParaRPr>
          </a:p>
        </p:txBody>
      </p:sp>
      <p:pic>
        <p:nvPicPr>
          <p:cNvPr id="530" name="Google Shape;530;p37"/>
          <p:cNvPicPr preferRelativeResize="0"/>
          <p:nvPr/>
        </p:nvPicPr>
        <p:blipFill rotWithShape="1">
          <a:blip r:embed="rId3">
            <a:alphaModFix/>
          </a:blip>
          <a:srcRect b="0" l="0" r="0" t="0"/>
          <a:stretch/>
        </p:blipFill>
        <p:spPr>
          <a:xfrm>
            <a:off x="749950" y="905000"/>
            <a:ext cx="6226412" cy="4078051"/>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534" name="Shape 534"/>
        <p:cNvGrpSpPr/>
        <p:nvPr/>
      </p:nvGrpSpPr>
      <p:grpSpPr>
        <a:xfrm>
          <a:off x="0" y="0"/>
          <a:ext cx="0" cy="0"/>
          <a:chOff x="0" y="0"/>
          <a:chExt cx="0" cy="0"/>
        </a:xfrm>
      </p:grpSpPr>
      <p:cxnSp>
        <p:nvCxnSpPr>
          <p:cNvPr id="535" name="Google Shape;535;p38"/>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536" name="Google Shape;536;p38"/>
          <p:cNvCxnSpPr/>
          <p:nvPr/>
        </p:nvCxnSpPr>
        <p:spPr>
          <a:xfrm>
            <a:off x="7843850" y="300"/>
            <a:ext cx="0" cy="5141400"/>
          </a:xfrm>
          <a:prstGeom prst="straightConnector1">
            <a:avLst/>
          </a:prstGeom>
          <a:noFill/>
          <a:ln cap="flat" cmpd="sng" w="9525">
            <a:solidFill>
              <a:schemeClr val="dk2"/>
            </a:solidFill>
            <a:prstDash val="solid"/>
            <a:round/>
            <a:headEnd len="sm" w="sm" type="none"/>
            <a:tailEnd len="sm" w="sm" type="none"/>
          </a:ln>
        </p:spPr>
      </p:cxnSp>
      <p:sp>
        <p:nvSpPr>
          <p:cNvPr id="537" name="Google Shape;537;p38"/>
          <p:cNvSpPr txBox="1"/>
          <p:nvPr/>
        </p:nvSpPr>
        <p:spPr>
          <a:xfrm>
            <a:off x="615900" y="303450"/>
            <a:ext cx="6597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Content and Practice Expectations</a:t>
            </a:r>
            <a:endParaRPr b="0" i="0" sz="3300" u="none" cap="none" strike="noStrike">
              <a:solidFill>
                <a:schemeClr val="dk1"/>
              </a:solidFill>
              <a:latin typeface="Nanum Myeongjo"/>
              <a:ea typeface="Nanum Myeongjo"/>
              <a:cs typeface="Nanum Myeongjo"/>
              <a:sym typeface="Nanum Myeongjo"/>
            </a:endParaRPr>
          </a:p>
        </p:txBody>
      </p:sp>
      <p:sp>
        <p:nvSpPr>
          <p:cNvPr id="538" name="Google Shape;538;p38"/>
          <p:cNvSpPr/>
          <p:nvPr/>
        </p:nvSpPr>
        <p:spPr>
          <a:xfrm>
            <a:off x="6780300" y="2091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9" name="Google Shape;539;p38"/>
          <p:cNvSpPr txBox="1"/>
          <p:nvPr/>
        </p:nvSpPr>
        <p:spPr>
          <a:xfrm>
            <a:off x="6976350" y="2679000"/>
            <a:ext cx="1554000" cy="846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rgbClr val="C9FC8D"/>
                </a:solidFill>
                <a:latin typeface="DM Sans"/>
                <a:ea typeface="DM Sans"/>
                <a:cs typeface="DM Sans"/>
                <a:sym typeface="DM Sans"/>
              </a:rPr>
              <a:t>Choose 1-2 Content and Practice Expectations that student work could give evidence of.</a:t>
            </a:r>
            <a:endParaRPr b="1" i="0" sz="1100" u="none" cap="none" strike="noStrike">
              <a:solidFill>
                <a:srgbClr val="C9FC8D"/>
              </a:solidFill>
              <a:latin typeface="DM Sans"/>
              <a:ea typeface="DM Sans"/>
              <a:cs typeface="DM Sans"/>
              <a:sym typeface="DM Sans"/>
            </a:endParaRPr>
          </a:p>
        </p:txBody>
      </p:sp>
      <p:pic>
        <p:nvPicPr>
          <p:cNvPr id="540" name="Google Shape;540;p38"/>
          <p:cNvPicPr preferRelativeResize="0"/>
          <p:nvPr/>
        </p:nvPicPr>
        <p:blipFill rotWithShape="1">
          <a:blip r:embed="rId3">
            <a:alphaModFix/>
          </a:blip>
          <a:srcRect b="0" l="0" r="0" t="0"/>
          <a:stretch/>
        </p:blipFill>
        <p:spPr>
          <a:xfrm>
            <a:off x="749950" y="896950"/>
            <a:ext cx="6226412" cy="4078051"/>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544" name="Shape 544"/>
        <p:cNvGrpSpPr/>
        <p:nvPr/>
      </p:nvGrpSpPr>
      <p:grpSpPr>
        <a:xfrm>
          <a:off x="0" y="0"/>
          <a:ext cx="0" cy="0"/>
          <a:chOff x="0" y="0"/>
          <a:chExt cx="0" cy="0"/>
        </a:xfrm>
      </p:grpSpPr>
      <p:cxnSp>
        <p:nvCxnSpPr>
          <p:cNvPr id="545" name="Google Shape;545;p39"/>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546" name="Google Shape;546;p39"/>
          <p:cNvCxnSpPr/>
          <p:nvPr/>
        </p:nvCxnSpPr>
        <p:spPr>
          <a:xfrm>
            <a:off x="7843850" y="300"/>
            <a:ext cx="0" cy="5141400"/>
          </a:xfrm>
          <a:prstGeom prst="straightConnector1">
            <a:avLst/>
          </a:prstGeom>
          <a:noFill/>
          <a:ln cap="flat" cmpd="sng" w="9525">
            <a:solidFill>
              <a:schemeClr val="dk2"/>
            </a:solidFill>
            <a:prstDash val="solid"/>
            <a:round/>
            <a:headEnd len="sm" w="sm" type="none"/>
            <a:tailEnd len="sm" w="sm" type="none"/>
          </a:ln>
        </p:spPr>
      </p:cxnSp>
      <p:sp>
        <p:nvSpPr>
          <p:cNvPr id="547" name="Google Shape;547;p39"/>
          <p:cNvSpPr txBox="1"/>
          <p:nvPr/>
        </p:nvSpPr>
        <p:spPr>
          <a:xfrm>
            <a:off x="615900" y="303450"/>
            <a:ext cx="6597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Content and Practice Expectations</a:t>
            </a:r>
            <a:endParaRPr b="0" i="0" sz="3300" u="none" cap="none" strike="noStrike">
              <a:solidFill>
                <a:schemeClr val="dk1"/>
              </a:solidFill>
              <a:latin typeface="Nanum Myeongjo"/>
              <a:ea typeface="Nanum Myeongjo"/>
              <a:cs typeface="Nanum Myeongjo"/>
              <a:sym typeface="Nanum Myeongjo"/>
            </a:endParaRPr>
          </a:p>
        </p:txBody>
      </p:sp>
      <p:sp>
        <p:nvSpPr>
          <p:cNvPr id="548" name="Google Shape;548;p39"/>
          <p:cNvSpPr/>
          <p:nvPr/>
        </p:nvSpPr>
        <p:spPr>
          <a:xfrm>
            <a:off x="6780300" y="2091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9" name="Google Shape;549;p39"/>
          <p:cNvSpPr txBox="1"/>
          <p:nvPr/>
        </p:nvSpPr>
        <p:spPr>
          <a:xfrm>
            <a:off x="7202000" y="2497975"/>
            <a:ext cx="1283700" cy="769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1" i="0" lang="en-GB" sz="1000" u="none" cap="none" strike="noStrike">
                <a:solidFill>
                  <a:srgbClr val="83FF36"/>
                </a:solidFill>
                <a:latin typeface="IBM Plex Sans"/>
                <a:ea typeface="IBM Plex Sans"/>
                <a:cs typeface="IBM Plex Sans"/>
                <a:sym typeface="IBM Plex Sans"/>
              </a:rPr>
              <a:t>215.c: Conduct informal inference testing for quantitative and categorical data.</a:t>
            </a:r>
            <a:endParaRPr b="1" i="0" sz="1100" u="none" cap="none" strike="noStrike">
              <a:solidFill>
                <a:srgbClr val="83FF36"/>
              </a:solidFill>
              <a:latin typeface="DM Sans"/>
              <a:ea typeface="DM Sans"/>
              <a:cs typeface="DM Sans"/>
              <a:sym typeface="DM Sans"/>
            </a:endParaRPr>
          </a:p>
        </p:txBody>
      </p:sp>
      <p:pic>
        <p:nvPicPr>
          <p:cNvPr id="550" name="Google Shape;550;p39"/>
          <p:cNvPicPr preferRelativeResize="0"/>
          <p:nvPr/>
        </p:nvPicPr>
        <p:blipFill rotWithShape="1">
          <a:blip r:embed="rId3">
            <a:alphaModFix/>
          </a:blip>
          <a:srcRect b="0" l="0" r="0" t="0"/>
          <a:stretch/>
        </p:blipFill>
        <p:spPr>
          <a:xfrm>
            <a:off x="844675" y="760650"/>
            <a:ext cx="6226412" cy="4078051"/>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554" name="Shape 554"/>
        <p:cNvGrpSpPr/>
        <p:nvPr/>
      </p:nvGrpSpPr>
      <p:grpSpPr>
        <a:xfrm>
          <a:off x="0" y="0"/>
          <a:ext cx="0" cy="0"/>
          <a:chOff x="0" y="0"/>
          <a:chExt cx="0" cy="0"/>
        </a:xfrm>
      </p:grpSpPr>
      <p:sp>
        <p:nvSpPr>
          <p:cNvPr id="555" name="Google Shape;555;p40"/>
          <p:cNvSpPr txBox="1"/>
          <p:nvPr/>
        </p:nvSpPr>
        <p:spPr>
          <a:xfrm>
            <a:off x="3105100" y="690325"/>
            <a:ext cx="3636300" cy="646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DM Sans"/>
                <a:ea typeface="DM Sans"/>
                <a:cs typeface="DM Sans"/>
                <a:sym typeface="DM Sans"/>
              </a:rPr>
              <a:t>In M215 Inference and Making Conclusions, students will employ the following learning principles: </a:t>
            </a:r>
            <a:endParaRPr b="1" i="0" sz="1400" u="none" cap="none" strike="noStrike">
              <a:solidFill>
                <a:schemeClr val="dk1"/>
              </a:solidFill>
              <a:latin typeface="DM Sans"/>
              <a:ea typeface="DM Sans"/>
              <a:cs typeface="DM Sans"/>
              <a:sym typeface="DM Sans"/>
            </a:endParaRPr>
          </a:p>
        </p:txBody>
      </p:sp>
      <p:sp>
        <p:nvSpPr>
          <p:cNvPr id="556" name="Google Shape;556;p40"/>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557" name="Google Shape;557;p40"/>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558" name="Google Shape;558;p40"/>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559" name="Google Shape;559;p40"/>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560" name="Google Shape;560;p40"/>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561" name="Google Shape;561;p40"/>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562" name="Google Shape;562;p40"/>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566" name="Shape 566"/>
        <p:cNvGrpSpPr/>
        <p:nvPr/>
      </p:nvGrpSpPr>
      <p:grpSpPr>
        <a:xfrm>
          <a:off x="0" y="0"/>
          <a:ext cx="0" cy="0"/>
          <a:chOff x="0" y="0"/>
          <a:chExt cx="0" cy="0"/>
        </a:xfrm>
      </p:grpSpPr>
      <p:sp>
        <p:nvSpPr>
          <p:cNvPr id="567" name="Google Shape;567;p41"/>
          <p:cNvSpPr txBox="1"/>
          <p:nvPr/>
        </p:nvSpPr>
        <p:spPr>
          <a:xfrm>
            <a:off x="3105100" y="690325"/>
            <a:ext cx="3636300" cy="646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DM Sans"/>
                <a:ea typeface="DM Sans"/>
                <a:cs typeface="DM Sans"/>
                <a:sym typeface="DM Sans"/>
              </a:rPr>
              <a:t>In M215 Inference and Making Conclusions, students will employ the following learning principles: </a:t>
            </a:r>
            <a:endParaRPr b="1" i="0" sz="1400" u="none" cap="none" strike="noStrike">
              <a:solidFill>
                <a:schemeClr val="dk1"/>
              </a:solidFill>
              <a:latin typeface="DM Sans"/>
              <a:ea typeface="DM Sans"/>
              <a:cs typeface="DM Sans"/>
              <a:sym typeface="DM Sans"/>
            </a:endParaRPr>
          </a:p>
        </p:txBody>
      </p:sp>
      <p:sp>
        <p:nvSpPr>
          <p:cNvPr id="568" name="Google Shape;568;p41"/>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569" name="Google Shape;569;p41"/>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570" name="Google Shape;570;p41"/>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571" name="Google Shape;571;p41"/>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572" name="Google Shape;572;p41"/>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573" name="Google Shape;573;p41"/>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574" name="Google Shape;574;p41"/>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
        <p:nvSpPr>
          <p:cNvPr id="575" name="Google Shape;575;p41"/>
          <p:cNvSpPr/>
          <p:nvPr/>
        </p:nvSpPr>
        <p:spPr>
          <a:xfrm>
            <a:off x="6399300" y="2472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6" name="Google Shape;576;p41"/>
          <p:cNvSpPr txBox="1"/>
          <p:nvPr/>
        </p:nvSpPr>
        <p:spPr>
          <a:xfrm>
            <a:off x="6595350" y="2937350"/>
            <a:ext cx="1554000" cy="10158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rgbClr val="BDFCD7"/>
                </a:solidFill>
                <a:latin typeface="DM Sans"/>
                <a:ea typeface="DM Sans"/>
                <a:cs typeface="DM Sans"/>
                <a:sym typeface="DM Sans"/>
              </a:rPr>
              <a:t>Which of these principles does this task lend itself to? </a:t>
            </a:r>
            <a:endParaRPr b="1" i="0" sz="1100" u="none" cap="none" strike="noStrike">
              <a:solidFill>
                <a:srgbClr val="BDFCD7"/>
              </a:solidFill>
              <a:latin typeface="DM Sans"/>
              <a:ea typeface="DM Sans"/>
              <a:cs typeface="DM Sans"/>
              <a:sym typeface="DM Sans"/>
            </a:endParaRPr>
          </a:p>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rgbClr val="BDFCD7"/>
                </a:solidFill>
                <a:latin typeface="DM Sans"/>
                <a:ea typeface="DM Sans"/>
                <a:cs typeface="DM Sans"/>
                <a:sym typeface="DM Sans"/>
              </a:rPr>
              <a:t>Which ones can the task be easily adapted to accommodate? </a:t>
            </a:r>
            <a:endParaRPr b="1" i="0" sz="1100" u="none" cap="none" strike="noStrike">
              <a:solidFill>
                <a:srgbClr val="BDFCD7"/>
              </a:solidFill>
              <a:latin typeface="DM Sans"/>
              <a:ea typeface="DM Sans"/>
              <a:cs typeface="DM Sans"/>
              <a:sym typeface="DM Sans"/>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580" name="Shape 580"/>
        <p:cNvGrpSpPr/>
        <p:nvPr/>
      </p:nvGrpSpPr>
      <p:grpSpPr>
        <a:xfrm>
          <a:off x="0" y="0"/>
          <a:ext cx="0" cy="0"/>
          <a:chOff x="0" y="0"/>
          <a:chExt cx="0" cy="0"/>
        </a:xfrm>
      </p:grpSpPr>
      <p:cxnSp>
        <p:nvCxnSpPr>
          <p:cNvPr id="581" name="Google Shape;581;p42"/>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582" name="Google Shape;582;p42"/>
          <p:cNvSpPr txBox="1"/>
          <p:nvPr/>
        </p:nvSpPr>
        <p:spPr>
          <a:xfrm>
            <a:off x="3419850" y="303450"/>
            <a:ext cx="4318200" cy="15759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Task 2: Student Work </a:t>
            </a:r>
            <a:endParaRPr b="0" i="0" sz="5200" u="none" cap="none" strike="noStrike">
              <a:solidFill>
                <a:schemeClr val="dk1"/>
              </a:solidFill>
              <a:latin typeface="Nanum Myeongjo"/>
              <a:ea typeface="Nanum Myeongjo"/>
              <a:cs typeface="Nanum Myeongjo"/>
              <a:sym typeface="Nanum Myeongjo"/>
            </a:endParaRPr>
          </a:p>
        </p:txBody>
      </p:sp>
      <p:sp>
        <p:nvSpPr>
          <p:cNvPr id="583" name="Google Shape;583;p42"/>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05</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587" name="Shape 587"/>
        <p:cNvGrpSpPr/>
        <p:nvPr/>
      </p:nvGrpSpPr>
      <p:grpSpPr>
        <a:xfrm>
          <a:off x="0" y="0"/>
          <a:ext cx="0" cy="0"/>
          <a:chOff x="0" y="0"/>
          <a:chExt cx="0" cy="0"/>
        </a:xfrm>
      </p:grpSpPr>
      <p:sp>
        <p:nvSpPr>
          <p:cNvPr id="588" name="Google Shape;588;p43"/>
          <p:cNvSpPr txBox="1"/>
          <p:nvPr/>
        </p:nvSpPr>
        <p:spPr>
          <a:xfrm>
            <a:off x="615900" y="2077375"/>
            <a:ext cx="2617200" cy="525000"/>
          </a:xfrm>
          <a:prstGeom prst="rect">
            <a:avLst/>
          </a:prstGeom>
          <a:noFill/>
          <a:ln>
            <a:noFill/>
          </a:ln>
        </p:spPr>
        <p:txBody>
          <a:bodyPr anchorCtr="0" anchor="t" bIns="0" lIns="91425" spcFirstLastPara="1" rIns="0" wrap="square" tIns="0">
            <a:spAutoFit/>
          </a:bodyPr>
          <a:lstStyle/>
          <a:p>
            <a:pPr indent="-298450" lvl="0" marL="457200" marR="0" rtl="0" algn="l">
              <a:lnSpc>
                <a:spcPct val="105000"/>
              </a:lnSpc>
              <a:spcBef>
                <a:spcPts val="1200"/>
              </a:spcBef>
              <a:spcAft>
                <a:spcPts val="0"/>
              </a:spcAft>
              <a:buClr>
                <a:schemeClr val="dk1"/>
              </a:buClr>
              <a:buSzPts val="1100"/>
              <a:buFont typeface="DM Sans"/>
              <a:buChar char="●"/>
            </a:pPr>
            <a:r>
              <a:rPr b="0" i="0" lang="en-GB" sz="1100" u="none" cap="none" strike="noStrike">
                <a:solidFill>
                  <a:schemeClr val="dk1"/>
                </a:solidFill>
                <a:latin typeface="DM Sans"/>
                <a:ea typeface="DM Sans"/>
                <a:cs typeface="DM Sans"/>
                <a:sym typeface="DM Sans"/>
              </a:rPr>
              <a:t>Jot down at least one thing you notice about this piece of student work.  </a:t>
            </a:r>
            <a:endParaRPr b="0" i="0" sz="1100" u="none" cap="none" strike="noStrike">
              <a:solidFill>
                <a:schemeClr val="dk1"/>
              </a:solidFill>
              <a:latin typeface="DM Sans"/>
              <a:ea typeface="DM Sans"/>
              <a:cs typeface="DM Sans"/>
              <a:sym typeface="DM Sans"/>
            </a:endParaRPr>
          </a:p>
        </p:txBody>
      </p:sp>
      <p:sp>
        <p:nvSpPr>
          <p:cNvPr id="589" name="Google Shape;589;p43"/>
          <p:cNvSpPr txBox="1"/>
          <p:nvPr/>
        </p:nvSpPr>
        <p:spPr>
          <a:xfrm>
            <a:off x="615900" y="1764850"/>
            <a:ext cx="2617200" cy="1692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0" i="0" lang="en-GB" sz="1100" u="none" cap="none" strike="noStrike">
                <a:solidFill>
                  <a:schemeClr val="dk1"/>
                </a:solidFill>
                <a:latin typeface="DM Sans Medium"/>
                <a:ea typeface="DM Sans Medium"/>
                <a:cs typeface="DM Sans Medium"/>
                <a:sym typeface="DM Sans Medium"/>
              </a:rPr>
              <a:t>What do you notice? </a:t>
            </a:r>
            <a:endParaRPr b="0" i="0" sz="1100" u="none" cap="none" strike="noStrike">
              <a:solidFill>
                <a:srgbClr val="000000"/>
              </a:solidFill>
              <a:latin typeface="DM Sans Medium"/>
              <a:ea typeface="DM Sans Medium"/>
              <a:cs typeface="DM Sans Medium"/>
              <a:sym typeface="DM Sans Medium"/>
            </a:endParaRPr>
          </a:p>
        </p:txBody>
      </p:sp>
      <p:cxnSp>
        <p:nvCxnSpPr>
          <p:cNvPr id="590" name="Google Shape;590;p43"/>
          <p:cNvCxnSpPr/>
          <p:nvPr/>
        </p:nvCxnSpPr>
        <p:spPr>
          <a:xfrm>
            <a:off x="-2700" y="1482784"/>
            <a:ext cx="9149400" cy="0"/>
          </a:xfrm>
          <a:prstGeom prst="straightConnector1">
            <a:avLst/>
          </a:prstGeom>
          <a:noFill/>
          <a:ln cap="flat" cmpd="sng" w="9525">
            <a:solidFill>
              <a:schemeClr val="dk1"/>
            </a:solidFill>
            <a:prstDash val="solid"/>
            <a:round/>
            <a:headEnd len="sm" w="sm" type="none"/>
            <a:tailEnd len="sm" w="sm" type="none"/>
          </a:ln>
        </p:spPr>
      </p:cxnSp>
      <p:cxnSp>
        <p:nvCxnSpPr>
          <p:cNvPr id="591" name="Google Shape;591;p43"/>
          <p:cNvCxnSpPr/>
          <p:nvPr/>
        </p:nvCxnSpPr>
        <p:spPr>
          <a:xfrm>
            <a:off x="7081850" y="300"/>
            <a:ext cx="0" cy="5141400"/>
          </a:xfrm>
          <a:prstGeom prst="straightConnector1">
            <a:avLst/>
          </a:prstGeom>
          <a:noFill/>
          <a:ln cap="flat" cmpd="sng" w="9525">
            <a:solidFill>
              <a:schemeClr val="dk2"/>
            </a:solidFill>
            <a:prstDash val="solid"/>
            <a:round/>
            <a:headEnd len="sm" w="sm" type="none"/>
            <a:tailEnd len="sm" w="sm" type="none"/>
          </a:ln>
        </p:spPr>
      </p:cxnSp>
      <p:sp>
        <p:nvSpPr>
          <p:cNvPr id="592" name="Google Shape;592;p43"/>
          <p:cNvSpPr txBox="1"/>
          <p:nvPr/>
        </p:nvSpPr>
        <p:spPr>
          <a:xfrm>
            <a:off x="615900" y="303450"/>
            <a:ext cx="5453700" cy="9144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Round 1:What </a:t>
            </a:r>
            <a:br>
              <a:rPr b="0" i="0" lang="en-GB" sz="3300" u="none" cap="none" strike="noStrike">
                <a:solidFill>
                  <a:schemeClr val="dk1"/>
                </a:solidFill>
                <a:latin typeface="Nanum Myeongjo"/>
                <a:ea typeface="Nanum Myeongjo"/>
                <a:cs typeface="Nanum Myeongjo"/>
                <a:sym typeface="Nanum Myeongjo"/>
              </a:rPr>
            </a:br>
            <a:r>
              <a:rPr b="0" i="0" lang="en-GB" sz="3300" u="none" cap="none" strike="noStrike">
                <a:solidFill>
                  <a:schemeClr val="dk1"/>
                </a:solidFill>
                <a:latin typeface="Nanum Myeongjo"/>
                <a:ea typeface="Nanum Myeongjo"/>
                <a:cs typeface="Nanum Myeongjo"/>
                <a:sym typeface="Nanum Myeongjo"/>
              </a:rPr>
              <a:t>do you notice?</a:t>
            </a:r>
            <a:endParaRPr b="0" i="0" sz="3300" u="none" cap="none" strike="noStrike">
              <a:solidFill>
                <a:schemeClr val="dk1"/>
              </a:solidFill>
              <a:latin typeface="Nanum Myeongjo"/>
              <a:ea typeface="Nanum Myeongjo"/>
              <a:cs typeface="Nanum Myeongjo"/>
              <a:sym typeface="Nanum Myeongjo"/>
            </a:endParaRPr>
          </a:p>
        </p:txBody>
      </p:sp>
      <p:sp>
        <p:nvSpPr>
          <p:cNvPr id="593" name="Google Shape;593;p43"/>
          <p:cNvSpPr/>
          <p:nvPr/>
        </p:nvSpPr>
        <p:spPr>
          <a:xfrm>
            <a:off x="843875" y="311715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BDFCD7"/>
                </a:solidFill>
                <a:latin typeface="DM Sans"/>
                <a:ea typeface="DM Sans"/>
                <a:cs typeface="DM Sans"/>
                <a:sym typeface="DM Sans"/>
              </a:rPr>
              <a:t>Come off mute or share in the chat.</a:t>
            </a:r>
            <a:endParaRPr b="1" i="0" sz="1400" u="none" cap="none" strike="noStrike">
              <a:solidFill>
                <a:srgbClr val="BDFCD7"/>
              </a:solidFill>
              <a:latin typeface="DM Sans"/>
              <a:ea typeface="DM Sans"/>
              <a:cs typeface="DM Sans"/>
              <a:sym typeface="DM Sans"/>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597" name="Shape 597"/>
        <p:cNvGrpSpPr/>
        <p:nvPr/>
      </p:nvGrpSpPr>
      <p:grpSpPr>
        <a:xfrm>
          <a:off x="0" y="0"/>
          <a:ext cx="0" cy="0"/>
          <a:chOff x="0" y="0"/>
          <a:chExt cx="0" cy="0"/>
        </a:xfrm>
      </p:grpSpPr>
      <p:cxnSp>
        <p:nvCxnSpPr>
          <p:cNvPr id="598" name="Google Shape;598;p44"/>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599" name="Google Shape;599;p44"/>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600" name="Google Shape;600;p44"/>
          <p:cNvSpPr txBox="1"/>
          <p:nvPr/>
        </p:nvSpPr>
        <p:spPr>
          <a:xfrm>
            <a:off x="1613100" y="376226"/>
            <a:ext cx="5917800" cy="5388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1000"/>
              </a:spcAft>
              <a:buClr>
                <a:schemeClr val="dk1"/>
              </a:buClr>
              <a:buSzPts val="1100"/>
              <a:buFont typeface="Arial"/>
              <a:buNone/>
            </a:pPr>
            <a:r>
              <a:rPr b="0" i="0" lang="en-GB" sz="3500" u="none" cap="none" strike="noStrike">
                <a:solidFill>
                  <a:srgbClr val="83FBA3"/>
                </a:solidFill>
                <a:latin typeface="Nanum Myeongjo"/>
                <a:ea typeface="Nanum Myeongjo"/>
                <a:cs typeface="Nanum Myeongjo"/>
                <a:sym typeface="Nanum Myeongjo"/>
              </a:rPr>
              <a:t>Criteria for Success</a:t>
            </a:r>
            <a:endParaRPr b="0" i="0" sz="3500" u="none" cap="none" strike="noStrike">
              <a:solidFill>
                <a:schemeClr val="lt1"/>
              </a:solidFill>
              <a:latin typeface="Nanum Myeongjo"/>
              <a:ea typeface="Nanum Myeongjo"/>
              <a:cs typeface="Nanum Myeongjo"/>
              <a:sym typeface="Nanum Myeongjo"/>
            </a:endParaRPr>
          </a:p>
        </p:txBody>
      </p:sp>
      <p:graphicFrame>
        <p:nvGraphicFramePr>
          <p:cNvPr id="601" name="Google Shape;601;p44"/>
          <p:cNvGraphicFramePr/>
          <p:nvPr/>
        </p:nvGraphicFramePr>
        <p:xfrm>
          <a:off x="1037388" y="1308850"/>
          <a:ext cx="3000000" cy="3000000"/>
        </p:xfrm>
        <a:graphic>
          <a:graphicData uri="http://schemas.openxmlformats.org/drawingml/2006/table">
            <a:tbl>
              <a:tblPr>
                <a:noFill/>
                <a:tableStyleId>{A13A87CC-3E2C-4D23-8EDC-0ED800AD1C22}</a:tableStyleId>
              </a:tblPr>
              <a:tblGrid>
                <a:gridCol w="2677225"/>
                <a:gridCol w="2807825"/>
                <a:gridCol w="1839225"/>
              </a:tblGrid>
              <a:tr h="500025">
                <a:tc>
                  <a:txBody>
                    <a:bodyPr/>
                    <a:lstStyle/>
                    <a:p>
                      <a:pPr indent="0" lvl="0" marL="0" marR="0" rtl="0" algn="l">
                        <a:lnSpc>
                          <a:spcPct val="100000"/>
                        </a:lnSpc>
                        <a:spcBef>
                          <a:spcPts val="0"/>
                        </a:spcBef>
                        <a:spcAft>
                          <a:spcPts val="0"/>
                        </a:spcAft>
                        <a:buClr>
                          <a:srgbClr val="000000"/>
                        </a:buClr>
                        <a:buSzPts val="1200"/>
                        <a:buFont typeface="Arial"/>
                        <a:buNone/>
                      </a:pPr>
                      <a:r>
                        <a:rPr b="1" lang="en-GB" sz="1200" u="none" cap="none" strike="noStrike">
                          <a:latin typeface="DM Sans"/>
                          <a:ea typeface="DM Sans"/>
                          <a:cs typeface="DM Sans"/>
                          <a:sym typeface="DM Sans"/>
                        </a:rPr>
                        <a:t>Conference and Provide Revision Support</a:t>
                      </a:r>
                      <a:endParaRPr b="1" sz="1200" u="none" cap="none" strike="noStrike">
                        <a:latin typeface="DM Sans"/>
                        <a:ea typeface="DM Sans"/>
                        <a:cs typeface="DM Sans"/>
                        <a:sym typeface="DM Sans"/>
                      </a:endParaRPr>
                    </a:p>
                  </a:txBody>
                  <a:tcPr marT="63500" marB="63500" marR="63500" marL="63500">
                    <a:solidFill>
                      <a:srgbClr val="83FBA3"/>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1" lang="en-GB" sz="1200" u="none" cap="none" strike="noStrike">
                          <a:latin typeface="DM Sans"/>
                          <a:ea typeface="DM Sans"/>
                          <a:cs typeface="DM Sans"/>
                          <a:sym typeface="DM Sans"/>
                        </a:rPr>
                        <a:t>Accept with Revision</a:t>
                      </a:r>
                      <a:endParaRPr b="1" sz="1200" u="none" cap="none" strike="noStrike">
                        <a:latin typeface="DM Sans"/>
                        <a:ea typeface="DM Sans"/>
                        <a:cs typeface="DM Sans"/>
                        <a:sym typeface="DM Sans"/>
                      </a:endParaRPr>
                    </a:p>
                  </a:txBody>
                  <a:tcPr marT="63500" marB="63500" marR="63500" marL="63500">
                    <a:lnB cap="flat" cmpd="sng" w="12700">
                      <a:solidFill>
                        <a:srgbClr val="1F1F1F"/>
                      </a:solidFill>
                      <a:prstDash val="solid"/>
                      <a:round/>
                      <a:headEnd len="sm" w="sm" type="none"/>
                      <a:tailEnd len="sm" w="sm" type="none"/>
                    </a:lnB>
                    <a:solidFill>
                      <a:srgbClr val="83FBA3"/>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1" lang="en-GB" sz="1200" u="none" cap="none" strike="noStrike">
                          <a:latin typeface="DM Sans"/>
                          <a:ea typeface="DM Sans"/>
                          <a:cs typeface="DM Sans"/>
                          <a:sym typeface="DM Sans"/>
                        </a:rPr>
                        <a:t>Accept</a:t>
                      </a:r>
                      <a:endParaRPr b="1" sz="1200" u="none" cap="none" strike="noStrike">
                        <a:latin typeface="DM Sans"/>
                        <a:ea typeface="DM Sans"/>
                        <a:cs typeface="DM Sans"/>
                        <a:sym typeface="DM Sans"/>
                      </a:endParaRPr>
                    </a:p>
                  </a:txBody>
                  <a:tcPr marT="63500" marB="63500" marR="63500" marL="63500">
                    <a:solidFill>
                      <a:srgbClr val="83FBA3"/>
                    </a:solidFill>
                  </a:tcPr>
                </a:tc>
              </a:tr>
              <a:tr h="1634625">
                <a:tc>
                  <a:txBody>
                    <a:bodyPr/>
                    <a:lstStyle/>
                    <a:p>
                      <a:pPr indent="0" lvl="0" marL="0" marR="0" rtl="0" algn="l">
                        <a:lnSpc>
                          <a:spcPct val="100000"/>
                        </a:lnSpc>
                        <a:spcBef>
                          <a:spcPts val="0"/>
                        </a:spcBef>
                        <a:spcAft>
                          <a:spcPts val="0"/>
                        </a:spcAft>
                        <a:buClr>
                          <a:srgbClr val="000000"/>
                        </a:buClr>
                        <a:buSzPts val="1300"/>
                        <a:buFont typeface="Arial"/>
                        <a:buNone/>
                      </a:pPr>
                      <a:r>
                        <a:rPr lang="en-GB" sz="1300" u="none" cap="none" strike="noStrike">
                          <a:solidFill>
                            <a:schemeClr val="lt1"/>
                          </a:solidFill>
                          <a:latin typeface="DM Sans"/>
                          <a:ea typeface="DM Sans"/>
                          <a:cs typeface="DM Sans"/>
                          <a:sym typeface="DM Sans"/>
                        </a:rPr>
                        <a:t>The student’s artifact shows an emerging understanding of the expectations of the indicator(s). After conferencing and additional instruction/learning, the student may provide a revised or different artifact as evidence of the indicator(s). </a:t>
                      </a:r>
                      <a:endParaRPr sz="1300" u="none" cap="none" strike="noStrike">
                        <a:solidFill>
                          <a:schemeClr val="lt1"/>
                        </a:solidFill>
                        <a:latin typeface="DM Sans"/>
                        <a:ea typeface="DM Sans"/>
                        <a:cs typeface="DM Sans"/>
                        <a:sym typeface="DM Sans"/>
                      </a:endParaRPr>
                    </a:p>
                  </a:txBody>
                  <a:tcPr marT="63500" marB="63500" marR="63500" marL="63500">
                    <a:lnR cap="flat" cmpd="sng" w="12700">
                      <a:solidFill>
                        <a:srgbClr val="1F1F1F"/>
                      </a:solidFill>
                      <a:prstDash val="solid"/>
                      <a:round/>
                      <a:headEnd len="sm" w="sm" type="none"/>
                      <a:tailEnd len="sm" w="sm" type="none"/>
                    </a:lnR>
                    <a:solidFill>
                      <a:schemeClr val="accent3"/>
                    </a:solidFill>
                  </a:tcPr>
                </a:tc>
                <a:tc>
                  <a:txBody>
                    <a:bodyPr/>
                    <a:lstStyle/>
                    <a:p>
                      <a:pPr indent="0" lvl="0" marL="0" marR="0" rtl="0" algn="l">
                        <a:lnSpc>
                          <a:spcPct val="100000"/>
                        </a:lnSpc>
                        <a:spcBef>
                          <a:spcPts val="0"/>
                        </a:spcBef>
                        <a:spcAft>
                          <a:spcPts val="0"/>
                        </a:spcAft>
                        <a:buClr>
                          <a:srgbClr val="000000"/>
                        </a:buClr>
                        <a:buSzPts val="1300"/>
                        <a:buFont typeface="Arial"/>
                        <a:buNone/>
                      </a:pPr>
                      <a:r>
                        <a:rPr lang="en-GB" sz="1300" u="none" cap="none" strike="noStrike">
                          <a:solidFill>
                            <a:schemeClr val="lt1"/>
                          </a:solidFill>
                          <a:latin typeface="DM Sans"/>
                          <a:ea typeface="DM Sans"/>
                          <a:cs typeface="DM Sans"/>
                          <a:sym typeface="DM Sans"/>
                        </a:rPr>
                        <a:t>The student’s artifact is approaching a full understanding of the expectations of the indicator(s). The artifact may contain execution errors that should be corrected in revision. The student may revise the selected artifact or submit a different artifact.</a:t>
                      </a:r>
                      <a:endParaRPr sz="1300" u="none" cap="none" strike="noStrike">
                        <a:solidFill>
                          <a:schemeClr val="lt1"/>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lnR cap="flat" cmpd="sng" w="12700">
                      <a:solidFill>
                        <a:srgbClr val="1F1F1F"/>
                      </a:solidFill>
                      <a:prstDash val="solid"/>
                      <a:round/>
                      <a:headEnd len="sm" w="sm" type="none"/>
                      <a:tailEnd len="sm" w="sm" type="none"/>
                    </a:lnR>
                    <a:lnT cap="flat" cmpd="sng" w="12700">
                      <a:solidFill>
                        <a:srgbClr val="1F1F1F"/>
                      </a:solidFill>
                      <a:prstDash val="solid"/>
                      <a:round/>
                      <a:headEnd len="sm" w="sm" type="none"/>
                      <a:tailEnd len="sm" w="sm" type="none"/>
                    </a:lnT>
                    <a:lnB cap="flat" cmpd="sng" w="12700">
                      <a:solidFill>
                        <a:srgbClr val="1F1F1F"/>
                      </a:solidFill>
                      <a:prstDash val="solid"/>
                      <a:round/>
                      <a:headEnd len="sm" w="sm" type="none"/>
                      <a:tailEnd len="sm" w="sm" type="none"/>
                    </a:lnB>
                    <a:solidFill>
                      <a:schemeClr val="accent3"/>
                    </a:solidFill>
                  </a:tcPr>
                </a:tc>
                <a:tc>
                  <a:txBody>
                    <a:bodyPr/>
                    <a:lstStyle/>
                    <a:p>
                      <a:pPr indent="0" lvl="0" marL="0" marR="0" rtl="0" algn="l">
                        <a:lnSpc>
                          <a:spcPct val="100000"/>
                        </a:lnSpc>
                        <a:spcBef>
                          <a:spcPts val="0"/>
                        </a:spcBef>
                        <a:spcAft>
                          <a:spcPts val="0"/>
                        </a:spcAft>
                        <a:buClr>
                          <a:srgbClr val="000000"/>
                        </a:buClr>
                        <a:buSzPts val="1300"/>
                        <a:buFont typeface="Arial"/>
                        <a:buNone/>
                      </a:pPr>
                      <a:r>
                        <a:rPr lang="en-GB" sz="1300" u="none" cap="none" strike="noStrike">
                          <a:solidFill>
                            <a:schemeClr val="lt1"/>
                          </a:solidFill>
                          <a:latin typeface="DM Sans"/>
                          <a:ea typeface="DM Sans"/>
                          <a:cs typeface="DM Sans"/>
                          <a:sym typeface="DM Sans"/>
                        </a:rPr>
                        <a:t>The student’s artifact demonstrates evidence that they have met the expectations of the indicator(s).</a:t>
                      </a:r>
                      <a:endParaRPr sz="1300" u="none" cap="none" strike="noStrike">
                        <a:solidFill>
                          <a:schemeClr val="lt1"/>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solidFill>
                      <a:schemeClr val="accent3"/>
                    </a:solidFill>
                  </a:tcPr>
                </a:tc>
              </a:tr>
            </a:tbl>
          </a:graphicData>
        </a:graphic>
      </p:graphicFrame>
      <p:sp>
        <p:nvSpPr>
          <p:cNvPr id="602" name="Google Shape;602;p44"/>
          <p:cNvSpPr/>
          <p:nvPr/>
        </p:nvSpPr>
        <p:spPr>
          <a:xfrm>
            <a:off x="6956600" y="3044050"/>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3" name="Google Shape;603;p44"/>
          <p:cNvSpPr txBox="1"/>
          <p:nvPr/>
        </p:nvSpPr>
        <p:spPr>
          <a:xfrm>
            <a:off x="7148900" y="3763150"/>
            <a:ext cx="1561500" cy="677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rgbClr val="145758"/>
                </a:solidFill>
                <a:latin typeface="Proxima Nova"/>
                <a:ea typeface="Proxima Nova"/>
                <a:cs typeface="Proxima Nova"/>
                <a:sym typeface="Proxima Nova"/>
              </a:rPr>
              <a:t>Our goal: understand student thinking so we can help to move it forward!</a:t>
            </a:r>
            <a:endParaRPr b="1" i="0" sz="1100" u="none" cap="none" strike="noStrike">
              <a:solidFill>
                <a:srgbClr val="145758"/>
              </a:solidFill>
              <a:latin typeface="DM Sans"/>
              <a:ea typeface="DM Sans"/>
              <a:cs typeface="DM Sans"/>
              <a:sym typeface="DM Sans"/>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607" name="Shape 607"/>
        <p:cNvGrpSpPr/>
        <p:nvPr/>
      </p:nvGrpSpPr>
      <p:grpSpPr>
        <a:xfrm>
          <a:off x="0" y="0"/>
          <a:ext cx="0" cy="0"/>
          <a:chOff x="0" y="0"/>
          <a:chExt cx="0" cy="0"/>
        </a:xfrm>
      </p:grpSpPr>
      <p:sp>
        <p:nvSpPr>
          <p:cNvPr id="608" name="Google Shape;608;p45"/>
          <p:cNvSpPr/>
          <p:nvPr/>
        </p:nvSpPr>
        <p:spPr>
          <a:xfrm>
            <a:off x="0" y="0"/>
            <a:ext cx="9144000" cy="8124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9" name="Google Shape;609;p45"/>
          <p:cNvSpPr txBox="1"/>
          <p:nvPr/>
        </p:nvSpPr>
        <p:spPr>
          <a:xfrm>
            <a:off x="345075" y="276625"/>
            <a:ext cx="6553800" cy="2910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2100"/>
              <a:buFont typeface="Arial"/>
              <a:buNone/>
            </a:pPr>
            <a:r>
              <a:rPr b="0" i="0" lang="en-GB" sz="2100" u="none" cap="none" strike="noStrike">
                <a:solidFill>
                  <a:schemeClr val="dk1"/>
                </a:solidFill>
                <a:latin typeface="Nanum Myeongjo"/>
                <a:ea typeface="Nanum Myeongjo"/>
                <a:cs typeface="Nanum Myeongjo"/>
                <a:sym typeface="Nanum Myeongjo"/>
              </a:rPr>
              <a:t>M215 Content and Practice Expectations (CPE)</a:t>
            </a:r>
            <a:endParaRPr b="0" i="0" sz="2100" u="none" cap="none" strike="noStrike">
              <a:solidFill>
                <a:schemeClr val="dk1"/>
              </a:solidFill>
              <a:latin typeface="Nanum Myeongjo"/>
              <a:ea typeface="Nanum Myeongjo"/>
              <a:cs typeface="Nanum Myeongjo"/>
              <a:sym typeface="Nanum Myeongjo"/>
            </a:endParaRPr>
          </a:p>
        </p:txBody>
      </p:sp>
      <p:cxnSp>
        <p:nvCxnSpPr>
          <p:cNvPr id="610" name="Google Shape;610;p45"/>
          <p:cNvCxnSpPr/>
          <p:nvPr/>
        </p:nvCxnSpPr>
        <p:spPr>
          <a:xfrm rot="10800000">
            <a:off x="-4200" y="812375"/>
            <a:ext cx="9152400" cy="0"/>
          </a:xfrm>
          <a:prstGeom prst="straightConnector1">
            <a:avLst/>
          </a:prstGeom>
          <a:noFill/>
          <a:ln cap="flat" cmpd="sng" w="9525">
            <a:solidFill>
              <a:schemeClr val="dk1"/>
            </a:solidFill>
            <a:prstDash val="solid"/>
            <a:round/>
            <a:headEnd len="sm" w="sm" type="none"/>
            <a:tailEnd len="sm" w="sm" type="none"/>
          </a:ln>
        </p:spPr>
      </p:cxnSp>
      <p:graphicFrame>
        <p:nvGraphicFramePr>
          <p:cNvPr id="611" name="Google Shape;611;p45"/>
          <p:cNvGraphicFramePr/>
          <p:nvPr/>
        </p:nvGraphicFramePr>
        <p:xfrm>
          <a:off x="745025" y="1265225"/>
          <a:ext cx="3000000" cy="3000000"/>
        </p:xfrm>
        <a:graphic>
          <a:graphicData uri="http://schemas.openxmlformats.org/drawingml/2006/table">
            <a:tbl>
              <a:tblPr>
                <a:noFill/>
                <a:tableStyleId>{A13A87CC-3E2C-4D23-8EDC-0ED800AD1C22}</a:tableStyleId>
              </a:tblPr>
              <a:tblGrid>
                <a:gridCol w="1293625"/>
                <a:gridCol w="6360325"/>
              </a:tblGrid>
              <a:tr h="521825">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latin typeface="IBM Plex Sans"/>
                          <a:ea typeface="IBM Plex Sans"/>
                          <a:cs typeface="IBM Plex Sans"/>
                          <a:sym typeface="IBM Plex Sans"/>
                        </a:rPr>
                        <a:t>215.a</a:t>
                      </a:r>
                      <a:endParaRPr sz="1100" u="none" cap="none" strike="noStrike">
                        <a:solidFill>
                          <a:srgbClr val="1F1F1F"/>
                        </a:solidFill>
                        <a:latin typeface="IBM Plex Sans"/>
                        <a:ea typeface="IBM Plex Sans"/>
                        <a:cs typeface="IBM Plex Sans"/>
                        <a:sym typeface="IBM Plex Sans"/>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solidFill>
                            <a:srgbClr val="1F1F1F"/>
                          </a:solidFill>
                          <a:latin typeface="IBM Plex Sans"/>
                          <a:ea typeface="IBM Plex Sans"/>
                          <a:cs typeface="IBM Plex Sans"/>
                          <a:sym typeface="IBM Plex Sans"/>
                        </a:rPr>
                        <a:t>Use probability distributions to calculate p-values and interpret these p-values in context.</a:t>
                      </a:r>
                      <a:endParaRPr sz="1100" u="none" cap="none" strike="noStrike">
                        <a:solidFill>
                          <a:srgbClr val="1F1F1F"/>
                        </a:solidFill>
                        <a:latin typeface="IBM Plex Sans"/>
                        <a:ea typeface="IBM Plex Sans"/>
                        <a:cs typeface="IBM Plex Sans"/>
                        <a:sym typeface="IBM Plex Sans"/>
                      </a:endParaRPr>
                    </a:p>
                  </a:txBody>
                  <a:tcPr marT="63500" marB="63500" marR="63500" marL="63500"/>
                </a:tc>
              </a:tr>
              <a:tr h="521825">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latin typeface="IBM Plex Sans"/>
                          <a:ea typeface="IBM Plex Sans"/>
                          <a:cs typeface="IBM Plex Sans"/>
                          <a:sym typeface="IBM Plex Sans"/>
                        </a:rPr>
                        <a:t>215.b</a:t>
                      </a:r>
                      <a:endParaRPr sz="1100" u="none" cap="none" strike="noStrike">
                        <a:solidFill>
                          <a:srgbClr val="1F1F1F"/>
                        </a:solidFill>
                        <a:latin typeface="IBM Plex Sans"/>
                        <a:ea typeface="IBM Plex Sans"/>
                        <a:cs typeface="IBM Plex Sans"/>
                        <a:sym typeface="IBM Plex Sans"/>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solidFill>
                            <a:srgbClr val="1F1F1F"/>
                          </a:solidFill>
                          <a:latin typeface="IBM Plex Sans"/>
                          <a:ea typeface="IBM Plex Sans"/>
                          <a:cs typeface="IBM Plex Sans"/>
                          <a:sym typeface="IBM Plex Sans"/>
                        </a:rPr>
                        <a:t>Use probability distributions to calculate confidence intervals in order to estimate population parameters and interpret these confidence intervals in context.</a:t>
                      </a:r>
                      <a:endParaRPr sz="1100" u="none" cap="none" strike="noStrike">
                        <a:solidFill>
                          <a:srgbClr val="1F1F1F"/>
                        </a:solidFill>
                        <a:latin typeface="IBM Plex Sans"/>
                        <a:ea typeface="IBM Plex Sans"/>
                        <a:cs typeface="IBM Plex Sans"/>
                        <a:sym typeface="IBM Plex Sans"/>
                      </a:endParaRPr>
                    </a:p>
                  </a:txBody>
                  <a:tcPr marT="63500" marB="63500" marR="63500" marL="63500"/>
                </a:tc>
              </a:tr>
              <a:tr h="331425">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latin typeface="IBM Plex Sans"/>
                          <a:ea typeface="IBM Plex Sans"/>
                          <a:cs typeface="IBM Plex Sans"/>
                          <a:sym typeface="IBM Plex Sans"/>
                        </a:rPr>
                        <a:t>215.c</a:t>
                      </a:r>
                      <a:endParaRPr sz="1100" u="none" cap="none" strike="noStrike">
                        <a:solidFill>
                          <a:srgbClr val="1F1F1F"/>
                        </a:solidFill>
                        <a:latin typeface="IBM Plex Sans"/>
                        <a:ea typeface="IBM Plex Sans"/>
                        <a:cs typeface="IBM Plex Sans"/>
                        <a:sym typeface="IBM Plex Sans"/>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solidFill>
                            <a:srgbClr val="1F1F1F"/>
                          </a:solidFill>
                          <a:latin typeface="IBM Plex Sans"/>
                          <a:ea typeface="IBM Plex Sans"/>
                          <a:cs typeface="IBM Plex Sans"/>
                          <a:sym typeface="IBM Plex Sans"/>
                        </a:rPr>
                        <a:t>Conduct informal inference testing for quantitative and categorical data.</a:t>
                      </a:r>
                      <a:endParaRPr sz="1100" u="none" cap="none" strike="noStrike">
                        <a:solidFill>
                          <a:srgbClr val="1F1F1F"/>
                        </a:solidFill>
                        <a:latin typeface="IBM Plex Sans"/>
                        <a:ea typeface="IBM Plex Sans"/>
                        <a:cs typeface="IBM Plex Sans"/>
                        <a:sym typeface="IBM Plex Sans"/>
                      </a:endParaRPr>
                    </a:p>
                  </a:txBody>
                  <a:tcPr marT="63500" marB="63500" marR="63500" marL="63500"/>
                </a:tc>
              </a:tr>
              <a:tr h="331425">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latin typeface="IBM Plex Sans"/>
                          <a:ea typeface="IBM Plex Sans"/>
                          <a:cs typeface="IBM Plex Sans"/>
                          <a:sym typeface="IBM Plex Sans"/>
                        </a:rPr>
                        <a:t>215.d</a:t>
                      </a:r>
                      <a:endParaRPr sz="1100" u="none" cap="none" strike="noStrike">
                        <a:solidFill>
                          <a:srgbClr val="1F1F1F"/>
                        </a:solidFill>
                        <a:latin typeface="IBM Plex Sans"/>
                        <a:ea typeface="IBM Plex Sans"/>
                        <a:cs typeface="IBM Plex Sans"/>
                        <a:sym typeface="IBM Plex Sans"/>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solidFill>
                            <a:srgbClr val="1F1F1F"/>
                          </a:solidFill>
                          <a:latin typeface="IBM Plex Sans"/>
                          <a:ea typeface="IBM Plex Sans"/>
                          <a:cs typeface="IBM Plex Sans"/>
                          <a:sym typeface="IBM Plex Sans"/>
                        </a:rPr>
                        <a:t>Use bootstrapping to estimate population parameters.</a:t>
                      </a:r>
                      <a:endParaRPr sz="1100" u="none" cap="none" strike="noStrike">
                        <a:solidFill>
                          <a:srgbClr val="1F1F1F"/>
                        </a:solidFill>
                        <a:latin typeface="IBM Plex Sans"/>
                        <a:ea typeface="IBM Plex Sans"/>
                        <a:cs typeface="IBM Plex Sans"/>
                        <a:sym typeface="IBM Plex Sans"/>
                      </a:endParaRPr>
                    </a:p>
                  </a:txBody>
                  <a:tcPr marT="63500" marB="63500" marR="63500" marL="63500"/>
                </a:tc>
              </a:tr>
              <a:tr h="331425">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latin typeface="IBM Plex Sans"/>
                          <a:ea typeface="IBM Plex Sans"/>
                          <a:cs typeface="IBM Plex Sans"/>
                          <a:sym typeface="IBM Plex Sans"/>
                        </a:rPr>
                        <a:t>215.e</a:t>
                      </a:r>
                      <a:endParaRPr sz="1100" u="none" cap="none" strike="noStrike">
                        <a:solidFill>
                          <a:srgbClr val="1F1F1F"/>
                        </a:solidFill>
                        <a:latin typeface="IBM Plex Sans"/>
                        <a:ea typeface="IBM Plex Sans"/>
                        <a:cs typeface="IBM Plex Sans"/>
                        <a:sym typeface="IBM Plex Sans"/>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solidFill>
                            <a:srgbClr val="1F1F1F"/>
                          </a:solidFill>
                          <a:latin typeface="IBM Plex Sans"/>
                          <a:ea typeface="IBM Plex Sans"/>
                          <a:cs typeface="IBM Plex Sans"/>
                          <a:sym typeface="IBM Plex Sans"/>
                        </a:rPr>
                        <a:t>Make appropriate conclusions about study results using aspects of the study design.</a:t>
                      </a:r>
                      <a:endParaRPr sz="1100" u="none" cap="none" strike="noStrike">
                        <a:solidFill>
                          <a:srgbClr val="1F1F1F"/>
                        </a:solidFill>
                        <a:latin typeface="IBM Plex Sans"/>
                        <a:ea typeface="IBM Plex Sans"/>
                        <a:cs typeface="IBM Plex Sans"/>
                        <a:sym typeface="IBM Plex Sans"/>
                      </a:endParaRPr>
                    </a:p>
                  </a:txBody>
                  <a:tcPr marT="63500" marB="63500" marR="63500" marL="63500"/>
                </a:tc>
              </a:tr>
            </a:tbl>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615" name="Shape 615"/>
        <p:cNvGrpSpPr/>
        <p:nvPr/>
      </p:nvGrpSpPr>
      <p:grpSpPr>
        <a:xfrm>
          <a:off x="0" y="0"/>
          <a:ext cx="0" cy="0"/>
          <a:chOff x="0" y="0"/>
          <a:chExt cx="0" cy="0"/>
        </a:xfrm>
      </p:grpSpPr>
      <p:cxnSp>
        <p:nvCxnSpPr>
          <p:cNvPr id="616" name="Google Shape;616;p46"/>
          <p:cNvCxnSpPr/>
          <p:nvPr/>
        </p:nvCxnSpPr>
        <p:spPr>
          <a:xfrm>
            <a:off x="6900" y="1085975"/>
            <a:ext cx="9152400" cy="0"/>
          </a:xfrm>
          <a:prstGeom prst="straightConnector1">
            <a:avLst/>
          </a:prstGeom>
          <a:noFill/>
          <a:ln cap="flat" cmpd="sng" w="9525">
            <a:solidFill>
              <a:srgbClr val="000000"/>
            </a:solidFill>
            <a:prstDash val="solid"/>
            <a:round/>
            <a:headEnd len="sm" w="sm" type="none"/>
            <a:tailEnd len="sm" w="sm" type="none"/>
          </a:ln>
        </p:spPr>
      </p:cxnSp>
      <p:sp>
        <p:nvSpPr>
          <p:cNvPr id="617" name="Google Shape;617;p46"/>
          <p:cNvSpPr txBox="1"/>
          <p:nvPr/>
        </p:nvSpPr>
        <p:spPr>
          <a:xfrm>
            <a:off x="3120200" y="608950"/>
            <a:ext cx="5396400" cy="215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DM Sans"/>
                <a:ea typeface="DM Sans"/>
                <a:cs typeface="DM Sans"/>
                <a:sym typeface="DM Sans"/>
              </a:rPr>
              <a:t>Let’s examine some work together:</a:t>
            </a:r>
            <a:endParaRPr b="1" i="0" sz="1400" u="none" cap="none" strike="noStrike">
              <a:solidFill>
                <a:schemeClr val="dk1"/>
              </a:solidFill>
              <a:latin typeface="DM Sans"/>
              <a:ea typeface="DM Sans"/>
              <a:cs typeface="DM Sans"/>
              <a:sym typeface="DM Sans"/>
            </a:endParaRPr>
          </a:p>
        </p:txBody>
      </p:sp>
      <p:cxnSp>
        <p:nvCxnSpPr>
          <p:cNvPr id="618" name="Google Shape;618;p46"/>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619" name="Google Shape;619;p46"/>
          <p:cNvSpPr/>
          <p:nvPr/>
        </p:nvSpPr>
        <p:spPr>
          <a:xfrm>
            <a:off x="0" y="0"/>
            <a:ext cx="27966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620" name="Google Shape;620;p46"/>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621" name="Google Shape;621;p46"/>
          <p:cNvCxnSpPr/>
          <p:nvPr/>
        </p:nvCxnSpPr>
        <p:spPr>
          <a:xfrm>
            <a:off x="2796525"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622" name="Google Shape;622;p46"/>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623" name="Google Shape;623;p46"/>
          <p:cNvSpPr txBox="1"/>
          <p:nvPr/>
        </p:nvSpPr>
        <p:spPr>
          <a:xfrm>
            <a:off x="325175" y="647000"/>
            <a:ext cx="2169900" cy="20319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Round 2:</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What evidence of learning is there?</a:t>
            </a:r>
            <a:endParaRPr b="0" i="0" sz="3300" u="none" cap="none" strike="noStrike">
              <a:solidFill>
                <a:schemeClr val="dk1"/>
              </a:solidFill>
              <a:latin typeface="Nanum Myeongjo"/>
              <a:ea typeface="Nanum Myeongjo"/>
              <a:cs typeface="Nanum Myeongjo"/>
              <a:sym typeface="Nanum Myeongjo"/>
            </a:endParaRPr>
          </a:p>
        </p:txBody>
      </p:sp>
      <p:sp>
        <p:nvSpPr>
          <p:cNvPr id="624" name="Google Shape;624;p46"/>
          <p:cNvSpPr txBox="1"/>
          <p:nvPr/>
        </p:nvSpPr>
        <p:spPr>
          <a:xfrm>
            <a:off x="325175" y="2843600"/>
            <a:ext cx="2169900" cy="615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1" i="0" lang="en-GB" sz="1000" u="none" cap="none" strike="noStrike">
                <a:solidFill>
                  <a:schemeClr val="dk1"/>
                </a:solidFill>
                <a:latin typeface="DM Sans"/>
                <a:ea typeface="DM Sans"/>
                <a:cs typeface="DM Sans"/>
                <a:sym typeface="DM Sans"/>
              </a:rPr>
              <a:t>215.c: Conduct informal inference testing for quantitative and categorical data.</a:t>
            </a:r>
            <a:endParaRPr b="1" i="0" sz="1100" u="none" cap="none" strike="noStrike">
              <a:solidFill>
                <a:schemeClr val="dk1"/>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1000"/>
              <a:buFont typeface="Arial"/>
              <a:buNone/>
            </a:pPr>
            <a:r>
              <a:t/>
            </a:r>
            <a:endParaRPr b="1" i="0" sz="1000" u="none" cap="none" strike="noStrike">
              <a:solidFill>
                <a:schemeClr val="dk1"/>
              </a:solidFill>
              <a:latin typeface="DM Sans"/>
              <a:ea typeface="DM Sans"/>
              <a:cs typeface="DM Sans"/>
              <a:sym typeface="DM Sans"/>
            </a:endParaRPr>
          </a:p>
        </p:txBody>
      </p:sp>
      <p:cxnSp>
        <p:nvCxnSpPr>
          <p:cNvPr id="625" name="Google Shape;625;p46"/>
          <p:cNvCxnSpPr/>
          <p:nvPr/>
        </p:nvCxnSpPr>
        <p:spPr>
          <a:xfrm>
            <a:off x="4885475" y="1085975"/>
            <a:ext cx="0" cy="3745500"/>
          </a:xfrm>
          <a:prstGeom prst="straightConnector1">
            <a:avLst/>
          </a:prstGeom>
          <a:noFill/>
          <a:ln cap="flat" cmpd="sng" w="9525">
            <a:solidFill>
              <a:schemeClr val="dk1"/>
            </a:solidFill>
            <a:prstDash val="solid"/>
            <a:round/>
            <a:headEnd len="sm" w="sm" type="none"/>
            <a:tailEnd len="sm" w="sm" type="none"/>
          </a:ln>
        </p:spPr>
      </p:cxnSp>
      <p:cxnSp>
        <p:nvCxnSpPr>
          <p:cNvPr id="626" name="Google Shape;626;p46"/>
          <p:cNvCxnSpPr/>
          <p:nvPr/>
        </p:nvCxnSpPr>
        <p:spPr>
          <a:xfrm>
            <a:off x="6898225" y="1085975"/>
            <a:ext cx="0" cy="3745500"/>
          </a:xfrm>
          <a:prstGeom prst="straightConnector1">
            <a:avLst/>
          </a:prstGeom>
          <a:noFill/>
          <a:ln cap="flat" cmpd="sng" w="9525">
            <a:solidFill>
              <a:schemeClr val="dk1"/>
            </a:solidFill>
            <a:prstDash val="solid"/>
            <a:round/>
            <a:headEnd len="sm" w="sm" type="none"/>
            <a:tailEnd len="sm" w="sm" type="none"/>
          </a:ln>
        </p:spPr>
      </p:cxnSp>
      <p:sp>
        <p:nvSpPr>
          <p:cNvPr id="627" name="Google Shape;627;p46"/>
          <p:cNvSpPr txBox="1"/>
          <p:nvPr/>
        </p:nvSpPr>
        <p:spPr>
          <a:xfrm>
            <a:off x="3008088" y="1262550"/>
            <a:ext cx="1665900" cy="2342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GB" sz="1000" u="none" cap="none" strike="noStrike">
                <a:solidFill>
                  <a:srgbClr val="000000"/>
                </a:solidFill>
                <a:latin typeface="DM Sans"/>
                <a:ea typeface="DM Sans"/>
                <a:cs typeface="DM Sans"/>
                <a:sym typeface="DM Sans"/>
              </a:rPr>
              <a:t>Conference and Provide Revision Support</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rgbClr val="000000"/>
              </a:buClr>
              <a:buSzPts val="1000"/>
              <a:buFont typeface="Arial"/>
              <a:buNone/>
            </a:pPr>
            <a:r>
              <a:rPr b="0" i="0" lang="en-GB" sz="1000" u="none" cap="none" strike="noStrike">
                <a:solidFill>
                  <a:srgbClr val="000000"/>
                </a:solidFill>
                <a:latin typeface="DM Sans"/>
                <a:ea typeface="DM Sans"/>
                <a:cs typeface="DM Sans"/>
                <a:sym typeface="DM Sans"/>
              </a:rPr>
              <a:t>The student’s artifact shows evidence of an emerging understanding of the expectations of the indicator(s). After conferencing and additional instruction/learning, the student may provide a revised or different artifact as evidence of the indicator(s).</a:t>
            </a:r>
            <a:endParaRPr b="0" i="0" sz="1000" u="none" cap="none" strike="noStrike">
              <a:solidFill>
                <a:srgbClr val="000000"/>
              </a:solidFill>
              <a:latin typeface="DM Sans"/>
              <a:ea typeface="DM Sans"/>
              <a:cs typeface="DM Sans"/>
              <a:sym typeface="DM Sans"/>
            </a:endParaRPr>
          </a:p>
        </p:txBody>
      </p:sp>
      <p:sp>
        <p:nvSpPr>
          <p:cNvPr id="628" name="Google Shape;628;p46"/>
          <p:cNvSpPr txBox="1"/>
          <p:nvPr/>
        </p:nvSpPr>
        <p:spPr>
          <a:xfrm>
            <a:off x="5058900" y="1262550"/>
            <a:ext cx="1665900" cy="2165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GB" sz="1000" u="none" cap="none" strike="noStrike">
                <a:solidFill>
                  <a:srgbClr val="000000"/>
                </a:solidFill>
                <a:latin typeface="DM Sans"/>
                <a:ea typeface="DM Sans"/>
                <a:cs typeface="DM Sans"/>
                <a:sym typeface="DM Sans"/>
              </a:rPr>
              <a:t>Accept with Revision</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rgbClr val="000000"/>
              </a:buClr>
              <a:buSzPts val="1000"/>
              <a:buFont typeface="Arial"/>
              <a:buNone/>
            </a:pPr>
            <a:r>
              <a:rPr b="0" i="0" lang="en-GB" sz="1000" u="none" cap="none" strike="noStrike">
                <a:solidFill>
                  <a:srgbClr val="000000"/>
                </a:solidFill>
                <a:latin typeface="DM Sans"/>
                <a:ea typeface="DM Sans"/>
                <a:cs typeface="DM Sans"/>
                <a:sym typeface="DM Sans"/>
              </a:rPr>
              <a:t>The student’s artifact shows evidence of approaching a full understanding of the expectations of the indicator(s). The artifact may contain execution errors that should be corrected in revision. The student may revise the selected artifact or submit a different artifact.</a:t>
            </a:r>
            <a:endParaRPr b="0" i="0" sz="1000" u="none" cap="none" strike="noStrike">
              <a:solidFill>
                <a:srgbClr val="000000"/>
              </a:solidFill>
              <a:latin typeface="DM Sans"/>
              <a:ea typeface="DM Sans"/>
              <a:cs typeface="DM Sans"/>
              <a:sym typeface="DM Sans"/>
            </a:endParaRPr>
          </a:p>
        </p:txBody>
      </p:sp>
      <p:sp>
        <p:nvSpPr>
          <p:cNvPr id="629" name="Google Shape;629;p46"/>
          <p:cNvSpPr txBox="1"/>
          <p:nvPr/>
        </p:nvSpPr>
        <p:spPr>
          <a:xfrm>
            <a:off x="7071650" y="1262550"/>
            <a:ext cx="1665900" cy="1103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GB" sz="1000" u="none" cap="none" strike="noStrike">
                <a:solidFill>
                  <a:srgbClr val="000000"/>
                </a:solidFill>
                <a:latin typeface="DM Sans"/>
                <a:ea typeface="DM Sans"/>
                <a:cs typeface="DM Sans"/>
                <a:sym typeface="DM Sans"/>
              </a:rPr>
              <a:t>Accept </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rgbClr val="000000"/>
              </a:buClr>
              <a:buSzPts val="1000"/>
              <a:buFont typeface="Arial"/>
              <a:buNone/>
            </a:pPr>
            <a:r>
              <a:rPr b="0" i="0" lang="en-GB" sz="1000" u="none" cap="none" strike="noStrike">
                <a:solidFill>
                  <a:srgbClr val="000000"/>
                </a:solidFill>
                <a:latin typeface="DM Sans"/>
                <a:ea typeface="DM Sans"/>
                <a:cs typeface="DM Sans"/>
                <a:sym typeface="DM Sans"/>
              </a:rPr>
              <a:t>The student’s artifact demonstrates evidence </a:t>
            </a:r>
            <a:br>
              <a:rPr b="0" i="0" lang="en-GB" sz="1000" u="none" cap="none" strike="noStrike">
                <a:solidFill>
                  <a:srgbClr val="000000"/>
                </a:solidFill>
                <a:latin typeface="DM Sans"/>
                <a:ea typeface="DM Sans"/>
                <a:cs typeface="DM Sans"/>
                <a:sym typeface="DM Sans"/>
              </a:rPr>
            </a:br>
            <a:r>
              <a:rPr b="0" i="0" lang="en-GB" sz="1000" u="none" cap="none" strike="noStrike">
                <a:solidFill>
                  <a:srgbClr val="000000"/>
                </a:solidFill>
                <a:latin typeface="DM Sans"/>
                <a:ea typeface="DM Sans"/>
                <a:cs typeface="DM Sans"/>
                <a:sym typeface="DM Sans"/>
              </a:rPr>
              <a:t>that they have met the expectations of the indicator(s).</a:t>
            </a:r>
            <a:endParaRPr b="0" i="0" sz="1000" u="none" cap="none" strike="noStrike">
              <a:solidFill>
                <a:srgbClr val="000000"/>
              </a:solidFill>
              <a:latin typeface="DM Sans"/>
              <a:ea typeface="DM Sans"/>
              <a:cs typeface="DM Sans"/>
              <a:sym typeface="DM Sans"/>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633" name="Shape 633"/>
        <p:cNvGrpSpPr/>
        <p:nvPr/>
      </p:nvGrpSpPr>
      <p:grpSpPr>
        <a:xfrm>
          <a:off x="0" y="0"/>
          <a:ext cx="0" cy="0"/>
          <a:chOff x="0" y="0"/>
          <a:chExt cx="0" cy="0"/>
        </a:xfrm>
      </p:grpSpPr>
      <p:cxnSp>
        <p:nvCxnSpPr>
          <p:cNvPr id="634" name="Google Shape;634;p47"/>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635" name="Google Shape;635;p47"/>
          <p:cNvSpPr txBox="1"/>
          <p:nvPr/>
        </p:nvSpPr>
        <p:spPr>
          <a:xfrm>
            <a:off x="615900" y="303450"/>
            <a:ext cx="50679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Examining Student Work</a:t>
            </a:r>
            <a:endParaRPr b="0" i="0" sz="3300" u="none" cap="none" strike="noStrike">
              <a:solidFill>
                <a:schemeClr val="dk1"/>
              </a:solidFill>
              <a:latin typeface="Nanum Myeongjo"/>
              <a:ea typeface="Nanum Myeongjo"/>
              <a:cs typeface="Nanum Myeongjo"/>
              <a:sym typeface="Nanum Myeongjo"/>
            </a:endParaRPr>
          </a:p>
        </p:txBody>
      </p:sp>
      <p:cxnSp>
        <p:nvCxnSpPr>
          <p:cNvPr id="636" name="Google Shape;636;p47"/>
          <p:cNvCxnSpPr/>
          <p:nvPr/>
        </p:nvCxnSpPr>
        <p:spPr>
          <a:xfrm>
            <a:off x="5674175" y="300"/>
            <a:ext cx="0" cy="5141400"/>
          </a:xfrm>
          <a:prstGeom prst="straightConnector1">
            <a:avLst/>
          </a:prstGeom>
          <a:noFill/>
          <a:ln cap="flat" cmpd="sng" w="9525">
            <a:solidFill>
              <a:schemeClr val="dk2"/>
            </a:solidFill>
            <a:prstDash val="solid"/>
            <a:round/>
            <a:headEnd len="sm" w="sm" type="none"/>
            <a:tailEnd len="sm" w="sm" type="none"/>
          </a:ln>
        </p:spPr>
      </p:cxnSp>
      <p:pic>
        <p:nvPicPr>
          <p:cNvPr id="637" name="Google Shape;637;p47"/>
          <p:cNvPicPr preferRelativeResize="0"/>
          <p:nvPr/>
        </p:nvPicPr>
        <p:blipFill rotWithShape="1">
          <a:blip r:embed="rId3">
            <a:alphaModFix/>
          </a:blip>
          <a:srcRect b="0" l="1117" r="0" t="2572"/>
          <a:stretch/>
        </p:blipFill>
        <p:spPr>
          <a:xfrm>
            <a:off x="615900" y="819575"/>
            <a:ext cx="8225101" cy="3727675"/>
          </a:xfrm>
          <a:prstGeom prst="rect">
            <a:avLst/>
          </a:prstGeom>
          <a:noFill/>
          <a:ln>
            <a:noFill/>
          </a:ln>
        </p:spPr>
      </p:pic>
      <p:sp>
        <p:nvSpPr>
          <p:cNvPr id="638" name="Google Shape;638;p47"/>
          <p:cNvSpPr/>
          <p:nvPr/>
        </p:nvSpPr>
        <p:spPr>
          <a:xfrm>
            <a:off x="615894" y="2298334"/>
            <a:ext cx="450600" cy="412200"/>
          </a:xfrm>
          <a:prstGeom prst="ellipse">
            <a:avLst/>
          </a:prstGeom>
          <a:noFill/>
          <a:ln cap="flat" cmpd="sng" w="28575">
            <a:solidFill>
              <a:srgbClr val="14575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9" name="Google Shape;639;p47"/>
          <p:cNvSpPr/>
          <p:nvPr/>
        </p:nvSpPr>
        <p:spPr>
          <a:xfrm>
            <a:off x="1178639" y="2352244"/>
            <a:ext cx="1649400" cy="304200"/>
          </a:xfrm>
          <a:prstGeom prst="leftArrow">
            <a:avLst>
              <a:gd fmla="val 50000" name="adj1"/>
              <a:gd fmla="val 50000" name="adj2"/>
            </a:avLst>
          </a:prstGeom>
          <a:solidFill>
            <a:srgbClr val="145758"/>
          </a:solidFill>
          <a:ln cap="flat" cmpd="sng" w="9525">
            <a:solidFill>
              <a:srgbClr val="14575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0" name="Google Shape;640;p47"/>
          <p:cNvSpPr/>
          <p:nvPr/>
        </p:nvSpPr>
        <p:spPr>
          <a:xfrm>
            <a:off x="3278113" y="185545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1" name="Google Shape;641;p47"/>
          <p:cNvSpPr txBox="1"/>
          <p:nvPr/>
        </p:nvSpPr>
        <p:spPr>
          <a:xfrm>
            <a:off x="3348002" y="2459050"/>
            <a:ext cx="1806300" cy="738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83FBA3"/>
                </a:solidFill>
                <a:latin typeface="DM Sans"/>
                <a:ea typeface="DM Sans"/>
                <a:cs typeface="DM Sans"/>
                <a:sym typeface="DM Sans"/>
              </a:rPr>
              <a:t>Put your</a:t>
            </a:r>
            <a:br>
              <a:rPr b="1" i="0" lang="en-GB" sz="1600" u="none" cap="none" strike="noStrike">
                <a:solidFill>
                  <a:srgbClr val="83FBA3"/>
                </a:solidFill>
                <a:latin typeface="DM Sans"/>
                <a:ea typeface="DM Sans"/>
                <a:cs typeface="DM Sans"/>
                <a:sym typeface="DM Sans"/>
              </a:rPr>
            </a:br>
            <a:r>
              <a:rPr b="1" i="0" lang="en-GB" sz="1600" u="none" cap="none" strike="noStrike">
                <a:solidFill>
                  <a:srgbClr val="83FBA3"/>
                </a:solidFill>
                <a:latin typeface="DM Sans"/>
                <a:ea typeface="DM Sans"/>
                <a:cs typeface="DM Sans"/>
                <a:sym typeface="DM Sans"/>
              </a:rPr>
              <a:t>thoughts on the Jamboard!</a:t>
            </a:r>
            <a:endParaRPr b="1" i="0" sz="1000" u="none" cap="none" strike="noStrike">
              <a:solidFill>
                <a:srgbClr val="83FBA3"/>
              </a:solidFill>
              <a:latin typeface="DM Sans"/>
              <a:ea typeface="DM Sans"/>
              <a:cs typeface="DM Sans"/>
              <a:sym typeface="DM Sans"/>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645" name="Shape 645"/>
        <p:cNvGrpSpPr/>
        <p:nvPr/>
      </p:nvGrpSpPr>
      <p:grpSpPr>
        <a:xfrm>
          <a:off x="0" y="0"/>
          <a:ext cx="0" cy="0"/>
          <a:chOff x="0" y="0"/>
          <a:chExt cx="0" cy="0"/>
        </a:xfrm>
      </p:grpSpPr>
      <p:cxnSp>
        <p:nvCxnSpPr>
          <p:cNvPr id="646" name="Google Shape;646;p48"/>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647" name="Google Shape;647;p48"/>
          <p:cNvSpPr txBox="1"/>
          <p:nvPr/>
        </p:nvSpPr>
        <p:spPr>
          <a:xfrm>
            <a:off x="615900" y="303450"/>
            <a:ext cx="2922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Example #1</a:t>
            </a:r>
            <a:endParaRPr b="0" i="0" sz="3300" u="none" cap="none" strike="noStrike">
              <a:solidFill>
                <a:schemeClr val="dk1"/>
              </a:solidFill>
              <a:latin typeface="Nanum Myeongjo"/>
              <a:ea typeface="Nanum Myeongjo"/>
              <a:cs typeface="Nanum Myeongjo"/>
              <a:sym typeface="Nanum Myeongjo"/>
            </a:endParaRPr>
          </a:p>
        </p:txBody>
      </p:sp>
      <p:cxnSp>
        <p:nvCxnSpPr>
          <p:cNvPr id="648" name="Google Shape;648;p48"/>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649" name="Google Shape;649;p48"/>
          <p:cNvSpPr/>
          <p:nvPr/>
        </p:nvSpPr>
        <p:spPr>
          <a:xfrm>
            <a:off x="7128200" y="278457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0" name="Google Shape;650;p48"/>
          <p:cNvSpPr txBox="1"/>
          <p:nvPr/>
        </p:nvSpPr>
        <p:spPr>
          <a:xfrm>
            <a:off x="7324250" y="3511325"/>
            <a:ext cx="1554000" cy="738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83FBA3"/>
                </a:solidFill>
                <a:latin typeface="DM Sans"/>
                <a:ea typeface="DM Sans"/>
                <a:cs typeface="DM Sans"/>
                <a:sym typeface="DM Sans"/>
              </a:rPr>
              <a:t>Let’s Compare Notes</a:t>
            </a:r>
            <a:endParaRPr b="1" i="0" sz="1600" u="none" cap="none" strike="noStrike">
              <a:solidFill>
                <a:srgbClr val="83FBA3"/>
              </a:solidFill>
              <a:latin typeface="DM Sans"/>
              <a:ea typeface="DM Sans"/>
              <a:cs typeface="DM Sans"/>
              <a:sym typeface="DM Sans"/>
            </a:endParaRPr>
          </a:p>
          <a:p>
            <a:pPr indent="0" lvl="0" marL="0" marR="0" rtl="0" algn="ctr">
              <a:lnSpc>
                <a:spcPct val="100000"/>
              </a:lnSpc>
              <a:spcBef>
                <a:spcPts val="0"/>
              </a:spcBef>
              <a:spcAft>
                <a:spcPts val="0"/>
              </a:spcAft>
              <a:buClr>
                <a:srgbClr val="000000"/>
              </a:buClr>
              <a:buSzPts val="1600"/>
              <a:buFont typeface="Arial"/>
              <a:buNone/>
            </a:pPr>
            <a:r>
              <a:t/>
            </a:r>
            <a:endParaRPr b="1" i="0" sz="1600" u="none" cap="none" strike="noStrike">
              <a:solidFill>
                <a:srgbClr val="83FBA3"/>
              </a:solidFill>
              <a:latin typeface="DM Sans"/>
              <a:ea typeface="DM Sans"/>
              <a:cs typeface="DM Sans"/>
              <a:sym typeface="DM Sans"/>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654" name="Shape 654"/>
        <p:cNvGrpSpPr/>
        <p:nvPr/>
      </p:nvGrpSpPr>
      <p:grpSpPr>
        <a:xfrm>
          <a:off x="0" y="0"/>
          <a:ext cx="0" cy="0"/>
          <a:chOff x="0" y="0"/>
          <a:chExt cx="0" cy="0"/>
        </a:xfrm>
      </p:grpSpPr>
      <p:cxnSp>
        <p:nvCxnSpPr>
          <p:cNvPr id="655" name="Google Shape;655;p49"/>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656" name="Google Shape;656;p49"/>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657" name="Google Shape;657;p49"/>
          <p:cNvSpPr txBox="1"/>
          <p:nvPr/>
        </p:nvSpPr>
        <p:spPr>
          <a:xfrm>
            <a:off x="615900" y="303450"/>
            <a:ext cx="28041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Example #2</a:t>
            </a:r>
            <a:endParaRPr b="0" i="0" sz="3300" u="none" cap="none" strike="noStrike">
              <a:solidFill>
                <a:schemeClr val="dk1"/>
              </a:solidFill>
              <a:latin typeface="Nanum Myeongjo"/>
              <a:ea typeface="Nanum Myeongjo"/>
              <a:cs typeface="Nanum Myeongjo"/>
              <a:sym typeface="Nanum Myeongjo"/>
            </a:endParaRPr>
          </a:p>
        </p:txBody>
      </p:sp>
      <p:sp>
        <p:nvSpPr>
          <p:cNvPr id="658" name="Google Shape;658;p49"/>
          <p:cNvSpPr/>
          <p:nvPr/>
        </p:nvSpPr>
        <p:spPr>
          <a:xfrm>
            <a:off x="7065750" y="2413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9" name="Google Shape;659;p49"/>
          <p:cNvSpPr txBox="1"/>
          <p:nvPr/>
        </p:nvSpPr>
        <p:spPr>
          <a:xfrm>
            <a:off x="7261800" y="3139950"/>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83FBA3"/>
                </a:solidFill>
                <a:latin typeface="DM Sans"/>
                <a:ea typeface="DM Sans"/>
                <a:cs typeface="DM Sans"/>
                <a:sym typeface="DM Sans"/>
              </a:rPr>
              <a:t>Let’s Compare Notes</a:t>
            </a:r>
            <a:endParaRPr b="1" i="0" sz="1000" u="none" cap="none" strike="noStrike">
              <a:solidFill>
                <a:srgbClr val="83FBA3"/>
              </a:solidFill>
              <a:latin typeface="DM Sans"/>
              <a:ea typeface="DM Sans"/>
              <a:cs typeface="DM Sans"/>
              <a:sym typeface="DM Sans"/>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663" name="Shape 663"/>
        <p:cNvGrpSpPr/>
        <p:nvPr/>
      </p:nvGrpSpPr>
      <p:grpSpPr>
        <a:xfrm>
          <a:off x="0" y="0"/>
          <a:ext cx="0" cy="0"/>
          <a:chOff x="0" y="0"/>
          <a:chExt cx="0" cy="0"/>
        </a:xfrm>
      </p:grpSpPr>
      <p:cxnSp>
        <p:nvCxnSpPr>
          <p:cNvPr id="664" name="Google Shape;664;p50"/>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665" name="Google Shape;665;p50"/>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666" name="Google Shape;666;p50"/>
          <p:cNvSpPr txBox="1"/>
          <p:nvPr/>
        </p:nvSpPr>
        <p:spPr>
          <a:xfrm>
            <a:off x="615900" y="303450"/>
            <a:ext cx="2298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Example #3</a:t>
            </a:r>
            <a:endParaRPr b="0" i="0" sz="3300" u="none" cap="none" strike="noStrike">
              <a:solidFill>
                <a:schemeClr val="dk1"/>
              </a:solidFill>
              <a:latin typeface="Nanum Myeongjo"/>
              <a:ea typeface="Nanum Myeongjo"/>
              <a:cs typeface="Nanum Myeongjo"/>
              <a:sym typeface="Nanum Myeongjo"/>
            </a:endParaRPr>
          </a:p>
        </p:txBody>
      </p:sp>
      <p:sp>
        <p:nvSpPr>
          <p:cNvPr id="667" name="Google Shape;667;p50"/>
          <p:cNvSpPr/>
          <p:nvPr/>
        </p:nvSpPr>
        <p:spPr>
          <a:xfrm>
            <a:off x="944400" y="22739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8" name="Google Shape;668;p50"/>
          <p:cNvSpPr txBox="1"/>
          <p:nvPr/>
        </p:nvSpPr>
        <p:spPr>
          <a:xfrm>
            <a:off x="1140450" y="3000675"/>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83FBA3"/>
                </a:solidFill>
                <a:latin typeface="DM Sans"/>
                <a:ea typeface="DM Sans"/>
                <a:cs typeface="DM Sans"/>
                <a:sym typeface="DM Sans"/>
              </a:rPr>
              <a:t>Let’s Compare Notes</a:t>
            </a:r>
            <a:endParaRPr b="1" i="0" sz="1000" u="none" cap="none" strike="noStrike">
              <a:solidFill>
                <a:srgbClr val="83FBA3"/>
              </a:solidFill>
              <a:latin typeface="DM Sans"/>
              <a:ea typeface="DM Sans"/>
              <a:cs typeface="DM Sans"/>
              <a:sym typeface="DM Sans"/>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672" name="Shape 672"/>
        <p:cNvGrpSpPr/>
        <p:nvPr/>
      </p:nvGrpSpPr>
      <p:grpSpPr>
        <a:xfrm>
          <a:off x="0" y="0"/>
          <a:ext cx="0" cy="0"/>
          <a:chOff x="0" y="0"/>
          <a:chExt cx="0" cy="0"/>
        </a:xfrm>
      </p:grpSpPr>
      <p:cxnSp>
        <p:nvCxnSpPr>
          <p:cNvPr id="673" name="Google Shape;673;p51"/>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674" name="Google Shape;674;p51"/>
          <p:cNvSpPr txBox="1"/>
          <p:nvPr/>
        </p:nvSpPr>
        <p:spPr>
          <a:xfrm>
            <a:off x="3419850" y="303450"/>
            <a:ext cx="4318200" cy="1819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Closing</a:t>
            </a:r>
            <a:endParaRPr b="0" i="0" sz="5200" u="none" cap="none" strike="noStrike">
              <a:solidFill>
                <a:schemeClr val="dk1"/>
              </a:solidFill>
              <a:latin typeface="Nanum Myeongjo"/>
              <a:ea typeface="Nanum Myeongjo"/>
              <a:cs typeface="Nanum Myeongjo"/>
              <a:sym typeface="Nanum Myeongjo"/>
            </a:endParaRPr>
          </a:p>
        </p:txBody>
      </p:sp>
      <p:sp>
        <p:nvSpPr>
          <p:cNvPr id="675" name="Google Shape;675;p51"/>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06</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679" name="Shape 679"/>
        <p:cNvGrpSpPr/>
        <p:nvPr/>
      </p:nvGrpSpPr>
      <p:grpSpPr>
        <a:xfrm>
          <a:off x="0" y="0"/>
          <a:ext cx="0" cy="0"/>
          <a:chOff x="0" y="0"/>
          <a:chExt cx="0" cy="0"/>
        </a:xfrm>
      </p:grpSpPr>
      <p:cxnSp>
        <p:nvCxnSpPr>
          <p:cNvPr id="680" name="Google Shape;680;p52"/>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681" name="Google Shape;681;p52"/>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682" name="Google Shape;682;p52"/>
          <p:cNvSpPr txBox="1"/>
          <p:nvPr/>
        </p:nvSpPr>
        <p:spPr>
          <a:xfrm>
            <a:off x="615900" y="1141350"/>
            <a:ext cx="8152800" cy="3124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t/>
            </a:r>
            <a:endParaRPr b="0" i="0" sz="2900" u="none" cap="none" strike="noStrike">
              <a:solidFill>
                <a:schemeClr val="lt1"/>
              </a:solidFill>
              <a:latin typeface="DM Sans"/>
              <a:ea typeface="DM Sans"/>
              <a:cs typeface="DM Sans"/>
              <a:sym typeface="DM Sans"/>
            </a:endParaRPr>
          </a:p>
          <a:p>
            <a:pPr indent="0" lvl="0" marL="0" marR="0" rtl="0" algn="l">
              <a:lnSpc>
                <a:spcPct val="100000"/>
              </a:lnSpc>
              <a:spcBef>
                <a:spcPts val="0"/>
              </a:spcBef>
              <a:spcAft>
                <a:spcPts val="0"/>
              </a:spcAft>
              <a:buClr>
                <a:schemeClr val="dk1"/>
              </a:buClr>
              <a:buSzPts val="1100"/>
              <a:buFont typeface="Arial"/>
              <a:buNone/>
            </a:pPr>
            <a:r>
              <a:rPr b="0" i="0" lang="en-GB" sz="2900" u="none" cap="none" strike="noStrike">
                <a:solidFill>
                  <a:schemeClr val="lt1"/>
                </a:solidFill>
                <a:latin typeface="DM Sans"/>
                <a:ea typeface="DM Sans"/>
                <a:cs typeface="DM Sans"/>
                <a:sym typeface="DM Sans"/>
              </a:rPr>
              <a:t> Consider: </a:t>
            </a:r>
            <a:endParaRPr b="0" i="0" sz="2900" u="none" cap="none" strike="noStrike">
              <a:solidFill>
                <a:schemeClr val="lt1"/>
              </a:solidFill>
              <a:latin typeface="DM Sans"/>
              <a:ea typeface="DM Sans"/>
              <a:cs typeface="DM Sans"/>
              <a:sym typeface="DM Sans"/>
            </a:endParaRPr>
          </a:p>
          <a:p>
            <a:pPr indent="-412750" lvl="1" marL="914400" marR="0" rtl="0" algn="l">
              <a:lnSpc>
                <a:spcPct val="100000"/>
              </a:lnSpc>
              <a:spcBef>
                <a:spcPts val="0"/>
              </a:spcBef>
              <a:spcAft>
                <a:spcPts val="0"/>
              </a:spcAft>
              <a:buClr>
                <a:schemeClr val="lt1"/>
              </a:buClr>
              <a:buSzPts val="2900"/>
              <a:buFont typeface="DM Sans"/>
              <a:buChar char="○"/>
            </a:pPr>
            <a:r>
              <a:rPr b="0" i="0" lang="en-GB" sz="2900" u="none" cap="none" strike="noStrike">
                <a:solidFill>
                  <a:schemeClr val="lt1"/>
                </a:solidFill>
                <a:latin typeface="DM Sans"/>
                <a:ea typeface="DM Sans"/>
                <a:cs typeface="DM Sans"/>
                <a:sym typeface="DM Sans"/>
              </a:rPr>
              <a:t>What is next for you with M215 or other badges? </a:t>
            </a:r>
            <a:endParaRPr b="0" i="0" sz="2900" u="none" cap="none" strike="noStrike">
              <a:solidFill>
                <a:schemeClr val="lt1"/>
              </a:solidFill>
              <a:latin typeface="DM Sans"/>
              <a:ea typeface="DM Sans"/>
              <a:cs typeface="DM Sans"/>
              <a:sym typeface="DM Sans"/>
            </a:endParaRPr>
          </a:p>
          <a:p>
            <a:pPr indent="-412750" lvl="1" marL="914400" marR="0" rtl="0" algn="l">
              <a:lnSpc>
                <a:spcPct val="100000"/>
              </a:lnSpc>
              <a:spcBef>
                <a:spcPts val="0"/>
              </a:spcBef>
              <a:spcAft>
                <a:spcPts val="0"/>
              </a:spcAft>
              <a:buClr>
                <a:schemeClr val="lt1"/>
              </a:buClr>
              <a:buSzPts val="2900"/>
              <a:buFont typeface="DM Sans"/>
              <a:buChar char="○"/>
            </a:pPr>
            <a:r>
              <a:rPr b="0" i="0" lang="en-GB" sz="2900" u="none" cap="none" strike="noStrike">
                <a:solidFill>
                  <a:schemeClr val="lt1"/>
                </a:solidFill>
                <a:latin typeface="DM Sans"/>
                <a:ea typeface="DM Sans"/>
                <a:cs typeface="DM Sans"/>
                <a:sym typeface="DM Sans"/>
              </a:rPr>
              <a:t>What questions linger for you?</a:t>
            </a:r>
            <a:endParaRPr b="0" i="0" sz="2900" u="none" cap="none" strike="noStrike">
              <a:solidFill>
                <a:schemeClr val="lt1"/>
              </a:solidFill>
              <a:latin typeface="DM Sans"/>
              <a:ea typeface="DM Sans"/>
              <a:cs typeface="DM Sans"/>
              <a:sym typeface="DM Sans"/>
            </a:endParaRPr>
          </a:p>
          <a:p>
            <a:pPr indent="-412750" lvl="1" marL="914400" marR="0" rtl="0" algn="l">
              <a:lnSpc>
                <a:spcPct val="100000"/>
              </a:lnSpc>
              <a:spcBef>
                <a:spcPts val="0"/>
              </a:spcBef>
              <a:spcAft>
                <a:spcPts val="0"/>
              </a:spcAft>
              <a:buClr>
                <a:schemeClr val="lt1"/>
              </a:buClr>
              <a:buSzPts val="2900"/>
              <a:buFont typeface="DM Sans"/>
              <a:buChar char="○"/>
            </a:pPr>
            <a:r>
              <a:rPr b="0" i="0" lang="en-GB" sz="2900" u="none" cap="none" strike="noStrike">
                <a:solidFill>
                  <a:schemeClr val="lt1"/>
                </a:solidFill>
                <a:latin typeface="DM Sans"/>
                <a:ea typeface="DM Sans"/>
                <a:cs typeface="DM Sans"/>
                <a:sym typeface="DM Sans"/>
              </a:rPr>
              <a:t>What further support would you like to see?</a:t>
            </a:r>
            <a:endParaRPr b="0" i="0" sz="2900" u="none" cap="none" strike="noStrike">
              <a:solidFill>
                <a:schemeClr val="lt1"/>
              </a:solidFill>
              <a:latin typeface="DM Sans"/>
              <a:ea typeface="DM Sans"/>
              <a:cs typeface="DM Sans"/>
              <a:sym typeface="DM Sans"/>
            </a:endParaRPr>
          </a:p>
        </p:txBody>
      </p:sp>
      <p:sp>
        <p:nvSpPr>
          <p:cNvPr id="683" name="Google Shape;683;p52"/>
          <p:cNvSpPr txBox="1"/>
          <p:nvPr/>
        </p:nvSpPr>
        <p:spPr>
          <a:xfrm>
            <a:off x="615900" y="368375"/>
            <a:ext cx="49005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Closing Discussion</a:t>
            </a:r>
            <a:endParaRPr b="0" i="0" sz="3500" u="none" cap="none" strike="noStrike">
              <a:solidFill>
                <a:srgbClr val="83FBA3"/>
              </a:solidFill>
              <a:latin typeface="Nanum Myeongjo"/>
              <a:ea typeface="Nanum Myeongjo"/>
              <a:cs typeface="Nanum Myeongjo"/>
              <a:sym typeface="Nanum Myeongjo"/>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Gameday">
  <a:themeElements>
    <a:clrScheme name="Gameday">
      <a:dk1>
        <a:srgbClr val="4285F4"/>
      </a:dk1>
      <a:lt1>
        <a:srgbClr val="FFFFFF"/>
      </a:lt1>
      <a:dk2>
        <a:srgbClr val="666666"/>
      </a:dk2>
      <a:lt2>
        <a:srgbClr val="D9D9D9"/>
      </a:lt2>
      <a:accent1>
        <a:srgbClr val="455A64"/>
      </a:accent1>
      <a:accent2>
        <a:srgbClr val="607D8B"/>
      </a:accent2>
      <a:accent3>
        <a:srgbClr val="FF5722"/>
      </a:accent3>
      <a:accent4>
        <a:srgbClr val="D84315"/>
      </a:accent4>
      <a:accent5>
        <a:srgbClr val="1C3AA9"/>
      </a:accent5>
      <a:accent6>
        <a:srgbClr val="FFAB40"/>
      </a:accent6>
      <a:hlink>
        <a:srgbClr val="1C3AA9"/>
      </a:hlink>
      <a:folHlink>
        <a:srgbClr val="1C3A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