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5143500" cx="9144000"/>
  <p:notesSz cx="6858000" cy="9144000"/>
  <p:embeddedFontLst>
    <p:embeddedFont>
      <p:font typeface="IBM Plex Sans"/>
      <p:regular r:id="rId62"/>
      <p:bold r:id="rId63"/>
      <p:italic r:id="rId64"/>
      <p:boldItalic r:id="rId65"/>
    </p:embeddedFont>
    <p:embeddedFont>
      <p:font typeface="DM Sans Medium"/>
      <p:regular r:id="rId66"/>
      <p:bold r:id="rId67"/>
      <p:italic r:id="rId68"/>
      <p:boldItalic r:id="rId69"/>
    </p:embeddedFont>
    <p:embeddedFont>
      <p:font typeface="Proxima Nova"/>
      <p:regular r:id="rId70"/>
      <p:bold r:id="rId71"/>
      <p:italic r:id="rId72"/>
      <p:boldItalic r:id="rId73"/>
    </p:embeddedFont>
    <p:embeddedFont>
      <p:font typeface="Roboto"/>
      <p:regular r:id="rId74"/>
      <p:bold r:id="rId75"/>
      <p:italic r:id="rId76"/>
      <p:boldItalic r:id="rId77"/>
    </p:embeddedFont>
    <p:embeddedFont>
      <p:font typeface="DM Sans"/>
      <p:regular r:id="rId78"/>
      <p:bold r:id="rId79"/>
      <p:italic r:id="rId80"/>
      <p:boldItalic r:id="rId81"/>
    </p:embeddedFont>
    <p:embeddedFont>
      <p:font typeface="Nanum Myeongjo"/>
      <p:regular r:id="rId82"/>
      <p:bold r:id="rId83"/>
    </p:embeddedFont>
    <p:embeddedFont>
      <p:font typeface="Alfa Slab One"/>
      <p:regular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5" roundtripDataSignature="AMtx7mh8F9EzxR7102KZ86Fb1KoqEw4a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D4320EA-6CC9-4250-9170-C3644A603D21}">
  <a:tblStyle styleId="{AD4320EA-6CC9-4250-9170-C3644A603D21}"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F2C9646-C233-4D5B-9368-9B6730A622CB}"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2.xml"/><Relationship Id="rId84" Type="http://schemas.openxmlformats.org/officeDocument/2006/relationships/font" Target="fonts/AlfaSlabOne-regular.fntdata"/><Relationship Id="rId83" Type="http://schemas.openxmlformats.org/officeDocument/2006/relationships/font" Target="fonts/NanumMyeongjo-bold.fntdata"/><Relationship Id="rId42" Type="http://schemas.openxmlformats.org/officeDocument/2006/relationships/slide" Target="slides/slide34.xml"/><Relationship Id="rId41" Type="http://schemas.openxmlformats.org/officeDocument/2006/relationships/slide" Target="slides/slide33.xml"/><Relationship Id="rId85" Type="http://customschemas.google.com/relationships/presentationmetadata" Target="metadata"/><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DMSans-italic.fntdata"/><Relationship Id="rId82" Type="http://schemas.openxmlformats.org/officeDocument/2006/relationships/font" Target="fonts/NanumMyeongjo-regular.fntdata"/><Relationship Id="rId81" Type="http://schemas.openxmlformats.org/officeDocument/2006/relationships/font" Target="fonts/DMSans-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ProximaNova-boldItalic.fntdata"/><Relationship Id="rId72" Type="http://schemas.openxmlformats.org/officeDocument/2006/relationships/font" Target="fonts/ProximaNova-italic.fntdata"/><Relationship Id="rId31" Type="http://schemas.openxmlformats.org/officeDocument/2006/relationships/slide" Target="slides/slide23.xml"/><Relationship Id="rId75" Type="http://schemas.openxmlformats.org/officeDocument/2006/relationships/font" Target="fonts/Roboto-bold.fntdata"/><Relationship Id="rId30" Type="http://schemas.openxmlformats.org/officeDocument/2006/relationships/slide" Target="slides/slide22.xml"/><Relationship Id="rId74" Type="http://schemas.openxmlformats.org/officeDocument/2006/relationships/font" Target="fonts/Roboto-regular.fntdata"/><Relationship Id="rId33" Type="http://schemas.openxmlformats.org/officeDocument/2006/relationships/slide" Target="slides/slide25.xml"/><Relationship Id="rId77" Type="http://schemas.openxmlformats.org/officeDocument/2006/relationships/font" Target="fonts/Roboto-boldItalic.fntdata"/><Relationship Id="rId32" Type="http://schemas.openxmlformats.org/officeDocument/2006/relationships/slide" Target="slides/slide24.xml"/><Relationship Id="rId76" Type="http://schemas.openxmlformats.org/officeDocument/2006/relationships/font" Target="fonts/Roboto-italic.fntdata"/><Relationship Id="rId35" Type="http://schemas.openxmlformats.org/officeDocument/2006/relationships/slide" Target="slides/slide27.xml"/><Relationship Id="rId79" Type="http://schemas.openxmlformats.org/officeDocument/2006/relationships/font" Target="fonts/DMSans-bold.fntdata"/><Relationship Id="rId34" Type="http://schemas.openxmlformats.org/officeDocument/2006/relationships/slide" Target="slides/slide26.xml"/><Relationship Id="rId78" Type="http://schemas.openxmlformats.org/officeDocument/2006/relationships/font" Target="fonts/DMSans-regular.fntdata"/><Relationship Id="rId71" Type="http://schemas.openxmlformats.org/officeDocument/2006/relationships/font" Target="fonts/ProximaNova-bold.fntdata"/><Relationship Id="rId70" Type="http://schemas.openxmlformats.org/officeDocument/2006/relationships/font" Target="fonts/ProximaNova-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IBMPlexSans-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4.xml"/><Relationship Id="rId66" Type="http://schemas.openxmlformats.org/officeDocument/2006/relationships/font" Target="fonts/DMSansMedium-regular.fntdata"/><Relationship Id="rId21" Type="http://schemas.openxmlformats.org/officeDocument/2006/relationships/slide" Target="slides/slide13.xml"/><Relationship Id="rId65" Type="http://schemas.openxmlformats.org/officeDocument/2006/relationships/font" Target="fonts/IBMPlexSans-boldItalic.fntdata"/><Relationship Id="rId24" Type="http://schemas.openxmlformats.org/officeDocument/2006/relationships/slide" Target="slides/slide16.xml"/><Relationship Id="rId68" Type="http://schemas.openxmlformats.org/officeDocument/2006/relationships/font" Target="fonts/DMSansMedium-italic.fntdata"/><Relationship Id="rId23" Type="http://schemas.openxmlformats.org/officeDocument/2006/relationships/slide" Target="slides/slide15.xml"/><Relationship Id="rId67" Type="http://schemas.openxmlformats.org/officeDocument/2006/relationships/font" Target="fonts/DMSansMedium-bold.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MSansMedium-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1qrQMYaafeixrWu-ct4WhA_7-k8p5UzyjX7qSTBV0gw/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1qrQMYaafeixrWu-ct4WhA_7-k8p5UzyjX7qSTBV0gw/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5e1d5600ec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5e1d5600ec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Prompt participants to tell a story using only 6 words. The words can be written as a continuous thought, a string of words, or a combination of the two! The challenge here is to be succinct but impactful. You can decide whether to have people elaborate after reading their story.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read and consider: </a:t>
            </a:r>
            <a:r>
              <a:rPr i="1" lang="en-GB">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pages 5 and 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1" name="Google Shape;33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these quotes with group as a way to give insight into the </a:t>
            </a:r>
            <a:r>
              <a:rPr i="1" lang="en-GB">
                <a:solidFill>
                  <a:schemeClr val="dk1"/>
                </a:solidFill>
              </a:rPr>
              <a:t>why</a:t>
            </a:r>
            <a:r>
              <a:rPr lang="en-GB">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8" name="Google Shape;37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Encourage participants to stay focused at the content and practice expectation (CPE) level.</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204.c: Interpret logarithmic and exponential functions that arise in applications in terms of the context.</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3" name="Google Shape;42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4" name="Google Shape;44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SzPts val="1100"/>
              <a:buChar char="●"/>
            </a:pPr>
            <a:r>
              <a:rPr lang="en-GB">
                <a:solidFill>
                  <a:schemeClr val="dk1"/>
                </a:solidFill>
              </a:rPr>
              <a:t xml:space="preserve">Let participants know that as we begin to look at student work, it is important to avoid using ability labels and other deficit language.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access to the position statement from NCTM: </a:t>
            </a:r>
            <a:r>
              <a:rPr lang="en-GB" u="sng">
                <a:solidFill>
                  <a:schemeClr val="hlink"/>
                </a:solidFill>
                <a:hlinkClick r:id="rId2"/>
              </a:rPr>
              <a:t>https://www.nctm.org/Standards-and-Positions/Position-Statements/Ability-Labels_-Disrupting-%E2%80%9CHigh,%E2%80%9D-%E2%80%9CMedium,%E2%80%9D-and-%E2%80%9CLow%E2%80%9D-in-Mathematics-Education/</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the group to reflect on (a) the types of labels they have heard used in math contexts; (b) the potential impact of these labels.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3" name="Google Shape;45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CPE 204.c: Interpret logarithmic and exponential functions that arise in applications in terms of the context..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15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204.c</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CPE that applies to this task.</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5e1d5600ec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g35e1d5600ec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stay focused at the content and practice expectation (CPE) level.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204.c: Interpret logarithmic and exponential functions that arise in applications in terms of the context.</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9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9" name="Google Shape;64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6" name="Google Shape;666;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204.c: Interpret logarithmic and exponential functions that arise in applications in terms of the context.</a:t>
            </a:r>
            <a:endParaRPr b="1">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204.c</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Note, a similar process can be done for each CPE that applies to this task.</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5e1d5600ec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6" name="Google Shape;696;g35e1d5600ec_0_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6" name="Google Shape;716;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6" name="Google Shape;726;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6" name="Google Shape;746;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6" name="Google Shape;756;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3" name="Google Shape;763;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g35e1d5600ec_0_7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g35e1d5600ec_0_7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g35e1d5600ec_0_7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g35e1d5600ec_0_7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g35e1d5600ec_0_7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g35e1d5600ec_0_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g35e1d5600ec_0_81"/>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g35e1d5600ec_0_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35e1d5600ec_0_8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g35e1d5600ec_0_8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g35e1d5600ec_0_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35e1d5600ec_0_8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g35e1d5600ec_0_8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g35e1d5600ec_0_8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g35e1d5600ec_0_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35e1d5600ec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g35e1d5600ec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35e1d5600ec_0_96"/>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g35e1d5600ec_0_96"/>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g35e1d5600ec_0_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g35e1d5600ec_0_10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g35e1d5600ec_0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35e1d5600ec_0_10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g35e1d5600ec_0_10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g35e1d5600ec_0_10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g35e1d5600ec_0_10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g35e1d5600ec_0_10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g35e1d5600ec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35e1d5600ec_0_11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g35e1d5600ec_0_1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35e1d5600ec_0_11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g35e1d5600ec_0_11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g35e1d5600ec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g35e1d5600ec_0_1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g35e1d5600ec_0_119"/>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g35e1d5600ec_0_119"/>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g35e1d5600ec_0_119"/>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g35e1d5600ec_0_119"/>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cxnSp>
        <p:nvCxnSpPr>
          <p:cNvPr id="68" name="Google Shape;68;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69" name="Google Shape;69;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70" name="Google Shape;70;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71" name="Google Shape;71;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72" name="Shape 72"/>
        <p:cNvGrpSpPr/>
        <p:nvPr/>
      </p:nvGrpSpPr>
      <p:grpSpPr>
        <a:xfrm>
          <a:off x="0" y="0"/>
          <a:ext cx="0" cy="0"/>
          <a:chOff x="0" y="0"/>
          <a:chExt cx="0" cy="0"/>
        </a:xfrm>
      </p:grpSpPr>
      <p:sp>
        <p:nvSpPr>
          <p:cNvPr id="73" name="Google Shape;73;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74" name="Google Shape;74;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 name="Shape 75"/>
        <p:cNvGrpSpPr/>
        <p:nvPr/>
      </p:nvGrpSpPr>
      <p:grpSpPr>
        <a:xfrm>
          <a:off x="0" y="0"/>
          <a:ext cx="0" cy="0"/>
          <a:chOff x="0" y="0"/>
          <a:chExt cx="0" cy="0"/>
        </a:xfrm>
      </p:grpSpPr>
      <p:sp>
        <p:nvSpPr>
          <p:cNvPr id="76" name="Google Shape;76;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7" name="Google Shape;77;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1" name="Google Shape;81;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2" name="Google Shape;82;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6" name="Google Shape;86;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9" name="Google Shape;89;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91" name="Shape 91"/>
        <p:cNvGrpSpPr/>
        <p:nvPr/>
      </p:nvGrpSpPr>
      <p:grpSpPr>
        <a:xfrm>
          <a:off x="0" y="0"/>
          <a:ext cx="0" cy="0"/>
          <a:chOff x="0" y="0"/>
          <a:chExt cx="0" cy="0"/>
        </a:xfrm>
      </p:grpSpPr>
      <p:sp>
        <p:nvSpPr>
          <p:cNvPr id="92" name="Google Shape;92;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3" name="Google Shape;93;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6" name="Google Shape;96;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7" name="Google Shape;97;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98" name="Google Shape;98;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9" name="Google Shape;99;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00" name="Google Shape;100;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103" name="Google Shape;103;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 name="Shape 104"/>
        <p:cNvGrpSpPr/>
        <p:nvPr/>
      </p:nvGrpSpPr>
      <p:grpSpPr>
        <a:xfrm>
          <a:off x="0" y="0"/>
          <a:ext cx="0" cy="0"/>
          <a:chOff x="0" y="0"/>
          <a:chExt cx="0" cy="0"/>
        </a:xfrm>
      </p:grpSpPr>
      <p:sp>
        <p:nvSpPr>
          <p:cNvPr id="105" name="Google Shape;105;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06" name="Google Shape;106;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7" name="Google Shape;107;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110" name="Shape 110"/>
        <p:cNvGrpSpPr/>
        <p:nvPr/>
      </p:nvGrpSpPr>
      <p:grpSpPr>
        <a:xfrm>
          <a:off x="0" y="0"/>
          <a:ext cx="0" cy="0"/>
          <a:chOff x="0" y="0"/>
          <a:chExt cx="0" cy="0"/>
        </a:xfrm>
      </p:grpSpPr>
      <p:sp>
        <p:nvSpPr>
          <p:cNvPr id="111" name="Google Shape;111;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2" name="Google Shape;112;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113" name="Google Shape;113;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114" name="Google Shape;114;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19" name="Shape 119"/>
        <p:cNvGrpSpPr/>
        <p:nvPr/>
      </p:nvGrpSpPr>
      <p:grpSpPr>
        <a:xfrm>
          <a:off x="0" y="0"/>
          <a:ext cx="0" cy="0"/>
          <a:chOff x="0" y="0"/>
          <a:chExt cx="0" cy="0"/>
        </a:xfrm>
      </p:grpSpPr>
      <p:cxnSp>
        <p:nvCxnSpPr>
          <p:cNvPr id="120" name="Google Shape;120;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1" name="Google Shape;121;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4" name="Google Shape;124;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5" name="Google Shape;125;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26" name="Shape 126"/>
        <p:cNvGrpSpPr/>
        <p:nvPr/>
      </p:nvGrpSpPr>
      <p:grpSpPr>
        <a:xfrm>
          <a:off x="0" y="0"/>
          <a:ext cx="0" cy="0"/>
          <a:chOff x="0" y="0"/>
          <a:chExt cx="0" cy="0"/>
        </a:xfrm>
      </p:grpSpPr>
      <p:cxnSp>
        <p:nvCxnSpPr>
          <p:cNvPr id="127" name="Google Shape;127;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8" name="Google Shape;128;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9" name="Google Shape;129;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30" name="Google Shape;130;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31" name="Google Shape;131;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4" name="Google Shape;134;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5" name="Google Shape;135;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36" name="Shape 136"/>
        <p:cNvGrpSpPr/>
        <p:nvPr/>
      </p:nvGrpSpPr>
      <p:grpSpPr>
        <a:xfrm>
          <a:off x="0" y="0"/>
          <a:ext cx="0" cy="0"/>
          <a:chOff x="0" y="0"/>
          <a:chExt cx="0" cy="0"/>
        </a:xfrm>
      </p:grpSpPr>
      <p:cxnSp>
        <p:nvCxnSpPr>
          <p:cNvPr id="137" name="Google Shape;137;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8" name="Google Shape;138;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39" name="Google Shape;139;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0" name="Google Shape;140;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41" name="Google Shape;141;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2" name="Shape 142"/>
        <p:cNvGrpSpPr/>
        <p:nvPr/>
      </p:nvGrpSpPr>
      <p:grpSpPr>
        <a:xfrm>
          <a:off x="0" y="0"/>
          <a:ext cx="0" cy="0"/>
          <a:chOff x="0" y="0"/>
          <a:chExt cx="0" cy="0"/>
        </a:xfrm>
      </p:grpSpPr>
      <p:sp>
        <p:nvSpPr>
          <p:cNvPr id="143" name="Google Shape;143;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4" name="Google Shape;144;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7" name="Google Shape;147;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8" name="Google Shape;148;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9" name="Google Shape;149;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 name="Shape 150"/>
        <p:cNvGrpSpPr/>
        <p:nvPr/>
      </p:nvGrpSpPr>
      <p:grpSpPr>
        <a:xfrm>
          <a:off x="0" y="0"/>
          <a:ext cx="0" cy="0"/>
          <a:chOff x="0" y="0"/>
          <a:chExt cx="0" cy="0"/>
        </a:xfrm>
      </p:grpSpPr>
      <p:sp>
        <p:nvSpPr>
          <p:cNvPr id="151" name="Google Shape;151;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2" name="Google Shape;152;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 name="Shape 153"/>
        <p:cNvGrpSpPr/>
        <p:nvPr/>
      </p:nvGrpSpPr>
      <p:grpSpPr>
        <a:xfrm>
          <a:off x="0" y="0"/>
          <a:ext cx="0" cy="0"/>
          <a:chOff x="0" y="0"/>
          <a:chExt cx="0" cy="0"/>
        </a:xfrm>
      </p:grpSpPr>
      <p:sp>
        <p:nvSpPr>
          <p:cNvPr id="154" name="Google Shape;154;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5" name="Google Shape;155;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6" name="Google Shape;156;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7" name="Shape 157"/>
        <p:cNvGrpSpPr/>
        <p:nvPr/>
      </p:nvGrpSpPr>
      <p:grpSpPr>
        <a:xfrm>
          <a:off x="0" y="0"/>
          <a:ext cx="0" cy="0"/>
          <a:chOff x="0" y="0"/>
          <a:chExt cx="0" cy="0"/>
        </a:xfrm>
      </p:grpSpPr>
      <p:sp>
        <p:nvSpPr>
          <p:cNvPr id="158" name="Google Shape;158;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9" name="Google Shape;159;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3" name="Google Shape;163;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4" name="Google Shape;164;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5" name="Google Shape;165;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68" name="Google Shape;168;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9" name="Shape 169"/>
        <p:cNvGrpSpPr/>
        <p:nvPr/>
      </p:nvGrpSpPr>
      <p:grpSpPr>
        <a:xfrm>
          <a:off x="0" y="0"/>
          <a:ext cx="0" cy="0"/>
          <a:chOff x="0" y="0"/>
          <a:chExt cx="0" cy="0"/>
        </a:xfrm>
      </p:grpSpPr>
      <p:sp>
        <p:nvSpPr>
          <p:cNvPr id="170" name="Google Shape;170;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1" name="Google Shape;171;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72" name="Google Shape;172;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3" name="Shape 173"/>
        <p:cNvGrpSpPr/>
        <p:nvPr/>
      </p:nvGrpSpPr>
      <p:grpSpPr>
        <a:xfrm>
          <a:off x="0" y="0"/>
          <a:ext cx="0" cy="0"/>
          <a:chOff x="0" y="0"/>
          <a:chExt cx="0" cy="0"/>
        </a:xfrm>
      </p:grpSpPr>
      <p:sp>
        <p:nvSpPr>
          <p:cNvPr id="174" name="Google Shape;174;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75" name="Shape 175"/>
        <p:cNvGrpSpPr/>
        <p:nvPr/>
      </p:nvGrpSpPr>
      <p:grpSpPr>
        <a:xfrm>
          <a:off x="0" y="0"/>
          <a:ext cx="0" cy="0"/>
          <a:chOff x="0" y="0"/>
          <a:chExt cx="0" cy="0"/>
        </a:xfrm>
      </p:grpSpPr>
      <p:sp>
        <p:nvSpPr>
          <p:cNvPr id="176" name="Google Shape;176;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7" name="Google Shape;177;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78" name="Google Shape;178;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79" name="Google Shape;179;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80" name="Google Shape;180;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81" name="Google Shape;181;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82" name="Google Shape;182;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3" name="Shape 183"/>
        <p:cNvGrpSpPr/>
        <p:nvPr/>
      </p:nvGrpSpPr>
      <p:grpSpPr>
        <a:xfrm>
          <a:off x="0" y="0"/>
          <a:ext cx="0" cy="0"/>
          <a:chOff x="0" y="0"/>
          <a:chExt cx="0" cy="0"/>
        </a:xfrm>
      </p:grpSpPr>
      <p:sp>
        <p:nvSpPr>
          <p:cNvPr id="184" name="Google Shape;184;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5" name="Google Shape;185;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6" name="Google Shape;186;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theme" Target="../theme/theme1.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g35e1d5600ec_0_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g35e1d5600ec_0_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g35e1d5600ec_0_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7" name="Google Shape;117;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18" name="Google Shape;118;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1qrQMYaafeixrWu-ct4WhA_7-k8p5UzyjX7qSTBV0gw/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7.png"/></Relationships>
</file>

<file path=ppt/slides/_rels/slide2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image" Target="../media/image9.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 Id="rId3" Type="http://schemas.openxmlformats.org/officeDocument/2006/relationships/image" Target="../media/image13.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 Id="rId3" Type="http://schemas.openxmlformats.org/officeDocument/2006/relationships/image" Target="../media/image13.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 Id="rId3" Type="http://schemas.openxmlformats.org/officeDocument/2006/relationships/image" Target="../media/image13.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7.xml"/><Relationship Id="rId3" Type="http://schemas.openxmlformats.org/officeDocument/2006/relationships/image" Target="../media/image9.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90" name="Shape 190"/>
        <p:cNvGrpSpPr/>
        <p:nvPr/>
      </p:nvGrpSpPr>
      <p:grpSpPr>
        <a:xfrm>
          <a:off x="0" y="0"/>
          <a:ext cx="0" cy="0"/>
          <a:chOff x="0" y="0"/>
          <a:chExt cx="0" cy="0"/>
        </a:xfrm>
      </p:grpSpPr>
      <p:cxnSp>
        <p:nvCxnSpPr>
          <p:cNvPr id="191" name="Google Shape;191;g35e1d5600ec_0_6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92" name="Google Shape;192;g35e1d5600ec_0_6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93" name="Google Shape;193;g35e1d5600ec_0_62"/>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94" name="Google Shape;194;g35e1d5600ec_0_62"/>
          <p:cNvSpPr txBox="1"/>
          <p:nvPr/>
        </p:nvSpPr>
        <p:spPr>
          <a:xfrm>
            <a:off x="312775" y="1071275"/>
            <a:ext cx="8733900" cy="387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An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GB" sz="1400" u="none" cap="none" strike="noStrike">
                <a:solidFill>
                  <a:srgbClr val="83FF36"/>
                </a:solidFill>
                <a:latin typeface="Nanum Myeongjo"/>
                <a:ea typeface="Nanum Myeongjo"/>
                <a:cs typeface="Nanum Myeongjo"/>
                <a:sym typeface="Nanum Myeongjo"/>
              </a:rPr>
              <a:t xml:space="preserve"> </a:t>
            </a:r>
            <a:r>
              <a:rPr b="0" i="0" lang="en-GB" sz="1400" u="none" cap="none" strike="noStrik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98" name="Shape 198"/>
        <p:cNvGrpSpPr/>
        <p:nvPr/>
      </p:nvGrpSpPr>
      <p:grpSpPr>
        <a:xfrm>
          <a:off x="0" y="0"/>
          <a:ext cx="0" cy="0"/>
          <a:chOff x="0" y="0"/>
          <a:chExt cx="0" cy="0"/>
        </a:xfrm>
      </p:grpSpPr>
      <p:sp>
        <p:nvSpPr>
          <p:cNvPr id="199" name="Google Shape;199;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 xml:space="preserve">M204 Overview </a:t>
            </a:r>
            <a:endParaRPr b="0" i="0" sz="6400" u="none" cap="none" strike="noStrike">
              <a:solidFill>
                <a:srgbClr val="000000"/>
              </a:solidFill>
              <a:latin typeface="Nanum Myeongjo"/>
              <a:ea typeface="Nanum Myeongjo"/>
              <a:cs typeface="Nanum Myeongjo"/>
              <a:sym typeface="Nanum Myeongjo"/>
            </a:endParaRPr>
          </a:p>
        </p:txBody>
      </p:sp>
      <p:sp>
        <p:nvSpPr>
          <p:cNvPr id="200" name="Google Shape;200;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201" name="Google Shape;201;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02" name="Google Shape;202;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06" name="Shape 206"/>
        <p:cNvGrpSpPr/>
        <p:nvPr/>
      </p:nvGrpSpPr>
      <p:grpSpPr>
        <a:xfrm>
          <a:off x="0" y="0"/>
          <a:ext cx="0" cy="0"/>
          <a:chOff x="0" y="0"/>
          <a:chExt cx="0" cy="0"/>
        </a:xfrm>
      </p:grpSpPr>
      <p:cxnSp>
        <p:nvCxnSpPr>
          <p:cNvPr id="207" name="Google Shape;207;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08" name="Google Shape;208;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09" name="Google Shape;209;p3"/>
          <p:cNvSpPr txBox="1"/>
          <p:nvPr/>
        </p:nvSpPr>
        <p:spPr>
          <a:xfrm>
            <a:off x="768300" y="379350"/>
            <a:ext cx="7640400" cy="2283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GB" sz="3500" u="none" cap="none" strike="noStrike">
                <a:solidFill>
                  <a:schemeClr val="lt1"/>
                </a:solidFill>
                <a:latin typeface="DM Sans"/>
                <a:ea typeface="DM Sans"/>
                <a:cs typeface="DM Sans"/>
                <a:sym typeface="DM Sans"/>
              </a:rPr>
              <a:t xml:space="preserve">Community Builder: </a:t>
            </a:r>
            <a:br>
              <a:rPr b="0" i="0" lang="en-GB" sz="3500" u="none" cap="none" strike="noStrike">
                <a:solidFill>
                  <a:schemeClr val="lt1"/>
                </a:solidFill>
                <a:latin typeface="Nanum Myeongjo"/>
                <a:ea typeface="Nanum Myeongjo"/>
                <a:cs typeface="Nanum Myeongjo"/>
                <a:sym typeface="Nanum Myeongjo"/>
              </a:rPr>
            </a:br>
            <a:r>
              <a:rPr b="0" i="0" lang="en-GB" sz="3500" u="none" cap="none" strike="noStrike">
                <a:solidFill>
                  <a:schemeClr val="lt1"/>
                </a:solidFill>
                <a:latin typeface="Nanum Myeongjo"/>
                <a:ea typeface="Nanum Myeongjo"/>
                <a:cs typeface="Nanum Myeongjo"/>
                <a:sym typeface="Nanum Myeongjo"/>
              </a:rPr>
              <a:t xml:space="preserve">Write a </a:t>
            </a:r>
            <a:r>
              <a:rPr b="1" i="0" lang="en-GB" sz="3500" u="none" cap="none" strike="noStrike">
                <a:solidFill>
                  <a:schemeClr val="lt1"/>
                </a:solidFill>
                <a:latin typeface="Nanum Myeongjo"/>
                <a:ea typeface="Nanum Myeongjo"/>
                <a:cs typeface="Nanum Myeongjo"/>
                <a:sym typeface="Nanum Myeongjo"/>
              </a:rPr>
              <a:t xml:space="preserve">6 word story </a:t>
            </a:r>
            <a:r>
              <a:rPr b="0" i="0" lang="en-GB" sz="3500" u="none" cap="none" strike="noStrike">
                <a:solidFill>
                  <a:schemeClr val="lt1"/>
                </a:solidFill>
                <a:latin typeface="Nanum Myeongjo"/>
                <a:ea typeface="Nanum Myeongjo"/>
                <a:cs typeface="Nanum Myeongjo"/>
                <a:sym typeface="Nanum Myeongjo"/>
              </a:rPr>
              <a:t xml:space="preserve">that describes what it’s like to learn mathematics.  </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13" name="Shape 213"/>
        <p:cNvGrpSpPr/>
        <p:nvPr/>
      </p:nvGrpSpPr>
      <p:grpSpPr>
        <a:xfrm>
          <a:off x="0" y="0"/>
          <a:ext cx="0" cy="0"/>
          <a:chOff x="0" y="0"/>
          <a:chExt cx="0" cy="0"/>
        </a:xfrm>
      </p:grpSpPr>
      <p:sp>
        <p:nvSpPr>
          <p:cNvPr id="214" name="Google Shape;214;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15" name="Google Shape;215;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M204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216" name="Google Shape;216;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17" name="Google Shape;217;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19" name="Google Shape;219;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220" name="Google Shape;220;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1" name="Google Shape;221;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22" name="Google Shape;222;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23" name="Google Shape;223;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25" name="Google Shape;225;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26" name="Google Shape;226;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27" name="Google Shape;227;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31" name="Shape 231"/>
        <p:cNvGrpSpPr/>
        <p:nvPr/>
      </p:nvGrpSpPr>
      <p:grpSpPr>
        <a:xfrm>
          <a:off x="0" y="0"/>
          <a:ext cx="0" cy="0"/>
          <a:chOff x="0" y="0"/>
          <a:chExt cx="0" cy="0"/>
        </a:xfrm>
      </p:grpSpPr>
      <p:cxnSp>
        <p:nvCxnSpPr>
          <p:cNvPr id="232" name="Google Shape;232;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33" name="Google Shape;233;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34" name="Google Shape;234;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35" name="Google Shape;235;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236" name="Google Shape;236;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5"/>
          <p:cNvSpPr txBox="1"/>
          <p:nvPr/>
        </p:nvSpPr>
        <p:spPr>
          <a:xfrm>
            <a:off x="6887975" y="2968425"/>
            <a:ext cx="15615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400" u="none" cap="none" strike="noStrike">
                <a:solidFill>
                  <a:srgbClr val="145758"/>
                </a:solidFill>
                <a:latin typeface="Proxima Nova"/>
                <a:ea typeface="Proxima Nova"/>
                <a:cs typeface="Proxima Nova"/>
                <a:sym typeface="Proxima Nova"/>
              </a:rPr>
              <a:t>Which learning principle would you like to focus on today?</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41" name="Shape 241"/>
        <p:cNvGrpSpPr/>
        <p:nvPr/>
      </p:nvGrpSpPr>
      <p:grpSpPr>
        <a:xfrm>
          <a:off x="0" y="0"/>
          <a:ext cx="0" cy="0"/>
          <a:chOff x="0" y="0"/>
          <a:chExt cx="0" cy="0"/>
        </a:xfrm>
      </p:grpSpPr>
      <p:cxnSp>
        <p:nvCxnSpPr>
          <p:cNvPr id="242" name="Google Shape;242;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43" name="Google Shape;243;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244" name="Google Shape;244;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8" name="Shape 248"/>
        <p:cNvGrpSpPr/>
        <p:nvPr/>
      </p:nvGrpSpPr>
      <p:grpSpPr>
        <a:xfrm>
          <a:off x="0" y="0"/>
          <a:ext cx="0" cy="0"/>
          <a:chOff x="0" y="0"/>
          <a:chExt cx="0" cy="0"/>
        </a:xfrm>
      </p:grpSpPr>
      <p:cxnSp>
        <p:nvCxnSpPr>
          <p:cNvPr id="249" name="Google Shape;249;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250" name="Google Shape;250;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7"/>
          <p:cNvSpPr txBox="1"/>
          <p:nvPr/>
        </p:nvSpPr>
        <p:spPr>
          <a:xfrm>
            <a:off x="345075" y="276625"/>
            <a:ext cx="77127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M204: Exponential and Logarithmic Functions and Equations</a:t>
            </a:r>
            <a:endParaRPr b="0" i="0" sz="2100" u="none" cap="none" strike="noStrike">
              <a:solidFill>
                <a:schemeClr val="dk1"/>
              </a:solidFill>
              <a:latin typeface="Nanum Myeongjo"/>
              <a:ea typeface="Nanum Myeongjo"/>
              <a:cs typeface="Nanum Myeongjo"/>
              <a:sym typeface="Nanum Myeongjo"/>
            </a:endParaRPr>
          </a:p>
        </p:txBody>
      </p:sp>
      <p:cxnSp>
        <p:nvCxnSpPr>
          <p:cNvPr id="252" name="Google Shape;252;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3" name="Google Shape;253;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 xml:space="preserve">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254" name="Google Shape;254;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56" name="Google Shape;256;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60" name="Shape 260"/>
        <p:cNvGrpSpPr/>
        <p:nvPr/>
      </p:nvGrpSpPr>
      <p:grpSpPr>
        <a:xfrm>
          <a:off x="0" y="0"/>
          <a:ext cx="0" cy="0"/>
          <a:chOff x="0" y="0"/>
          <a:chExt cx="0" cy="0"/>
        </a:xfrm>
      </p:grpSpPr>
      <p:sp>
        <p:nvSpPr>
          <p:cNvPr id="261" name="Google Shape;261;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62" name="Google Shape;262;p8"/>
          <p:cNvSpPr txBox="1"/>
          <p:nvPr/>
        </p:nvSpPr>
        <p:spPr>
          <a:xfrm>
            <a:off x="615900" y="2261325"/>
            <a:ext cx="4191900" cy="25059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 xml:space="preserve">3. Choose and produce an equivalent form of an expression to reveal and explain properties of the quantity represented by the expression.★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Factor a quadratic expression to reveal the zeros of the function it defines.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Complete the square in a quadratic expression to reveal the maximum or minimum value of the function it defines.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Use the properties of exponents to transform expressions for exponential functions.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4.  Derive the formula for the sum of a finite geometric series (when the common ratio is not 1), and use the formula to solve problems. For example, calculate mortgage payments.★</a:t>
            </a:r>
            <a:endParaRPr b="0" i="0" sz="1100" u="none" cap="none" strike="noStrike">
              <a:solidFill>
                <a:srgbClr val="434343"/>
              </a:solidFill>
              <a:latin typeface="IBM Plex Sans"/>
              <a:ea typeface="IBM Plex Sans"/>
              <a:cs typeface="IBM Plex Sans"/>
              <a:sym typeface="IBM Plex Sans"/>
            </a:endParaRPr>
          </a:p>
        </p:txBody>
      </p:sp>
      <p:sp>
        <p:nvSpPr>
          <p:cNvPr id="263" name="Google Shape;263;p8"/>
          <p:cNvSpPr txBox="1"/>
          <p:nvPr/>
        </p:nvSpPr>
        <p:spPr>
          <a:xfrm>
            <a:off x="615900" y="1434725"/>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cxnSp>
        <p:nvCxnSpPr>
          <p:cNvPr id="264" name="Google Shape;264;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65" name="Google Shape;265;p8"/>
          <p:cNvSpPr txBox="1"/>
          <p:nvPr/>
        </p:nvSpPr>
        <p:spPr>
          <a:xfrm>
            <a:off x="615900" y="2038300"/>
            <a:ext cx="38136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chemeClr val="dk1"/>
                </a:solidFill>
                <a:latin typeface="IBM Plex Sans"/>
                <a:ea typeface="IBM Plex Sans"/>
                <a:cs typeface="IBM Plex Sans"/>
                <a:sym typeface="IBM Plex Sans"/>
              </a:rPr>
              <a:t>Write expressions in equivalent forms to solve problems.</a:t>
            </a:r>
            <a:endParaRPr b="1" i="0" sz="1100" u="none" cap="none" strike="noStrike">
              <a:solidFill>
                <a:schemeClr val="dk1"/>
              </a:solidFill>
              <a:latin typeface="DM Sans"/>
              <a:ea typeface="DM Sans"/>
              <a:cs typeface="DM Sans"/>
              <a:sym typeface="DM Sans"/>
            </a:endParaRPr>
          </a:p>
        </p:txBody>
      </p:sp>
      <p:sp>
        <p:nvSpPr>
          <p:cNvPr id="266" name="Google Shape;266;p8"/>
          <p:cNvSpPr txBox="1"/>
          <p:nvPr/>
        </p:nvSpPr>
        <p:spPr>
          <a:xfrm>
            <a:off x="5174775" y="751625"/>
            <a:ext cx="3402000" cy="30900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 xml:space="preserve">4. For a function that models a relationship between two quantities, interpret key features of graphs and tables in terms of the quantities, and sketch graphs showing key features given a verbal description of the relationship. Key features include: intercepts; intervals where the function is increasing, decreasing, positive, or negative; relative maximums and minimums; symmetries; end behavior; and periodicity.★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5. Relate the domain of a function to its graph and, where applicable, to the quantitative relationship it describes. For example, if the function h(n) gives the number of person-hours it takes to assemble n engines in a factory, then the positive integers would be an appropriate domain for the function.★</a:t>
            </a:r>
            <a:endParaRPr b="0" i="0" sz="900" u="none" cap="none" strike="noStrike">
              <a:solidFill>
                <a:schemeClr val="dk1"/>
              </a:solidFill>
              <a:latin typeface="DM Sans"/>
              <a:ea typeface="DM Sans"/>
              <a:cs typeface="DM Sans"/>
              <a:sym typeface="DM Sans"/>
            </a:endParaRPr>
          </a:p>
        </p:txBody>
      </p:sp>
      <p:sp>
        <p:nvSpPr>
          <p:cNvPr id="267" name="Google Shape;267;p8"/>
          <p:cNvSpPr txBox="1"/>
          <p:nvPr/>
        </p:nvSpPr>
        <p:spPr>
          <a:xfrm>
            <a:off x="5174775" y="30345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rgbClr val="434343"/>
                </a:solidFill>
                <a:latin typeface="IBM Plex Sans"/>
                <a:ea typeface="IBM Plex Sans"/>
                <a:cs typeface="IBM Plex Sans"/>
                <a:sym typeface="IBM Plex Sans"/>
              </a:rPr>
              <a:t>Interpret functions that arise in applications in terms of the context.</a:t>
            </a:r>
            <a:endParaRPr b="1" i="0" sz="1100" u="none" cap="none" strike="noStrike">
              <a:solidFill>
                <a:srgbClr val="000000"/>
              </a:solidFill>
              <a:latin typeface="DM Sans"/>
              <a:ea typeface="DM Sans"/>
              <a:cs typeface="DM Sans"/>
              <a:sym typeface="DM Sans"/>
            </a:endParaRPr>
          </a:p>
        </p:txBody>
      </p:sp>
      <p:sp>
        <p:nvSpPr>
          <p:cNvPr id="268" name="Google Shape;268;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 xml:space="preserve">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 xml:space="preserve">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73" name="Shape 273"/>
        <p:cNvGrpSpPr/>
        <p:nvPr/>
      </p:nvGrpSpPr>
      <p:grpSpPr>
        <a:xfrm>
          <a:off x="0" y="0"/>
          <a:ext cx="0" cy="0"/>
          <a:chOff x="0" y="0"/>
          <a:chExt cx="0" cy="0"/>
        </a:xfrm>
      </p:grpSpPr>
      <p:sp>
        <p:nvSpPr>
          <p:cNvPr id="274" name="Google Shape;274;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75" name="Google Shape;275;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76" name="Google Shape;276;p9"/>
          <p:cNvSpPr/>
          <p:nvPr/>
        </p:nvSpPr>
        <p:spPr>
          <a:xfrm>
            <a:off x="5365925" y="4037375"/>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9"/>
          <p:cNvSpPr txBox="1"/>
          <p:nvPr/>
        </p:nvSpPr>
        <p:spPr>
          <a:xfrm>
            <a:off x="5582825" y="4143875"/>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78" name="Google Shape;278;p9"/>
          <p:cNvSpPr txBox="1"/>
          <p:nvPr/>
        </p:nvSpPr>
        <p:spPr>
          <a:xfrm>
            <a:off x="615900" y="2261325"/>
            <a:ext cx="4191900" cy="25059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 xml:space="preserve">3. Choose and produce an equivalent form of an expression to reveal and explain properties of the quantity represented by the expression.★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Factor a quadratic expression to reveal the zeros of the function it defines.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Complete the square in a quadratic expression to reveal the maximum or minimum value of the function it defines.  </a:t>
            </a:r>
            <a:endParaRPr b="0" i="0" sz="1100" u="none" cap="none" strike="noStrike">
              <a:solidFill>
                <a:srgbClr val="434343"/>
              </a:solidFill>
              <a:latin typeface="IBM Plex Sans"/>
              <a:ea typeface="IBM Plex Sans"/>
              <a:cs typeface="IBM Plex Sans"/>
              <a:sym typeface="IBM Plex Sans"/>
            </a:endParaRPr>
          </a:p>
          <a:p>
            <a:pPr indent="-298450" lvl="0" marL="457200" marR="0" rtl="0" algn="l">
              <a:lnSpc>
                <a:spcPct val="115000"/>
              </a:lnSpc>
              <a:spcBef>
                <a:spcPts val="0"/>
              </a:spcBef>
              <a:spcAft>
                <a:spcPts val="0"/>
              </a:spcAft>
              <a:buClr>
                <a:srgbClr val="434343"/>
              </a:buClr>
              <a:buSzPts val="1100"/>
              <a:buFont typeface="IBM Plex Sans"/>
              <a:buAutoNum type="alphaLcPeriod"/>
            </a:pPr>
            <a:r>
              <a:rPr b="0" i="0" lang="en-GB" sz="1100" u="none" cap="none" strike="noStrike">
                <a:solidFill>
                  <a:srgbClr val="434343"/>
                </a:solidFill>
                <a:latin typeface="IBM Plex Sans"/>
                <a:ea typeface="IBM Plex Sans"/>
                <a:cs typeface="IBM Plex Sans"/>
                <a:sym typeface="IBM Plex Sans"/>
              </a:rPr>
              <a:t xml:space="preserve">Use the properties of exponents to transform expressions for exponential functions.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4.  Derive the formula for the sum of a finite geometric series (when the common ratio is not 1), and use the formula to solve problems. For example, calculate mortgage payments.★</a:t>
            </a:r>
            <a:endParaRPr b="0" i="0" sz="1100" u="none" cap="none" strike="noStrike">
              <a:solidFill>
                <a:srgbClr val="434343"/>
              </a:solidFill>
              <a:latin typeface="IBM Plex Sans"/>
              <a:ea typeface="IBM Plex Sans"/>
              <a:cs typeface="IBM Plex Sans"/>
              <a:sym typeface="IBM Plex Sans"/>
            </a:endParaRPr>
          </a:p>
        </p:txBody>
      </p:sp>
      <p:sp>
        <p:nvSpPr>
          <p:cNvPr id="279" name="Google Shape;279;p9"/>
          <p:cNvSpPr txBox="1"/>
          <p:nvPr/>
        </p:nvSpPr>
        <p:spPr>
          <a:xfrm>
            <a:off x="615900" y="1434725"/>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High School - Algebra</a:t>
            </a:r>
            <a:endParaRPr b="1" i="0" sz="1400" u="none" cap="none" strike="noStrike">
              <a:solidFill>
                <a:srgbClr val="000000"/>
              </a:solidFill>
              <a:latin typeface="DM Sans"/>
              <a:ea typeface="DM Sans"/>
              <a:cs typeface="DM Sans"/>
              <a:sym typeface="DM Sans"/>
            </a:endParaRPr>
          </a:p>
        </p:txBody>
      </p:sp>
      <p:sp>
        <p:nvSpPr>
          <p:cNvPr id="280" name="Google Shape;280;p9"/>
          <p:cNvSpPr txBox="1"/>
          <p:nvPr/>
        </p:nvSpPr>
        <p:spPr>
          <a:xfrm>
            <a:off x="615900" y="2038300"/>
            <a:ext cx="3813600" cy="16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n-GB" sz="1100" u="none" cap="none" strike="noStrike">
                <a:solidFill>
                  <a:schemeClr val="dk1"/>
                </a:solidFill>
                <a:latin typeface="IBM Plex Sans"/>
                <a:ea typeface="IBM Plex Sans"/>
                <a:cs typeface="IBM Plex Sans"/>
                <a:sym typeface="IBM Plex Sans"/>
              </a:rPr>
              <a:t>Write expressions in equivalent forms to solve problems.</a:t>
            </a:r>
            <a:endParaRPr b="1" i="0" sz="1100" u="none" cap="none" strike="noStrike">
              <a:solidFill>
                <a:schemeClr val="dk1"/>
              </a:solidFill>
              <a:latin typeface="DM Sans"/>
              <a:ea typeface="DM Sans"/>
              <a:cs typeface="DM Sans"/>
              <a:sym typeface="DM Sans"/>
            </a:endParaRPr>
          </a:p>
        </p:txBody>
      </p:sp>
      <p:sp>
        <p:nvSpPr>
          <p:cNvPr id="281" name="Google Shape;281;p9"/>
          <p:cNvSpPr txBox="1"/>
          <p:nvPr/>
        </p:nvSpPr>
        <p:spPr>
          <a:xfrm>
            <a:off x="5174775" y="751625"/>
            <a:ext cx="3402000" cy="3090000"/>
          </a:xfrm>
          <a:prstGeom prst="rect">
            <a:avLst/>
          </a:prstGeom>
          <a:noFill/>
          <a:ln>
            <a:noFill/>
          </a:ln>
        </p:spPr>
        <p:txBody>
          <a:bodyPr anchorCtr="0" anchor="t" bIns="0" lIns="91425"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 xml:space="preserve">4. For a function that models a relationship between two quantities, interpret key features of graphs and tables in terms of the quantities, and sketch graphs showing key features given a verbal description of the relationship. Key features include: intercepts; intervals where the function is increasing, decreasing, positive, or negative; relative maximums and minimums; symmetries; end behavior; and periodicity.★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434343"/>
              </a:solidFill>
              <a:latin typeface="IBM Plex Sans"/>
              <a:ea typeface="IBM Plex Sans"/>
              <a:cs typeface="IBM Plex Sans"/>
              <a:sym typeface="IBM Plex Sans"/>
            </a:endParaRPr>
          </a:p>
          <a:p>
            <a:pPr indent="0" lvl="0" marL="0" marR="0" rtl="0" algn="l">
              <a:lnSpc>
                <a:spcPct val="115000"/>
              </a:lnSpc>
              <a:spcBef>
                <a:spcPts val="0"/>
              </a:spcBef>
              <a:spcAft>
                <a:spcPts val="0"/>
              </a:spcAft>
              <a:buClr>
                <a:srgbClr val="000000"/>
              </a:buClr>
              <a:buSzPts val="1100"/>
              <a:buFont typeface="Arial"/>
              <a:buNone/>
            </a:pPr>
            <a:r>
              <a:rPr b="0" i="0" lang="en-GB" sz="1100" u="none" cap="none" strike="noStrike">
                <a:solidFill>
                  <a:srgbClr val="434343"/>
                </a:solidFill>
                <a:latin typeface="IBM Plex Sans"/>
                <a:ea typeface="IBM Plex Sans"/>
                <a:cs typeface="IBM Plex Sans"/>
                <a:sym typeface="IBM Plex Sans"/>
              </a:rPr>
              <a:t>5. Relate the domain of a function to its graph and, where applicable, to the quantitative relationship it describes. For example, if the function h(n) gives the number of person-hours it takes to assemble n engines in a factory, then the positive integers would be an appropriate domain for the function.★</a:t>
            </a:r>
            <a:endParaRPr b="0" i="0" sz="900" u="none" cap="none" strike="noStrike">
              <a:solidFill>
                <a:schemeClr val="dk1"/>
              </a:solidFill>
              <a:latin typeface="DM Sans"/>
              <a:ea typeface="DM Sans"/>
              <a:cs typeface="DM Sans"/>
              <a:sym typeface="DM Sans"/>
            </a:endParaRPr>
          </a:p>
        </p:txBody>
      </p:sp>
      <p:sp>
        <p:nvSpPr>
          <p:cNvPr id="282" name="Google Shape;282;p9"/>
          <p:cNvSpPr txBox="1"/>
          <p:nvPr/>
        </p:nvSpPr>
        <p:spPr>
          <a:xfrm>
            <a:off x="5174775" y="30345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1" i="0" lang="en-GB" sz="1100" u="none" cap="none" strike="noStrike">
                <a:solidFill>
                  <a:srgbClr val="434343"/>
                </a:solidFill>
                <a:latin typeface="IBM Plex Sans"/>
                <a:ea typeface="IBM Plex Sans"/>
                <a:cs typeface="IBM Plex Sans"/>
                <a:sym typeface="IBM Plex Sans"/>
              </a:rPr>
              <a:t>Interpret functions that arise in applications in terms of the context.</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6" name="Shape 286"/>
        <p:cNvGrpSpPr/>
        <p:nvPr/>
      </p:nvGrpSpPr>
      <p:grpSpPr>
        <a:xfrm>
          <a:off x="0" y="0"/>
          <a:ext cx="0" cy="0"/>
          <a:chOff x="0" y="0"/>
          <a:chExt cx="0" cy="0"/>
        </a:xfrm>
      </p:grpSpPr>
      <p:sp>
        <p:nvSpPr>
          <p:cNvPr id="287" name="Google Shape;287;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89" name="Google Shape;289;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90" name="Google Shape;290;p10"/>
          <p:cNvGraphicFramePr/>
          <p:nvPr/>
        </p:nvGraphicFramePr>
        <p:xfrm>
          <a:off x="311700" y="1057150"/>
          <a:ext cx="3000000" cy="3000000"/>
        </p:xfrm>
        <a:graphic>
          <a:graphicData uri="http://schemas.openxmlformats.org/drawingml/2006/table">
            <a:tbl>
              <a:tblPr>
                <a:noFill/>
                <a:tableStyleId>{AD4320EA-6CC9-4250-9170-C3644A603D21}</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Understand the relationship between exponential and logarithmic functions.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Graph exponential and logarithmic functions.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logarithmic and exponential functions that arise in applications in terms of the context.</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Use logarithms to analyze exponential models.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4" name="Shape 294"/>
        <p:cNvGrpSpPr/>
        <p:nvPr/>
      </p:nvGrpSpPr>
      <p:grpSpPr>
        <a:xfrm>
          <a:off x="0" y="0"/>
          <a:ext cx="0" cy="0"/>
          <a:chOff x="0" y="0"/>
          <a:chExt cx="0" cy="0"/>
        </a:xfrm>
      </p:grpSpPr>
      <p:sp>
        <p:nvSpPr>
          <p:cNvPr id="295" name="Google Shape;295;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M204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97" name="Google Shape;297;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98" name="Google Shape;298;p11"/>
          <p:cNvGraphicFramePr/>
          <p:nvPr/>
        </p:nvGraphicFramePr>
        <p:xfrm>
          <a:off x="311700" y="1057150"/>
          <a:ext cx="3000000" cy="3000000"/>
        </p:xfrm>
        <a:graphic>
          <a:graphicData uri="http://schemas.openxmlformats.org/drawingml/2006/table">
            <a:tbl>
              <a:tblPr>
                <a:noFill/>
                <a:tableStyleId>{AD4320EA-6CC9-4250-9170-C3644A603D21}</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Understand the relationship between exponential and logarithmic functions.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 xml:space="preserve">Graph exponential and logarithmic functions. </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Interpret logarithmic and exponential functions that arise in applications in terms of the context.</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204.d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rgbClr val="434343"/>
                          </a:solidFill>
                          <a:latin typeface="IBM Plex Sans"/>
                          <a:ea typeface="IBM Plex Sans"/>
                          <a:cs typeface="IBM Plex Sans"/>
                          <a:sym typeface="IBM Plex Sans"/>
                        </a:rPr>
                        <a:t>Use logarithms to analyze exponential models.</a:t>
                      </a:r>
                      <a:endParaRPr sz="12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99" name="Google Shape;299;p11"/>
          <p:cNvSpPr/>
          <p:nvPr/>
        </p:nvSpPr>
        <p:spPr>
          <a:xfrm>
            <a:off x="68480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1"/>
          <p:cNvSpPr txBox="1"/>
          <p:nvPr/>
        </p:nvSpPr>
        <p:spPr>
          <a:xfrm>
            <a:off x="7128125" y="2937150"/>
            <a:ext cx="13860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2000" u="none" cap="none" strike="noStrike">
                <a:solidFill>
                  <a:srgbClr val="BDFCD7"/>
                </a:solidFill>
                <a:latin typeface="DM Sans"/>
                <a:ea typeface="DM Sans"/>
                <a:cs typeface="DM Sans"/>
                <a:sym typeface="DM Sans"/>
              </a:rPr>
              <a:t>What</a:t>
            </a:r>
            <a:br>
              <a:rPr b="1" i="0" lang="en-GB" sz="2000" u="none" cap="none" strike="noStrike">
                <a:solidFill>
                  <a:srgbClr val="BDFCD7"/>
                </a:solidFill>
                <a:latin typeface="DM Sans"/>
                <a:ea typeface="DM Sans"/>
                <a:cs typeface="DM Sans"/>
                <a:sym typeface="DM Sans"/>
              </a:rPr>
            </a:br>
            <a:r>
              <a:rPr b="1" i="0" lang="en-GB" sz="2000" u="none" cap="none" strike="noStrike">
                <a:solidFill>
                  <a:srgbClr val="BDFCD7"/>
                </a:solidFill>
                <a:latin typeface="DM Sans"/>
                <a:ea typeface="DM Sans"/>
                <a:cs typeface="DM Sans"/>
                <a:sym typeface="DM Sans"/>
              </a:rPr>
              <a:t>resonates with you?</a:t>
            </a:r>
            <a:endParaRPr b="1" i="0" sz="20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4" name="Shape 304"/>
        <p:cNvGrpSpPr/>
        <p:nvPr/>
      </p:nvGrpSpPr>
      <p:grpSpPr>
        <a:xfrm>
          <a:off x="0" y="0"/>
          <a:ext cx="0" cy="0"/>
          <a:chOff x="0" y="0"/>
          <a:chExt cx="0" cy="0"/>
        </a:xfrm>
      </p:grpSpPr>
      <p:cxnSp>
        <p:nvCxnSpPr>
          <p:cNvPr id="305" name="Google Shape;305;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6" name="Google Shape;306;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07" name="Google Shape;307;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Exponentials and Logarithms I</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Newton’s Law of Cooling</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08" name="Google Shape;308;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2" name="Shape 312"/>
        <p:cNvGrpSpPr/>
        <p:nvPr/>
      </p:nvGrpSpPr>
      <p:grpSpPr>
        <a:xfrm>
          <a:off x="0" y="0"/>
          <a:ext cx="0" cy="0"/>
          <a:chOff x="0" y="0"/>
          <a:chExt cx="0" cy="0"/>
        </a:xfrm>
      </p:grpSpPr>
      <p:cxnSp>
        <p:nvCxnSpPr>
          <p:cNvPr id="313" name="Google Shape;313;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4" name="Google Shape;314;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5" name="Google Shape;315;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Exponentials and Logarithms I</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Newton’s Law of Cooling</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16" name="Google Shape;316;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17" name="Google Shape;317;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2" name="Shape 322"/>
        <p:cNvGrpSpPr/>
        <p:nvPr/>
      </p:nvGrpSpPr>
      <p:grpSpPr>
        <a:xfrm>
          <a:off x="0" y="0"/>
          <a:ext cx="0" cy="0"/>
          <a:chOff x="0" y="0"/>
          <a:chExt cx="0" cy="0"/>
        </a:xfrm>
      </p:grpSpPr>
      <p:sp>
        <p:nvSpPr>
          <p:cNvPr id="323" name="Google Shape;323;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24" name="Google Shape;324;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5" name="Google Shape;325;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6" name="Google Shape;326;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27" name="Google Shape;327;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328" name="Google Shape;328;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332" name="Shape 332"/>
        <p:cNvGrpSpPr/>
        <p:nvPr/>
      </p:nvGrpSpPr>
      <p:grpSpPr>
        <a:xfrm>
          <a:off x="0" y="0"/>
          <a:ext cx="0" cy="0"/>
          <a:chOff x="0" y="0"/>
          <a:chExt cx="0" cy="0"/>
        </a:xfrm>
      </p:grpSpPr>
      <p:pic>
        <p:nvPicPr>
          <p:cNvPr id="333" name="Google Shape;333;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334" name="Google Shape;334;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335" name="Google Shape;335;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336" name="Google Shape;336;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337" name="Google Shape;337;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338" name="Google Shape;338;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339" name="Google Shape;339;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340" name="Google Shape;340;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341" name="Google Shape;341;p16"/>
          <p:cNvSpPr txBox="1"/>
          <p:nvPr/>
        </p:nvSpPr>
        <p:spPr>
          <a:xfrm>
            <a:off x="3115050" y="361950"/>
            <a:ext cx="8991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342" name="Google Shape;342;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6" name="Shape 346"/>
        <p:cNvGrpSpPr/>
        <p:nvPr/>
      </p:nvGrpSpPr>
      <p:grpSpPr>
        <a:xfrm>
          <a:off x="0" y="0"/>
          <a:ext cx="0" cy="0"/>
          <a:chOff x="0" y="0"/>
          <a:chExt cx="0" cy="0"/>
        </a:xfrm>
      </p:grpSpPr>
      <p:sp>
        <p:nvSpPr>
          <p:cNvPr id="347" name="Google Shape;347;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348" name="Google Shape;348;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49" name="Google Shape;349;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50" name="Google Shape;350;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351" name="Google Shape;351;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52" name="Google Shape;352;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53" name="Google Shape;353;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54" name="Google Shape;354;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56" name="Google Shape;356;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57" name="Google Shape;357;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62" name="Shape 362"/>
        <p:cNvGrpSpPr/>
        <p:nvPr/>
      </p:nvGrpSpPr>
      <p:grpSpPr>
        <a:xfrm>
          <a:off x="0" y="0"/>
          <a:ext cx="0" cy="0"/>
          <a:chOff x="0" y="0"/>
          <a:chExt cx="0" cy="0"/>
        </a:xfrm>
      </p:grpSpPr>
      <p:cxnSp>
        <p:nvCxnSpPr>
          <p:cNvPr id="363" name="Google Shape;363;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64" name="Google Shape;364;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 xml:space="preserve">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65" name="Google Shape;365;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69" name="Shape 369"/>
        <p:cNvGrpSpPr/>
        <p:nvPr/>
      </p:nvGrpSpPr>
      <p:grpSpPr>
        <a:xfrm>
          <a:off x="0" y="0"/>
          <a:ext cx="0" cy="0"/>
          <a:chOff x="0" y="0"/>
          <a:chExt cx="0" cy="0"/>
        </a:xfrm>
      </p:grpSpPr>
      <p:cxnSp>
        <p:nvCxnSpPr>
          <p:cNvPr id="370" name="Google Shape;370;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71" name="Google Shape;371;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72" name="Google Shape;372;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73" name="Google Shape;373;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pic>
        <p:nvPicPr>
          <p:cNvPr id="375" name="Google Shape;375;p19"/>
          <p:cNvPicPr preferRelativeResize="0"/>
          <p:nvPr/>
        </p:nvPicPr>
        <p:blipFill rotWithShape="1">
          <a:blip r:embed="rId3">
            <a:alphaModFix/>
          </a:blip>
          <a:srcRect b="0" l="0" r="0" t="0"/>
          <a:stretch/>
        </p:blipFill>
        <p:spPr>
          <a:xfrm>
            <a:off x="1336723" y="1016475"/>
            <a:ext cx="4753899" cy="5212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79" name="Shape 379"/>
        <p:cNvGrpSpPr/>
        <p:nvPr/>
      </p:nvGrpSpPr>
      <p:grpSpPr>
        <a:xfrm>
          <a:off x="0" y="0"/>
          <a:ext cx="0" cy="0"/>
          <a:chOff x="0" y="0"/>
          <a:chExt cx="0" cy="0"/>
        </a:xfrm>
      </p:grpSpPr>
      <p:cxnSp>
        <p:nvCxnSpPr>
          <p:cNvPr id="380" name="Google Shape;380;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1" name="Google Shape;381;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2" name="Google Shape;382;p20"/>
          <p:cNvSpPr txBox="1"/>
          <p:nvPr/>
        </p:nvSpPr>
        <p:spPr>
          <a:xfrm>
            <a:off x="615900" y="368375"/>
            <a:ext cx="7164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83" name="Google Shape;383;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pic>
        <p:nvPicPr>
          <p:cNvPr id="385" name="Google Shape;385;p20"/>
          <p:cNvPicPr preferRelativeResize="0"/>
          <p:nvPr/>
        </p:nvPicPr>
        <p:blipFill rotWithShape="1">
          <a:blip r:embed="rId3">
            <a:alphaModFix/>
          </a:blip>
          <a:srcRect b="0" l="0" r="0" t="0"/>
          <a:stretch/>
        </p:blipFill>
        <p:spPr>
          <a:xfrm>
            <a:off x="1336723" y="1016475"/>
            <a:ext cx="4753899" cy="5212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9" name="Shape 389"/>
        <p:cNvGrpSpPr/>
        <p:nvPr/>
      </p:nvGrpSpPr>
      <p:grpSpPr>
        <a:xfrm>
          <a:off x="0" y="0"/>
          <a:ext cx="0" cy="0"/>
          <a:chOff x="0" y="0"/>
          <a:chExt cx="0" cy="0"/>
        </a:xfrm>
      </p:grpSpPr>
      <p:cxnSp>
        <p:nvCxnSpPr>
          <p:cNvPr id="390" name="Google Shape;390;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1" name="Google Shape;391;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2" name="Google Shape;392;p21"/>
          <p:cNvSpPr txBox="1"/>
          <p:nvPr/>
        </p:nvSpPr>
        <p:spPr>
          <a:xfrm>
            <a:off x="615900" y="368375"/>
            <a:ext cx="7164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93" name="Google Shape;393;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21"/>
          <p:cNvSpPr txBox="1"/>
          <p:nvPr/>
        </p:nvSpPr>
        <p:spPr>
          <a:xfrm>
            <a:off x="6735575" y="2939650"/>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204.c: Interpret logarithmic and exponential functions that arise in applications in terms of the context.</a:t>
            </a:r>
            <a:endParaRPr b="1" i="0" sz="1100" u="none" cap="none" strike="noStrike">
              <a:solidFill>
                <a:srgbClr val="145758"/>
              </a:solidFill>
              <a:latin typeface="DM Sans"/>
              <a:ea typeface="DM Sans"/>
              <a:cs typeface="DM Sans"/>
              <a:sym typeface="DM Sans"/>
            </a:endParaRPr>
          </a:p>
        </p:txBody>
      </p:sp>
      <p:pic>
        <p:nvPicPr>
          <p:cNvPr id="395" name="Google Shape;395;p21"/>
          <p:cNvPicPr preferRelativeResize="0"/>
          <p:nvPr/>
        </p:nvPicPr>
        <p:blipFill rotWithShape="1">
          <a:blip r:embed="rId3">
            <a:alphaModFix/>
          </a:blip>
          <a:srcRect b="0" l="0" r="0" t="0"/>
          <a:stretch/>
        </p:blipFill>
        <p:spPr>
          <a:xfrm>
            <a:off x="1336723" y="1016475"/>
            <a:ext cx="4753899" cy="5212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99" name="Shape 399"/>
        <p:cNvGrpSpPr/>
        <p:nvPr/>
      </p:nvGrpSpPr>
      <p:grpSpPr>
        <a:xfrm>
          <a:off x="0" y="0"/>
          <a:ext cx="0" cy="0"/>
          <a:chOff x="0" y="0"/>
          <a:chExt cx="0" cy="0"/>
        </a:xfrm>
      </p:grpSpPr>
      <p:sp>
        <p:nvSpPr>
          <p:cNvPr id="400" name="Google Shape;400;p22"/>
          <p:cNvSpPr txBox="1"/>
          <p:nvPr/>
        </p:nvSpPr>
        <p:spPr>
          <a:xfrm>
            <a:off x="3105100" y="690325"/>
            <a:ext cx="45300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01" name="Google Shape;401;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02" name="Google Shape;402;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03" name="Google Shape;403;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05" name="Google Shape;405;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06" name="Google Shape;406;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07" name="Google Shape;407;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1" name="Shape 411"/>
        <p:cNvGrpSpPr/>
        <p:nvPr/>
      </p:nvGrpSpPr>
      <p:grpSpPr>
        <a:xfrm>
          <a:off x="0" y="0"/>
          <a:ext cx="0" cy="0"/>
          <a:chOff x="0" y="0"/>
          <a:chExt cx="0" cy="0"/>
        </a:xfrm>
      </p:grpSpPr>
      <p:sp>
        <p:nvSpPr>
          <p:cNvPr id="412" name="Google Shape;412;p23"/>
          <p:cNvSpPr txBox="1"/>
          <p:nvPr/>
        </p:nvSpPr>
        <p:spPr>
          <a:xfrm>
            <a:off x="3105100" y="690325"/>
            <a:ext cx="45372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13" name="Google Shape;413;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14" name="Google Shape;414;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15" name="Google Shape;415;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6" name="Google Shape;416;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17" name="Google Shape;417;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18" name="Google Shape;418;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19" name="Google Shape;419;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20" name="Google Shape;420;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4" name="Shape 424"/>
        <p:cNvGrpSpPr/>
        <p:nvPr/>
      </p:nvGrpSpPr>
      <p:grpSpPr>
        <a:xfrm>
          <a:off x="0" y="0"/>
          <a:ext cx="0" cy="0"/>
          <a:chOff x="0" y="0"/>
          <a:chExt cx="0" cy="0"/>
        </a:xfrm>
      </p:grpSpPr>
      <p:sp>
        <p:nvSpPr>
          <p:cNvPr id="425" name="Google Shape;425;p24"/>
          <p:cNvSpPr txBox="1"/>
          <p:nvPr/>
        </p:nvSpPr>
        <p:spPr>
          <a:xfrm>
            <a:off x="3105100" y="690325"/>
            <a:ext cx="45228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26" name="Google Shape;426;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27" name="Google Shape;427;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28" name="Google Shape;428;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9" name="Google Shape;429;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0" name="Google Shape;430;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31" name="Google Shape;431;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433" name="Google Shape;433;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4" name="Google Shape;434;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38" name="Shape 438"/>
        <p:cNvGrpSpPr/>
        <p:nvPr/>
      </p:nvGrpSpPr>
      <p:grpSpPr>
        <a:xfrm>
          <a:off x="0" y="0"/>
          <a:ext cx="0" cy="0"/>
          <a:chOff x="0" y="0"/>
          <a:chExt cx="0" cy="0"/>
        </a:xfrm>
      </p:grpSpPr>
      <p:cxnSp>
        <p:nvCxnSpPr>
          <p:cNvPr id="439" name="Google Shape;439;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40" name="Google Shape;440;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441" name="Google Shape;441;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5" name="Shape 445"/>
        <p:cNvGrpSpPr/>
        <p:nvPr/>
      </p:nvGrpSpPr>
      <p:grpSpPr>
        <a:xfrm>
          <a:off x="0" y="0"/>
          <a:ext cx="0" cy="0"/>
          <a:chOff x="0" y="0"/>
          <a:chExt cx="0" cy="0"/>
        </a:xfrm>
      </p:grpSpPr>
      <p:cxnSp>
        <p:nvCxnSpPr>
          <p:cNvPr id="446" name="Google Shape;446;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47" name="Google Shape;447;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8" name="Google Shape;448;p26"/>
          <p:cNvSpPr txBox="1"/>
          <p:nvPr/>
        </p:nvSpPr>
        <p:spPr>
          <a:xfrm>
            <a:off x="615900" y="368375"/>
            <a:ext cx="76470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Our Focus: Evidence of Learning</a:t>
            </a:r>
            <a:endParaRPr b="0" i="0" sz="3500" u="none" cap="none" strike="noStrike">
              <a:solidFill>
                <a:srgbClr val="83FBA3"/>
              </a:solidFill>
              <a:latin typeface="Nanum Myeongjo"/>
              <a:ea typeface="Nanum Myeongjo"/>
              <a:cs typeface="Nanum Myeongjo"/>
              <a:sym typeface="Nanum Myeongjo"/>
            </a:endParaRPr>
          </a:p>
        </p:txBody>
      </p:sp>
      <p:sp>
        <p:nvSpPr>
          <p:cNvPr id="449" name="Google Shape;449;p26"/>
          <p:cNvSpPr txBox="1"/>
          <p:nvPr/>
        </p:nvSpPr>
        <p:spPr>
          <a:xfrm>
            <a:off x="6735575" y="2806725"/>
            <a:ext cx="1561500" cy="1185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 xml:space="preserve">Come off mute: </a:t>
            </a:r>
            <a:endParaRPr b="1" i="0" sz="1100" u="none" cap="none" strike="noStrike">
              <a:solidFill>
                <a:srgbClr val="145758"/>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 xml:space="preserve">What labels are you hearing? </a:t>
            </a:r>
            <a:endParaRPr b="1" i="0" sz="1100" u="none" cap="none" strike="noStrike">
              <a:solidFill>
                <a:srgbClr val="145758"/>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DM Sans"/>
                <a:ea typeface="DM Sans"/>
                <a:cs typeface="DM Sans"/>
                <a:sym typeface="DM Sans"/>
              </a:rPr>
              <a:t xml:space="preserve">What would it look like and sound like to truly recognize and build on students’ </a:t>
            </a:r>
            <a:r>
              <a:rPr b="1" i="0" lang="en-GB" sz="1100" u="sng" cap="none" strike="noStrike">
                <a:solidFill>
                  <a:srgbClr val="145758"/>
                </a:solidFill>
                <a:latin typeface="DM Sans"/>
                <a:ea typeface="DM Sans"/>
                <a:cs typeface="DM Sans"/>
                <a:sym typeface="DM Sans"/>
              </a:rPr>
              <a:t>assets</a:t>
            </a:r>
            <a:r>
              <a:rPr b="1" i="0" lang="en-GB" sz="1100" u="none" cap="none" strike="noStrike">
                <a:solidFill>
                  <a:srgbClr val="145758"/>
                </a:solidFill>
                <a:latin typeface="DM Sans"/>
                <a:ea typeface="DM Sans"/>
                <a:cs typeface="DM Sans"/>
                <a:sym typeface="DM Sans"/>
              </a:rPr>
              <a:t>?</a:t>
            </a:r>
            <a:endParaRPr b="1" i="0" sz="1100" u="none" cap="none" strike="noStrike">
              <a:solidFill>
                <a:srgbClr val="145758"/>
              </a:solidFill>
              <a:latin typeface="DM Sans"/>
              <a:ea typeface="DM Sans"/>
              <a:cs typeface="DM Sans"/>
              <a:sym typeface="DM Sans"/>
            </a:endParaRPr>
          </a:p>
        </p:txBody>
      </p:sp>
      <p:pic>
        <p:nvPicPr>
          <p:cNvPr id="450" name="Google Shape;450;p26"/>
          <p:cNvPicPr preferRelativeResize="0"/>
          <p:nvPr/>
        </p:nvPicPr>
        <p:blipFill rotWithShape="1">
          <a:blip r:embed="rId3">
            <a:alphaModFix/>
          </a:blip>
          <a:srcRect b="0" l="0" r="0" t="0"/>
          <a:stretch/>
        </p:blipFill>
        <p:spPr>
          <a:xfrm>
            <a:off x="2429868" y="1006725"/>
            <a:ext cx="4019068" cy="42363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54" name="Shape 454"/>
        <p:cNvGrpSpPr/>
        <p:nvPr/>
      </p:nvGrpSpPr>
      <p:grpSpPr>
        <a:xfrm>
          <a:off x="0" y="0"/>
          <a:ext cx="0" cy="0"/>
          <a:chOff x="0" y="0"/>
          <a:chExt cx="0" cy="0"/>
        </a:xfrm>
      </p:grpSpPr>
      <p:sp>
        <p:nvSpPr>
          <p:cNvPr id="455" name="Google Shape;455;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56" name="Google Shape;456;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57" name="Google Shape;457;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58" name="Google Shape;458;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59" name="Google Shape;459;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60" name="Google Shape;460;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64" name="Shape 464"/>
        <p:cNvGrpSpPr/>
        <p:nvPr/>
      </p:nvGrpSpPr>
      <p:grpSpPr>
        <a:xfrm>
          <a:off x="0" y="0"/>
          <a:ext cx="0" cy="0"/>
          <a:chOff x="0" y="0"/>
          <a:chExt cx="0" cy="0"/>
        </a:xfrm>
      </p:grpSpPr>
      <p:cxnSp>
        <p:nvCxnSpPr>
          <p:cNvPr id="465" name="Google Shape;465;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66" name="Google Shape;466;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67" name="Google Shape;467;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68" name="Google Shape;468;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70" name="Google Shape;470;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71" name="Google Shape;471;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72" name="Google Shape;472;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76" name="Shape 476"/>
        <p:cNvGrpSpPr/>
        <p:nvPr/>
      </p:nvGrpSpPr>
      <p:grpSpPr>
        <a:xfrm>
          <a:off x="0" y="0"/>
          <a:ext cx="0" cy="0"/>
          <a:chOff x="0" y="0"/>
          <a:chExt cx="0" cy="0"/>
        </a:xfrm>
      </p:grpSpPr>
      <p:cxnSp>
        <p:nvCxnSpPr>
          <p:cNvPr id="477" name="Google Shape;477;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78" name="Google Shape;478;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79" name="Google Shape;479;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80" name="Google Shape;480;p29"/>
          <p:cNvGraphicFramePr/>
          <p:nvPr/>
        </p:nvGraphicFramePr>
        <p:xfrm>
          <a:off x="1037388" y="1308850"/>
          <a:ext cx="3000000" cy="3000000"/>
        </p:xfrm>
        <a:graphic>
          <a:graphicData uri="http://schemas.openxmlformats.org/drawingml/2006/table">
            <a:tbl>
              <a:tblPr>
                <a:noFill/>
                <a:tableStyleId>{EF2C9646-C233-4D5B-9368-9B6730A622CB}</a:tableStyleId>
              </a:tblPr>
              <a:tblGrid>
                <a:gridCol w="2677225"/>
                <a:gridCol w="2807825"/>
                <a:gridCol w="1839225"/>
              </a:tblGrid>
              <a:tr h="500025">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81" name="Google Shape;481;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86" name="Shape 486"/>
        <p:cNvGrpSpPr/>
        <p:nvPr/>
      </p:nvGrpSpPr>
      <p:grpSpPr>
        <a:xfrm>
          <a:off x="0" y="0"/>
          <a:ext cx="0" cy="0"/>
          <a:chOff x="0" y="0"/>
          <a:chExt cx="0" cy="0"/>
        </a:xfrm>
      </p:grpSpPr>
      <p:cxnSp>
        <p:nvCxnSpPr>
          <p:cNvPr id="487" name="Google Shape;487;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88" name="Google Shape;488;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89" name="Google Shape;489;p30"/>
          <p:cNvSpPr txBox="1"/>
          <p:nvPr/>
        </p:nvSpPr>
        <p:spPr>
          <a:xfrm>
            <a:off x="615900" y="1126600"/>
            <a:ext cx="7879500" cy="2280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 xml:space="preserve">“A strong performance-based assessment system shifts our lens from breadth—or content coverage—to depth.” </a:t>
            </a:r>
            <a:r>
              <a:rPr b="0" i="0" lang="en-GB" sz="2000" u="none" cap="none" strike="noStrike">
                <a:solidFill>
                  <a:schemeClr val="lt1"/>
                </a:solidFill>
                <a:latin typeface="DM Sans"/>
                <a:ea typeface="DM Sans"/>
                <a:cs typeface="DM Sans"/>
                <a:sym typeface="DM Sans"/>
              </a:rPr>
              <a:t>(Safir and Dugan, 2021, p. 144)</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300" u="none" cap="none" strike="noStrike">
              <a:solidFill>
                <a:schemeClr val="lt1"/>
              </a:solidFill>
              <a:latin typeface="DM Sans"/>
              <a:ea typeface="DM Sans"/>
              <a:cs typeface="DM Sans"/>
              <a:sym typeface="DM Sans"/>
            </a:endParaRPr>
          </a:p>
        </p:txBody>
      </p:sp>
      <p:sp>
        <p:nvSpPr>
          <p:cNvPr id="490" name="Google Shape;490;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Street Data quote</a:t>
            </a:r>
            <a:endParaRPr b="0" i="0" sz="3500" u="none" cap="none" strike="noStrike">
              <a:solidFill>
                <a:srgbClr val="83FBA3"/>
              </a:solidFill>
              <a:latin typeface="Nanum Myeongjo"/>
              <a:ea typeface="Nanum Myeongjo"/>
              <a:cs typeface="Nanum Myeongjo"/>
              <a:sym typeface="Nanum Myeongjo"/>
            </a:endParaRPr>
          </a:p>
        </p:txBody>
      </p:sp>
      <p:sp>
        <p:nvSpPr>
          <p:cNvPr id="491" name="Google Shape;491;p3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145758"/>
                </a:solidFill>
                <a:latin typeface="Proxima Nova"/>
                <a:ea typeface="Proxima Nova"/>
                <a:cs typeface="Proxima Nova"/>
                <a:sym typeface="Proxima Nova"/>
              </a:rPr>
              <a:t>104.i: Use a function</a:t>
            </a:r>
            <a:br>
              <a:rPr b="1" i="0" lang="en-GB" sz="1100" u="none" cap="none" strike="noStrike">
                <a:solidFill>
                  <a:srgbClr val="145758"/>
                </a:solidFill>
                <a:latin typeface="Proxima Nova"/>
                <a:ea typeface="Proxima Nova"/>
                <a:cs typeface="Proxima Nova"/>
                <a:sym typeface="Proxima Nova"/>
              </a:rPr>
            </a:br>
            <a:r>
              <a:rPr b="1" i="0" lang="en-GB" sz="1100" u="none" cap="none" strike="noStrike">
                <a:solidFill>
                  <a:srgbClr val="145758"/>
                </a:solidFill>
                <a:latin typeface="Proxima Nova"/>
                <a:ea typeface="Proxima Nova"/>
                <a:cs typeface="Proxima Nova"/>
                <a:sym typeface="Proxima Nova"/>
              </a:rPr>
              <a:t>of exponential type l to determine values of interest in a real-world problem.</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95" name="Shape 495"/>
        <p:cNvGrpSpPr/>
        <p:nvPr/>
      </p:nvGrpSpPr>
      <p:grpSpPr>
        <a:xfrm>
          <a:off x="0" y="0"/>
          <a:ext cx="0" cy="0"/>
          <a:chOff x="0" y="0"/>
          <a:chExt cx="0" cy="0"/>
        </a:xfrm>
      </p:grpSpPr>
      <p:cxnSp>
        <p:nvCxnSpPr>
          <p:cNvPr id="496" name="Google Shape;496;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97" name="Google Shape;497;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98" name="Google Shape;498;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99" name="Google Shape;499;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0" name="Google Shape;500;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01" name="Google Shape;501;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02" name="Google Shape;502;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03" name="Google Shape;503;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04" name="Google Shape;504;p31"/>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204.c: Interpret logarithmic and exponential functions that arise in applications in terms of the context.</a:t>
            </a:r>
            <a:endParaRPr b="1" i="0" sz="1000" u="none" cap="none" strike="noStrike">
              <a:solidFill>
                <a:schemeClr val="dk1"/>
              </a:solidFill>
              <a:latin typeface="DM Sans"/>
              <a:ea typeface="DM Sans"/>
              <a:cs typeface="DM Sans"/>
              <a:sym typeface="DM Sans"/>
            </a:endParaRPr>
          </a:p>
        </p:txBody>
      </p:sp>
      <p:cxnSp>
        <p:nvCxnSpPr>
          <p:cNvPr id="505" name="Google Shape;505;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06" name="Google Shape;506;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07" name="Google Shape;507;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508" name="Google Shape;508;p31"/>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509" name="Google Shape;509;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13" name="Shape 513"/>
        <p:cNvGrpSpPr/>
        <p:nvPr/>
      </p:nvGrpSpPr>
      <p:grpSpPr>
        <a:xfrm>
          <a:off x="0" y="0"/>
          <a:ext cx="0" cy="0"/>
          <a:chOff x="0" y="0"/>
          <a:chExt cx="0" cy="0"/>
        </a:xfrm>
      </p:grpSpPr>
      <p:cxnSp>
        <p:nvCxnSpPr>
          <p:cNvPr id="514" name="Google Shape;514;g35e1d5600ec_0_13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15" name="Google Shape;515;g35e1d5600ec_0_130"/>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16" name="Google Shape;516;g35e1d5600ec_0_130"/>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17" name="Google Shape;517;g35e1d5600ec_0_130"/>
          <p:cNvGraphicFramePr/>
          <p:nvPr/>
        </p:nvGraphicFramePr>
        <p:xfrm>
          <a:off x="1329888" y="1246550"/>
          <a:ext cx="3000000" cy="3000000"/>
        </p:xfrm>
        <a:graphic>
          <a:graphicData uri="http://schemas.openxmlformats.org/drawingml/2006/table">
            <a:tbl>
              <a:tblPr>
                <a:noFill/>
                <a:tableStyleId>{EF2C9646-C233-4D5B-9368-9B6730A622CB}</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18" name="Google Shape;518;g35e1d5600ec_0_130"/>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19" name="Google Shape;519;g35e1d5600ec_0_130"/>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20" name="Google Shape;520;g35e1d5600ec_0_130"/>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21" name="Google Shape;521;g35e1d5600ec_0_130"/>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22" name="Google Shape;522;g35e1d5600ec_0_130"/>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23" name="Google Shape;523;g35e1d5600ec_0_130"/>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g35e1d5600ec_0_130"/>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g35e1d5600ec_0_130"/>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26" name="Google Shape;526;g35e1d5600ec_0_130"/>
          <p:cNvGraphicFramePr/>
          <p:nvPr/>
        </p:nvGraphicFramePr>
        <p:xfrm>
          <a:off x="5926900" y="2474950"/>
          <a:ext cx="3000000" cy="3000000"/>
        </p:xfrm>
        <a:graphic>
          <a:graphicData uri="http://schemas.openxmlformats.org/drawingml/2006/table">
            <a:tbl>
              <a:tblPr>
                <a:noFill/>
                <a:tableStyleId>{AD4320EA-6CC9-4250-9170-C3644A603D21}</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527" name="Google Shape;527;g35e1d5600ec_0_130"/>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g35e1d5600ec_0_130"/>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529" name="Google Shape;529;g35e1d5600ec_0_130"/>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33" name="Shape 533"/>
        <p:cNvGrpSpPr/>
        <p:nvPr/>
      </p:nvGrpSpPr>
      <p:grpSpPr>
        <a:xfrm>
          <a:off x="0" y="0"/>
          <a:ext cx="0" cy="0"/>
          <a:chOff x="0" y="0"/>
          <a:chExt cx="0" cy="0"/>
        </a:xfrm>
      </p:grpSpPr>
      <p:cxnSp>
        <p:nvCxnSpPr>
          <p:cNvPr id="534" name="Google Shape;534;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35" name="Google Shape;535;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536" name="Google Shape;536;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37" name="Google Shape;537;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538" name="Google Shape;538;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43" name="Shape 543"/>
        <p:cNvGrpSpPr/>
        <p:nvPr/>
      </p:nvGrpSpPr>
      <p:grpSpPr>
        <a:xfrm>
          <a:off x="0" y="0"/>
          <a:ext cx="0" cy="0"/>
          <a:chOff x="0" y="0"/>
          <a:chExt cx="0" cy="0"/>
        </a:xfrm>
      </p:grpSpPr>
      <p:cxnSp>
        <p:nvCxnSpPr>
          <p:cNvPr id="544" name="Google Shape;544;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5" name="Google Shape;545;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46" name="Google Shape;546;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547" name="Google Shape;547;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548" name="Google Shape;548;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53" name="Shape 553"/>
        <p:cNvGrpSpPr/>
        <p:nvPr/>
      </p:nvGrpSpPr>
      <p:grpSpPr>
        <a:xfrm>
          <a:off x="0" y="0"/>
          <a:ext cx="0" cy="0"/>
          <a:chOff x="0" y="0"/>
          <a:chExt cx="0" cy="0"/>
        </a:xfrm>
      </p:grpSpPr>
      <p:cxnSp>
        <p:nvCxnSpPr>
          <p:cNvPr id="554" name="Google Shape;554;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5" name="Google Shape;555;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56" name="Google Shape;556;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57" name="Google Shape;557;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58" name="Google Shape;558;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63" name="Shape 563"/>
        <p:cNvGrpSpPr/>
        <p:nvPr/>
      </p:nvGrpSpPr>
      <p:grpSpPr>
        <a:xfrm>
          <a:off x="0" y="0"/>
          <a:ext cx="0" cy="0"/>
          <a:chOff x="0" y="0"/>
          <a:chExt cx="0" cy="0"/>
        </a:xfrm>
      </p:grpSpPr>
      <p:cxnSp>
        <p:nvCxnSpPr>
          <p:cNvPr id="564" name="Google Shape;564;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65" name="Google Shape;565;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66" name="Google Shape;566;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67" name="Google Shape;567;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68" name="Google Shape;568;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73" name="Shape 573"/>
        <p:cNvGrpSpPr/>
        <p:nvPr/>
      </p:nvGrpSpPr>
      <p:grpSpPr>
        <a:xfrm>
          <a:off x="0" y="0"/>
          <a:ext cx="0" cy="0"/>
          <a:chOff x="0" y="0"/>
          <a:chExt cx="0" cy="0"/>
        </a:xfrm>
      </p:grpSpPr>
      <p:cxnSp>
        <p:nvCxnSpPr>
          <p:cNvPr id="574" name="Google Shape;574;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5" name="Google Shape;575;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76" name="Google Shape;576;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0" name="Shape 580"/>
        <p:cNvGrpSpPr/>
        <p:nvPr/>
      </p:nvGrpSpPr>
      <p:grpSpPr>
        <a:xfrm>
          <a:off x="0" y="0"/>
          <a:ext cx="0" cy="0"/>
          <a:chOff x="0" y="0"/>
          <a:chExt cx="0" cy="0"/>
        </a:xfrm>
      </p:grpSpPr>
      <p:cxnSp>
        <p:nvCxnSpPr>
          <p:cNvPr id="581" name="Google Shape;581;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82" name="Google Shape;582;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83" name="Google Shape;583;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84" name="Google Shape;584;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pic>
        <p:nvPicPr>
          <p:cNvPr id="586" name="Google Shape;586;p38"/>
          <p:cNvPicPr preferRelativeResize="0"/>
          <p:nvPr/>
        </p:nvPicPr>
        <p:blipFill rotWithShape="1">
          <a:blip r:embed="rId3">
            <a:alphaModFix/>
          </a:blip>
          <a:srcRect b="0" l="0" r="0" t="0"/>
          <a:stretch/>
        </p:blipFill>
        <p:spPr>
          <a:xfrm>
            <a:off x="1993823" y="914625"/>
            <a:ext cx="4698049" cy="5049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0" name="Shape 590"/>
        <p:cNvGrpSpPr/>
        <p:nvPr/>
      </p:nvGrpSpPr>
      <p:grpSpPr>
        <a:xfrm>
          <a:off x="0" y="0"/>
          <a:ext cx="0" cy="0"/>
          <a:chOff x="0" y="0"/>
          <a:chExt cx="0" cy="0"/>
        </a:xfrm>
      </p:grpSpPr>
      <p:cxnSp>
        <p:nvCxnSpPr>
          <p:cNvPr id="591" name="Google Shape;591;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92" name="Google Shape;592;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3" name="Google Shape;593;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594" name="Google Shape;594;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5" name="Google Shape;595;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pic>
        <p:nvPicPr>
          <p:cNvPr id="596" name="Google Shape;596;p39"/>
          <p:cNvPicPr preferRelativeResize="0"/>
          <p:nvPr/>
        </p:nvPicPr>
        <p:blipFill rotWithShape="1">
          <a:blip r:embed="rId3">
            <a:alphaModFix/>
          </a:blip>
          <a:srcRect b="0" l="0" r="0" t="0"/>
          <a:stretch/>
        </p:blipFill>
        <p:spPr>
          <a:xfrm>
            <a:off x="1993823" y="914625"/>
            <a:ext cx="4698049" cy="5049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0" name="Shape 600"/>
        <p:cNvGrpSpPr/>
        <p:nvPr/>
      </p:nvGrpSpPr>
      <p:grpSpPr>
        <a:xfrm>
          <a:off x="0" y="0"/>
          <a:ext cx="0" cy="0"/>
          <a:chOff x="0" y="0"/>
          <a:chExt cx="0" cy="0"/>
        </a:xfrm>
      </p:grpSpPr>
      <p:cxnSp>
        <p:nvCxnSpPr>
          <p:cNvPr id="601" name="Google Shape;601;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02" name="Google Shape;602;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3" name="Google Shape;603;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sp>
        <p:nvSpPr>
          <p:cNvPr id="604" name="Google Shape;604;p40"/>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40"/>
          <p:cNvSpPr txBox="1"/>
          <p:nvPr/>
        </p:nvSpPr>
        <p:spPr>
          <a:xfrm>
            <a:off x="6976350" y="2556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204.c: Interpret logarithmic and exponential functions that arise in applications in terms of the context.</a:t>
            </a:r>
            <a:endParaRPr b="1" i="0" sz="1100" u="none" cap="none" strike="noStrike">
              <a:solidFill>
                <a:srgbClr val="C9FC8D"/>
              </a:solidFill>
              <a:latin typeface="DM Sans"/>
              <a:ea typeface="DM Sans"/>
              <a:cs typeface="DM Sans"/>
              <a:sym typeface="DM Sans"/>
            </a:endParaRPr>
          </a:p>
        </p:txBody>
      </p:sp>
      <p:pic>
        <p:nvPicPr>
          <p:cNvPr id="606" name="Google Shape;606;p40"/>
          <p:cNvPicPr preferRelativeResize="0"/>
          <p:nvPr/>
        </p:nvPicPr>
        <p:blipFill rotWithShape="1">
          <a:blip r:embed="rId3">
            <a:alphaModFix/>
          </a:blip>
          <a:srcRect b="0" l="0" r="0" t="0"/>
          <a:stretch/>
        </p:blipFill>
        <p:spPr>
          <a:xfrm>
            <a:off x="1993823" y="914625"/>
            <a:ext cx="4698049" cy="50493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0" name="Shape 610"/>
        <p:cNvGrpSpPr/>
        <p:nvPr/>
      </p:nvGrpSpPr>
      <p:grpSpPr>
        <a:xfrm>
          <a:off x="0" y="0"/>
          <a:ext cx="0" cy="0"/>
          <a:chOff x="0" y="0"/>
          <a:chExt cx="0" cy="0"/>
        </a:xfrm>
      </p:grpSpPr>
      <p:sp>
        <p:nvSpPr>
          <p:cNvPr id="611" name="Google Shape;611;p41"/>
          <p:cNvSpPr txBox="1"/>
          <p:nvPr/>
        </p:nvSpPr>
        <p:spPr>
          <a:xfrm>
            <a:off x="3105100" y="690325"/>
            <a:ext cx="45300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12" name="Google Shape;612;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13" name="Google Shape;613;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4" name="Google Shape;614;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5" name="Google Shape;615;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6" name="Google Shape;616;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7" name="Google Shape;617;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8" name="Google Shape;618;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2" name="Shape 622"/>
        <p:cNvGrpSpPr/>
        <p:nvPr/>
      </p:nvGrpSpPr>
      <p:grpSpPr>
        <a:xfrm>
          <a:off x="0" y="0"/>
          <a:ext cx="0" cy="0"/>
          <a:chOff x="0" y="0"/>
          <a:chExt cx="0" cy="0"/>
        </a:xfrm>
      </p:grpSpPr>
      <p:sp>
        <p:nvSpPr>
          <p:cNvPr id="623" name="Google Shape;623;p42"/>
          <p:cNvSpPr txBox="1"/>
          <p:nvPr/>
        </p:nvSpPr>
        <p:spPr>
          <a:xfrm>
            <a:off x="3105100" y="690325"/>
            <a:ext cx="45591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24" name="Google Shape;624;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25" name="Google Shape;625;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6" name="Google Shape;626;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7" name="Google Shape;627;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8" name="Google Shape;628;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9" name="Google Shape;629;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0" name="Google Shape;630;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31" name="Google Shape;631;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6" name="Shape 636"/>
        <p:cNvGrpSpPr/>
        <p:nvPr/>
      </p:nvGrpSpPr>
      <p:grpSpPr>
        <a:xfrm>
          <a:off x="0" y="0"/>
          <a:ext cx="0" cy="0"/>
          <a:chOff x="0" y="0"/>
          <a:chExt cx="0" cy="0"/>
        </a:xfrm>
      </p:grpSpPr>
      <p:sp>
        <p:nvSpPr>
          <p:cNvPr id="637" name="Google Shape;637;p43"/>
          <p:cNvSpPr txBox="1"/>
          <p:nvPr/>
        </p:nvSpPr>
        <p:spPr>
          <a:xfrm>
            <a:off x="3105100" y="690325"/>
            <a:ext cx="45591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GB" sz="1400" u="none" cap="none" strike="noStrike">
                <a:solidFill>
                  <a:schemeClr val="dk1"/>
                </a:solidFill>
                <a:latin typeface="DM Sans"/>
                <a:ea typeface="DM Sans"/>
                <a:cs typeface="DM Sans"/>
                <a:sym typeface="DM Sans"/>
              </a:rPr>
              <a:t xml:space="preserve">In M204 Exponential and Logarithmic Functions and Equations,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38" name="Google Shape;638;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39" name="Google Shape;639;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40" name="Google Shape;640;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1" name="Google Shape;641;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42" name="Google Shape;642;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43" name="Google Shape;643;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44" name="Google Shape;644;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45" name="Google Shape;645;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BDFCD7"/>
                </a:solidFill>
                <a:latin typeface="DM Sans"/>
                <a:ea typeface="DM Sans"/>
                <a:cs typeface="DM Sans"/>
                <a:sym typeface="DM Sans"/>
              </a:rPr>
              <a:t xml:space="preserve">Share what </a:t>
            </a:r>
            <a:br>
              <a:rPr b="1" i="0" lang="en-GB" sz="1600" u="none" cap="none" strike="noStrike">
                <a:solidFill>
                  <a:srgbClr val="BDFCD7"/>
                </a:solidFill>
                <a:latin typeface="DM Sans"/>
                <a:ea typeface="DM Sans"/>
                <a:cs typeface="DM Sans"/>
                <a:sym typeface="DM Sans"/>
              </a:rPr>
            </a:br>
            <a:r>
              <a:rPr b="1" i="0" lang="en-GB"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50" name="Shape 650"/>
        <p:cNvGrpSpPr/>
        <p:nvPr/>
      </p:nvGrpSpPr>
      <p:grpSpPr>
        <a:xfrm>
          <a:off x="0" y="0"/>
          <a:ext cx="0" cy="0"/>
          <a:chOff x="0" y="0"/>
          <a:chExt cx="0" cy="0"/>
        </a:xfrm>
      </p:grpSpPr>
      <p:cxnSp>
        <p:nvCxnSpPr>
          <p:cNvPr id="651" name="Google Shape;651;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52" name="Google Shape;652;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53" name="Google Shape;653;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57" name="Shape 657"/>
        <p:cNvGrpSpPr/>
        <p:nvPr/>
      </p:nvGrpSpPr>
      <p:grpSpPr>
        <a:xfrm>
          <a:off x="0" y="0"/>
          <a:ext cx="0" cy="0"/>
          <a:chOff x="0" y="0"/>
          <a:chExt cx="0" cy="0"/>
        </a:xfrm>
      </p:grpSpPr>
      <p:sp>
        <p:nvSpPr>
          <p:cNvPr id="658" name="Google Shape;658;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59" name="Google Shape;659;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60" name="Google Shape;660;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61" name="Google Shape;661;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62" name="Google Shape;662;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63" name="Google Shape;663;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67" name="Shape 667"/>
        <p:cNvGrpSpPr/>
        <p:nvPr/>
      </p:nvGrpSpPr>
      <p:grpSpPr>
        <a:xfrm>
          <a:off x="0" y="0"/>
          <a:ext cx="0" cy="0"/>
          <a:chOff x="0" y="0"/>
          <a:chExt cx="0" cy="0"/>
        </a:xfrm>
      </p:grpSpPr>
      <p:sp>
        <p:nvSpPr>
          <p:cNvPr id="668" name="Google Shape;668;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69" name="Google Shape;669;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70" name="Google Shape;670;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71" name="Google Shape;671;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2" name="Google Shape;672;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73" name="Google Shape;673;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75" name="Google Shape;675;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9" name="Shape 679"/>
        <p:cNvGrpSpPr/>
        <p:nvPr/>
      </p:nvGrpSpPr>
      <p:grpSpPr>
        <a:xfrm>
          <a:off x="0" y="0"/>
          <a:ext cx="0" cy="0"/>
          <a:chOff x="0" y="0"/>
          <a:chExt cx="0" cy="0"/>
        </a:xfrm>
      </p:grpSpPr>
      <p:cxnSp>
        <p:nvCxnSpPr>
          <p:cNvPr id="680" name="Google Shape;680;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81" name="Google Shape;681;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82" name="Google Shape;682;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83" name="Google Shape;683;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84" name="Google Shape;684;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85" name="Google Shape;685;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86" name="Google Shape;686;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87" name="Google Shape;687;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88" name="Google Shape;688;p47"/>
          <p:cNvSpPr txBox="1"/>
          <p:nvPr/>
        </p:nvSpPr>
        <p:spPr>
          <a:xfrm>
            <a:off x="325175" y="2843600"/>
            <a:ext cx="2169900" cy="615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204.c: Interpret logarithmic and exponential functions that arise in applications in terms of the context.</a:t>
            </a:r>
            <a:endParaRPr b="1" i="0" sz="1000" u="none" cap="none" strike="noStrike">
              <a:solidFill>
                <a:schemeClr val="dk1"/>
              </a:solidFill>
              <a:latin typeface="DM Sans"/>
              <a:ea typeface="DM Sans"/>
              <a:cs typeface="DM Sans"/>
              <a:sym typeface="DM Sans"/>
            </a:endParaRPr>
          </a:p>
        </p:txBody>
      </p:sp>
      <p:cxnSp>
        <p:nvCxnSpPr>
          <p:cNvPr id="689" name="Google Shape;689;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90" name="Google Shape;690;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91" name="Google Shape;691;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92" name="Google Shape;692;p47"/>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693" name="Google Shape;693;p47"/>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97" name="Shape 697"/>
        <p:cNvGrpSpPr/>
        <p:nvPr/>
      </p:nvGrpSpPr>
      <p:grpSpPr>
        <a:xfrm>
          <a:off x="0" y="0"/>
          <a:ext cx="0" cy="0"/>
          <a:chOff x="0" y="0"/>
          <a:chExt cx="0" cy="0"/>
        </a:xfrm>
      </p:grpSpPr>
      <p:cxnSp>
        <p:nvCxnSpPr>
          <p:cNvPr id="698" name="Google Shape;698;g35e1d5600ec_0_22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99" name="Google Shape;699;g35e1d5600ec_0_22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00" name="Google Shape;700;g35e1d5600ec_0_22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01" name="Google Shape;701;g35e1d5600ec_0_221"/>
          <p:cNvGraphicFramePr/>
          <p:nvPr/>
        </p:nvGraphicFramePr>
        <p:xfrm>
          <a:off x="1329888" y="1246550"/>
          <a:ext cx="3000000" cy="3000000"/>
        </p:xfrm>
        <a:graphic>
          <a:graphicData uri="http://schemas.openxmlformats.org/drawingml/2006/table">
            <a:tbl>
              <a:tblPr>
                <a:noFill/>
                <a:tableStyleId>{EF2C9646-C233-4D5B-9368-9B6730A622CB}</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02" name="Google Shape;702;g35e1d5600ec_0_22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03" name="Google Shape;703;g35e1d5600ec_0_22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04" name="Google Shape;704;g35e1d5600ec_0_22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05" name="Google Shape;705;g35e1d5600ec_0_22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06" name="Google Shape;706;g35e1d5600ec_0_22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07" name="Google Shape;707;g35e1d5600ec_0_22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8" name="Google Shape;708;g35e1d5600ec_0_22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9" name="Google Shape;709;g35e1d5600ec_0_22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10" name="Google Shape;710;g35e1d5600ec_0_221"/>
          <p:cNvGraphicFramePr/>
          <p:nvPr/>
        </p:nvGraphicFramePr>
        <p:xfrm>
          <a:off x="5926900" y="2474950"/>
          <a:ext cx="3000000" cy="3000000"/>
        </p:xfrm>
        <a:graphic>
          <a:graphicData uri="http://schemas.openxmlformats.org/drawingml/2006/table">
            <a:tbl>
              <a:tblPr>
                <a:noFill/>
                <a:tableStyleId>{AD4320EA-6CC9-4250-9170-C3644A603D21}</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11" name="Google Shape;711;g35e1d5600ec_0_22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2" name="Google Shape;712;g35e1d5600ec_0_22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13" name="Google Shape;713;g35e1d5600ec_0_22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17" name="Shape 717"/>
        <p:cNvGrpSpPr/>
        <p:nvPr/>
      </p:nvGrpSpPr>
      <p:grpSpPr>
        <a:xfrm>
          <a:off x="0" y="0"/>
          <a:ext cx="0" cy="0"/>
          <a:chOff x="0" y="0"/>
          <a:chExt cx="0" cy="0"/>
        </a:xfrm>
      </p:grpSpPr>
      <p:cxnSp>
        <p:nvCxnSpPr>
          <p:cNvPr id="718" name="Google Shape;718;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19" name="Google Shape;719;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720" name="Google Shape;720;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21" name="Google Shape;721;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722" name="Google Shape;722;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3" name="Google Shape;723;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27" name="Shape 727"/>
        <p:cNvGrpSpPr/>
        <p:nvPr/>
      </p:nvGrpSpPr>
      <p:grpSpPr>
        <a:xfrm>
          <a:off x="0" y="0"/>
          <a:ext cx="0" cy="0"/>
          <a:chOff x="0" y="0"/>
          <a:chExt cx="0" cy="0"/>
        </a:xfrm>
      </p:grpSpPr>
      <p:cxnSp>
        <p:nvCxnSpPr>
          <p:cNvPr id="728" name="Google Shape;728;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29" name="Google Shape;729;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730" name="Google Shape;730;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31" name="Google Shape;731;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732" name="Google Shape;732;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3" name="Google Shape;733;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37" name="Shape 737"/>
        <p:cNvGrpSpPr/>
        <p:nvPr/>
      </p:nvGrpSpPr>
      <p:grpSpPr>
        <a:xfrm>
          <a:off x="0" y="0"/>
          <a:ext cx="0" cy="0"/>
          <a:chOff x="0" y="0"/>
          <a:chExt cx="0" cy="0"/>
        </a:xfrm>
      </p:grpSpPr>
      <p:cxnSp>
        <p:nvCxnSpPr>
          <p:cNvPr id="738" name="Google Shape;738;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39" name="Google Shape;739;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740" name="Google Shape;740;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41" name="Google Shape;741;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742" name="Google Shape;742;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3" name="Google Shape;743;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47" name="Shape 747"/>
        <p:cNvGrpSpPr/>
        <p:nvPr/>
      </p:nvGrpSpPr>
      <p:grpSpPr>
        <a:xfrm>
          <a:off x="0" y="0"/>
          <a:ext cx="0" cy="0"/>
          <a:chOff x="0" y="0"/>
          <a:chExt cx="0" cy="0"/>
        </a:xfrm>
      </p:grpSpPr>
      <p:cxnSp>
        <p:nvCxnSpPr>
          <p:cNvPr id="748" name="Google Shape;748;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49" name="Google Shape;749;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50" name="Google Shape;750;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51" name="Google Shape;751;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52" name="Google Shape;752;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3" name="Google Shape;753;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57" name="Shape 757"/>
        <p:cNvGrpSpPr/>
        <p:nvPr/>
      </p:nvGrpSpPr>
      <p:grpSpPr>
        <a:xfrm>
          <a:off x="0" y="0"/>
          <a:ext cx="0" cy="0"/>
          <a:chOff x="0" y="0"/>
          <a:chExt cx="0" cy="0"/>
        </a:xfrm>
      </p:grpSpPr>
      <p:cxnSp>
        <p:nvCxnSpPr>
          <p:cNvPr id="758" name="Google Shape;758;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59" name="Google Shape;759;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60" name="Google Shape;760;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64" name="Shape 764"/>
        <p:cNvGrpSpPr/>
        <p:nvPr/>
      </p:nvGrpSpPr>
      <p:grpSpPr>
        <a:xfrm>
          <a:off x="0" y="0"/>
          <a:ext cx="0" cy="0"/>
          <a:chOff x="0" y="0"/>
          <a:chExt cx="0" cy="0"/>
        </a:xfrm>
      </p:grpSpPr>
      <p:cxnSp>
        <p:nvCxnSpPr>
          <p:cNvPr id="765" name="Google Shape;765;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66" name="Google Shape;766;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67" name="Google Shape;767;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Which learning principle are you most excited about connecting to M204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GB"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68" name="Google Shape;768;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