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4" roundtripDataSignature="AMtx7mgwWpQ7NaNxuBJFupXX+upEvnWs9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31C8F0-8F64-4FA6-A55F-21A6A5D65820}">
  <a:tblStyle styleId="{2931C8F0-8F64-4FA6-A55F-21A6A5D65820}"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CBACCC7A-A1AD-4B59-B05D-A25691AB13D8}"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customschemas.google.com/relationships/presentationmetadata" Target="meta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8Kfkc4CK1T4Us_eqc1yStfMa9lBmbZ_eryw7wqe5Brk/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8Kfkc4CK1T4Us_eqc1yStfMa9lBmbZ_eryw7wqe5Brk/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Prompt participants to tell a story using only 6 words. The words can be written as a continuous thought, a string of words, or a combination of the two! The challenge here is to be succinct but impactful. You can decide whether to have people elaborate after reading their story.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pages 2-3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read and consider: </a:t>
            </a:r>
            <a:r>
              <a:rPr i="1" lang="en-GB">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pages 4 and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these quotes with group as a way to give insight into the </a:t>
            </a:r>
            <a:r>
              <a:rPr i="1" lang="en-GB">
                <a:solidFill>
                  <a:schemeClr val="dk1"/>
                </a:solidFill>
              </a:rPr>
              <a:t>why</a:t>
            </a:r>
            <a:r>
              <a:rPr lang="en-GB">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pages 6- 7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154.e: Use coordinates to compute perimeters of polygons and areas of triangles and rectangles, e.g., using the distance formula.</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 xml:space="preserve">From: NCTM position paper (November 2023): </a:t>
            </a:r>
            <a:r>
              <a:rPr lang="en-GB" u="sng">
                <a:solidFill>
                  <a:schemeClr val="hlink"/>
                </a:solidFill>
                <a:hlinkClick r:id="rId2"/>
              </a:rPr>
              <a:t>https://www.nctm.org/Standards-and-Positions/Position-Statements/Ability-Labels_-Disrupting-%E2%80%9CHigh,%E2%80%9D-%E2%80%9CMedium,%E2%80%9D-and-%E2%80%9CLow%E2%80%9D-in-Mathematics-Education/</a:t>
            </a:r>
            <a:r>
              <a:rPr lang="en-GB">
                <a:solidFill>
                  <a:schemeClr val="dk1"/>
                </a:solidFill>
              </a:rPr>
              <a:t xml:space="preserv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154.e: Use coordinates to compute perimeters of polygons and areas of triangles and rectangles, e.g., using the distance formula.</a:t>
            </a:r>
            <a:endParaRPr b="1">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8" name="Google Shape;43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154.e</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a42a7f03240caa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a42a7f03240caa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6" name="Google Shape;516;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pages 10-11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154.e: Use coordinates to compute perimeters of polygons and areas of triangles and rectangles, e.g., using the distance formula.</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5" name="Google Shape;565;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154.e: Use coordinates to compute perimeters of polygons and areas of triangles and rectangles, e.g., using the distance formula.</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a42a7f03240caa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 name="Google Shape;622;ga42a7f03240caa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154.e</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a42a7f03240caa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0" name="Google Shape;640;ga42a7f03240caa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0" name="Google Shape;680;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0" name="Google Shape;690;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7" name="Google Shape;707;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8Kfkc4CK1T4Us_eqc1yStfMa9lBmbZ_eryw7wqe5Brk/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www.desmos.com/calculator" TargetMode="External"/><Relationship Id="rId4" Type="http://schemas.openxmlformats.org/officeDocument/2006/relationships/hyperlink" Target="https://www.geogebra.org/geometry" TargetMode="Externa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www.desmos.com/calculator" TargetMode="External"/><Relationship Id="rId4" Type="http://schemas.openxmlformats.org/officeDocument/2006/relationships/hyperlink" Target="https://www.geogebra.org/geometry" TargetMode="Externa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www.desmos.com/calculator" TargetMode="External"/><Relationship Id="rId4" Type="http://schemas.openxmlformats.org/officeDocument/2006/relationships/hyperlink" Target="https://www.geogebra.org/geometry" TargetMode="Externa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1.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An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 xml:space="preserve">editable Google Slide Deck </a:t>
            </a:r>
            <a:r>
              <a:rPr b="0" i="0" lang="en-GB"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 xml:space="preserve">M154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241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rPr b="0" i="0" lang="en-GB" sz="3500" u="none" cap="none" strike="noStrike">
                <a:solidFill>
                  <a:schemeClr val="lt1"/>
                </a:solidFill>
                <a:latin typeface="DM Sans"/>
                <a:ea typeface="DM Sans"/>
                <a:cs typeface="DM Sans"/>
                <a:sym typeface="DM Sans"/>
              </a:rPr>
              <a:t>Community Builder:</a:t>
            </a:r>
            <a:endParaRPr b="0" i="0" sz="3500" u="none" cap="none" strike="noStrike">
              <a:solidFill>
                <a:schemeClr val="lt1"/>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GB" sz="3500" u="none" cap="none" strike="noStrike">
                <a:solidFill>
                  <a:schemeClr val="lt1"/>
                </a:solidFill>
                <a:latin typeface="Nanum Myeongjo"/>
                <a:ea typeface="Nanum Myeongjo"/>
                <a:cs typeface="Nanum Myeongjo"/>
                <a:sym typeface="Nanum Myeongjo"/>
              </a:rPr>
              <a:t xml:space="preserve">Write a </a:t>
            </a:r>
            <a:r>
              <a:rPr b="1" i="0" lang="en-GB" sz="3500" u="none" cap="none" strike="noStrike">
                <a:solidFill>
                  <a:schemeClr val="lt1"/>
                </a:solidFill>
                <a:latin typeface="Nanum Myeongjo"/>
                <a:ea typeface="Nanum Myeongjo"/>
                <a:cs typeface="Nanum Myeongjo"/>
                <a:sym typeface="Nanum Myeongjo"/>
              </a:rPr>
              <a:t xml:space="preserve">6 word story </a:t>
            </a:r>
            <a:r>
              <a:rPr b="0" i="0" lang="en-GB" sz="3500" u="none" cap="none" strike="noStrike">
                <a:solidFill>
                  <a:schemeClr val="lt1"/>
                </a:solidFill>
                <a:latin typeface="Nanum Myeongjo"/>
                <a:ea typeface="Nanum Myeongjo"/>
                <a:cs typeface="Nanum Myeongjo"/>
                <a:sym typeface="Nanum Myeongjo"/>
              </a:rPr>
              <a:t>that describes your teaching style.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M154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4724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2993025"/>
            <a:ext cx="15615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400" u="none" cap="none" strike="noStrike">
                <a:solidFill>
                  <a:srgbClr val="145758"/>
                </a:solidFill>
                <a:latin typeface="Proxima Nova"/>
                <a:ea typeface="Proxima Nova"/>
                <a:cs typeface="Proxima Nova"/>
                <a:sym typeface="Proxima Nova"/>
              </a:rPr>
              <a:t>Which learning principle would you like to focus on today?</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M154 Coordinate Geometry</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 xml:space="preserve">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595775"/>
            <a:ext cx="3728400" cy="7704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Derive the equation of a circle of given center and radius using the Pythagorean Theorem; complete the square to find the center and radius of a circle given by an equation.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Derive the equation of a parabola given a focus and directrix.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Translate between the geometric description and the equation for a conic section.</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751625"/>
            <a:ext cx="3402000" cy="2671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Use coordinates to prove simple geometric theorems algebraically. </a:t>
            </a:r>
            <a:r>
              <a:rPr b="0" i="1" lang="en-GB" sz="900" u="none" cap="none" strike="noStrike">
                <a:solidFill>
                  <a:schemeClr val="dk1"/>
                </a:solidFill>
                <a:latin typeface="DM Sans"/>
                <a:ea typeface="DM Sans"/>
                <a:cs typeface="DM Sans"/>
                <a:sym typeface="DM Sans"/>
              </a:rPr>
              <a:t>For example, prove or disprove that a figure defined by four given points in the coordinate plane is a rectangle; prove or disprove that the point (1, √3) lies on the circle centered at the origin and containing the point (0, 2).</a:t>
            </a:r>
            <a:endParaRPr b="0" i="1"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Prove the slope criteria for parallel and perpendicular lines and use them to solve geometric problems (e.g., find the equation of a line parallel or perpendicular to a given line that passes through a given point).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Find the point on a directed line segment between two given points that partitions the segment in a given ratio.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Use coordinates to compute perimeters of polygons and areas of triangles and rectangles, e.g., using the distance formula.★</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Use coordinates to prove simple geometric theorems algebraically. </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53275" y="36682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31125" y="3783100"/>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 xml:space="preserve">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 xml:space="preserve">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20" name="Google Shape;220;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1" name="Google Shape;221;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23" name="Google Shape;223;p9"/>
          <p:cNvSpPr txBox="1"/>
          <p:nvPr/>
        </p:nvSpPr>
        <p:spPr>
          <a:xfrm>
            <a:off x="615900" y="2595775"/>
            <a:ext cx="3728400" cy="7704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Derive the equation of a circle of given center and radius using the Pythagorean Theorem; complete the square to find the center and radius of a circle given by an equation.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Derive the equation of a parabola given a focus and directrix. </a:t>
            </a:r>
            <a:endParaRPr b="0" i="0" sz="900" u="none" cap="none" strike="noStrike">
              <a:solidFill>
                <a:schemeClr val="dk1"/>
              </a:solidFill>
              <a:latin typeface="DM Sans"/>
              <a:ea typeface="DM Sans"/>
              <a:cs typeface="DM Sans"/>
              <a:sym typeface="DM Sans"/>
            </a:endParaRPr>
          </a:p>
        </p:txBody>
      </p:sp>
      <p:sp>
        <p:nvSpPr>
          <p:cNvPr id="224" name="Google Shape;224;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sp>
        <p:nvSpPr>
          <p:cNvPr id="225" name="Google Shape;225;p9"/>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Translate between the geometric description and the equation for a conic section.</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5174775" y="751625"/>
            <a:ext cx="3402000" cy="26715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Use coordinates to prove simple geometric theorems algebraically. </a:t>
            </a:r>
            <a:r>
              <a:rPr b="0" i="1" lang="en-GB" sz="900" u="none" cap="none" strike="noStrike">
                <a:solidFill>
                  <a:schemeClr val="dk1"/>
                </a:solidFill>
                <a:latin typeface="DM Sans"/>
                <a:ea typeface="DM Sans"/>
                <a:cs typeface="DM Sans"/>
                <a:sym typeface="DM Sans"/>
              </a:rPr>
              <a:t>For example, prove or disprove that a figure defined by four given points in the coordinate plane is a rectangle; prove or disprove that the point (1, √3) lies on the circle centered at the origin and containing the point (0, 2).</a:t>
            </a:r>
            <a:endParaRPr b="0" i="1"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Prove the slope criteria for parallel and perpendicular lines and use them to solve geometric problems (e.g., find the equation of a line parallel or perpendicular to a given line that passes through a given point).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 xml:space="preserve">Find the point on a directed line segment between two given points that partitions the segment in a given ratio.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GB" sz="900" u="none" cap="none" strike="noStrike">
                <a:solidFill>
                  <a:schemeClr val="dk1"/>
                </a:solidFill>
                <a:latin typeface="DM Sans"/>
                <a:ea typeface="DM Sans"/>
                <a:cs typeface="DM Sans"/>
                <a:sym typeface="DM Sans"/>
              </a:rPr>
              <a:t>Use coordinates to compute perimeters of polygons and areas of triangles and rectangles, e.g., using the distance formula.★</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GB" sz="1100" u="none" cap="none" strike="noStrike">
                <a:solidFill>
                  <a:schemeClr val="dk1"/>
                </a:solidFill>
                <a:latin typeface="DM Sans"/>
                <a:ea typeface="DM Sans"/>
                <a:cs typeface="DM Sans"/>
                <a:sym typeface="DM Sans"/>
              </a:rPr>
              <a:t xml:space="preserve">Use coordinates to prove simple geometric theorems algebraically. </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M154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296175" y="1817400"/>
          <a:ext cx="3000000" cy="3000000"/>
        </p:xfrm>
        <a:graphic>
          <a:graphicData uri="http://schemas.openxmlformats.org/drawingml/2006/table">
            <a:tbl>
              <a:tblPr>
                <a:noFill/>
                <a:tableStyleId>{2931C8F0-8F64-4FA6-A55F-21A6A5D65820}</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Translate between the geometric description and the equation for a conic section, specifically of a circle and parabola.</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Use coordinates to prove simple geometric theorems algebraically.</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Prove the slope criteria for parallel and perpendicular lines and use them to solve geometric problems.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Find the point on a directed line segment between two given points that partitions the segment in a given ratio.</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Use coordinates to compute perimeters of polygons and areas of triangles and rectangles, e.g., using the distance formula.</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M154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3" name="Google Shape;243;p11"/>
          <p:cNvGraphicFramePr/>
          <p:nvPr/>
        </p:nvGraphicFramePr>
        <p:xfrm>
          <a:off x="296175" y="1817400"/>
          <a:ext cx="3000000" cy="3000000"/>
        </p:xfrm>
        <a:graphic>
          <a:graphicData uri="http://schemas.openxmlformats.org/drawingml/2006/table">
            <a:tbl>
              <a:tblPr>
                <a:noFill/>
                <a:tableStyleId>{2931C8F0-8F64-4FA6-A55F-21A6A5D65820}</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Translate between the geometric description and the equation for a conic section, specifically of a circle and parabola.</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Use coordinates to prove simple geometric theorems algebraically.</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Prove the slope criteria for parallel and perpendicular lines and use them to solve geometric problems.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Find the point on a directed line segment between two given points that partitions the segment in a given ratio.</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154.e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34343"/>
                          </a:solidFill>
                          <a:latin typeface="IBM Plex Sans"/>
                          <a:ea typeface="IBM Plex Sans"/>
                          <a:cs typeface="IBM Plex Sans"/>
                          <a:sym typeface="IBM Plex Sans"/>
                        </a:rPr>
                        <a:t>Use coordinates to compute perimeters of polygons and areas of triangles and rectangles, e.g., using the distance formula.</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44" name="Google Shape;244;p11"/>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a:t>
            </a:r>
            <a:br>
              <a:rPr b="1" i="0" lang="en-GB" sz="1400" u="none" cap="none" strike="noStrike">
                <a:solidFill>
                  <a:srgbClr val="BDFCD7"/>
                </a:solidFill>
                <a:latin typeface="DM Sans"/>
                <a:ea typeface="DM Sans"/>
                <a:cs typeface="DM Sans"/>
                <a:sym typeface="DM Sans"/>
              </a:rPr>
            </a:br>
            <a:r>
              <a:rPr b="1" i="0" lang="en-GB"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Explaining the Equation for a Circle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A Midpoint Miracle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Explaining the Equation for a Circle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A Midpoint Miracle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pic>
        <p:nvPicPr>
          <p:cNvPr id="278" name="Google Shape;278;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79" name="Google Shape;279;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80" name="Google Shape;280;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81" name="Google Shape;281;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82" name="Google Shape;282;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83" name="Google Shape;283;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84" name="Google Shape;284;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85" name="Google Shape;285;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286" name="Google Shape;286;p16"/>
          <p:cNvSpPr txBox="1"/>
          <p:nvPr/>
        </p:nvSpPr>
        <p:spPr>
          <a:xfrm>
            <a:off x="3115050" y="361950"/>
            <a:ext cx="10650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87" name="Google Shape;287;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1" name="Shape 291"/>
        <p:cNvGrpSpPr/>
        <p:nvPr/>
      </p:nvGrpSpPr>
      <p:grpSpPr>
        <a:xfrm>
          <a:off x="0" y="0"/>
          <a:ext cx="0" cy="0"/>
          <a:chOff x="0" y="0"/>
          <a:chExt cx="0" cy="0"/>
        </a:xfrm>
      </p:grpSpPr>
      <p:sp>
        <p:nvSpPr>
          <p:cNvPr id="292" name="Google Shape;292;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93" name="Google Shape;293;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4" name="Google Shape;294;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5" name="Google Shape;295;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296" name="Google Shape;296;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7" name="Google Shape;297;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8" name="Google Shape;298;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9" name="Google Shape;299;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1" name="Google Shape;301;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02" name="Google Shape;302;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7" name="Shape 307"/>
        <p:cNvGrpSpPr/>
        <p:nvPr/>
      </p:nvGrpSpPr>
      <p:grpSpPr>
        <a:xfrm>
          <a:off x="0" y="0"/>
          <a:ext cx="0" cy="0"/>
          <a:chOff x="0" y="0"/>
          <a:chExt cx="0" cy="0"/>
        </a:xfrm>
      </p:grpSpPr>
      <p:cxnSp>
        <p:nvCxnSpPr>
          <p:cNvPr id="308" name="Google Shape;308;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9" name="Google Shape;309;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 xml:space="preserve">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0" name="Google Shape;310;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4" name="Shape 314"/>
        <p:cNvGrpSpPr/>
        <p:nvPr/>
      </p:nvGrpSpPr>
      <p:grpSpPr>
        <a:xfrm>
          <a:off x="0" y="0"/>
          <a:ext cx="0" cy="0"/>
          <a:chOff x="0" y="0"/>
          <a:chExt cx="0" cy="0"/>
        </a:xfrm>
      </p:grpSpPr>
      <p:cxnSp>
        <p:nvCxnSpPr>
          <p:cNvPr id="315" name="Google Shape;31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6" name="Google Shape;31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7" name="Google Shape;317;p19"/>
          <p:cNvSpPr txBox="1"/>
          <p:nvPr/>
        </p:nvSpPr>
        <p:spPr>
          <a:xfrm>
            <a:off x="615900" y="1141350"/>
            <a:ext cx="5917800" cy="350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Cities have begun to offer micro-mobility options like shared electric scooters and bikes in hopes of meeting the transportation needs of their communities. For this task, you will explore the limits and possibilities of using such devices. </a:t>
            </a:r>
            <a:endParaRPr b="0" i="0" sz="1300" u="none" cap="none" strike="noStrike">
              <a:solidFill>
                <a:schemeClr val="lt1"/>
              </a:solidFill>
              <a:latin typeface="IBM Plex Sans"/>
              <a:ea typeface="IBM Plex Sans"/>
              <a:cs typeface="IBM Plex Sans"/>
              <a:sym typeface="IBM Plex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Use Google Maps to locate at least three places of interest. Some options could include your school site, a place you go to often, or a place of work. Use technological tools, like </a:t>
            </a:r>
            <a:r>
              <a:rPr b="0" i="0" lang="en-GB" sz="1300" u="sng" cap="none" strike="noStrike">
                <a:solidFill>
                  <a:schemeClr val="lt1"/>
                </a:solidFill>
                <a:latin typeface="IBM Plex Sans"/>
                <a:ea typeface="IBM Plex Sans"/>
                <a:cs typeface="IBM Plex Sans"/>
                <a:sym typeface="IBM Plex Sans"/>
                <a:hlinkClick r:id="rId3">
                  <a:extLst>
                    <a:ext uri="{A12FA001-AC4F-418D-AE19-62706E023703}">
                      <ahyp:hlinkClr val="tx"/>
                    </a:ext>
                  </a:extLst>
                </a:hlinkClick>
              </a:rPr>
              <a:t>Desmos</a:t>
            </a:r>
            <a:r>
              <a:rPr b="0" i="0" lang="en-GB" sz="1300" u="none" cap="none" strike="noStrike">
                <a:solidFill>
                  <a:schemeClr val="lt1"/>
                </a:solidFill>
                <a:latin typeface="IBM Plex Sans"/>
                <a:ea typeface="IBM Plex Sans"/>
                <a:cs typeface="IBM Plex Sans"/>
                <a:sym typeface="IBM Plex Sans"/>
              </a:rPr>
              <a:t xml:space="preserve"> or </a:t>
            </a:r>
            <a:r>
              <a:rPr b="0" i="0" lang="en-GB" sz="1300" u="sng" cap="none" strike="noStrike">
                <a:solidFill>
                  <a:schemeClr val="lt1"/>
                </a:solidFill>
                <a:latin typeface="IBM Plex Sans"/>
                <a:ea typeface="IBM Plex Sans"/>
                <a:cs typeface="IBM Plex Sans"/>
                <a:sym typeface="IBM Plex Sans"/>
                <a:hlinkClick r:id="rId4">
                  <a:extLst>
                    <a:ext uri="{A12FA001-AC4F-418D-AE19-62706E023703}">
                      <ahyp:hlinkClr val="tx"/>
                    </a:ext>
                  </a:extLst>
                </a:hlinkClick>
              </a:rPr>
              <a:t>GeoGebra</a:t>
            </a:r>
            <a:r>
              <a:rPr b="0" i="0" lang="en-GB" sz="1300" u="none" cap="none" strike="noStrike">
                <a:solidFill>
                  <a:schemeClr val="lt1"/>
                </a:solidFill>
                <a:latin typeface="IBM Plex Sans"/>
                <a:ea typeface="IBM Plex Sans"/>
                <a:cs typeface="IBM Plex Sans"/>
                <a:sym typeface="IBM Plex Sans"/>
              </a:rPr>
              <a:t>, or transparency paper to superimpose a coordinate system over your map.</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120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If you were to use an electric scooter that can travel 35 miles on a single charge, would you be able to make the trip from the first place of interest to the second, and return back to the first point of interest? Justify your response using words, numbers, and symbols. </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How long would it normally take to make that round trip using other modes of transportation you have access to (car, bus, or walking)? How long do you estimate it would take to make the trip on a scooter?</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120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What are the advantages and disadvantages of offering micro-mobility options? </a:t>
            </a:r>
            <a:endParaRPr b="0" i="0" sz="2600" u="none" cap="none" strike="noStrike">
              <a:solidFill>
                <a:schemeClr val="lt1"/>
              </a:solidFill>
              <a:latin typeface="DM Sans"/>
              <a:ea typeface="DM Sans"/>
              <a:cs typeface="DM Sans"/>
              <a:sym typeface="DM Sans"/>
            </a:endParaRPr>
          </a:p>
        </p:txBody>
      </p:sp>
      <p:sp>
        <p:nvSpPr>
          <p:cNvPr id="318" name="Google Shape;318;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9" name="Google Shape;319;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4" name="Shape 324"/>
        <p:cNvGrpSpPr/>
        <p:nvPr/>
      </p:nvGrpSpPr>
      <p:grpSpPr>
        <a:xfrm>
          <a:off x="0" y="0"/>
          <a:ext cx="0" cy="0"/>
          <a:chOff x="0" y="0"/>
          <a:chExt cx="0" cy="0"/>
        </a:xfrm>
      </p:grpSpPr>
      <p:cxnSp>
        <p:nvCxnSpPr>
          <p:cNvPr id="325" name="Google Shape;32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6" name="Google Shape;32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7" name="Google Shape;327;p20"/>
          <p:cNvSpPr txBox="1"/>
          <p:nvPr/>
        </p:nvSpPr>
        <p:spPr>
          <a:xfrm>
            <a:off x="615900" y="368375"/>
            <a:ext cx="71421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8" name="Google Shape;328;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30" name="Google Shape;330;p20"/>
          <p:cNvSpPr txBox="1"/>
          <p:nvPr/>
        </p:nvSpPr>
        <p:spPr>
          <a:xfrm>
            <a:off x="615900" y="1141350"/>
            <a:ext cx="5917800" cy="350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Cities have begun to offer micro-mobility options like shared electric scooters and bikes in hopes of meeting the transportation needs of their communities. For this task, you will explore the limits and possibilities of using such devices. </a:t>
            </a:r>
            <a:endParaRPr b="0" i="0" sz="1300" u="none" cap="none" strike="noStrike">
              <a:solidFill>
                <a:schemeClr val="lt1"/>
              </a:solidFill>
              <a:latin typeface="IBM Plex Sans"/>
              <a:ea typeface="IBM Plex Sans"/>
              <a:cs typeface="IBM Plex Sans"/>
              <a:sym typeface="IBM Plex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Use Google Maps to locate at least three places of interest. Some options could include your school site, a place you go to often, or a place of work. Use technological tools, like </a:t>
            </a:r>
            <a:r>
              <a:rPr b="0" i="0" lang="en-GB" sz="1300" u="sng" cap="none" strike="noStrike">
                <a:solidFill>
                  <a:schemeClr val="lt1"/>
                </a:solidFill>
                <a:latin typeface="IBM Plex Sans"/>
                <a:ea typeface="IBM Plex Sans"/>
                <a:cs typeface="IBM Plex Sans"/>
                <a:sym typeface="IBM Plex Sans"/>
                <a:hlinkClick r:id="rId3">
                  <a:extLst>
                    <a:ext uri="{A12FA001-AC4F-418D-AE19-62706E023703}">
                      <ahyp:hlinkClr val="tx"/>
                    </a:ext>
                  </a:extLst>
                </a:hlinkClick>
              </a:rPr>
              <a:t>Desmos</a:t>
            </a:r>
            <a:r>
              <a:rPr b="0" i="0" lang="en-GB" sz="1300" u="none" cap="none" strike="noStrike">
                <a:solidFill>
                  <a:schemeClr val="lt1"/>
                </a:solidFill>
                <a:latin typeface="IBM Plex Sans"/>
                <a:ea typeface="IBM Plex Sans"/>
                <a:cs typeface="IBM Plex Sans"/>
                <a:sym typeface="IBM Plex Sans"/>
              </a:rPr>
              <a:t xml:space="preserve"> or </a:t>
            </a:r>
            <a:r>
              <a:rPr b="0" i="0" lang="en-GB" sz="1300" u="sng" cap="none" strike="noStrike">
                <a:solidFill>
                  <a:schemeClr val="lt1"/>
                </a:solidFill>
                <a:latin typeface="IBM Plex Sans"/>
                <a:ea typeface="IBM Plex Sans"/>
                <a:cs typeface="IBM Plex Sans"/>
                <a:sym typeface="IBM Plex Sans"/>
                <a:hlinkClick r:id="rId4">
                  <a:extLst>
                    <a:ext uri="{A12FA001-AC4F-418D-AE19-62706E023703}">
                      <ahyp:hlinkClr val="tx"/>
                    </a:ext>
                  </a:extLst>
                </a:hlinkClick>
              </a:rPr>
              <a:t>GeoGebra</a:t>
            </a:r>
            <a:r>
              <a:rPr b="0" i="0" lang="en-GB" sz="1300" u="none" cap="none" strike="noStrike">
                <a:solidFill>
                  <a:schemeClr val="lt1"/>
                </a:solidFill>
                <a:latin typeface="IBM Plex Sans"/>
                <a:ea typeface="IBM Plex Sans"/>
                <a:cs typeface="IBM Plex Sans"/>
                <a:sym typeface="IBM Plex Sans"/>
              </a:rPr>
              <a:t>, or transparency paper to superimpose a coordinate system over your map.</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120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If you were to use an electric scooter that can travel 35 miles on a single charge, would you be able to make the trip from the first place of interest to the second, and return back to the first point of interest? Justify your response using words, numbers, and symbols. </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How long would it normally take to make that round trip using other modes of transportation you have access to (car, bus, or walking)? How long do you estimate it would take to make the trip on a scooter?</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120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What are the advantages and disadvantages of offering micro-mobility options? </a:t>
            </a:r>
            <a:endParaRPr b="0" i="0" sz="2600" u="none" cap="none" strike="noStrik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4" name="Shape 334"/>
        <p:cNvGrpSpPr/>
        <p:nvPr/>
      </p:nvGrpSpPr>
      <p:grpSpPr>
        <a:xfrm>
          <a:off x="0" y="0"/>
          <a:ext cx="0" cy="0"/>
          <a:chOff x="0" y="0"/>
          <a:chExt cx="0" cy="0"/>
        </a:xfrm>
      </p:grpSpPr>
      <p:cxnSp>
        <p:nvCxnSpPr>
          <p:cNvPr id="335" name="Google Shape;33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6" name="Google Shape;33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7" name="Google Shape;337;p21"/>
          <p:cNvSpPr txBox="1"/>
          <p:nvPr/>
        </p:nvSpPr>
        <p:spPr>
          <a:xfrm>
            <a:off x="615900" y="368375"/>
            <a:ext cx="7873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8" name="Google Shape;338;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21"/>
          <p:cNvSpPr txBox="1"/>
          <p:nvPr/>
        </p:nvSpPr>
        <p:spPr>
          <a:xfrm>
            <a:off x="6735575" y="2976075"/>
            <a:ext cx="1561500" cy="1354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GB" sz="1100" u="none" cap="none" strike="noStrike">
                <a:solidFill>
                  <a:srgbClr val="145758"/>
                </a:solidFill>
                <a:latin typeface="Proxima Nova"/>
                <a:ea typeface="Proxima Nova"/>
                <a:cs typeface="Proxima Nova"/>
                <a:sym typeface="Proxima Nova"/>
              </a:rPr>
              <a:t>154.e: Use coordinates to compute perimeters of polygons and areas of triangles and rectangles, e.g., using the distance formula.</a:t>
            </a:r>
            <a:endParaRPr b="1" i="0" sz="1100" u="none" cap="none" strike="noStrike">
              <a:solidFill>
                <a:srgbClr val="145758"/>
              </a:solidFill>
              <a:latin typeface="Proxima Nova"/>
              <a:ea typeface="Proxima Nova"/>
              <a:cs typeface="Proxima Nova"/>
              <a:sym typeface="Proxima Nova"/>
            </a:endParaRPr>
          </a:p>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145758"/>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145758"/>
              </a:solidFill>
              <a:latin typeface="Proxima Nova"/>
              <a:ea typeface="Proxima Nova"/>
              <a:cs typeface="Proxima Nova"/>
              <a:sym typeface="Proxima Nova"/>
            </a:endParaRPr>
          </a:p>
        </p:txBody>
      </p:sp>
      <p:sp>
        <p:nvSpPr>
          <p:cNvPr id="340" name="Google Shape;340;p21"/>
          <p:cNvSpPr txBox="1"/>
          <p:nvPr/>
        </p:nvSpPr>
        <p:spPr>
          <a:xfrm>
            <a:off x="615900" y="1141350"/>
            <a:ext cx="5917800" cy="350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Cities have begun to offer micro-mobility options like shared electric scooters and bikes in hopes of meeting the transportation needs of their communities. For this task, you will explore the limits and possibilities of using such devices. </a:t>
            </a:r>
            <a:endParaRPr b="0" i="0" sz="1300" u="none" cap="none" strike="noStrike">
              <a:solidFill>
                <a:schemeClr val="lt1"/>
              </a:solidFill>
              <a:latin typeface="IBM Plex Sans"/>
              <a:ea typeface="IBM Plex Sans"/>
              <a:cs typeface="IBM Plex Sans"/>
              <a:sym typeface="IBM Plex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IBM Plex Sans"/>
                <a:ea typeface="IBM Plex Sans"/>
                <a:cs typeface="IBM Plex Sans"/>
                <a:sym typeface="IBM Plex Sans"/>
              </a:rPr>
              <a:t xml:space="preserve">Use Google Maps to locate at least three places of interest. Some options could include your school site, a place you go to often, or a place of work. Use technological tools, like </a:t>
            </a:r>
            <a:r>
              <a:rPr b="0" i="0" lang="en-GB" sz="1300" u="sng" cap="none" strike="noStrike">
                <a:solidFill>
                  <a:schemeClr val="lt1"/>
                </a:solidFill>
                <a:latin typeface="IBM Plex Sans"/>
                <a:ea typeface="IBM Plex Sans"/>
                <a:cs typeface="IBM Plex Sans"/>
                <a:sym typeface="IBM Plex Sans"/>
                <a:hlinkClick r:id="rId3">
                  <a:extLst>
                    <a:ext uri="{A12FA001-AC4F-418D-AE19-62706E023703}">
                      <ahyp:hlinkClr val="tx"/>
                    </a:ext>
                  </a:extLst>
                </a:hlinkClick>
              </a:rPr>
              <a:t>Desmos</a:t>
            </a:r>
            <a:r>
              <a:rPr b="0" i="0" lang="en-GB" sz="1300" u="none" cap="none" strike="noStrike">
                <a:solidFill>
                  <a:schemeClr val="lt1"/>
                </a:solidFill>
                <a:latin typeface="IBM Plex Sans"/>
                <a:ea typeface="IBM Plex Sans"/>
                <a:cs typeface="IBM Plex Sans"/>
                <a:sym typeface="IBM Plex Sans"/>
              </a:rPr>
              <a:t xml:space="preserve"> or </a:t>
            </a:r>
            <a:r>
              <a:rPr b="0" i="0" lang="en-GB" sz="1300" u="sng" cap="none" strike="noStrike">
                <a:solidFill>
                  <a:schemeClr val="lt1"/>
                </a:solidFill>
                <a:latin typeface="IBM Plex Sans"/>
                <a:ea typeface="IBM Plex Sans"/>
                <a:cs typeface="IBM Plex Sans"/>
                <a:sym typeface="IBM Plex Sans"/>
                <a:hlinkClick r:id="rId4">
                  <a:extLst>
                    <a:ext uri="{A12FA001-AC4F-418D-AE19-62706E023703}">
                      <ahyp:hlinkClr val="tx"/>
                    </a:ext>
                  </a:extLst>
                </a:hlinkClick>
              </a:rPr>
              <a:t>GeoGebra</a:t>
            </a:r>
            <a:r>
              <a:rPr b="0" i="0" lang="en-GB" sz="1300" u="none" cap="none" strike="noStrike">
                <a:solidFill>
                  <a:schemeClr val="lt1"/>
                </a:solidFill>
                <a:latin typeface="IBM Plex Sans"/>
                <a:ea typeface="IBM Plex Sans"/>
                <a:cs typeface="IBM Plex Sans"/>
                <a:sym typeface="IBM Plex Sans"/>
              </a:rPr>
              <a:t>, or transparency paper to superimpose a coordinate system over your map.</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120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If you were to use an electric scooter that can travel 35 miles on a single charge, would you be able to make the trip from the first place of interest to the second, and return back to the first point of interest? Justify your response using words, numbers, and symbols. </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How long would it normally take to make that round trip using other modes of transportation you have access to (car, bus, or walking)? How long do you estimate it would take to make the trip on a scooter?</a:t>
            </a:r>
            <a:endParaRPr b="0" i="0" sz="1300" u="none" cap="none" strike="noStrike">
              <a:solidFill>
                <a:schemeClr val="lt1"/>
              </a:solidFill>
              <a:latin typeface="IBM Plex Sans"/>
              <a:ea typeface="IBM Plex Sans"/>
              <a:cs typeface="IBM Plex Sans"/>
              <a:sym typeface="IBM Plex Sans"/>
            </a:endParaRPr>
          </a:p>
          <a:p>
            <a:pPr indent="-311150" lvl="0" marL="457200" marR="0" rtl="0" algn="l">
              <a:lnSpc>
                <a:spcPct val="100000"/>
              </a:lnSpc>
              <a:spcBef>
                <a:spcPts val="0"/>
              </a:spcBef>
              <a:spcAft>
                <a:spcPts val="1200"/>
              </a:spcAft>
              <a:buClr>
                <a:schemeClr val="lt1"/>
              </a:buClr>
              <a:buSzPts val="1300"/>
              <a:buFont typeface="IBM Plex Sans"/>
              <a:buAutoNum type="arabicPeriod"/>
            </a:pPr>
            <a:r>
              <a:rPr b="0" i="0" lang="en-GB" sz="1300" u="none" cap="none" strike="noStrike">
                <a:solidFill>
                  <a:schemeClr val="lt1"/>
                </a:solidFill>
                <a:latin typeface="IBM Plex Sans"/>
                <a:ea typeface="IBM Plex Sans"/>
                <a:cs typeface="IBM Plex Sans"/>
                <a:sym typeface="IBM Plex Sans"/>
              </a:rPr>
              <a:t xml:space="preserve">What are the advantages and disadvantages of offering micro-mobility options? </a:t>
            </a:r>
            <a:endParaRPr b="0" i="0" sz="26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4" name="Shape 344"/>
        <p:cNvGrpSpPr/>
        <p:nvPr/>
      </p:nvGrpSpPr>
      <p:grpSpPr>
        <a:xfrm>
          <a:off x="0" y="0"/>
          <a:ext cx="0" cy="0"/>
          <a:chOff x="0" y="0"/>
          <a:chExt cx="0" cy="0"/>
        </a:xfrm>
      </p:grpSpPr>
      <p:sp>
        <p:nvSpPr>
          <p:cNvPr id="345" name="Google Shape;345;p22"/>
          <p:cNvSpPr txBox="1"/>
          <p:nvPr/>
        </p:nvSpPr>
        <p:spPr>
          <a:xfrm>
            <a:off x="3105100" y="690325"/>
            <a:ext cx="43371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6" name="Google Shape;34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7" name="Google Shape;34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8" name="Google Shape;34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50" name="Google Shape;35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1" name="Google Shape;35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2" name="Google Shape;35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6" name="Shape 356"/>
        <p:cNvGrpSpPr/>
        <p:nvPr/>
      </p:nvGrpSpPr>
      <p:grpSpPr>
        <a:xfrm>
          <a:off x="0" y="0"/>
          <a:ext cx="0" cy="0"/>
          <a:chOff x="0" y="0"/>
          <a:chExt cx="0" cy="0"/>
        </a:xfrm>
      </p:grpSpPr>
      <p:sp>
        <p:nvSpPr>
          <p:cNvPr id="357" name="Google Shape;357;p23"/>
          <p:cNvSpPr txBox="1"/>
          <p:nvPr/>
        </p:nvSpPr>
        <p:spPr>
          <a:xfrm>
            <a:off x="3105100" y="690325"/>
            <a:ext cx="43092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8" name="Google Shape;35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9" name="Google Shape;35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0" name="Google Shape;36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1" name="Google Shape;36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2" name="Google Shape;36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3" name="Google Shape;36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4" name="Google Shape;36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5" name="Google Shape;365;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9" name="Shape 369"/>
        <p:cNvGrpSpPr/>
        <p:nvPr/>
      </p:nvGrpSpPr>
      <p:grpSpPr>
        <a:xfrm>
          <a:off x="0" y="0"/>
          <a:ext cx="0" cy="0"/>
          <a:chOff x="0" y="0"/>
          <a:chExt cx="0" cy="0"/>
        </a:xfrm>
      </p:grpSpPr>
      <p:sp>
        <p:nvSpPr>
          <p:cNvPr id="370" name="Google Shape;370;p24"/>
          <p:cNvSpPr txBox="1"/>
          <p:nvPr/>
        </p:nvSpPr>
        <p:spPr>
          <a:xfrm>
            <a:off x="3105100" y="690325"/>
            <a:ext cx="43371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1" name="Google Shape;37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2" name="Google Shape;37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3" name="Google Shape;37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4" name="Google Shape;37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5" name="Google Shape;37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6" name="Google Shape;37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8" name="Google Shape;37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9" name="Google Shape;37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3" name="Shape 383"/>
        <p:cNvGrpSpPr/>
        <p:nvPr/>
      </p:nvGrpSpPr>
      <p:grpSpPr>
        <a:xfrm>
          <a:off x="0" y="0"/>
          <a:ext cx="0" cy="0"/>
          <a:chOff x="0" y="0"/>
          <a:chExt cx="0" cy="0"/>
        </a:xfrm>
      </p:grpSpPr>
      <p:cxnSp>
        <p:nvCxnSpPr>
          <p:cNvPr id="384" name="Google Shape;38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5" name="Google Shape;38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86" name="Google Shape;38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0" name="Shape 390"/>
        <p:cNvGrpSpPr/>
        <p:nvPr/>
      </p:nvGrpSpPr>
      <p:grpSpPr>
        <a:xfrm>
          <a:off x="0" y="0"/>
          <a:ext cx="0" cy="0"/>
          <a:chOff x="0" y="0"/>
          <a:chExt cx="0" cy="0"/>
        </a:xfrm>
      </p:grpSpPr>
      <p:cxnSp>
        <p:nvCxnSpPr>
          <p:cNvPr id="391" name="Google Shape;391;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2" name="Google Shape;392;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3" name="Google Shape;393;p26"/>
          <p:cNvSpPr txBox="1"/>
          <p:nvPr/>
        </p:nvSpPr>
        <p:spPr>
          <a:xfrm>
            <a:off x="664600" y="1027825"/>
            <a:ext cx="7924800" cy="3463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GB" sz="1800" u="none" cap="none" strike="noStrike">
                <a:solidFill>
                  <a:schemeClr val="lt1"/>
                </a:solidFill>
                <a:latin typeface="DM Sans"/>
                <a:ea typeface="DM Sans"/>
                <a:cs typeface="DM Sans"/>
                <a:sym typeface="DM Sans"/>
              </a:rPr>
              <a:t xml:space="preserve">“The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 National Council of Teachers of Mathematics </a:t>
            </a:r>
            <a:endParaRPr b="0" i="0" sz="1500" u="none" cap="none" strike="noStrike">
              <a:solidFill>
                <a:schemeClr val="lt1"/>
              </a:solidFill>
              <a:latin typeface="DM Sans"/>
              <a:ea typeface="DM Sans"/>
              <a:cs typeface="DM Sans"/>
              <a:sym typeface="DM Sans"/>
            </a:endParaRPr>
          </a:p>
        </p:txBody>
      </p:sp>
      <p:sp>
        <p:nvSpPr>
          <p:cNvPr id="394" name="Google Shape;394;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8" name="Shape 398"/>
        <p:cNvGrpSpPr/>
        <p:nvPr/>
      </p:nvGrpSpPr>
      <p:grpSpPr>
        <a:xfrm>
          <a:off x="0" y="0"/>
          <a:ext cx="0" cy="0"/>
          <a:chOff x="0" y="0"/>
          <a:chExt cx="0" cy="0"/>
        </a:xfrm>
      </p:grpSpPr>
      <p:sp>
        <p:nvSpPr>
          <p:cNvPr id="399" name="Google Shape;399;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0" name="Google Shape;400;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01" name="Google Shape;401;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2" name="Google Shape;402;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3" name="Google Shape;403;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04" name="Google Shape;404;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8" name="Shape 408"/>
        <p:cNvGrpSpPr/>
        <p:nvPr/>
      </p:nvGrpSpPr>
      <p:grpSpPr>
        <a:xfrm>
          <a:off x="0" y="0"/>
          <a:ext cx="0" cy="0"/>
          <a:chOff x="0" y="0"/>
          <a:chExt cx="0" cy="0"/>
        </a:xfrm>
      </p:grpSpPr>
      <p:cxnSp>
        <p:nvCxnSpPr>
          <p:cNvPr id="409" name="Google Shape;409;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0" name="Google Shape;410;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1" name="Google Shape;411;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12" name="Google Shape;412;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14" name="Google Shape;414;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5" name="Google Shape;415;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16" name="Google Shape;416;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0" name="Shape 420"/>
        <p:cNvGrpSpPr/>
        <p:nvPr/>
      </p:nvGrpSpPr>
      <p:grpSpPr>
        <a:xfrm>
          <a:off x="0" y="0"/>
          <a:ext cx="0" cy="0"/>
          <a:chOff x="0" y="0"/>
          <a:chExt cx="0" cy="0"/>
        </a:xfrm>
      </p:grpSpPr>
      <p:cxnSp>
        <p:nvCxnSpPr>
          <p:cNvPr id="421" name="Google Shape;421;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2" name="Google Shape;422;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3" name="Google Shape;423;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4" name="Google Shape;424;p29"/>
          <p:cNvGraphicFramePr/>
          <p:nvPr/>
        </p:nvGraphicFramePr>
        <p:xfrm>
          <a:off x="1037388" y="1308850"/>
          <a:ext cx="3000000" cy="3000000"/>
        </p:xfrm>
        <a:graphic>
          <a:graphicData uri="http://schemas.openxmlformats.org/drawingml/2006/table">
            <a:tbl>
              <a:tblPr>
                <a:noFill/>
                <a:tableStyleId>{CBACCC7A-A1AD-4B59-B05D-A25691AB13D8}</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25" name="Google Shape;425;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0" name="Shape 430"/>
        <p:cNvGrpSpPr/>
        <p:nvPr/>
      </p:nvGrpSpPr>
      <p:grpSpPr>
        <a:xfrm>
          <a:off x="0" y="0"/>
          <a:ext cx="0" cy="0"/>
          <a:chOff x="0" y="0"/>
          <a:chExt cx="0" cy="0"/>
        </a:xfrm>
      </p:grpSpPr>
      <p:cxnSp>
        <p:nvCxnSpPr>
          <p:cNvPr id="431" name="Google Shape;431;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2" name="Google Shape;432;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3" name="Google Shape;433;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
        <p:nvSpPr>
          <p:cNvPr id="434" name="Google Shape;434;p3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104.i: Use a function</a:t>
            </a:r>
            <a:br>
              <a:rPr b="1" i="0" lang="en-GB" sz="1100" u="none" cap="none" strike="noStrike">
                <a:solidFill>
                  <a:srgbClr val="145758"/>
                </a:solidFill>
                <a:latin typeface="Proxima Nova"/>
                <a:ea typeface="Proxima Nova"/>
                <a:cs typeface="Proxima Nova"/>
                <a:sym typeface="Proxima Nova"/>
              </a:rPr>
            </a:br>
            <a:r>
              <a:rPr b="1" i="0" lang="en-GB" sz="1100" u="none" cap="none" strike="noStrike">
                <a:solidFill>
                  <a:srgbClr val="145758"/>
                </a:solidFill>
                <a:latin typeface="Proxima Nova"/>
                <a:ea typeface="Proxima Nova"/>
                <a:cs typeface="Proxima Nova"/>
                <a:sym typeface="Proxima Nova"/>
              </a:rPr>
              <a:t>of exponential type l to determine values of interest in a real-world problem.</a:t>
            </a:r>
            <a:endParaRPr b="1" i="0" sz="1100" u="none" cap="none" strike="noStrike">
              <a:solidFill>
                <a:srgbClr val="145758"/>
              </a:solidFill>
              <a:latin typeface="DM Sans"/>
              <a:ea typeface="DM Sans"/>
              <a:cs typeface="DM Sans"/>
              <a:sym typeface="DM Sans"/>
            </a:endParaRPr>
          </a:p>
        </p:txBody>
      </p:sp>
      <p:sp>
        <p:nvSpPr>
          <p:cNvPr id="435" name="Google Shape;435;p30"/>
          <p:cNvSpPr txBox="1"/>
          <p:nvPr/>
        </p:nvSpPr>
        <p:spPr>
          <a:xfrm>
            <a:off x="565275" y="1259700"/>
            <a:ext cx="7918500" cy="2475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2000" u="none" cap="none" strike="noStrike">
                <a:solidFill>
                  <a:srgbClr val="FFFFFF"/>
                </a:solidFill>
                <a:latin typeface="DM Sans"/>
                <a:ea typeface="DM Sans"/>
                <a:cs typeface="DM Sans"/>
                <a:sym typeface="DM Sans"/>
              </a:rPr>
              <a:t>“When it comes to cognition, performance assessments epitomize high-quality street data. Each task offers its own rich landscape of insight into a learner’s cognitive processes, values, misconceptions, academic identity, and more.” (Safir and Dugan, 2021, p. 135-136)</a:t>
            </a:r>
            <a:endParaRPr b="0" i="0" sz="2000" u="none" cap="none" strike="noStrike">
              <a:solidFill>
                <a:srgbClr val="FFFFFF"/>
              </a:solidFill>
              <a:latin typeface="DM Sans"/>
              <a:ea typeface="DM Sans"/>
              <a:cs typeface="DM Sans"/>
              <a:sym typeface="DM Sans"/>
            </a:endParaRPr>
          </a:p>
          <a:p>
            <a:pPr indent="0" lvl="0" marL="0" marR="0" rtl="0" algn="l">
              <a:lnSpc>
                <a:spcPct val="115000"/>
              </a:lnSpc>
              <a:spcBef>
                <a:spcPts val="1200"/>
              </a:spcBef>
              <a:spcAft>
                <a:spcPts val="0"/>
              </a:spcAft>
              <a:buClr>
                <a:srgbClr val="000000"/>
              </a:buClr>
              <a:buSzPts val="1100"/>
              <a:buFont typeface="Arial"/>
              <a:buNone/>
            </a:pPr>
            <a:r>
              <a:t/>
            </a:r>
            <a:endParaRPr b="0" i="0" sz="2000" u="none" cap="none" strike="noStrike">
              <a:solidFill>
                <a:srgbClr val="FFFFFF"/>
              </a:solidFill>
              <a:latin typeface="DM Sans"/>
              <a:ea typeface="DM Sans"/>
              <a:cs typeface="DM Sans"/>
              <a:sym typeface="DM Sans"/>
            </a:endParaRPr>
          </a:p>
          <a:p>
            <a:pPr indent="0" lvl="0" marL="457200" marR="0" rtl="0" algn="l">
              <a:lnSpc>
                <a:spcPct val="115000"/>
              </a:lnSpc>
              <a:spcBef>
                <a:spcPts val="1200"/>
              </a:spcBef>
              <a:spcAft>
                <a:spcPts val="0"/>
              </a:spcAft>
              <a:buClr>
                <a:srgbClr val="000000"/>
              </a:buClr>
              <a:buSzPts val="1100"/>
              <a:buFont typeface="Arial"/>
              <a:buNone/>
            </a:pPr>
            <a:r>
              <a:rPr b="0" i="0" lang="en-GB" sz="1200" u="none" cap="none" strike="noStrike">
                <a:solidFill>
                  <a:srgbClr val="FFFFFF"/>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rgbClr val="FFFFFF"/>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9" name="Shape 439"/>
        <p:cNvGrpSpPr/>
        <p:nvPr/>
      </p:nvGrpSpPr>
      <p:grpSpPr>
        <a:xfrm>
          <a:off x="0" y="0"/>
          <a:ext cx="0" cy="0"/>
          <a:chOff x="0" y="0"/>
          <a:chExt cx="0" cy="0"/>
        </a:xfrm>
      </p:grpSpPr>
      <p:cxnSp>
        <p:nvCxnSpPr>
          <p:cNvPr id="440" name="Google Shape;440;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1" name="Google Shape;441;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2" name="Google Shape;442;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3" name="Google Shape;443;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4" name="Google Shape;444;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5" name="Google Shape;445;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6" name="Google Shape;446;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7" name="Google Shape;447;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8" name="Google Shape;448;p31"/>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154.e: Use coordinates to compute perimeters of polygons and areas of triangles and rectangles, e.g., using the distance formula.</a:t>
            </a:r>
            <a:endParaRPr b="1" i="0" sz="1000" u="none" cap="none" strike="noStrike">
              <a:solidFill>
                <a:schemeClr val="dk1"/>
              </a:solidFill>
              <a:latin typeface="DM Sans"/>
              <a:ea typeface="DM Sans"/>
              <a:cs typeface="DM Sans"/>
              <a:sym typeface="DM Sans"/>
            </a:endParaRPr>
          </a:p>
        </p:txBody>
      </p:sp>
      <p:cxnSp>
        <p:nvCxnSpPr>
          <p:cNvPr id="449" name="Google Shape;449;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50" name="Google Shape;450;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1" name="Google Shape;451;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52" name="Google Shape;452;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53" name="Google Shape;453;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7" name="Shape 457"/>
        <p:cNvGrpSpPr/>
        <p:nvPr/>
      </p:nvGrpSpPr>
      <p:grpSpPr>
        <a:xfrm>
          <a:off x="0" y="0"/>
          <a:ext cx="0" cy="0"/>
          <a:chOff x="0" y="0"/>
          <a:chExt cx="0" cy="0"/>
        </a:xfrm>
      </p:grpSpPr>
      <p:cxnSp>
        <p:nvCxnSpPr>
          <p:cNvPr id="458" name="Google Shape;458;ga42a7f03240caa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9" name="Google Shape;459;ga42a7f03240caa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60" name="Google Shape;460;ga42a7f03240caa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61" name="Google Shape;461;ga42a7f03240caa_1"/>
          <p:cNvGraphicFramePr/>
          <p:nvPr/>
        </p:nvGraphicFramePr>
        <p:xfrm>
          <a:off x="1329888" y="1246550"/>
          <a:ext cx="3000000" cy="3000000"/>
        </p:xfrm>
        <a:graphic>
          <a:graphicData uri="http://schemas.openxmlformats.org/drawingml/2006/table">
            <a:tbl>
              <a:tblPr>
                <a:noFill/>
                <a:tableStyleId>{CBACCC7A-A1AD-4B59-B05D-A25691AB13D8}</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62" name="Google Shape;462;ga42a7f03240caa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63" name="Google Shape;463;ga42a7f03240caa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64" name="Google Shape;464;ga42a7f03240caa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5" name="Google Shape;465;ga42a7f03240caa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6" name="Google Shape;466;ga42a7f03240caa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67" name="Google Shape;467;ga42a7f03240caa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a42a7f03240caa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a42a7f03240caa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70" name="Google Shape;470;ga42a7f03240caa_1"/>
          <p:cNvGraphicFramePr/>
          <p:nvPr/>
        </p:nvGraphicFramePr>
        <p:xfrm>
          <a:off x="5926900" y="2474950"/>
          <a:ext cx="3000000" cy="3000000"/>
        </p:xfrm>
        <a:graphic>
          <a:graphicData uri="http://schemas.openxmlformats.org/drawingml/2006/table">
            <a:tbl>
              <a:tblPr>
                <a:noFill/>
                <a:tableStyleId>{2931C8F0-8F64-4FA6-A55F-21A6A5D65820}</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71" name="Google Shape;471;ga42a7f03240caa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a42a7f03240caa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73" name="Google Shape;473;ga42a7f03240caa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7" name="Shape 477"/>
        <p:cNvGrpSpPr/>
        <p:nvPr/>
      </p:nvGrpSpPr>
      <p:grpSpPr>
        <a:xfrm>
          <a:off x="0" y="0"/>
          <a:ext cx="0" cy="0"/>
          <a:chOff x="0" y="0"/>
          <a:chExt cx="0" cy="0"/>
        </a:xfrm>
      </p:grpSpPr>
      <p:cxnSp>
        <p:nvCxnSpPr>
          <p:cNvPr id="478" name="Google Shape;478;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9" name="Google Shape;479;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80" name="Google Shape;480;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1" name="Google Shape;481;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82" name="Google Shape;482;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7" name="Shape 487"/>
        <p:cNvGrpSpPr/>
        <p:nvPr/>
      </p:nvGrpSpPr>
      <p:grpSpPr>
        <a:xfrm>
          <a:off x="0" y="0"/>
          <a:ext cx="0" cy="0"/>
          <a:chOff x="0" y="0"/>
          <a:chExt cx="0" cy="0"/>
        </a:xfrm>
      </p:grpSpPr>
      <p:cxnSp>
        <p:nvCxnSpPr>
          <p:cNvPr id="488" name="Google Shape;488;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9" name="Google Shape;489;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0" name="Google Shape;490;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91" name="Google Shape;491;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92" name="Google Shape;492;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7" name="Shape 497"/>
        <p:cNvGrpSpPr/>
        <p:nvPr/>
      </p:nvGrpSpPr>
      <p:grpSpPr>
        <a:xfrm>
          <a:off x="0" y="0"/>
          <a:ext cx="0" cy="0"/>
          <a:chOff x="0" y="0"/>
          <a:chExt cx="0" cy="0"/>
        </a:xfrm>
      </p:grpSpPr>
      <p:cxnSp>
        <p:nvCxnSpPr>
          <p:cNvPr id="498" name="Google Shape;498;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9" name="Google Shape;499;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0" name="Google Shape;500;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01" name="Google Shape;501;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02" name="Google Shape;502;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7" name="Shape 507"/>
        <p:cNvGrpSpPr/>
        <p:nvPr/>
      </p:nvGrpSpPr>
      <p:grpSpPr>
        <a:xfrm>
          <a:off x="0" y="0"/>
          <a:ext cx="0" cy="0"/>
          <a:chOff x="0" y="0"/>
          <a:chExt cx="0" cy="0"/>
        </a:xfrm>
      </p:grpSpPr>
      <p:cxnSp>
        <p:nvCxnSpPr>
          <p:cNvPr id="508" name="Google Shape;508;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9" name="Google Shape;509;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10" name="Google Shape;510;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11" name="Google Shape;511;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12" name="Google Shape;512;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7" name="Shape 517"/>
        <p:cNvGrpSpPr/>
        <p:nvPr/>
      </p:nvGrpSpPr>
      <p:grpSpPr>
        <a:xfrm>
          <a:off x="0" y="0"/>
          <a:ext cx="0" cy="0"/>
          <a:chOff x="0" y="0"/>
          <a:chExt cx="0" cy="0"/>
        </a:xfrm>
      </p:grpSpPr>
      <p:cxnSp>
        <p:nvCxnSpPr>
          <p:cNvPr id="518" name="Google Shape;518;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9" name="Google Shape;519;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20" name="Google Shape;520;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4" name="Shape 524"/>
        <p:cNvGrpSpPr/>
        <p:nvPr/>
      </p:nvGrpSpPr>
      <p:grpSpPr>
        <a:xfrm>
          <a:off x="0" y="0"/>
          <a:ext cx="0" cy="0"/>
          <a:chOff x="0" y="0"/>
          <a:chExt cx="0" cy="0"/>
        </a:xfrm>
      </p:grpSpPr>
      <p:cxnSp>
        <p:nvCxnSpPr>
          <p:cNvPr id="525" name="Google Shape;525;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6" name="Google Shape;526;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7" name="Google Shape;527;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8" name="Google Shape;528;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30" name="Google Shape;530;p38"/>
          <p:cNvPicPr preferRelativeResize="0"/>
          <p:nvPr/>
        </p:nvPicPr>
        <p:blipFill rotWithShape="1">
          <a:blip r:embed="rId3">
            <a:alphaModFix/>
          </a:blip>
          <a:srcRect b="0" l="0" r="0" t="0"/>
          <a:stretch/>
        </p:blipFill>
        <p:spPr>
          <a:xfrm>
            <a:off x="2279200" y="905075"/>
            <a:ext cx="3944606" cy="407805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4" name="Shape 534"/>
        <p:cNvGrpSpPr/>
        <p:nvPr/>
      </p:nvGrpSpPr>
      <p:grpSpPr>
        <a:xfrm>
          <a:off x="0" y="0"/>
          <a:ext cx="0" cy="0"/>
          <a:chOff x="0" y="0"/>
          <a:chExt cx="0" cy="0"/>
        </a:xfrm>
      </p:grpSpPr>
      <p:cxnSp>
        <p:nvCxnSpPr>
          <p:cNvPr id="535" name="Google Shape;535;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6" name="Google Shape;536;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7" name="Google Shape;537;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8" name="Google Shape;538;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40" name="Google Shape;540;p39"/>
          <p:cNvPicPr preferRelativeResize="0"/>
          <p:nvPr/>
        </p:nvPicPr>
        <p:blipFill rotWithShape="1">
          <a:blip r:embed="rId3">
            <a:alphaModFix/>
          </a:blip>
          <a:srcRect b="0" l="0" r="0" t="0"/>
          <a:stretch/>
        </p:blipFill>
        <p:spPr>
          <a:xfrm>
            <a:off x="2279200" y="905075"/>
            <a:ext cx="3944606" cy="40780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4" name="Shape 544"/>
        <p:cNvGrpSpPr/>
        <p:nvPr/>
      </p:nvGrpSpPr>
      <p:grpSpPr>
        <a:xfrm>
          <a:off x="0" y="0"/>
          <a:ext cx="0" cy="0"/>
          <a:chOff x="0" y="0"/>
          <a:chExt cx="0" cy="0"/>
        </a:xfrm>
      </p:grpSpPr>
      <p:cxnSp>
        <p:nvCxnSpPr>
          <p:cNvPr id="545" name="Google Shape;545;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6" name="Google Shape;546;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7" name="Google Shape;547;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8" name="Google Shape;548;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40"/>
          <p:cNvSpPr txBox="1"/>
          <p:nvPr/>
        </p:nvSpPr>
        <p:spPr>
          <a:xfrm>
            <a:off x="7032175" y="2471600"/>
            <a:ext cx="1554000" cy="1185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154.e: Use coordinates to compute perimeters of polygons and areas of triangles and rectangles, e.g., using the distance formula.</a:t>
            </a:r>
            <a:endParaRPr b="1" i="0" sz="1100" u="none" cap="none" strike="noStrike">
              <a:solidFill>
                <a:srgbClr val="C9FC8D"/>
              </a:solidFill>
              <a:latin typeface="DM Sans"/>
              <a:ea typeface="DM Sans"/>
              <a:cs typeface="DM Sans"/>
              <a:sym typeface="DM Sans"/>
            </a:endParaRPr>
          </a:p>
        </p:txBody>
      </p:sp>
      <p:pic>
        <p:nvPicPr>
          <p:cNvPr id="550" name="Google Shape;550;p40"/>
          <p:cNvPicPr preferRelativeResize="0"/>
          <p:nvPr/>
        </p:nvPicPr>
        <p:blipFill rotWithShape="1">
          <a:blip r:embed="rId3">
            <a:alphaModFix/>
          </a:blip>
          <a:srcRect b="0" l="0" r="0" t="0"/>
          <a:stretch/>
        </p:blipFill>
        <p:spPr>
          <a:xfrm>
            <a:off x="2279200" y="905075"/>
            <a:ext cx="3944606" cy="40780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4" name="Shape 554"/>
        <p:cNvGrpSpPr/>
        <p:nvPr/>
      </p:nvGrpSpPr>
      <p:grpSpPr>
        <a:xfrm>
          <a:off x="0" y="0"/>
          <a:ext cx="0" cy="0"/>
          <a:chOff x="0" y="0"/>
          <a:chExt cx="0" cy="0"/>
        </a:xfrm>
      </p:grpSpPr>
      <p:sp>
        <p:nvSpPr>
          <p:cNvPr id="555" name="Google Shape;555;p41"/>
          <p:cNvSpPr txBox="1"/>
          <p:nvPr/>
        </p:nvSpPr>
        <p:spPr>
          <a:xfrm>
            <a:off x="3105100" y="690325"/>
            <a:ext cx="38907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6" name="Google Shape;556;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7" name="Google Shape;557;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8" name="Google Shape;558;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9" name="Google Shape;559;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0" name="Google Shape;560;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1" name="Google Shape;561;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2" name="Google Shape;562;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6" name="Shape 566"/>
        <p:cNvGrpSpPr/>
        <p:nvPr/>
      </p:nvGrpSpPr>
      <p:grpSpPr>
        <a:xfrm>
          <a:off x="0" y="0"/>
          <a:ext cx="0" cy="0"/>
          <a:chOff x="0" y="0"/>
          <a:chExt cx="0" cy="0"/>
        </a:xfrm>
      </p:grpSpPr>
      <p:sp>
        <p:nvSpPr>
          <p:cNvPr id="567" name="Google Shape;567;p42"/>
          <p:cNvSpPr txBox="1"/>
          <p:nvPr/>
        </p:nvSpPr>
        <p:spPr>
          <a:xfrm>
            <a:off x="3105100" y="690325"/>
            <a:ext cx="39744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8" name="Google Shape;568;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9" name="Google Shape;569;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0" name="Google Shape;570;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1" name="Google Shape;571;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2" name="Google Shape;572;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3" name="Google Shape;573;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4" name="Google Shape;574;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5" name="Google Shape;575;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80" name="Shape 580"/>
        <p:cNvGrpSpPr/>
        <p:nvPr/>
      </p:nvGrpSpPr>
      <p:grpSpPr>
        <a:xfrm>
          <a:off x="0" y="0"/>
          <a:ext cx="0" cy="0"/>
          <a:chOff x="0" y="0"/>
          <a:chExt cx="0" cy="0"/>
        </a:xfrm>
      </p:grpSpPr>
      <p:sp>
        <p:nvSpPr>
          <p:cNvPr id="581" name="Google Shape;581;p43"/>
          <p:cNvSpPr txBox="1"/>
          <p:nvPr/>
        </p:nvSpPr>
        <p:spPr>
          <a:xfrm>
            <a:off x="3105100" y="690325"/>
            <a:ext cx="42465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M154 Coordinate Geometry,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82" name="Google Shape;582;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83" name="Google Shape;583;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84" name="Google Shape;584;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85" name="Google Shape;585;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6" name="Google Shape;586;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7" name="Google Shape;587;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8" name="Google Shape;588;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9" name="Google Shape;589;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BDFCD7"/>
                </a:solidFill>
                <a:latin typeface="DM Sans"/>
                <a:ea typeface="DM Sans"/>
                <a:cs typeface="DM Sans"/>
                <a:sym typeface="DM Sans"/>
              </a:rPr>
              <a:t xml:space="preserve">Share what </a:t>
            </a:r>
            <a:br>
              <a:rPr b="1" i="0" lang="en-GB" sz="1600" u="none" cap="none" strike="noStrike">
                <a:solidFill>
                  <a:srgbClr val="BDFCD7"/>
                </a:solidFill>
                <a:latin typeface="DM Sans"/>
                <a:ea typeface="DM Sans"/>
                <a:cs typeface="DM Sans"/>
                <a:sym typeface="DM Sans"/>
              </a:rPr>
            </a:br>
            <a:r>
              <a:rPr b="1" i="0" lang="en-GB"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94" name="Shape 594"/>
        <p:cNvGrpSpPr/>
        <p:nvPr/>
      </p:nvGrpSpPr>
      <p:grpSpPr>
        <a:xfrm>
          <a:off x="0" y="0"/>
          <a:ext cx="0" cy="0"/>
          <a:chOff x="0" y="0"/>
          <a:chExt cx="0" cy="0"/>
        </a:xfrm>
      </p:grpSpPr>
      <p:cxnSp>
        <p:nvCxnSpPr>
          <p:cNvPr id="595" name="Google Shape;595;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6" name="Google Shape;596;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97" name="Google Shape;597;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1" name="Shape 601"/>
        <p:cNvGrpSpPr/>
        <p:nvPr/>
      </p:nvGrpSpPr>
      <p:grpSpPr>
        <a:xfrm>
          <a:off x="0" y="0"/>
          <a:ext cx="0" cy="0"/>
          <a:chOff x="0" y="0"/>
          <a:chExt cx="0" cy="0"/>
        </a:xfrm>
      </p:grpSpPr>
      <p:sp>
        <p:nvSpPr>
          <p:cNvPr id="602" name="Google Shape;602;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3" name="Google Shape;603;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4" name="Google Shape;604;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5" name="Google Shape;605;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6" name="Google Shape;606;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07" name="Google Shape;607;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1" name="Shape 611"/>
        <p:cNvGrpSpPr/>
        <p:nvPr/>
      </p:nvGrpSpPr>
      <p:grpSpPr>
        <a:xfrm>
          <a:off x="0" y="0"/>
          <a:ext cx="0" cy="0"/>
          <a:chOff x="0" y="0"/>
          <a:chExt cx="0" cy="0"/>
        </a:xfrm>
      </p:grpSpPr>
      <p:sp>
        <p:nvSpPr>
          <p:cNvPr id="612" name="Google Shape;612;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13" name="Google Shape;613;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14" name="Google Shape;614;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5" name="Google Shape;615;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6" name="Google Shape;616;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7" name="Google Shape;617;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19" name="Google Shape;619;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3" name="Shape 623"/>
        <p:cNvGrpSpPr/>
        <p:nvPr/>
      </p:nvGrpSpPr>
      <p:grpSpPr>
        <a:xfrm>
          <a:off x="0" y="0"/>
          <a:ext cx="0" cy="0"/>
          <a:chOff x="0" y="0"/>
          <a:chExt cx="0" cy="0"/>
        </a:xfrm>
      </p:grpSpPr>
      <p:cxnSp>
        <p:nvCxnSpPr>
          <p:cNvPr id="624" name="Google Shape;624;ga42a7f03240caa_92"/>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25" name="Google Shape;625;ga42a7f03240caa_92"/>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6" name="Google Shape;626;ga42a7f03240caa_9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7" name="Google Shape;627;ga42a7f03240caa_92"/>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8" name="Google Shape;628;ga42a7f03240caa_9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9" name="Google Shape;629;ga42a7f03240caa_92"/>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0" name="Google Shape;630;ga42a7f03240caa_9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1" name="Google Shape;631;ga42a7f03240caa_92"/>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32" name="Google Shape;632;ga42a7f03240caa_92"/>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154.e: Use coordinates to compute perimeters of polygons and areas of triangles and rectangles, e.g., using the distance formula.</a:t>
            </a:r>
            <a:endParaRPr b="1" i="0" sz="1000" u="none" cap="none" strike="noStrike">
              <a:solidFill>
                <a:schemeClr val="dk1"/>
              </a:solidFill>
              <a:latin typeface="DM Sans"/>
              <a:ea typeface="DM Sans"/>
              <a:cs typeface="DM Sans"/>
              <a:sym typeface="DM Sans"/>
            </a:endParaRPr>
          </a:p>
        </p:txBody>
      </p:sp>
      <p:cxnSp>
        <p:nvCxnSpPr>
          <p:cNvPr id="633" name="Google Shape;633;ga42a7f03240caa_92"/>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34" name="Google Shape;634;ga42a7f03240caa_92"/>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35" name="Google Shape;635;ga42a7f03240caa_92"/>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6" name="Google Shape;636;ga42a7f03240caa_92"/>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37" name="Google Shape;637;ga42a7f03240caa_92"/>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GB"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1" name="Shape 641"/>
        <p:cNvGrpSpPr/>
        <p:nvPr/>
      </p:nvGrpSpPr>
      <p:grpSpPr>
        <a:xfrm>
          <a:off x="0" y="0"/>
          <a:ext cx="0" cy="0"/>
          <a:chOff x="0" y="0"/>
          <a:chExt cx="0" cy="0"/>
        </a:xfrm>
      </p:grpSpPr>
      <p:cxnSp>
        <p:nvCxnSpPr>
          <p:cNvPr id="642" name="Google Shape;642;ga42a7f03240caa_10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3" name="Google Shape;643;ga42a7f03240caa_109"/>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44" name="Google Shape;644;ga42a7f03240caa_109"/>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45" name="Google Shape;645;ga42a7f03240caa_109"/>
          <p:cNvGraphicFramePr/>
          <p:nvPr/>
        </p:nvGraphicFramePr>
        <p:xfrm>
          <a:off x="1329888" y="1246550"/>
          <a:ext cx="3000000" cy="3000000"/>
        </p:xfrm>
        <a:graphic>
          <a:graphicData uri="http://schemas.openxmlformats.org/drawingml/2006/table">
            <a:tbl>
              <a:tblPr>
                <a:noFill/>
                <a:tableStyleId>{CBACCC7A-A1AD-4B59-B05D-A25691AB13D8}</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6" name="Google Shape;646;ga42a7f03240caa_109"/>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47" name="Google Shape;647;ga42a7f03240caa_109"/>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8" name="Google Shape;648;ga42a7f03240caa_109"/>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9" name="Google Shape;649;ga42a7f03240caa_109"/>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50" name="Google Shape;650;ga42a7f03240caa_109"/>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51" name="Google Shape;651;ga42a7f03240caa_109"/>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ga42a7f03240caa_109"/>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ga42a7f03240caa_109"/>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54" name="Google Shape;654;ga42a7f03240caa_109"/>
          <p:cNvGraphicFramePr/>
          <p:nvPr/>
        </p:nvGraphicFramePr>
        <p:xfrm>
          <a:off x="5926900" y="2474950"/>
          <a:ext cx="3000000" cy="3000000"/>
        </p:xfrm>
        <a:graphic>
          <a:graphicData uri="http://schemas.openxmlformats.org/drawingml/2006/table">
            <a:tbl>
              <a:tblPr>
                <a:noFill/>
                <a:tableStyleId>{2931C8F0-8F64-4FA6-A55F-21A6A5D65820}</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55" name="Google Shape;655;ga42a7f03240caa_109"/>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ga42a7f03240caa_109"/>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57" name="Google Shape;657;ga42a7f03240caa_109"/>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1" name="Shape 661"/>
        <p:cNvGrpSpPr/>
        <p:nvPr/>
      </p:nvGrpSpPr>
      <p:grpSpPr>
        <a:xfrm>
          <a:off x="0" y="0"/>
          <a:ext cx="0" cy="0"/>
          <a:chOff x="0" y="0"/>
          <a:chExt cx="0" cy="0"/>
        </a:xfrm>
      </p:grpSpPr>
      <p:cxnSp>
        <p:nvCxnSpPr>
          <p:cNvPr id="662" name="Google Shape;662;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3" name="Google Shape;663;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64" name="Google Shape;664;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5" name="Google Shape;665;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66" name="Google Shape;666;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1" name="Shape 671"/>
        <p:cNvGrpSpPr/>
        <p:nvPr/>
      </p:nvGrpSpPr>
      <p:grpSpPr>
        <a:xfrm>
          <a:off x="0" y="0"/>
          <a:ext cx="0" cy="0"/>
          <a:chOff x="0" y="0"/>
          <a:chExt cx="0" cy="0"/>
        </a:xfrm>
      </p:grpSpPr>
      <p:cxnSp>
        <p:nvCxnSpPr>
          <p:cNvPr id="672" name="Google Shape;672;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3" name="Google Shape;673;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74" name="Google Shape;674;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5" name="Google Shape;675;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76" name="Google Shape;676;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1" name="Shape 681"/>
        <p:cNvGrpSpPr/>
        <p:nvPr/>
      </p:nvGrpSpPr>
      <p:grpSpPr>
        <a:xfrm>
          <a:off x="0" y="0"/>
          <a:ext cx="0" cy="0"/>
          <a:chOff x="0" y="0"/>
          <a:chExt cx="0" cy="0"/>
        </a:xfrm>
      </p:grpSpPr>
      <p:cxnSp>
        <p:nvCxnSpPr>
          <p:cNvPr id="682" name="Google Shape;682;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3" name="Google Shape;683;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84" name="Google Shape;684;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85" name="Google Shape;685;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86" name="Google Shape;686;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1" name="Shape 691"/>
        <p:cNvGrpSpPr/>
        <p:nvPr/>
      </p:nvGrpSpPr>
      <p:grpSpPr>
        <a:xfrm>
          <a:off x="0" y="0"/>
          <a:ext cx="0" cy="0"/>
          <a:chOff x="0" y="0"/>
          <a:chExt cx="0" cy="0"/>
        </a:xfrm>
      </p:grpSpPr>
      <p:cxnSp>
        <p:nvCxnSpPr>
          <p:cNvPr id="692" name="Google Shape;692;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3" name="Google Shape;693;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4" name="Google Shape;694;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5" name="Google Shape;695;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6" name="Google Shape;696;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01" name="Shape 701"/>
        <p:cNvGrpSpPr/>
        <p:nvPr/>
      </p:nvGrpSpPr>
      <p:grpSpPr>
        <a:xfrm>
          <a:off x="0" y="0"/>
          <a:ext cx="0" cy="0"/>
          <a:chOff x="0" y="0"/>
          <a:chExt cx="0" cy="0"/>
        </a:xfrm>
      </p:grpSpPr>
      <p:cxnSp>
        <p:nvCxnSpPr>
          <p:cNvPr id="702" name="Google Shape;702;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03" name="Google Shape;703;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4" name="Google Shape;704;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8" name="Shape 708"/>
        <p:cNvGrpSpPr/>
        <p:nvPr/>
      </p:nvGrpSpPr>
      <p:grpSpPr>
        <a:xfrm>
          <a:off x="0" y="0"/>
          <a:ext cx="0" cy="0"/>
          <a:chOff x="0" y="0"/>
          <a:chExt cx="0" cy="0"/>
        </a:xfrm>
      </p:grpSpPr>
      <p:cxnSp>
        <p:nvCxnSpPr>
          <p:cNvPr id="709" name="Google Shape;709;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10" name="Google Shape;710;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11" name="Google Shape;711;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Which learning principle are you most excited about connecting to M154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12" name="Google Shape;712;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