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DM Sans"/>
      <p:regular r:id="rId77"/>
      <p:bold r:id="rId78"/>
      <p:italic r:id="rId79"/>
      <p:boldItalic r:id="rId80"/>
    </p:embeddedFont>
    <p:embeddedFont>
      <p:font typeface="Nanum Myeongjo"/>
      <p:regular r:id="rId81"/>
      <p:bold r:id="rId82"/>
    </p:embeddedFont>
    <p:embeddedFont>
      <p:font typeface="Alfa Slab One"/>
      <p:regular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4" roundtripDataSignature="AMtx7mg9ynDg7ijO3KuP6zOzf13FcRiC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79B74E-15D9-4D9E-BD28-8229052124AB}">
  <a:tblStyle styleId="{5679B74E-15D9-4D9E-BD28-8229052124A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49C21CBA-1D15-44EC-B93A-727CAFDF640F}"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84" Type="http://customschemas.google.com/relationships/presentationmetadata" Target="metadata"/><Relationship Id="rId83" Type="http://schemas.openxmlformats.org/officeDocument/2006/relationships/font" Target="fonts/AlfaSlabOne-regular.fntdata"/><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Italic.fntdata"/><Relationship Id="rId82" Type="http://schemas.openxmlformats.org/officeDocument/2006/relationships/font" Target="fonts/NanumMyeongjo-bold.fntdata"/><Relationship Id="rId81" Type="http://schemas.openxmlformats.org/officeDocument/2006/relationships/font" Target="fonts/NanumMyeongj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DMSans-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italic.fntdata"/><Relationship Id="rId34" Type="http://schemas.openxmlformats.org/officeDocument/2006/relationships/slide" Target="slides/slide27.xml"/><Relationship Id="rId78" Type="http://schemas.openxmlformats.org/officeDocument/2006/relationships/font" Target="fonts/DMSans-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FHUIjsPuXqQzbLJ0Tb7xvpD2RFsTpWBNrvd4nLiMQiQ/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FHUIjsPuXqQzbLJ0Tb7xvpD2RFsTpWBNrvd4nLiMQiQ/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5e44b0c93f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35e44b0c93f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3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b="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4-6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this quote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7-8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205.a: Understand radian measure of an angle as the length of the arc on the unit circle subtended by the angle.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(November 2023): </a:t>
            </a:r>
            <a:r>
              <a:rPr lang="en" u="sng">
                <a:solidFill>
                  <a:schemeClr val="hlink"/>
                </a:solidFill>
                <a:hlinkClick r:id="rId2"/>
              </a:rPr>
              <a:t>https://www.nctm.org/Standards-and-Positions/Position-Statements/Ability-Labels_-Disrupting-%E2%80%9CHigh,%E2%80%9D-%E2%80%9CMedium,%E2%80%9D-and-%E2%80%9CLow%E2%80%9D-in-Mathematics-Education/</a:t>
            </a:r>
            <a:r>
              <a:rPr lang="en">
                <a:solidFill>
                  <a:schemeClr val="dk1"/>
                </a:solidFill>
              </a:rPr>
              <a:t xml:space="preserv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0" name="Google Shape;40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205.a: Understand radian measure of an angle as the length of the arc on the unit circle subtended by the angle.</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205.a</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5e44b0c93f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35e44b0c93f_0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8" name="Google Shape;47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5" name="Google Shape;515;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Encourage participants to stay focused at the content and practice expectation (CPE) level.</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 xml:space="preserve">205.d: Analyze trigonometric functions using different representations.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5" name="Google Shape;545;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5" name="Google Shape;585;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13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 xml:space="preserve">CPE 205.d: Analyze trigonometric functions using different representations. </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4" name="Google Shape;614;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set up what folks will do on the next slide.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205.d</a:t>
            </a:r>
            <a:endParaRPr b="1">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5e44b0c93f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35e44b0c93f_0_2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2" name="Google Shape;662;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2" name="Google Shape;692;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9" name="Google Shape;699;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g35e44b0c93f_0_9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g35e44b0c93f_0_9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g35e44b0c93f_0_9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 name="Google Shape;14;g35e44b0c93f_0_9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 name="Google Shape;15;g35e44b0c93f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6" name="Shape 16"/>
        <p:cNvGrpSpPr/>
        <p:nvPr/>
      </p:nvGrpSpPr>
      <p:grpSpPr>
        <a:xfrm>
          <a:off x="0" y="0"/>
          <a:ext cx="0" cy="0"/>
          <a:chOff x="0" y="0"/>
          <a:chExt cx="0" cy="0"/>
        </a:xfrm>
      </p:grpSpPr>
      <p:cxnSp>
        <p:nvCxnSpPr>
          <p:cNvPr id="17" name="Google Shape;17;g35e44b0c93f_0_9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8" name="Google Shape;18;g35e44b0c93f_0_9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9" name="Google Shape;19;g35e44b0c93f_0_97"/>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20" name="Google Shape;20;g35e44b0c93f_0_97"/>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21" name="Google Shape;21;g35e44b0c93f_0_97"/>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 name="Shape 22"/>
        <p:cNvGrpSpPr/>
        <p:nvPr/>
      </p:nvGrpSpPr>
      <p:grpSpPr>
        <a:xfrm>
          <a:off x="0" y="0"/>
          <a:ext cx="0" cy="0"/>
          <a:chOff x="0" y="0"/>
          <a:chExt cx="0" cy="0"/>
        </a:xfrm>
      </p:grpSpPr>
      <p:sp>
        <p:nvSpPr>
          <p:cNvPr id="23" name="Google Shape;23;g35e44b0c93f_0_10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4" name="Google Shape;24;g35e44b0c93f_0_10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5" name="Google Shape;25;g35e44b0c93f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26" name="Shape 26"/>
        <p:cNvGrpSpPr/>
        <p:nvPr/>
      </p:nvGrpSpPr>
      <p:grpSpPr>
        <a:xfrm>
          <a:off x="0" y="0"/>
          <a:ext cx="0" cy="0"/>
          <a:chOff x="0" y="0"/>
          <a:chExt cx="0" cy="0"/>
        </a:xfrm>
      </p:grpSpPr>
      <p:cxnSp>
        <p:nvCxnSpPr>
          <p:cNvPr id="27" name="Google Shape;27;g35e44b0c93f_0_10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28" name="Google Shape;28;g35e44b0c93f_0_10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29" name="Google Shape;29;g35e44b0c93f_0_107"/>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30" name="Google Shape;30;g35e44b0c93f_0_107"/>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31" name="Google Shape;31;g35e44b0c93f_0_107"/>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g35e44b0c93f_0_11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4" name="Google Shape;34;g35e44b0c93f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 name="Shape 35"/>
        <p:cNvGrpSpPr/>
        <p:nvPr/>
      </p:nvGrpSpPr>
      <p:grpSpPr>
        <a:xfrm>
          <a:off x="0" y="0"/>
          <a:ext cx="0" cy="0"/>
          <a:chOff x="0" y="0"/>
          <a:chExt cx="0" cy="0"/>
        </a:xfrm>
      </p:grpSpPr>
      <p:sp>
        <p:nvSpPr>
          <p:cNvPr id="36" name="Google Shape;36;g35e44b0c93f_0_1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g35e44b0c93f_0_1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g35e44b0c93f_0_1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9" name="Google Shape;39;g35e44b0c93f_0_1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g35e44b0c93f_0_1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g35e44b0c93f_0_1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3" name="Shape 43"/>
        <p:cNvGrpSpPr/>
        <p:nvPr/>
      </p:nvGrpSpPr>
      <p:grpSpPr>
        <a:xfrm>
          <a:off x="0" y="0"/>
          <a:ext cx="0" cy="0"/>
          <a:chOff x="0" y="0"/>
          <a:chExt cx="0" cy="0"/>
        </a:xfrm>
      </p:grpSpPr>
      <p:sp>
        <p:nvSpPr>
          <p:cNvPr id="44" name="Google Shape;44;g35e44b0c93f_0_12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5" name="Google Shape;45;g35e44b0c93f_0_12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6" name="Google Shape;46;g35e44b0c93f_0_1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7" name="Shape 47"/>
        <p:cNvGrpSpPr/>
        <p:nvPr/>
      </p:nvGrpSpPr>
      <p:grpSpPr>
        <a:xfrm>
          <a:off x="0" y="0"/>
          <a:ext cx="0" cy="0"/>
          <a:chOff x="0" y="0"/>
          <a:chExt cx="0" cy="0"/>
        </a:xfrm>
      </p:grpSpPr>
      <p:sp>
        <p:nvSpPr>
          <p:cNvPr id="48" name="Google Shape;48;g35e44b0c93f_0_12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9" name="Google Shape;49;g35e44b0c93f_0_1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g35e44b0c93f_0_13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g35e44b0c93f_0_13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3" name="Google Shape;53;g35e44b0c93f_0_13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4" name="Google Shape;54;g35e44b0c93f_0_13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g35e44b0c93f_0_1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g35e44b0c93f_0_13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8" name="Google Shape;58;g35e44b0c93f_0_1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9" name="Shape 59"/>
        <p:cNvGrpSpPr/>
        <p:nvPr/>
      </p:nvGrpSpPr>
      <p:grpSpPr>
        <a:xfrm>
          <a:off x="0" y="0"/>
          <a:ext cx="0" cy="0"/>
          <a:chOff x="0" y="0"/>
          <a:chExt cx="0" cy="0"/>
        </a:xfrm>
      </p:grpSpPr>
      <p:sp>
        <p:nvSpPr>
          <p:cNvPr id="60" name="Google Shape;60;g35e44b0c93f_0_14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1" name="Google Shape;61;g35e44b0c93f_0_14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2" name="Google Shape;62;g35e44b0c93f_0_1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3" name="Shape 63"/>
        <p:cNvGrpSpPr/>
        <p:nvPr/>
      </p:nvGrpSpPr>
      <p:grpSpPr>
        <a:xfrm>
          <a:off x="0" y="0"/>
          <a:ext cx="0" cy="0"/>
          <a:chOff x="0" y="0"/>
          <a:chExt cx="0" cy="0"/>
        </a:xfrm>
      </p:grpSpPr>
      <p:sp>
        <p:nvSpPr>
          <p:cNvPr id="64" name="Google Shape;64;g35e44b0c93f_0_1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65" name="Shape 65"/>
        <p:cNvGrpSpPr/>
        <p:nvPr/>
      </p:nvGrpSpPr>
      <p:grpSpPr>
        <a:xfrm>
          <a:off x="0" y="0"/>
          <a:ext cx="0" cy="0"/>
          <a:chOff x="0" y="0"/>
          <a:chExt cx="0" cy="0"/>
        </a:xfrm>
      </p:grpSpPr>
      <p:sp>
        <p:nvSpPr>
          <p:cNvPr id="66" name="Google Shape;66;g35e44b0c93f_0_146"/>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7" name="Google Shape;67;g35e44b0c93f_0_14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68" name="Google Shape;68;g35e44b0c93f_0_146"/>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69" name="Google Shape;69;g35e44b0c93f_0_146"/>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0" name="Google Shape;70;g35e44b0c93f_0_146"/>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71" name="Google Shape;71;g35e44b0c93f_0_146"/>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72" name="Google Shape;72;g35e44b0c93f_0_14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73" name="Shape 73"/>
        <p:cNvGrpSpPr/>
        <p:nvPr/>
      </p:nvGrpSpPr>
      <p:grpSpPr>
        <a:xfrm>
          <a:off x="0" y="0"/>
          <a:ext cx="0" cy="0"/>
          <a:chOff x="0" y="0"/>
          <a:chExt cx="0" cy="0"/>
        </a:xfrm>
      </p:grpSpPr>
      <p:sp>
        <p:nvSpPr>
          <p:cNvPr id="74" name="Google Shape;74;g35e44b0c93f_0_15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5" name="Google Shape;75;g35e44b0c93f_0_15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6" name="Google Shape;76;g35e44b0c93f_0_1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81" name="Shape 81"/>
        <p:cNvGrpSpPr/>
        <p:nvPr/>
      </p:nvGrpSpPr>
      <p:grpSpPr>
        <a:xfrm>
          <a:off x="0" y="0"/>
          <a:ext cx="0" cy="0"/>
          <a:chOff x="0" y="0"/>
          <a:chExt cx="0" cy="0"/>
        </a:xfrm>
      </p:grpSpPr>
      <p:cxnSp>
        <p:nvCxnSpPr>
          <p:cNvPr id="82" name="Google Shape;82;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cxnSp>
        <p:nvCxnSpPr>
          <p:cNvPr id="85" name="Google Shape;85;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86" name="Google Shape;86;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87" name="Google Shape;87;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88" name="Google Shape;88;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89" name="Shape 89"/>
        <p:cNvGrpSpPr/>
        <p:nvPr/>
      </p:nvGrpSpPr>
      <p:grpSpPr>
        <a:xfrm>
          <a:off x="0" y="0"/>
          <a:ext cx="0" cy="0"/>
          <a:chOff x="0" y="0"/>
          <a:chExt cx="0" cy="0"/>
        </a:xfrm>
      </p:grpSpPr>
      <p:sp>
        <p:nvSpPr>
          <p:cNvPr id="90" name="Google Shape;90;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91" name="Google Shape;91;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 name="Shape 92"/>
        <p:cNvGrpSpPr/>
        <p:nvPr/>
      </p:nvGrpSpPr>
      <p:grpSpPr>
        <a:xfrm>
          <a:off x="0" y="0"/>
          <a:ext cx="0" cy="0"/>
          <a:chOff x="0" y="0"/>
          <a:chExt cx="0" cy="0"/>
        </a:xfrm>
      </p:grpSpPr>
      <p:sp>
        <p:nvSpPr>
          <p:cNvPr id="93" name="Google Shape;93;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94" name="Google Shape;94;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5" name="Google Shape;95;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6" name="Shape 96"/>
        <p:cNvGrpSpPr/>
        <p:nvPr/>
      </p:nvGrpSpPr>
      <p:grpSpPr>
        <a:xfrm>
          <a:off x="0" y="0"/>
          <a:ext cx="0" cy="0"/>
          <a:chOff x="0" y="0"/>
          <a:chExt cx="0" cy="0"/>
        </a:xfrm>
      </p:grpSpPr>
      <p:sp>
        <p:nvSpPr>
          <p:cNvPr id="97" name="Google Shape;97;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98" name="Google Shape;98;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9" name="Google Shape;99;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0" name="Google Shape;100;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1" name="Shape 101"/>
        <p:cNvGrpSpPr/>
        <p:nvPr/>
      </p:nvGrpSpPr>
      <p:grpSpPr>
        <a:xfrm>
          <a:off x="0" y="0"/>
          <a:ext cx="0" cy="0"/>
          <a:chOff x="0" y="0"/>
          <a:chExt cx="0" cy="0"/>
        </a:xfrm>
      </p:grpSpPr>
      <p:sp>
        <p:nvSpPr>
          <p:cNvPr id="102" name="Google Shape;102;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03" name="Google Shape;103;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4" name="Shape 104"/>
        <p:cNvGrpSpPr/>
        <p:nvPr/>
      </p:nvGrpSpPr>
      <p:grpSpPr>
        <a:xfrm>
          <a:off x="0" y="0"/>
          <a:ext cx="0" cy="0"/>
          <a:chOff x="0" y="0"/>
          <a:chExt cx="0" cy="0"/>
        </a:xfrm>
      </p:grpSpPr>
      <p:sp>
        <p:nvSpPr>
          <p:cNvPr id="105" name="Google Shape;105;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6" name="Google Shape;106;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7" name="Google Shape;107;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08" name="Shape 108"/>
        <p:cNvGrpSpPr/>
        <p:nvPr/>
      </p:nvGrpSpPr>
      <p:grpSpPr>
        <a:xfrm>
          <a:off x="0" y="0"/>
          <a:ext cx="0" cy="0"/>
          <a:chOff x="0" y="0"/>
          <a:chExt cx="0" cy="0"/>
        </a:xfrm>
      </p:grpSpPr>
      <p:sp>
        <p:nvSpPr>
          <p:cNvPr id="109" name="Google Shape;109;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110" name="Google Shape;110;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1" name="Shape 111"/>
        <p:cNvGrpSpPr/>
        <p:nvPr/>
      </p:nvGrpSpPr>
      <p:grpSpPr>
        <a:xfrm>
          <a:off x="0" y="0"/>
          <a:ext cx="0" cy="0"/>
          <a:chOff x="0" y="0"/>
          <a:chExt cx="0" cy="0"/>
        </a:xfrm>
      </p:grpSpPr>
      <p:sp>
        <p:nvSpPr>
          <p:cNvPr id="112" name="Google Shape;112;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3" name="Google Shape;113;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14" name="Google Shape;114;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115" name="Google Shape;115;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16" name="Google Shape;116;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17" name="Google Shape;117;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8" name="Shape 118"/>
        <p:cNvGrpSpPr/>
        <p:nvPr/>
      </p:nvGrpSpPr>
      <p:grpSpPr>
        <a:xfrm>
          <a:off x="0" y="0"/>
          <a:ext cx="0" cy="0"/>
          <a:chOff x="0" y="0"/>
          <a:chExt cx="0" cy="0"/>
        </a:xfrm>
      </p:grpSpPr>
      <p:sp>
        <p:nvSpPr>
          <p:cNvPr id="119" name="Google Shape;119;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120" name="Google Shape;120;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1" name="Shape 121"/>
        <p:cNvGrpSpPr/>
        <p:nvPr/>
      </p:nvGrpSpPr>
      <p:grpSpPr>
        <a:xfrm>
          <a:off x="0" y="0"/>
          <a:ext cx="0" cy="0"/>
          <a:chOff x="0" y="0"/>
          <a:chExt cx="0" cy="0"/>
        </a:xfrm>
      </p:grpSpPr>
      <p:sp>
        <p:nvSpPr>
          <p:cNvPr id="122" name="Google Shape;122;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123" name="Google Shape;123;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24" name="Google Shape;124;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127" name="Shape 127"/>
        <p:cNvGrpSpPr/>
        <p:nvPr/>
      </p:nvGrpSpPr>
      <p:grpSpPr>
        <a:xfrm>
          <a:off x="0" y="0"/>
          <a:ext cx="0" cy="0"/>
          <a:chOff x="0" y="0"/>
          <a:chExt cx="0" cy="0"/>
        </a:xfrm>
      </p:grpSpPr>
      <p:sp>
        <p:nvSpPr>
          <p:cNvPr id="128" name="Google Shape;128;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29" name="Google Shape;129;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130" name="Google Shape;130;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131" name="Google Shape;131;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3.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35e44b0c93f_0_8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g35e44b0c93f_0_8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g35e44b0c93f_0_8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77" name="Shape 77"/>
        <p:cNvGrpSpPr/>
        <p:nvPr/>
      </p:nvGrpSpPr>
      <p:grpSpPr>
        <a:xfrm>
          <a:off x="0" y="0"/>
          <a:ext cx="0" cy="0"/>
          <a:chOff x="0" y="0"/>
          <a:chExt cx="0" cy="0"/>
        </a:xfrm>
      </p:grpSpPr>
      <p:sp>
        <p:nvSpPr>
          <p:cNvPr id="78" name="Google Shape;78;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9" name="Google Shape;79;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0" name="Google Shape;80;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FHUIjsPuXqQzbLJ0Tb7xvpD2RFsTpWBNrvd4nLiMQiQ/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g35e44b0c93f_0_7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g35e44b0c93f_0_7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g35e44b0c93f_0_79"/>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g35e44b0c93f_0_79"/>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chemeClr val="lt1"/>
                </a:solidFill>
                <a:latin typeface="Nanum Myeongjo"/>
                <a:ea typeface="Nanum Myeongjo"/>
                <a:cs typeface="Nanum Myeongjo"/>
                <a:sym typeface="Nanum Myeongjo"/>
              </a:rPr>
              <a:t xml:space="preserve"> 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M205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3899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Write a “tweet” in 140 characters or less to describe a moment/interaction that pushed your teaching practice. Get ready to share!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M205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have you experienced the most growth with?</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M205: Modeling with Trigonometric Functions</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824375"/>
            <a:ext cx="3728400" cy="1402200"/>
          </a:xfrm>
          <a:prstGeom prst="rect">
            <a:avLst/>
          </a:prstGeom>
          <a:noFill/>
          <a:ln>
            <a:noFill/>
          </a:ln>
        </p:spPr>
        <p:txBody>
          <a:bodyPr anchorCtr="0" anchor="t" bIns="0" lIns="91425" spcFirstLastPara="1" rIns="0" wrap="square" tIns="0">
            <a:spAutoFit/>
          </a:bodyPr>
          <a:lstStyle/>
          <a:p>
            <a:pPr indent="-228600" lvl="0" marL="228600"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Understand radian measure of an angle as the length of the arc on the unit circle subtended by the angle. 	 </a:t>
            </a:r>
            <a:endParaRPr b="0" i="0" sz="900" u="none" cap="none" strike="noStrike">
              <a:solidFill>
                <a:schemeClr val="dk1"/>
              </a:solidFill>
              <a:latin typeface="DM Sans"/>
              <a:ea typeface="DM Sans"/>
              <a:cs typeface="DM Sans"/>
              <a:sym typeface="DM Sans"/>
            </a:endParaRPr>
          </a:p>
          <a:p>
            <a:pPr indent="-228600" lvl="0" marL="228600"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Explain how the unit circle in the coordinate plane enables the extension of trigonometric functions to all real numbers, interpreted as radian measures of angles traversed counterclockwise around the unit circle. 	</a:t>
            </a:r>
            <a:endParaRPr b="0" i="0" sz="900" u="none" cap="none" strike="noStrike">
              <a:solidFill>
                <a:schemeClr val="dk1"/>
              </a:solidFill>
              <a:latin typeface="DM Sans"/>
              <a:ea typeface="DM Sans"/>
              <a:cs typeface="DM Sans"/>
              <a:sym typeface="DM Sans"/>
            </a:endParaRPr>
          </a:p>
          <a:p>
            <a:pPr indent="0" lvl="0" marL="0" marR="0" rtl="0" algn="l">
              <a:lnSpc>
                <a:spcPct val="115000"/>
              </a:lnSpc>
              <a:spcBef>
                <a:spcPts val="1200"/>
              </a:spcBef>
              <a:spcAft>
                <a:spcPts val="100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Trigonometric Functions</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3762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Extend the domain of trigonometric functions using the unit circle </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74775" y="906750"/>
            <a:ext cx="3402000" cy="4572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startAt="5"/>
            </a:pPr>
            <a:r>
              <a:rPr b="0" i="0" lang="en" sz="900" u="none" cap="none" strike="noStrike">
                <a:solidFill>
                  <a:schemeClr val="dk1"/>
                </a:solidFill>
                <a:latin typeface="DM Sans"/>
                <a:ea typeface="DM Sans"/>
                <a:cs typeface="DM Sans"/>
                <a:sym typeface="DM Sans"/>
              </a:rPr>
              <a:t xml:space="preserve">Choose trigonometric functions to model periodic phenomena with specified amplitude, frequency, and midline. ★ </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Model periodic phenomena with trigonometric functions</a:t>
            </a:r>
            <a:endParaRPr b="1" i="0" sz="1100" u="none" cap="none" strike="noStrike">
              <a:solidFill>
                <a:schemeClr val="dk1"/>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0" name="Google Shape;220;p9"/>
          <p:cNvSpPr txBox="1"/>
          <p:nvPr/>
        </p:nvSpPr>
        <p:spPr>
          <a:xfrm>
            <a:off x="615900" y="2824375"/>
            <a:ext cx="3728400" cy="1402200"/>
          </a:xfrm>
          <a:prstGeom prst="rect">
            <a:avLst/>
          </a:prstGeom>
          <a:noFill/>
          <a:ln>
            <a:noFill/>
          </a:ln>
        </p:spPr>
        <p:txBody>
          <a:bodyPr anchorCtr="0" anchor="t" bIns="0" lIns="91425" spcFirstLastPara="1" rIns="0" wrap="square" tIns="0">
            <a:spAutoFit/>
          </a:bodyPr>
          <a:lstStyle/>
          <a:p>
            <a:pPr indent="-228600" lvl="0" marL="228600"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Understand radian measure of an angle as the length of the arc on the unit circle subtended by the angle. 	 </a:t>
            </a:r>
            <a:endParaRPr b="0" i="0" sz="900" u="none" cap="none" strike="noStrike">
              <a:solidFill>
                <a:schemeClr val="dk1"/>
              </a:solidFill>
              <a:latin typeface="DM Sans"/>
              <a:ea typeface="DM Sans"/>
              <a:cs typeface="DM Sans"/>
              <a:sym typeface="DM Sans"/>
            </a:endParaRPr>
          </a:p>
          <a:p>
            <a:pPr indent="-228600" lvl="0" marL="228600"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Explain how the unit circle in the coordinate plane enables the extension of trigonometric functions to all real numbers, interpreted as radian measures of angles traversed counterclockwise around the unit circle. 	</a:t>
            </a:r>
            <a:endParaRPr b="0" i="0" sz="900" u="none" cap="none" strike="noStrike">
              <a:solidFill>
                <a:schemeClr val="dk1"/>
              </a:solidFill>
              <a:latin typeface="DM Sans"/>
              <a:ea typeface="DM Sans"/>
              <a:cs typeface="DM Sans"/>
              <a:sym typeface="DM Sans"/>
            </a:endParaRPr>
          </a:p>
          <a:p>
            <a:pPr indent="0" lvl="0" marL="0" marR="0" rtl="0" algn="l">
              <a:lnSpc>
                <a:spcPct val="115000"/>
              </a:lnSpc>
              <a:spcBef>
                <a:spcPts val="1200"/>
              </a:spcBef>
              <a:spcAft>
                <a:spcPts val="100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21" name="Google Shape;221;p9"/>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Trigonometric Functions</a:t>
            </a:r>
            <a:endParaRPr b="1" i="0" sz="1400" u="none" cap="none" strike="noStrike">
              <a:solidFill>
                <a:srgbClr val="000000"/>
              </a:solidFill>
              <a:latin typeface="DM Sans"/>
              <a:ea typeface="DM Sans"/>
              <a:cs typeface="DM Sans"/>
              <a:sym typeface="DM Sans"/>
            </a:endParaRPr>
          </a:p>
        </p:txBody>
      </p:sp>
      <p:cxnSp>
        <p:nvCxnSpPr>
          <p:cNvPr id="222" name="Google Shape;222;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3" name="Google Shape;223;p9"/>
          <p:cNvSpPr txBox="1"/>
          <p:nvPr/>
        </p:nvSpPr>
        <p:spPr>
          <a:xfrm>
            <a:off x="615900" y="23762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Extend the domain of trigonometric functions using the unit circle </a:t>
            </a:r>
            <a:endParaRPr b="1" i="0" sz="1100" u="none" cap="none" strike="noStrike">
              <a:solidFill>
                <a:srgbClr val="000000"/>
              </a:solidFill>
              <a:latin typeface="DM Sans"/>
              <a:ea typeface="DM Sans"/>
              <a:cs typeface="DM Sans"/>
              <a:sym typeface="DM Sans"/>
            </a:endParaRPr>
          </a:p>
        </p:txBody>
      </p:sp>
      <p:sp>
        <p:nvSpPr>
          <p:cNvPr id="224" name="Google Shape;224;p9"/>
          <p:cNvSpPr txBox="1"/>
          <p:nvPr/>
        </p:nvSpPr>
        <p:spPr>
          <a:xfrm>
            <a:off x="5174775" y="906750"/>
            <a:ext cx="3402000" cy="4572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900"/>
              <a:buFont typeface="DM Sans"/>
              <a:buAutoNum type="arabicPeriod" startAt="5"/>
            </a:pPr>
            <a:r>
              <a:rPr b="0" i="0" lang="en" sz="900" u="none" cap="none" strike="noStrike">
                <a:solidFill>
                  <a:schemeClr val="dk1"/>
                </a:solidFill>
                <a:latin typeface="DM Sans"/>
                <a:ea typeface="DM Sans"/>
                <a:cs typeface="DM Sans"/>
                <a:sym typeface="DM Sans"/>
              </a:rPr>
              <a:t xml:space="preserve">Choose trigonometric functions to model periodic phenomena with specified amplitude, frequency, and midline. ★ </a:t>
            </a:r>
            <a:endParaRPr b="0" i="0" sz="900" u="none" cap="none" strike="noStrike">
              <a:solidFill>
                <a:schemeClr val="dk1"/>
              </a:solidFill>
              <a:latin typeface="DM Sans"/>
              <a:ea typeface="DM Sans"/>
              <a:cs typeface="DM Sans"/>
              <a:sym typeface="DM Sans"/>
            </a:endParaRPr>
          </a:p>
        </p:txBody>
      </p:sp>
      <p:sp>
        <p:nvSpPr>
          <p:cNvPr id="225" name="Google Shape;225;p9"/>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Model periodic phenomena with trigonometric functions</a:t>
            </a:r>
            <a:endParaRPr b="1" i="0" sz="1100" u="none" cap="none" strike="noStrike">
              <a:solidFill>
                <a:schemeClr val="dk1"/>
              </a:solidFill>
              <a:latin typeface="DM Sans"/>
              <a:ea typeface="DM Sans"/>
              <a:cs typeface="DM Sans"/>
              <a:sym typeface="DM Sans"/>
            </a:endParaRPr>
          </a:p>
        </p:txBody>
      </p:sp>
      <p:sp>
        <p:nvSpPr>
          <p:cNvPr id="226" name="Google Shape;226;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311700" y="1057150"/>
          <a:ext cx="3000000" cy="3000000"/>
        </p:xfrm>
        <a:graphic>
          <a:graphicData uri="http://schemas.openxmlformats.org/drawingml/2006/table">
            <a:tbl>
              <a:tblPr>
                <a:noFill/>
                <a:tableStyleId>{5679B74E-15D9-4D9E-BD28-8229052124AB}</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205.a</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Understand radian measure of an angle as the length of the arc on the unit circle subtended by the angle.</a:t>
                      </a:r>
                      <a:endParaRPr sz="11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205.b</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Explain how the unit circle in the coordinate plane enables the extension of trigonometric functions to all real numbers.</a:t>
                      </a:r>
                      <a:endParaRPr sz="11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205.c</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 xml:space="preserve">Use the unit circle to explain symmetry (odd and even) and periodicity of trigonometric functions. </a:t>
                      </a:r>
                      <a:endParaRPr sz="11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205.d</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 xml:space="preserve">Analyze trigonometric functions using different representations. </a:t>
                      </a:r>
                      <a:endParaRPr sz="11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205.e</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Use trigonometric functions to model periodic phenomena with specified amplitude, frequency, and midline.</a:t>
                      </a:r>
                      <a:endParaRPr sz="11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sp>
        <p:nvSpPr>
          <p:cNvPr id="240" name="Google Shape;240;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1"/>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M205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2" name="Google Shape;242;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3" name="Google Shape;243;p11"/>
          <p:cNvGraphicFramePr/>
          <p:nvPr/>
        </p:nvGraphicFramePr>
        <p:xfrm>
          <a:off x="311700" y="1057150"/>
          <a:ext cx="3000000" cy="3000000"/>
        </p:xfrm>
        <a:graphic>
          <a:graphicData uri="http://schemas.openxmlformats.org/drawingml/2006/table">
            <a:tbl>
              <a:tblPr>
                <a:noFill/>
                <a:tableStyleId>{5679B74E-15D9-4D9E-BD28-8229052124AB}</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205.a</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Understand radian measure of an angle as the length of the arc on the unit circle subtended by the angle.</a:t>
                      </a:r>
                      <a:endParaRPr sz="11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205.b</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Explain how the unit circle in the coordinate plane enables the extension of trigonometric functions to all real numbers.</a:t>
                      </a:r>
                      <a:endParaRPr sz="11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205.c</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 xml:space="preserve">Use the unit circle to explain symmetry (odd and even) and periodicity of trigonometric functions. </a:t>
                      </a:r>
                      <a:endParaRPr sz="11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205.d</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 xml:space="preserve">Analyze trigonometric functions using different representations. </a:t>
                      </a:r>
                      <a:endParaRPr sz="11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chemeClr val="dk1"/>
                          </a:solidFill>
                          <a:latin typeface="DM Sans"/>
                          <a:ea typeface="DM Sans"/>
                          <a:cs typeface="DM Sans"/>
                          <a:sym typeface="DM Sans"/>
                        </a:rPr>
                        <a:t>205.e</a:t>
                      </a:r>
                      <a:endParaRPr sz="11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100" u="none" cap="none" strike="noStrike">
                          <a:solidFill>
                            <a:srgbClr val="434343"/>
                          </a:solidFill>
                          <a:latin typeface="IBM Plex Sans"/>
                          <a:ea typeface="IBM Plex Sans"/>
                          <a:cs typeface="IBM Plex Sans"/>
                          <a:sym typeface="IBM Plex Sans"/>
                        </a:rPr>
                        <a:t>Use trigonometric functions to model periodic phenomena with specified amplitude, frequency, and midline.</a:t>
                      </a:r>
                      <a:endParaRPr sz="11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244" name="Google Shape;244;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9"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1" name="Google Shape;25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2" name="Google Shape;25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Bicycle Wheel</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Foxes and Rabbits 2</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Bicycle Wheel</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Foxes and Rabbits 2</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7" name="Shape 277"/>
        <p:cNvGrpSpPr/>
        <p:nvPr/>
      </p:nvGrpSpPr>
      <p:grpSpPr>
        <a:xfrm>
          <a:off x="0" y="0"/>
          <a:ext cx="0" cy="0"/>
          <a:chOff x="0" y="0"/>
          <a:chExt cx="0" cy="0"/>
        </a:xfrm>
      </p:grpSpPr>
      <p:cxnSp>
        <p:nvCxnSpPr>
          <p:cNvPr id="278" name="Google Shape;278;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79" name="Google Shape;279;p16"/>
          <p:cNvSpPr txBox="1"/>
          <p:nvPr/>
        </p:nvSpPr>
        <p:spPr>
          <a:xfrm>
            <a:off x="3096450" y="993625"/>
            <a:ext cx="5744400" cy="4098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900" u="none" cap="none" strike="noStrike">
                <a:solidFill>
                  <a:srgbClr val="202728"/>
                </a:solidFill>
                <a:latin typeface="DM Sans"/>
                <a:ea typeface="DM Sans"/>
                <a:cs typeface="DM Sans"/>
                <a:sym typeface="DM Sans"/>
              </a:rPr>
              <a:t>Source: https://justequations.org/resource/branching-out-designing-high-school-math-pathways-for-equity</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280" name="Google Shape;280;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4" name="Shape 284"/>
        <p:cNvGrpSpPr/>
        <p:nvPr/>
      </p:nvGrpSpPr>
      <p:grpSpPr>
        <a:xfrm>
          <a:off x="0" y="0"/>
          <a:ext cx="0" cy="0"/>
          <a:chOff x="0" y="0"/>
          <a:chExt cx="0" cy="0"/>
        </a:xfrm>
      </p:grpSpPr>
      <p:sp>
        <p:nvSpPr>
          <p:cNvPr id="285" name="Google Shape;285;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86" name="Google Shape;286;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87" name="Google Shape;287;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88" name="Google Shape;288;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289" name="Google Shape;289;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0" name="Google Shape;290;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1" name="Google Shape;291;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2" name="Google Shape;292;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294" name="Google Shape;294;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295" name="Google Shape;295;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0" name="Shape 300"/>
        <p:cNvGrpSpPr/>
        <p:nvPr/>
      </p:nvGrpSpPr>
      <p:grpSpPr>
        <a:xfrm>
          <a:off x="0" y="0"/>
          <a:ext cx="0" cy="0"/>
          <a:chOff x="0" y="0"/>
          <a:chExt cx="0" cy="0"/>
        </a:xfrm>
      </p:grpSpPr>
      <p:cxnSp>
        <p:nvCxnSpPr>
          <p:cNvPr id="301" name="Google Shape;301;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2" name="Google Shape;302;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03" name="Google Shape;303;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7" name="Shape 307"/>
        <p:cNvGrpSpPr/>
        <p:nvPr/>
      </p:nvGrpSpPr>
      <p:grpSpPr>
        <a:xfrm>
          <a:off x="0" y="0"/>
          <a:ext cx="0" cy="0"/>
          <a:chOff x="0" y="0"/>
          <a:chExt cx="0" cy="0"/>
        </a:xfrm>
      </p:grpSpPr>
      <p:cxnSp>
        <p:nvCxnSpPr>
          <p:cNvPr id="308" name="Google Shape;308;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9" name="Google Shape;309;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0" name="Google Shape;310;p19"/>
          <p:cNvSpPr txBox="1"/>
          <p:nvPr/>
        </p:nvSpPr>
        <p:spPr>
          <a:xfrm>
            <a:off x="615900" y="1141350"/>
            <a:ext cx="5917800" cy="2851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Draw a circle on a coordinate plane centered at (0,0) with a radius of 1. This is called a unit circle.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What is the circumference of the circle?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
        <p:nvSpPr>
          <p:cNvPr id="311" name="Google Shape;311;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2" name="Google Shape;312;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7" name="Shape 317"/>
        <p:cNvGrpSpPr/>
        <p:nvPr/>
      </p:nvGrpSpPr>
      <p:grpSpPr>
        <a:xfrm>
          <a:off x="0" y="0"/>
          <a:ext cx="0" cy="0"/>
          <a:chOff x="0" y="0"/>
          <a:chExt cx="0" cy="0"/>
        </a:xfrm>
      </p:grpSpPr>
      <p:cxnSp>
        <p:nvCxnSpPr>
          <p:cNvPr id="318" name="Google Shape;318;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9" name="Google Shape;319;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0" name="Google Shape;320;p20"/>
          <p:cNvSpPr txBox="1"/>
          <p:nvPr/>
        </p:nvSpPr>
        <p:spPr>
          <a:xfrm>
            <a:off x="615900" y="1598550"/>
            <a:ext cx="5917800" cy="2851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Draw a circle on a coordinate plane centered at (0,0) with a radius of 1. This is called a unit circle.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What is the circumference of the circle?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
        <p:nvSpPr>
          <p:cNvPr id="321" name="Google Shape;321;p20"/>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2" name="Google Shape;322;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7" name="Shape 327"/>
        <p:cNvGrpSpPr/>
        <p:nvPr/>
      </p:nvGrpSpPr>
      <p:grpSpPr>
        <a:xfrm>
          <a:off x="0" y="0"/>
          <a:ext cx="0" cy="0"/>
          <a:chOff x="0" y="0"/>
          <a:chExt cx="0" cy="0"/>
        </a:xfrm>
      </p:grpSpPr>
      <p:cxnSp>
        <p:nvCxnSpPr>
          <p:cNvPr id="328" name="Google Shape;328;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9" name="Google Shape;329;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0" name="Google Shape;330;p21"/>
          <p:cNvSpPr txBox="1"/>
          <p:nvPr/>
        </p:nvSpPr>
        <p:spPr>
          <a:xfrm>
            <a:off x="615900" y="1598550"/>
            <a:ext cx="5917800" cy="2290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Draw a circle on a coordinate plane centered at (0,0) with a radius of 1. This is called a unit circle.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What is the circumference of the circle?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
        <p:nvSpPr>
          <p:cNvPr id="331" name="Google Shape;331;p2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2" name="Google Shape;332;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21"/>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205.a: Understand radian measure of an angle as the length of the arc on the unit circle subtended by the angle.</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37" name="Shape 337"/>
        <p:cNvGrpSpPr/>
        <p:nvPr/>
      </p:nvGrpSpPr>
      <p:grpSpPr>
        <a:xfrm>
          <a:off x="0" y="0"/>
          <a:ext cx="0" cy="0"/>
          <a:chOff x="0" y="0"/>
          <a:chExt cx="0" cy="0"/>
        </a:xfrm>
      </p:grpSpPr>
      <p:sp>
        <p:nvSpPr>
          <p:cNvPr id="338" name="Google Shape;338;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M205 Modeling with Trigonometric Functions,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39" name="Google Shape;339;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0" name="Google Shape;340;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1" name="Google Shape;341;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43" name="Google Shape;343;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44" name="Google Shape;344;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45" name="Google Shape;345;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9" name="Shape 349"/>
        <p:cNvGrpSpPr/>
        <p:nvPr/>
      </p:nvGrpSpPr>
      <p:grpSpPr>
        <a:xfrm>
          <a:off x="0" y="0"/>
          <a:ext cx="0" cy="0"/>
          <a:chOff x="0" y="0"/>
          <a:chExt cx="0" cy="0"/>
        </a:xfrm>
      </p:grpSpPr>
      <p:sp>
        <p:nvSpPr>
          <p:cNvPr id="350" name="Google Shape;350;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M205 Modeling with Trigonometric Functions,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1" name="Google Shape;351;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2" name="Google Shape;352;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3" name="Google Shape;353;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4" name="Google Shape;354;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5" name="Google Shape;355;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6" name="Google Shape;356;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57" name="Google Shape;357;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58" name="Google Shape;358;p23"/>
          <p:cNvSpPr/>
          <p:nvPr/>
        </p:nvSpPr>
        <p:spPr>
          <a:xfrm>
            <a:off x="6543275" y="2578725"/>
            <a:ext cx="2169900" cy="21453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2" name="Shape 362"/>
        <p:cNvGrpSpPr/>
        <p:nvPr/>
      </p:nvGrpSpPr>
      <p:grpSpPr>
        <a:xfrm>
          <a:off x="0" y="0"/>
          <a:ext cx="0" cy="0"/>
          <a:chOff x="0" y="0"/>
          <a:chExt cx="0" cy="0"/>
        </a:xfrm>
      </p:grpSpPr>
      <p:sp>
        <p:nvSpPr>
          <p:cNvPr id="363" name="Google Shape;363;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M205 Modeling with Trigonometric Functions,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4" name="Google Shape;364;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5" name="Google Shape;365;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6" name="Google Shape;366;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7" name="Google Shape;367;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8" name="Google Shape;368;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69" name="Google Shape;369;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1" name="Google Shape;371;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2" name="Google Shape;372;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76" name="Shape 376"/>
        <p:cNvGrpSpPr/>
        <p:nvPr/>
      </p:nvGrpSpPr>
      <p:grpSpPr>
        <a:xfrm>
          <a:off x="0" y="0"/>
          <a:ext cx="0" cy="0"/>
          <a:chOff x="0" y="0"/>
          <a:chExt cx="0" cy="0"/>
        </a:xfrm>
      </p:grpSpPr>
      <p:cxnSp>
        <p:nvCxnSpPr>
          <p:cNvPr id="377" name="Google Shape;377;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78" name="Google Shape;378;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79" name="Google Shape;379;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3" name="Shape 383"/>
        <p:cNvGrpSpPr/>
        <p:nvPr/>
      </p:nvGrpSpPr>
      <p:grpSpPr>
        <a:xfrm>
          <a:off x="0" y="0"/>
          <a:ext cx="0" cy="0"/>
          <a:chOff x="0" y="0"/>
          <a:chExt cx="0" cy="0"/>
        </a:xfrm>
      </p:grpSpPr>
      <p:cxnSp>
        <p:nvCxnSpPr>
          <p:cNvPr id="384" name="Google Shape;384;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5" name="Google Shape;385;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6" name="Google Shape;386;p26"/>
          <p:cNvSpPr txBox="1"/>
          <p:nvPr/>
        </p:nvSpPr>
        <p:spPr>
          <a:xfrm>
            <a:off x="664600" y="1027825"/>
            <a:ext cx="7924800" cy="3771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“The history of classifying people by intelligence and ability is inextricably intertwined with the eugenics movement and anti-egalitarian ideas, structures, and practices (Oakes et al., 1997). Given these roots, it should not be surprising that ability labels continue to be applied in ways that reflect and reproduce social hierarchies based on race, gender, dis/ability, language, and class (Martin 2009). …</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This matters at the level of broad social organization (e.g., representation in STEM fields) and at the scale of individual students and their access to opportunities, resources, and identities as learners and doers of mathematics as valuable and valued members of our society.”  </a:t>
            </a:r>
            <a:endParaRPr b="0" i="0" sz="1800" u="none" cap="none" strike="noStrike">
              <a:solidFill>
                <a:schemeClr val="lt1"/>
              </a:solidFill>
              <a:latin typeface="DM Sans"/>
              <a:ea typeface="DM Sans"/>
              <a:cs typeface="DM Sans"/>
              <a:sym typeface="DM Sans"/>
            </a:endParaRPr>
          </a:p>
          <a:p>
            <a:pPr indent="0" lvl="0" marL="0" marR="0" rtl="0" algn="r">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-National Council of Teachers of Mathematics </a:t>
            </a:r>
            <a:endParaRPr b="0" i="0" sz="1500" u="none" cap="none" strike="noStrike">
              <a:solidFill>
                <a:schemeClr val="lt1"/>
              </a:solidFill>
              <a:latin typeface="DM Sans"/>
              <a:ea typeface="DM Sans"/>
              <a:cs typeface="DM Sans"/>
              <a:sym typeface="DM Sans"/>
            </a:endParaRPr>
          </a:p>
        </p:txBody>
      </p:sp>
      <p:sp>
        <p:nvSpPr>
          <p:cNvPr id="387" name="Google Shape;387;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1" name="Shape 391"/>
        <p:cNvGrpSpPr/>
        <p:nvPr/>
      </p:nvGrpSpPr>
      <p:grpSpPr>
        <a:xfrm>
          <a:off x="0" y="0"/>
          <a:ext cx="0" cy="0"/>
          <a:chOff x="0" y="0"/>
          <a:chExt cx="0" cy="0"/>
        </a:xfrm>
      </p:grpSpPr>
      <p:sp>
        <p:nvSpPr>
          <p:cNvPr id="392" name="Google Shape;392;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393" name="Google Shape;393;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394" name="Google Shape;394;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395" name="Google Shape;395;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396" name="Google Shape;396;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397" name="Google Shape;397;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1" name="Shape 401"/>
        <p:cNvGrpSpPr/>
        <p:nvPr/>
      </p:nvGrpSpPr>
      <p:grpSpPr>
        <a:xfrm>
          <a:off x="0" y="0"/>
          <a:ext cx="0" cy="0"/>
          <a:chOff x="0" y="0"/>
          <a:chExt cx="0" cy="0"/>
        </a:xfrm>
      </p:grpSpPr>
      <p:cxnSp>
        <p:nvCxnSpPr>
          <p:cNvPr id="402" name="Google Shape;402;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3" name="Google Shape;403;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4" name="Google Shape;404;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05" name="Google Shape;405;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07" name="Google Shape;407;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8" name="Google Shape;408;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09" name="Google Shape;409;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13" name="Shape 413"/>
        <p:cNvGrpSpPr/>
        <p:nvPr/>
      </p:nvGrpSpPr>
      <p:grpSpPr>
        <a:xfrm>
          <a:off x="0" y="0"/>
          <a:ext cx="0" cy="0"/>
          <a:chOff x="0" y="0"/>
          <a:chExt cx="0" cy="0"/>
        </a:xfrm>
      </p:grpSpPr>
      <p:cxnSp>
        <p:nvCxnSpPr>
          <p:cNvPr id="414" name="Google Shape;414;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15" name="Google Shape;415;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16" name="Google Shape;416;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17" name="Google Shape;417;p29"/>
          <p:cNvGraphicFramePr/>
          <p:nvPr/>
        </p:nvGraphicFramePr>
        <p:xfrm>
          <a:off x="1037388" y="1308850"/>
          <a:ext cx="3000000" cy="3000000"/>
        </p:xfrm>
        <a:graphic>
          <a:graphicData uri="http://schemas.openxmlformats.org/drawingml/2006/table">
            <a:tbl>
              <a:tblPr>
                <a:noFill/>
                <a:tableStyleId>{49C21CBA-1D15-44EC-B93A-727CAFDF640F}</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18" name="Google Shape;418;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29"/>
          <p:cNvSpPr txBox="1"/>
          <p:nvPr/>
        </p:nvSpPr>
        <p:spPr>
          <a:xfrm>
            <a:off x="7148900" y="3555400"/>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500" u="none" cap="none" strike="noStrike">
                <a:solidFill>
                  <a:srgbClr val="145758"/>
                </a:solidFill>
                <a:latin typeface="Proxima Nova"/>
                <a:ea typeface="Proxima Nova"/>
                <a:cs typeface="Proxima Nova"/>
                <a:sym typeface="Proxima Nova"/>
              </a:rPr>
              <a:t>What resonates with you? What questions surace for you?</a:t>
            </a:r>
            <a:endParaRPr b="1" i="0" sz="15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3" name="Shape 423"/>
        <p:cNvGrpSpPr/>
        <p:nvPr/>
      </p:nvGrpSpPr>
      <p:grpSpPr>
        <a:xfrm>
          <a:off x="0" y="0"/>
          <a:ext cx="0" cy="0"/>
          <a:chOff x="0" y="0"/>
          <a:chExt cx="0" cy="0"/>
        </a:xfrm>
      </p:grpSpPr>
      <p:cxnSp>
        <p:nvCxnSpPr>
          <p:cNvPr id="424" name="Google Shape;424;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5" name="Google Shape;425;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6" name="Google Shape;426;p30"/>
          <p:cNvSpPr txBox="1"/>
          <p:nvPr/>
        </p:nvSpPr>
        <p:spPr>
          <a:xfrm>
            <a:off x="615900" y="1045388"/>
            <a:ext cx="7191900" cy="356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700" u="none" cap="none" strike="noStrike">
                <a:solidFill>
                  <a:schemeClr val="lt1"/>
                </a:solidFill>
                <a:latin typeface="DM Sans"/>
                <a:ea typeface="DM Sans"/>
                <a:cs typeface="DM Sans"/>
                <a:sym typeface="DM Sans"/>
              </a:rPr>
              <a:t>To cultivate student voice, we must first feel a sense of agency as educators. We have to free our minds from the persistent narrative that test scores and even grades tell a legitimate story about our students’ success. We have to free our own learning spirits to be bold and experimental - to try pedagogical approaches that feel new, edgy, and perhaps uncomfortable. We have to be willing to flip our pedagogy and instructional leadership to center student and teacher voices, just as we flipped the dashboard to center street data. This requires that we recognize the features of a pedagogy of compliance that still operate inside many classrooms and professional-learning spaces.</a:t>
            </a:r>
            <a:endParaRPr b="0" i="0" sz="17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1400" u="none" cap="none" strike="noStrike">
              <a:solidFill>
                <a:schemeClr val="lt1"/>
              </a:solidFill>
              <a:latin typeface="DM Sans"/>
              <a:ea typeface="DM Sans"/>
              <a:cs typeface="DM Sans"/>
              <a:sym typeface="DM Sans"/>
            </a:endParaRPr>
          </a:p>
        </p:txBody>
      </p:sp>
      <p:sp>
        <p:nvSpPr>
          <p:cNvPr id="427" name="Google Shape;427;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1" name="Shape 431"/>
        <p:cNvGrpSpPr/>
        <p:nvPr/>
      </p:nvGrpSpPr>
      <p:grpSpPr>
        <a:xfrm>
          <a:off x="0" y="0"/>
          <a:ext cx="0" cy="0"/>
          <a:chOff x="0" y="0"/>
          <a:chExt cx="0" cy="0"/>
        </a:xfrm>
      </p:grpSpPr>
      <p:cxnSp>
        <p:nvCxnSpPr>
          <p:cNvPr id="432" name="Google Shape;432;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33" name="Google Shape;433;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34" name="Google Shape;434;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5" name="Google Shape;435;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6" name="Google Shape;436;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7" name="Google Shape;437;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38" name="Google Shape;438;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9" name="Google Shape;439;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0" name="Google Shape;440;p31"/>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205.a: Understand radian measure of an angle as the length of the arc on the unit circle subtended by the angle.</a:t>
            </a:r>
            <a:endParaRPr b="1" i="0" sz="1000" u="none" cap="none" strike="noStrike">
              <a:solidFill>
                <a:schemeClr val="dk1"/>
              </a:solidFill>
              <a:latin typeface="DM Sans"/>
              <a:ea typeface="DM Sans"/>
              <a:cs typeface="DM Sans"/>
              <a:sym typeface="DM Sans"/>
            </a:endParaRPr>
          </a:p>
        </p:txBody>
      </p:sp>
      <p:cxnSp>
        <p:nvCxnSpPr>
          <p:cNvPr id="441" name="Google Shape;441;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42" name="Google Shape;442;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43" name="Google Shape;443;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44" name="Google Shape;444;p31"/>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445" name="Google Shape;445;p31"/>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49" name="Shape 449"/>
        <p:cNvGrpSpPr/>
        <p:nvPr/>
      </p:nvGrpSpPr>
      <p:grpSpPr>
        <a:xfrm>
          <a:off x="0" y="0"/>
          <a:ext cx="0" cy="0"/>
          <a:chOff x="0" y="0"/>
          <a:chExt cx="0" cy="0"/>
        </a:xfrm>
      </p:grpSpPr>
      <p:cxnSp>
        <p:nvCxnSpPr>
          <p:cNvPr id="450" name="Google Shape;450;g35e44b0c93f_0_166"/>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1" name="Google Shape;451;g35e44b0c93f_0_166"/>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52" name="Google Shape;452;g35e44b0c93f_0_166"/>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53" name="Google Shape;453;g35e44b0c93f_0_166"/>
          <p:cNvGraphicFramePr/>
          <p:nvPr/>
        </p:nvGraphicFramePr>
        <p:xfrm>
          <a:off x="1329888" y="1246550"/>
          <a:ext cx="3000000" cy="3000000"/>
        </p:xfrm>
        <a:graphic>
          <a:graphicData uri="http://schemas.openxmlformats.org/drawingml/2006/table">
            <a:tbl>
              <a:tblPr>
                <a:noFill/>
                <a:tableStyleId>{49C21CBA-1D15-44EC-B93A-727CAFDF640F}</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54" name="Google Shape;454;g35e44b0c93f_0_166"/>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55" name="Google Shape;455;g35e44b0c93f_0_166"/>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56" name="Google Shape;456;g35e44b0c93f_0_166"/>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57" name="Google Shape;457;g35e44b0c93f_0_166"/>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58" name="Google Shape;458;g35e44b0c93f_0_166"/>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59" name="Google Shape;459;g35e44b0c93f_0_166"/>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g35e44b0c93f_0_166"/>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g35e44b0c93f_0_166"/>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62" name="Google Shape;462;g35e44b0c93f_0_166"/>
          <p:cNvGraphicFramePr/>
          <p:nvPr/>
        </p:nvGraphicFramePr>
        <p:xfrm>
          <a:off x="5926900" y="2474950"/>
          <a:ext cx="3000000" cy="3000000"/>
        </p:xfrm>
        <a:graphic>
          <a:graphicData uri="http://schemas.openxmlformats.org/drawingml/2006/table">
            <a:tbl>
              <a:tblPr>
                <a:noFill/>
                <a:tableStyleId>{5679B74E-15D9-4D9E-BD28-8229052124AB}</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63" name="Google Shape;463;g35e44b0c93f_0_166"/>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g35e44b0c93f_0_166"/>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65" name="Google Shape;465;g35e44b0c93f_0_166"/>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69" name="Shape 469"/>
        <p:cNvGrpSpPr/>
        <p:nvPr/>
      </p:nvGrpSpPr>
      <p:grpSpPr>
        <a:xfrm>
          <a:off x="0" y="0"/>
          <a:ext cx="0" cy="0"/>
          <a:chOff x="0" y="0"/>
          <a:chExt cx="0" cy="0"/>
        </a:xfrm>
      </p:grpSpPr>
      <p:cxnSp>
        <p:nvCxnSpPr>
          <p:cNvPr id="470" name="Google Shape;470;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1" name="Google Shape;471;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2" name="Google Shape;472;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73" name="Google Shape;473;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74" name="Google Shape;474;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9" name="Shape 479"/>
        <p:cNvGrpSpPr/>
        <p:nvPr/>
      </p:nvGrpSpPr>
      <p:grpSpPr>
        <a:xfrm>
          <a:off x="0" y="0"/>
          <a:ext cx="0" cy="0"/>
          <a:chOff x="0" y="0"/>
          <a:chExt cx="0" cy="0"/>
        </a:xfrm>
      </p:grpSpPr>
      <p:cxnSp>
        <p:nvCxnSpPr>
          <p:cNvPr id="480" name="Google Shape;480;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1" name="Google Shape;481;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2" name="Google Shape;482;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83" name="Google Shape;483;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84" name="Google Shape;484;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9" name="Shape 489"/>
        <p:cNvGrpSpPr/>
        <p:nvPr/>
      </p:nvGrpSpPr>
      <p:grpSpPr>
        <a:xfrm>
          <a:off x="0" y="0"/>
          <a:ext cx="0" cy="0"/>
          <a:chOff x="0" y="0"/>
          <a:chExt cx="0" cy="0"/>
        </a:xfrm>
      </p:grpSpPr>
      <p:cxnSp>
        <p:nvCxnSpPr>
          <p:cNvPr id="490" name="Google Shape;490;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1" name="Google Shape;491;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2" name="Google Shape;492;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493" name="Google Shape;493;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494" name="Google Shape;494;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99" name="Shape 499"/>
        <p:cNvGrpSpPr/>
        <p:nvPr/>
      </p:nvGrpSpPr>
      <p:grpSpPr>
        <a:xfrm>
          <a:off x="0" y="0"/>
          <a:ext cx="0" cy="0"/>
          <a:chOff x="0" y="0"/>
          <a:chExt cx="0" cy="0"/>
        </a:xfrm>
      </p:grpSpPr>
      <p:cxnSp>
        <p:nvCxnSpPr>
          <p:cNvPr id="500" name="Google Shape;500;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1" name="Google Shape;501;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2" name="Google Shape;502;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03" name="Google Shape;503;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4" name="Google Shape;504;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09" name="Shape 509"/>
        <p:cNvGrpSpPr/>
        <p:nvPr/>
      </p:nvGrpSpPr>
      <p:grpSpPr>
        <a:xfrm>
          <a:off x="0" y="0"/>
          <a:ext cx="0" cy="0"/>
          <a:chOff x="0" y="0"/>
          <a:chExt cx="0" cy="0"/>
        </a:xfrm>
      </p:grpSpPr>
      <p:cxnSp>
        <p:nvCxnSpPr>
          <p:cNvPr id="510" name="Google Shape;510;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1" name="Google Shape;511;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2" name="Google Shape;512;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6" name="Shape 516"/>
        <p:cNvGrpSpPr/>
        <p:nvPr/>
      </p:nvGrpSpPr>
      <p:grpSpPr>
        <a:xfrm>
          <a:off x="0" y="0"/>
          <a:ext cx="0" cy="0"/>
          <a:chOff x="0" y="0"/>
          <a:chExt cx="0" cy="0"/>
        </a:xfrm>
      </p:grpSpPr>
      <p:cxnSp>
        <p:nvCxnSpPr>
          <p:cNvPr id="517" name="Google Shape;517;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18" name="Google Shape;518;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19" name="Google Shape;519;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20" name="Google Shape;520;p38"/>
          <p:cNvPicPr preferRelativeResize="0"/>
          <p:nvPr/>
        </p:nvPicPr>
        <p:blipFill rotWithShape="1">
          <a:blip r:embed="rId3">
            <a:alphaModFix/>
          </a:blip>
          <a:srcRect b="0" l="0" r="0" t="0"/>
          <a:stretch/>
        </p:blipFill>
        <p:spPr>
          <a:xfrm>
            <a:off x="500850" y="1246575"/>
            <a:ext cx="6475499" cy="3167870"/>
          </a:xfrm>
          <a:prstGeom prst="rect">
            <a:avLst/>
          </a:prstGeom>
          <a:noFill/>
          <a:ln cap="flat" cmpd="sng" w="76200">
            <a:solidFill>
              <a:schemeClr val="lt1"/>
            </a:solidFill>
            <a:prstDash val="solid"/>
            <a:round/>
            <a:headEnd len="sm" w="sm" type="none"/>
            <a:tailEnd len="sm" w="sm" type="none"/>
          </a:ln>
        </p:spPr>
      </p:pic>
      <p:sp>
        <p:nvSpPr>
          <p:cNvPr id="521" name="Google Shape;521;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6" name="Shape 526"/>
        <p:cNvGrpSpPr/>
        <p:nvPr/>
      </p:nvGrpSpPr>
      <p:grpSpPr>
        <a:xfrm>
          <a:off x="0" y="0"/>
          <a:ext cx="0" cy="0"/>
          <a:chOff x="0" y="0"/>
          <a:chExt cx="0" cy="0"/>
        </a:xfrm>
      </p:grpSpPr>
      <p:cxnSp>
        <p:nvCxnSpPr>
          <p:cNvPr id="527" name="Google Shape;527;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8" name="Google Shape;528;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29" name="Google Shape;529;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30" name="Google Shape;530;p39"/>
          <p:cNvPicPr preferRelativeResize="0"/>
          <p:nvPr/>
        </p:nvPicPr>
        <p:blipFill rotWithShape="1">
          <a:blip r:embed="rId3">
            <a:alphaModFix/>
          </a:blip>
          <a:srcRect b="0" l="0" r="0" t="0"/>
          <a:stretch/>
        </p:blipFill>
        <p:spPr>
          <a:xfrm>
            <a:off x="500850" y="1246575"/>
            <a:ext cx="6475499" cy="3167870"/>
          </a:xfrm>
          <a:prstGeom prst="rect">
            <a:avLst/>
          </a:prstGeom>
          <a:noFill/>
          <a:ln cap="flat" cmpd="sng" w="76200">
            <a:solidFill>
              <a:schemeClr val="lt1"/>
            </a:solidFill>
            <a:prstDash val="solid"/>
            <a:round/>
            <a:headEnd len="sm" w="sm" type="none"/>
            <a:tailEnd len="sm" w="sm" type="none"/>
          </a:ln>
        </p:spPr>
      </p:pic>
      <p:sp>
        <p:nvSpPr>
          <p:cNvPr id="531" name="Google Shape;531;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6" name="Shape 536"/>
        <p:cNvGrpSpPr/>
        <p:nvPr/>
      </p:nvGrpSpPr>
      <p:grpSpPr>
        <a:xfrm>
          <a:off x="0" y="0"/>
          <a:ext cx="0" cy="0"/>
          <a:chOff x="0" y="0"/>
          <a:chExt cx="0" cy="0"/>
        </a:xfrm>
      </p:grpSpPr>
      <p:cxnSp>
        <p:nvCxnSpPr>
          <p:cNvPr id="537" name="Google Shape;537;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8" name="Google Shape;538;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9" name="Google Shape;539;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40" name="Google Shape;540;p40"/>
          <p:cNvPicPr preferRelativeResize="0"/>
          <p:nvPr/>
        </p:nvPicPr>
        <p:blipFill rotWithShape="1">
          <a:blip r:embed="rId3">
            <a:alphaModFix/>
          </a:blip>
          <a:srcRect b="0" l="0" r="0" t="0"/>
          <a:stretch/>
        </p:blipFill>
        <p:spPr>
          <a:xfrm>
            <a:off x="500850" y="1246575"/>
            <a:ext cx="6475499" cy="3167870"/>
          </a:xfrm>
          <a:prstGeom prst="rect">
            <a:avLst/>
          </a:prstGeom>
          <a:noFill/>
          <a:ln cap="flat" cmpd="sng" w="76200">
            <a:solidFill>
              <a:schemeClr val="lt1"/>
            </a:solidFill>
            <a:prstDash val="solid"/>
            <a:round/>
            <a:headEnd len="sm" w="sm" type="none"/>
            <a:tailEnd len="sm" w="sm" type="none"/>
          </a:ln>
        </p:spPr>
      </p:pic>
      <p:sp>
        <p:nvSpPr>
          <p:cNvPr id="541" name="Google Shape;541;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40"/>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 xml:space="preserve">205.d: Analyze trigonometric functions using different representations. </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6" name="Shape 546"/>
        <p:cNvGrpSpPr/>
        <p:nvPr/>
      </p:nvGrpSpPr>
      <p:grpSpPr>
        <a:xfrm>
          <a:off x="0" y="0"/>
          <a:ext cx="0" cy="0"/>
          <a:chOff x="0" y="0"/>
          <a:chExt cx="0" cy="0"/>
        </a:xfrm>
      </p:grpSpPr>
      <p:sp>
        <p:nvSpPr>
          <p:cNvPr id="547" name="Google Shape;547;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M205 Modeling with Trigonometric Functions,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48" name="Google Shape;548;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49" name="Google Shape;549;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0" name="Google Shape;550;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1" name="Google Shape;551;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2" name="Google Shape;552;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3" name="Google Shape;553;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4" name="Google Shape;554;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8" name="Shape 558"/>
        <p:cNvGrpSpPr/>
        <p:nvPr/>
      </p:nvGrpSpPr>
      <p:grpSpPr>
        <a:xfrm>
          <a:off x="0" y="0"/>
          <a:ext cx="0" cy="0"/>
          <a:chOff x="0" y="0"/>
          <a:chExt cx="0" cy="0"/>
        </a:xfrm>
      </p:grpSpPr>
      <p:sp>
        <p:nvSpPr>
          <p:cNvPr id="559" name="Google Shape;559;p4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M205 Modeling with Trigonometric Functions,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0" name="Google Shape;560;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1" name="Google Shape;561;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2" name="Google Shape;562;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3" name="Google Shape;563;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4" name="Google Shape;564;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5" name="Google Shape;565;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6" name="Google Shape;566;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67" name="Google Shape;567;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2" name="Shape 572"/>
        <p:cNvGrpSpPr/>
        <p:nvPr/>
      </p:nvGrpSpPr>
      <p:grpSpPr>
        <a:xfrm>
          <a:off x="0" y="0"/>
          <a:ext cx="0" cy="0"/>
          <a:chOff x="0" y="0"/>
          <a:chExt cx="0" cy="0"/>
        </a:xfrm>
      </p:grpSpPr>
      <p:sp>
        <p:nvSpPr>
          <p:cNvPr id="573" name="Google Shape;573;p4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M205 Modeling with Trigonometric Functions,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4" name="Google Shape;574;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5" name="Google Shape;575;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6" name="Google Shape;576;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7" name="Google Shape;577;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8" name="Google Shape;578;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9" name="Google Shape;579;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0" name="Google Shape;580;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1" name="Google Shape;581;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6" name="Shape 586"/>
        <p:cNvGrpSpPr/>
        <p:nvPr/>
      </p:nvGrpSpPr>
      <p:grpSpPr>
        <a:xfrm>
          <a:off x="0" y="0"/>
          <a:ext cx="0" cy="0"/>
          <a:chOff x="0" y="0"/>
          <a:chExt cx="0" cy="0"/>
        </a:xfrm>
      </p:grpSpPr>
      <p:cxnSp>
        <p:nvCxnSpPr>
          <p:cNvPr id="587" name="Google Shape;587;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88" name="Google Shape;588;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89" name="Google Shape;589;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3" name="Shape 593"/>
        <p:cNvGrpSpPr/>
        <p:nvPr/>
      </p:nvGrpSpPr>
      <p:grpSpPr>
        <a:xfrm>
          <a:off x="0" y="0"/>
          <a:ext cx="0" cy="0"/>
          <a:chOff x="0" y="0"/>
          <a:chExt cx="0" cy="0"/>
        </a:xfrm>
      </p:grpSpPr>
      <p:sp>
        <p:nvSpPr>
          <p:cNvPr id="594" name="Google Shape;594;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595" name="Google Shape;595;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596" name="Google Shape;596;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97" name="Google Shape;597;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8" name="Google Shape;598;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99" name="Google Shape;599;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3" name="Shape 603"/>
        <p:cNvGrpSpPr/>
        <p:nvPr/>
      </p:nvGrpSpPr>
      <p:grpSpPr>
        <a:xfrm>
          <a:off x="0" y="0"/>
          <a:ext cx="0" cy="0"/>
          <a:chOff x="0" y="0"/>
          <a:chExt cx="0" cy="0"/>
        </a:xfrm>
      </p:grpSpPr>
      <p:sp>
        <p:nvSpPr>
          <p:cNvPr id="604" name="Google Shape;604;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5" name="Google Shape;605;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6" name="Google Shape;606;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7" name="Google Shape;607;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8" name="Google Shape;608;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09" name="Google Shape;609;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11" name="Google Shape;611;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5" name="Shape 615"/>
        <p:cNvGrpSpPr/>
        <p:nvPr/>
      </p:nvGrpSpPr>
      <p:grpSpPr>
        <a:xfrm>
          <a:off x="0" y="0"/>
          <a:ext cx="0" cy="0"/>
          <a:chOff x="0" y="0"/>
          <a:chExt cx="0" cy="0"/>
        </a:xfrm>
      </p:grpSpPr>
      <p:cxnSp>
        <p:nvCxnSpPr>
          <p:cNvPr id="616" name="Google Shape;616;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17" name="Google Shape;617;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18" name="Google Shape;618;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9" name="Google Shape;619;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0" name="Google Shape;620;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1" name="Google Shape;621;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2" name="Google Shape;622;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23" name="Google Shape;623;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4" name="Google Shape;624;p47"/>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 xml:space="preserve">205.d: Analyze trigonometric functions using different representations. </a:t>
            </a:r>
            <a:endParaRPr b="1" i="0" sz="1000" u="none" cap="none" strike="noStrike">
              <a:solidFill>
                <a:schemeClr val="dk1"/>
              </a:solidFill>
              <a:latin typeface="DM Sans"/>
              <a:ea typeface="DM Sans"/>
              <a:cs typeface="DM Sans"/>
              <a:sym typeface="DM Sans"/>
            </a:endParaRPr>
          </a:p>
        </p:txBody>
      </p:sp>
      <p:cxnSp>
        <p:nvCxnSpPr>
          <p:cNvPr id="625" name="Google Shape;625;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6" name="Google Shape;626;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27" name="Google Shape;627;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28" name="Google Shape;628;p47"/>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629" name="Google Shape;629;p47"/>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3" name="Shape 633"/>
        <p:cNvGrpSpPr/>
        <p:nvPr/>
      </p:nvGrpSpPr>
      <p:grpSpPr>
        <a:xfrm>
          <a:off x="0" y="0"/>
          <a:ext cx="0" cy="0"/>
          <a:chOff x="0" y="0"/>
          <a:chExt cx="0" cy="0"/>
        </a:xfrm>
      </p:grpSpPr>
      <p:cxnSp>
        <p:nvCxnSpPr>
          <p:cNvPr id="634" name="Google Shape;634;g35e44b0c93f_0_26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5" name="Google Shape;635;g35e44b0c93f_0_260"/>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6" name="Google Shape;636;g35e44b0c93f_0_260"/>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37" name="Google Shape;637;g35e44b0c93f_0_260"/>
          <p:cNvGraphicFramePr/>
          <p:nvPr/>
        </p:nvGraphicFramePr>
        <p:xfrm>
          <a:off x="1329888" y="1246550"/>
          <a:ext cx="3000000" cy="3000000"/>
        </p:xfrm>
        <a:graphic>
          <a:graphicData uri="http://schemas.openxmlformats.org/drawingml/2006/table">
            <a:tbl>
              <a:tblPr>
                <a:noFill/>
                <a:tableStyleId>{49C21CBA-1D15-44EC-B93A-727CAFDF640F}</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38" name="Google Shape;638;g35e44b0c93f_0_260"/>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39" name="Google Shape;639;g35e44b0c93f_0_260"/>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40" name="Google Shape;640;g35e44b0c93f_0_260"/>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41" name="Google Shape;641;g35e44b0c93f_0_260"/>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42" name="Google Shape;642;g35e44b0c93f_0_260"/>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43" name="Google Shape;643;g35e44b0c93f_0_260"/>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g35e44b0c93f_0_260"/>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g35e44b0c93f_0_260"/>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46" name="Google Shape;646;g35e44b0c93f_0_260"/>
          <p:cNvGraphicFramePr/>
          <p:nvPr/>
        </p:nvGraphicFramePr>
        <p:xfrm>
          <a:off x="5926900" y="2474950"/>
          <a:ext cx="3000000" cy="3000000"/>
        </p:xfrm>
        <a:graphic>
          <a:graphicData uri="http://schemas.openxmlformats.org/drawingml/2006/table">
            <a:tbl>
              <a:tblPr>
                <a:noFill/>
                <a:tableStyleId>{5679B74E-15D9-4D9E-BD28-8229052124AB}</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47" name="Google Shape;647;g35e44b0c93f_0_260"/>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g35e44b0c93f_0_260"/>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49" name="Google Shape;649;g35e44b0c93f_0_260"/>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53" name="Shape 653"/>
        <p:cNvGrpSpPr/>
        <p:nvPr/>
      </p:nvGrpSpPr>
      <p:grpSpPr>
        <a:xfrm>
          <a:off x="0" y="0"/>
          <a:ext cx="0" cy="0"/>
          <a:chOff x="0" y="0"/>
          <a:chExt cx="0" cy="0"/>
        </a:xfrm>
      </p:grpSpPr>
      <p:cxnSp>
        <p:nvCxnSpPr>
          <p:cNvPr id="654" name="Google Shape;654;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5" name="Google Shape;655;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56" name="Google Shape;656;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7" name="Google Shape;657;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58" name="Google Shape;658;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3" name="Shape 663"/>
        <p:cNvGrpSpPr/>
        <p:nvPr/>
      </p:nvGrpSpPr>
      <p:grpSpPr>
        <a:xfrm>
          <a:off x="0" y="0"/>
          <a:ext cx="0" cy="0"/>
          <a:chOff x="0" y="0"/>
          <a:chExt cx="0" cy="0"/>
        </a:xfrm>
      </p:grpSpPr>
      <p:cxnSp>
        <p:nvCxnSpPr>
          <p:cNvPr id="664" name="Google Shape;664;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5" name="Google Shape;665;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66" name="Google Shape;666;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7" name="Google Shape;667;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68" name="Google Shape;668;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3" name="Shape 673"/>
        <p:cNvGrpSpPr/>
        <p:nvPr/>
      </p:nvGrpSpPr>
      <p:grpSpPr>
        <a:xfrm>
          <a:off x="0" y="0"/>
          <a:ext cx="0" cy="0"/>
          <a:chOff x="0" y="0"/>
          <a:chExt cx="0" cy="0"/>
        </a:xfrm>
      </p:grpSpPr>
      <p:cxnSp>
        <p:nvCxnSpPr>
          <p:cNvPr id="674" name="Google Shape;674;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5" name="Google Shape;675;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76" name="Google Shape;676;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7" name="Google Shape;677;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78" name="Google Shape;678;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83" name="Shape 683"/>
        <p:cNvGrpSpPr/>
        <p:nvPr/>
      </p:nvGrpSpPr>
      <p:grpSpPr>
        <a:xfrm>
          <a:off x="0" y="0"/>
          <a:ext cx="0" cy="0"/>
          <a:chOff x="0" y="0"/>
          <a:chExt cx="0" cy="0"/>
        </a:xfrm>
      </p:grpSpPr>
      <p:cxnSp>
        <p:nvCxnSpPr>
          <p:cNvPr id="684" name="Google Shape;684;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85" name="Google Shape;685;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86" name="Google Shape;686;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87" name="Google Shape;687;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88" name="Google Shape;688;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93" name="Shape 693"/>
        <p:cNvGrpSpPr/>
        <p:nvPr/>
      </p:nvGrpSpPr>
      <p:grpSpPr>
        <a:xfrm>
          <a:off x="0" y="0"/>
          <a:ext cx="0" cy="0"/>
          <a:chOff x="0" y="0"/>
          <a:chExt cx="0" cy="0"/>
        </a:xfrm>
      </p:grpSpPr>
      <p:cxnSp>
        <p:nvCxnSpPr>
          <p:cNvPr id="694" name="Google Shape;694;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95" name="Google Shape;695;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96" name="Google Shape;696;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0" name="Shape 700"/>
        <p:cNvGrpSpPr/>
        <p:nvPr/>
      </p:nvGrpSpPr>
      <p:grpSpPr>
        <a:xfrm>
          <a:off x="0" y="0"/>
          <a:ext cx="0" cy="0"/>
          <a:chOff x="0" y="0"/>
          <a:chExt cx="0" cy="0"/>
        </a:xfrm>
      </p:grpSpPr>
      <p:cxnSp>
        <p:nvCxnSpPr>
          <p:cNvPr id="701" name="Google Shape;701;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02" name="Google Shape;702;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03" name="Google Shape;703;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M205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04" name="Google Shape;704;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