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5143500" cx="9144000"/>
  <p:notesSz cx="6858000" cy="9144000"/>
  <p:embeddedFontLst>
    <p:embeddedFont>
      <p:font typeface="IBM Plex Sans"/>
      <p:regular r:id="rId60"/>
      <p:bold r:id="rId61"/>
      <p:italic r:id="rId62"/>
      <p:boldItalic r:id="rId63"/>
    </p:embeddedFont>
    <p:embeddedFont>
      <p:font typeface="DM Sans Medium"/>
      <p:regular r:id="rId64"/>
      <p:bold r:id="rId65"/>
      <p:italic r:id="rId66"/>
      <p:boldItalic r:id="rId67"/>
    </p:embeddedFont>
    <p:embeddedFont>
      <p:font typeface="Proxima Nova"/>
      <p:regular r:id="rId68"/>
      <p:bold r:id="rId69"/>
      <p:italic r:id="rId70"/>
      <p:boldItalic r:id="rId71"/>
    </p:embeddedFont>
    <p:embeddedFont>
      <p:font typeface="Roboto"/>
      <p:regular r:id="rId72"/>
      <p:bold r:id="rId73"/>
      <p:italic r:id="rId74"/>
      <p:boldItalic r:id="rId75"/>
    </p:embeddedFont>
    <p:embeddedFont>
      <p:font typeface="DM Sans"/>
      <p:regular r:id="rId76"/>
      <p:bold r:id="rId77"/>
      <p:italic r:id="rId78"/>
      <p:boldItalic r:id="rId79"/>
    </p:embeddedFont>
    <p:embeddedFont>
      <p:font typeface="Nanum Myeongjo"/>
      <p:regular r:id="rId80"/>
      <p:bold r:id="rId81"/>
    </p:embeddedFont>
    <p:embeddedFont>
      <p:font typeface="Alfa Slab One"/>
      <p:regular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3" roundtripDataSignature="AMtx7miXHRoMetpWZcdHCjhoDMXbkwi9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B4A2C5-25D7-41DE-A842-2A9078497F25}">
  <a:tblStyle styleId="{DFB4A2C5-25D7-41DE-A842-2A9078497F2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F8BF7FF-D75C-4FAB-A506-774A6063B75F}"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Relationships xmlns="http://schemas.openxmlformats.org/package/2006/relationships"><Relationship Id="rId40" Type="http://schemas.openxmlformats.org/officeDocument/2006/relationships/slide" Target="slides/slide34.xml"/><Relationship Id="rId83" Type="http://customschemas.google.com/relationships/presentationmetadata" Target="meta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NanumMyeongjo-regular.fntdata"/><Relationship Id="rId82" Type="http://schemas.openxmlformats.org/officeDocument/2006/relationships/font" Target="fonts/AlfaSlabOne-regular.fntdata"/><Relationship Id="rId81" Type="http://schemas.openxmlformats.org/officeDocument/2006/relationships/font" Target="fonts/NanumMyeongjo-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Roboto-bold.fntdata"/><Relationship Id="rId72" Type="http://schemas.openxmlformats.org/officeDocument/2006/relationships/font" Target="fonts/Roboto-regular.fntdata"/><Relationship Id="rId31" Type="http://schemas.openxmlformats.org/officeDocument/2006/relationships/slide" Target="slides/slide25.xml"/><Relationship Id="rId75" Type="http://schemas.openxmlformats.org/officeDocument/2006/relationships/font" Target="fonts/Roboto-boldItalic.fntdata"/><Relationship Id="rId30" Type="http://schemas.openxmlformats.org/officeDocument/2006/relationships/slide" Target="slides/slide24.xml"/><Relationship Id="rId74" Type="http://schemas.openxmlformats.org/officeDocument/2006/relationships/font" Target="fonts/Roboto-italic.fntdata"/><Relationship Id="rId33" Type="http://schemas.openxmlformats.org/officeDocument/2006/relationships/slide" Target="slides/slide27.xml"/><Relationship Id="rId77" Type="http://schemas.openxmlformats.org/officeDocument/2006/relationships/font" Target="fonts/DMSans-bold.fntdata"/><Relationship Id="rId32" Type="http://schemas.openxmlformats.org/officeDocument/2006/relationships/slide" Target="slides/slide26.xml"/><Relationship Id="rId76" Type="http://schemas.openxmlformats.org/officeDocument/2006/relationships/font" Target="fonts/DMSans-regular.fntdata"/><Relationship Id="rId35" Type="http://schemas.openxmlformats.org/officeDocument/2006/relationships/slide" Target="slides/slide29.xml"/><Relationship Id="rId79" Type="http://schemas.openxmlformats.org/officeDocument/2006/relationships/font" Target="fonts/DMSans-boldItalic.fntdata"/><Relationship Id="rId34" Type="http://schemas.openxmlformats.org/officeDocument/2006/relationships/slide" Target="slides/slide28.xml"/><Relationship Id="rId78" Type="http://schemas.openxmlformats.org/officeDocument/2006/relationships/font" Target="fonts/DMSans-italic.fntdata"/><Relationship Id="rId71" Type="http://schemas.openxmlformats.org/officeDocument/2006/relationships/font" Target="fonts/ProximaNova-boldItalic.fntdata"/><Relationship Id="rId70" Type="http://schemas.openxmlformats.org/officeDocument/2006/relationships/font" Target="fonts/ProximaNova-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BMPlexSans-italic.fntdata"/><Relationship Id="rId61" Type="http://schemas.openxmlformats.org/officeDocument/2006/relationships/font" Target="fonts/IBMPlexSans-bold.fntdata"/><Relationship Id="rId20" Type="http://schemas.openxmlformats.org/officeDocument/2006/relationships/slide" Target="slides/slide14.xml"/><Relationship Id="rId64" Type="http://schemas.openxmlformats.org/officeDocument/2006/relationships/font" Target="fonts/DMSansMedium-regular.fntdata"/><Relationship Id="rId63" Type="http://schemas.openxmlformats.org/officeDocument/2006/relationships/font" Target="fonts/IBMPlexSans-boldItalic.fntdata"/><Relationship Id="rId22" Type="http://schemas.openxmlformats.org/officeDocument/2006/relationships/slide" Target="slides/slide16.xml"/><Relationship Id="rId66" Type="http://schemas.openxmlformats.org/officeDocument/2006/relationships/font" Target="fonts/DMSansMedium-italic.fntdata"/><Relationship Id="rId21" Type="http://schemas.openxmlformats.org/officeDocument/2006/relationships/slide" Target="slides/slide15.xml"/><Relationship Id="rId65" Type="http://schemas.openxmlformats.org/officeDocument/2006/relationships/font" Target="fonts/DMSansMedium-bold.fntdata"/><Relationship Id="rId24" Type="http://schemas.openxmlformats.org/officeDocument/2006/relationships/slide" Target="slides/slide18.xml"/><Relationship Id="rId68" Type="http://schemas.openxmlformats.org/officeDocument/2006/relationships/font" Target="fonts/ProximaNova-regular.fntdata"/><Relationship Id="rId23" Type="http://schemas.openxmlformats.org/officeDocument/2006/relationships/slide" Target="slides/slide17.xml"/><Relationship Id="rId67" Type="http://schemas.openxmlformats.org/officeDocument/2006/relationships/font" Target="fonts/DMSansMedium-boldItalic.fntdata"/><Relationship Id="rId60" Type="http://schemas.openxmlformats.org/officeDocument/2006/relationships/font" Target="fonts/IBMPlexSans-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ProximaNova-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BnYg7GrJTu5-SKzc0Sq8h3RyIxR1clhNebKPmEzgL1E/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BnYg7GrJTu5-SKzc0Sq8h3RyIxR1clhNebKPmEzgL1E/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this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4 and 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this quote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6-8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a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201.f: Build a function that models a relationship between two quantities.</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them over again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(November 2023): </a:t>
            </a:r>
            <a:r>
              <a:rPr lang="en" u="sng">
                <a:solidFill>
                  <a:schemeClr val="hlink"/>
                </a:solidFill>
                <a:hlinkClick r:id="rId2"/>
              </a:rPr>
              <a:t>https://www.nctm.org/Standards-and-Positions/Position-Statements/Ability-Labels_-Disrupting-%E2%80%9CHigh,%E2%80%9D-%E2%80%9CMedium,%E2%80%9D-and-%E2%80%9CLow%E2%80%9D-in-Mathematics-Education/</a:t>
            </a:r>
            <a:r>
              <a:rPr lang="en">
                <a:solidFill>
                  <a:schemeClr val="dk1"/>
                </a:solidFill>
              </a:rPr>
              <a:t xml:space="preserv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study student work associated with Task 1.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10-14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0" name="Google Shape;40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201.f: Build a function that models a relationship between two quantities.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23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set up what folks will do- next slide illustrate space to capture thinking.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We will focus our lens on the CPE displayed on the slide: </a:t>
            </a:r>
            <a:r>
              <a:rPr b="1" lang="en" sz="1000">
                <a:solidFill>
                  <a:schemeClr val="dk1"/>
                </a:solidFill>
                <a:latin typeface="DM Sans"/>
                <a:ea typeface="DM Sans"/>
                <a:cs typeface="DM Sans"/>
                <a:sym typeface="DM Sans"/>
              </a:rPr>
              <a:t>201.f: Build a function that models a relationship between two quantities.</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615dcb184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3615dcb184b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 xml:space="preserve">editable Google Slide Deck </a:t>
            </a:r>
            <a:r>
              <a:rPr lang="en">
                <a:solidFill>
                  <a:schemeClr val="dk1"/>
                </a:solidFill>
              </a:rPr>
              <a:t>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7" name="Google Shape;517;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through prompt and consider how students might approach this. Invite to try it out for themselves. Encourage participants to examine all parts of the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15-17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7" name="Google Shape;537;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 xml:space="preserve">201.d: Build new functions from existing functions.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them over again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3" name="Google Shape;573;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18-22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4" name="Google Shape;604;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 xml:space="preserve">CPE 201.d: Build new functions from existing functions.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set up what folks will do on the next slide.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We will focus our lens on the CPE displayed on the slide: </a:t>
            </a:r>
            <a:r>
              <a:rPr b="1" lang="en" sz="1000">
                <a:solidFill>
                  <a:schemeClr val="dk1"/>
                </a:solidFill>
                <a:latin typeface="DM Sans"/>
                <a:ea typeface="DM Sans"/>
                <a:cs typeface="DM Sans"/>
                <a:sym typeface="DM Sans"/>
              </a:rPr>
              <a:t>201.d: Build new functions from existing functions.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615dcb184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4" name="Google Shape;634;g3615dcb184b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 xml:space="preserve">editable Google Slide Deck </a:t>
            </a:r>
            <a:r>
              <a:rPr lang="en">
                <a:solidFill>
                  <a:schemeClr val="dk1"/>
                </a:solidFill>
              </a:rPr>
              <a:t>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4" name="Google Shape;654;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4" name="Google Shape;664;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6" name="Google Shape;68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6" name="Google Shape;69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3" name="Google Shape;703;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2.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BnYg7GrJTu5-SKzc0Sq8h3RyIxR1clhNebKPmEzgL1E/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6.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www.pdonovanlaw.com/speeding-tickets/speeding-ticket-faq/" TargetMode="Externa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www.pdonovanlaw.com/speeding-tickets/speeding-ticket-faq/" TargetMode="Externa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www.pdonovanlaw.com/speeding-tickets/speeding-ticket-faq/" TargetMode="Externa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10.jpg"/></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10.jpg"/></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10.jpg"/></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6.png"/></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2.png"/></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3.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3.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3.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5.jpg"/></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5.jpg"/></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5.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5.jpg"/></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4.jpg"/></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17.png"/><Relationship Id="rId4" Type="http://schemas.openxmlformats.org/officeDocument/2006/relationships/image" Target="../media/image18.png"/></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069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rgbClr val="83FF36"/>
                </a:solidFill>
                <a:latin typeface="Nanum Myeongjo"/>
                <a:ea typeface="Nanum Myeongjo"/>
                <a:cs typeface="Nanum Myeongjo"/>
                <a:sym typeface="Nanum Myeongjo"/>
              </a:rPr>
              <a:t xml:space="preserve">  </a:t>
            </a:r>
            <a:r>
              <a:rPr b="0" i="0" lang="en"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M201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2283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Write your 6 word math story. Get ready to share!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M201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M201 Function Concepts</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413600"/>
            <a:ext cx="3728400" cy="23580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Understand that a function from one set (called the domain) to another set (called the range) assigns to each element of the domain exactly one element of the range. If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 xml:space="preserve"> is a function and </a:t>
            </a:r>
            <a:r>
              <a:rPr b="0" i="1" lang="en" sz="900" u="none" cap="none" strike="noStrike">
                <a:solidFill>
                  <a:schemeClr val="dk1"/>
                </a:solidFill>
                <a:latin typeface="DM Sans"/>
                <a:ea typeface="DM Sans"/>
                <a:cs typeface="DM Sans"/>
                <a:sym typeface="DM Sans"/>
              </a:rPr>
              <a:t xml:space="preserve">x </a:t>
            </a:r>
            <a:r>
              <a:rPr b="0" i="0" lang="en" sz="900" u="none" cap="none" strike="noStrike">
                <a:solidFill>
                  <a:schemeClr val="dk1"/>
                </a:solidFill>
                <a:latin typeface="DM Sans"/>
                <a:ea typeface="DM Sans"/>
                <a:cs typeface="DM Sans"/>
                <a:sym typeface="DM Sans"/>
              </a:rPr>
              <a:t xml:space="preserve">is an element of its domain, then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x</a:t>
            </a:r>
            <a:r>
              <a:rPr b="0" i="0" lang="en" sz="900" u="none" cap="none" strike="noStrike">
                <a:solidFill>
                  <a:schemeClr val="dk1"/>
                </a:solidFill>
                <a:latin typeface="DM Sans"/>
                <a:ea typeface="DM Sans"/>
                <a:cs typeface="DM Sans"/>
                <a:sym typeface="DM Sans"/>
              </a:rPr>
              <a:t xml:space="preserve">) denotes the output of </a:t>
            </a:r>
            <a:r>
              <a:rPr b="0" i="1" lang="en" sz="900" u="none" cap="none" strike="noStrike">
                <a:solidFill>
                  <a:schemeClr val="dk1"/>
                </a:solidFill>
                <a:latin typeface="DM Sans"/>
                <a:ea typeface="DM Sans"/>
                <a:cs typeface="DM Sans"/>
                <a:sym typeface="DM Sans"/>
              </a:rPr>
              <a:t xml:space="preserve">f </a:t>
            </a:r>
            <a:r>
              <a:rPr b="0" i="0" lang="en" sz="900" u="none" cap="none" strike="noStrike">
                <a:solidFill>
                  <a:schemeClr val="dk1"/>
                </a:solidFill>
                <a:latin typeface="DM Sans"/>
                <a:ea typeface="DM Sans"/>
                <a:cs typeface="DM Sans"/>
                <a:sym typeface="DM Sans"/>
              </a:rPr>
              <a:t xml:space="preserve">corresponding to the input </a:t>
            </a:r>
            <a:r>
              <a:rPr b="0" i="1" lang="en" sz="900" u="none" cap="none" strike="noStrike">
                <a:solidFill>
                  <a:schemeClr val="dk1"/>
                </a:solidFill>
                <a:latin typeface="DM Sans"/>
                <a:ea typeface="DM Sans"/>
                <a:cs typeface="DM Sans"/>
                <a:sym typeface="DM Sans"/>
              </a:rPr>
              <a:t>x</a:t>
            </a:r>
            <a:r>
              <a:rPr b="0" i="0" lang="en" sz="900" u="none" cap="none" strike="noStrike">
                <a:solidFill>
                  <a:schemeClr val="dk1"/>
                </a:solidFill>
                <a:latin typeface="DM Sans"/>
                <a:ea typeface="DM Sans"/>
                <a:cs typeface="DM Sans"/>
                <a:sym typeface="DM Sans"/>
              </a:rPr>
              <a:t xml:space="preserve">. The graph of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 xml:space="preserve"> is the graph of the equation </a:t>
            </a:r>
            <a:r>
              <a:rPr b="0" i="1" lang="en" sz="900" u="none" cap="none" strike="noStrike">
                <a:solidFill>
                  <a:schemeClr val="dk1"/>
                </a:solidFill>
                <a:latin typeface="DM Sans"/>
                <a:ea typeface="DM Sans"/>
                <a:cs typeface="DM Sans"/>
                <a:sym typeface="DM Sans"/>
              </a:rPr>
              <a:t>y</a:t>
            </a:r>
            <a:r>
              <a:rPr b="0" i="0" lang="en" sz="900" u="none" cap="none" strike="noStrike">
                <a:solidFill>
                  <a:schemeClr val="dk1"/>
                </a:solidFill>
                <a:latin typeface="DM Sans"/>
                <a:ea typeface="DM Sans"/>
                <a:cs typeface="DM Sans"/>
                <a:sym typeface="DM Sans"/>
              </a:rPr>
              <a:t xml:space="preserve">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x</a:t>
            </a:r>
            <a:r>
              <a:rPr b="0" i="0" lang="en" sz="900" u="none" cap="none" strike="noStrike">
                <a:solidFill>
                  <a:schemeClr val="dk1"/>
                </a:solidFill>
                <a:latin typeface="DM Sans"/>
                <a:ea typeface="DM Sans"/>
                <a:cs typeface="DM Sans"/>
                <a:sym typeface="DM Sans"/>
              </a:rPr>
              <a: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Use function notation, evaluate functions for inputs in their domains, and interpret statements that use function notation in terms of a context.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700"/>
              <a:buFont typeface="DM Sans"/>
              <a:buAutoNum type="arabicPeriod"/>
            </a:pPr>
            <a:r>
              <a:rPr b="0" i="0" lang="en" sz="900" u="none" cap="none" strike="noStrike">
                <a:solidFill>
                  <a:schemeClr val="dk1"/>
                </a:solidFill>
                <a:latin typeface="DM Sans"/>
                <a:ea typeface="DM Sans"/>
                <a:cs typeface="DM Sans"/>
                <a:sym typeface="DM Sans"/>
              </a:rPr>
              <a:t>Recognize that sequences are functions, sometimes defined recursively, whose domain is a subset of the integers. For example, the Fibonacci sequence is defined recursively by</a:t>
            </a:r>
            <a:r>
              <a:rPr b="0" i="1" lang="en" sz="900" u="none" cap="none" strike="noStrike">
                <a:solidFill>
                  <a:schemeClr val="dk1"/>
                </a:solidFill>
                <a:latin typeface="DM Sans"/>
                <a:ea typeface="DM Sans"/>
                <a:cs typeface="DM Sans"/>
                <a:sym typeface="DM Sans"/>
              </a:rPr>
              <a:t xml:space="preserve"> f</a:t>
            </a:r>
            <a:r>
              <a:rPr b="0" i="0" lang="en" sz="900" u="none" cap="none" strike="noStrike">
                <a:solidFill>
                  <a:schemeClr val="dk1"/>
                </a:solidFill>
                <a:latin typeface="DM Sans"/>
                <a:ea typeface="DM Sans"/>
                <a:cs typeface="DM Sans"/>
                <a:sym typeface="DM Sans"/>
              </a:rPr>
              <a:t xml:space="preserve">(0)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 xml:space="preserve">(1) = 1,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 xml:space="preserve">n </a:t>
            </a:r>
            <a:r>
              <a:rPr b="0" i="0" lang="en" sz="900" u="none" cap="none" strike="noStrike">
                <a:solidFill>
                  <a:schemeClr val="dk1"/>
                </a:solidFill>
                <a:latin typeface="DM Sans"/>
                <a:ea typeface="DM Sans"/>
                <a:cs typeface="DM Sans"/>
                <a:sym typeface="DM Sans"/>
              </a:rPr>
              <a:t xml:space="preserve">+1)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n</a:t>
            </a:r>
            <a:r>
              <a:rPr b="0" i="0" lang="en" sz="900" u="none" cap="none" strike="noStrike">
                <a:solidFill>
                  <a:schemeClr val="dk1"/>
                </a:solidFill>
                <a:latin typeface="DM Sans"/>
                <a:ea typeface="DM Sans"/>
                <a:cs typeface="DM Sans"/>
                <a:sym typeface="DM Sans"/>
              </a:rPr>
              <a:t xml:space="preserve">)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 xml:space="preserve">n </a:t>
            </a:r>
            <a:r>
              <a:rPr b="0" i="0" lang="en" sz="900" u="none" cap="none" strike="noStrike">
                <a:solidFill>
                  <a:schemeClr val="dk1"/>
                </a:solidFill>
                <a:latin typeface="DM Sans"/>
                <a:ea typeface="DM Sans"/>
                <a:cs typeface="DM Sans"/>
                <a:sym typeface="DM Sans"/>
              </a:rPr>
              <a:t xml:space="preserve">- 1) for </a:t>
            </a:r>
            <a:r>
              <a:rPr b="0" i="1" lang="en" sz="900" u="none" cap="none" strike="noStrike">
                <a:solidFill>
                  <a:schemeClr val="dk1"/>
                </a:solidFill>
                <a:latin typeface="DM Sans"/>
                <a:ea typeface="DM Sans"/>
                <a:cs typeface="DM Sans"/>
                <a:sym typeface="DM Sans"/>
              </a:rPr>
              <a:t>n</a:t>
            </a:r>
            <a:r>
              <a:rPr b="0" i="0" lang="en" sz="900" u="none" cap="none" strike="noStrike">
                <a:solidFill>
                  <a:schemeClr val="dk1"/>
                </a:solidFill>
                <a:latin typeface="DM Sans"/>
                <a:ea typeface="DM Sans"/>
                <a:cs typeface="DM Sans"/>
                <a:sym typeface="DM Sans"/>
              </a:rPr>
              <a:t xml:space="preserve"> ≥ 1.</a:t>
            </a:r>
            <a:r>
              <a:rPr b="0" i="0" lang="en" sz="900" u="none" cap="none" strike="noStrike">
                <a:solidFill>
                  <a:srgbClr val="434343"/>
                </a:solidFill>
                <a:latin typeface="DM Sans"/>
                <a:ea typeface="DM Sans"/>
                <a:cs typeface="DM Sans"/>
                <a:sym typeface="DM Sans"/>
              </a:rPr>
              <a:t xml:space="preserve"> </a:t>
            </a:r>
            <a:endParaRPr b="0" i="0" sz="7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Functions</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1996025"/>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the concept of a function and use function notation</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74775" y="751625"/>
            <a:ext cx="3402000" cy="26874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900"/>
              <a:buFont typeface="Arial"/>
              <a:buNone/>
            </a:pPr>
            <a:r>
              <a:rPr b="0" i="0" lang="en" sz="900" u="none" cap="none" strike="noStrike">
                <a:solidFill>
                  <a:schemeClr val="dk1"/>
                </a:solidFill>
                <a:latin typeface="DM Sans"/>
                <a:ea typeface="DM Sans"/>
                <a:cs typeface="DM Sans"/>
                <a:sym typeface="DM Sans"/>
              </a:rPr>
              <a:t>7. Graph functions expressed symbolically and show key features of the graph, by hand in simple cases and using technology for more complicated cases.★</a:t>
            </a:r>
            <a:endParaRPr b="0" i="0" sz="900" u="none" cap="none" strike="noStrike">
              <a:solidFill>
                <a:schemeClr val="dk1"/>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linear and quadratic functions and show intercepts, maxima, and minima.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square root, cube root, and piecewise-defined functions, including step functions and absolute value functions.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polynomial functions, identifying zeros when suitable factorizations are available, and showing end behavior.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 Graph rational functions, identifying zeros and asymptotes when suitable factorizations are available, and showing end behavior.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exponential and logarithmic functions, showing intercepts and end behavior, and trigonometric functions, showing period, midline, and amplitude. </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Analyze functions using different representations</a:t>
            </a:r>
            <a:endParaRPr b="1" i="0" sz="1100" u="none" cap="none" strike="noStrike">
              <a:solidFill>
                <a:srgbClr val="000000"/>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20" name="Google Shape;220;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1" name="Google Shape;221;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23" name="Google Shape;223;p9"/>
          <p:cNvSpPr txBox="1"/>
          <p:nvPr/>
        </p:nvSpPr>
        <p:spPr>
          <a:xfrm>
            <a:off x="615900" y="2413600"/>
            <a:ext cx="3728400" cy="23580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Understand that a function from one set (called the domain) to another set (called the range) assigns to each element of the domain exactly one element of the range. If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 xml:space="preserve"> is a function and </a:t>
            </a:r>
            <a:r>
              <a:rPr b="0" i="1" lang="en" sz="900" u="none" cap="none" strike="noStrike">
                <a:solidFill>
                  <a:schemeClr val="dk1"/>
                </a:solidFill>
                <a:latin typeface="DM Sans"/>
                <a:ea typeface="DM Sans"/>
                <a:cs typeface="DM Sans"/>
                <a:sym typeface="DM Sans"/>
              </a:rPr>
              <a:t xml:space="preserve">x </a:t>
            </a:r>
            <a:r>
              <a:rPr b="0" i="0" lang="en" sz="900" u="none" cap="none" strike="noStrike">
                <a:solidFill>
                  <a:schemeClr val="dk1"/>
                </a:solidFill>
                <a:latin typeface="DM Sans"/>
                <a:ea typeface="DM Sans"/>
                <a:cs typeface="DM Sans"/>
                <a:sym typeface="DM Sans"/>
              </a:rPr>
              <a:t xml:space="preserve">is an element of its domain, then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x</a:t>
            </a:r>
            <a:r>
              <a:rPr b="0" i="0" lang="en" sz="900" u="none" cap="none" strike="noStrike">
                <a:solidFill>
                  <a:schemeClr val="dk1"/>
                </a:solidFill>
                <a:latin typeface="DM Sans"/>
                <a:ea typeface="DM Sans"/>
                <a:cs typeface="DM Sans"/>
                <a:sym typeface="DM Sans"/>
              </a:rPr>
              <a:t xml:space="preserve">) denotes the output of </a:t>
            </a:r>
            <a:r>
              <a:rPr b="0" i="1" lang="en" sz="900" u="none" cap="none" strike="noStrike">
                <a:solidFill>
                  <a:schemeClr val="dk1"/>
                </a:solidFill>
                <a:latin typeface="DM Sans"/>
                <a:ea typeface="DM Sans"/>
                <a:cs typeface="DM Sans"/>
                <a:sym typeface="DM Sans"/>
              </a:rPr>
              <a:t xml:space="preserve">f </a:t>
            </a:r>
            <a:r>
              <a:rPr b="0" i="0" lang="en" sz="900" u="none" cap="none" strike="noStrike">
                <a:solidFill>
                  <a:schemeClr val="dk1"/>
                </a:solidFill>
                <a:latin typeface="DM Sans"/>
                <a:ea typeface="DM Sans"/>
                <a:cs typeface="DM Sans"/>
                <a:sym typeface="DM Sans"/>
              </a:rPr>
              <a:t xml:space="preserve">corresponding to the input </a:t>
            </a:r>
            <a:r>
              <a:rPr b="0" i="1" lang="en" sz="900" u="none" cap="none" strike="noStrike">
                <a:solidFill>
                  <a:schemeClr val="dk1"/>
                </a:solidFill>
                <a:latin typeface="DM Sans"/>
                <a:ea typeface="DM Sans"/>
                <a:cs typeface="DM Sans"/>
                <a:sym typeface="DM Sans"/>
              </a:rPr>
              <a:t>x</a:t>
            </a:r>
            <a:r>
              <a:rPr b="0" i="0" lang="en" sz="900" u="none" cap="none" strike="noStrike">
                <a:solidFill>
                  <a:schemeClr val="dk1"/>
                </a:solidFill>
                <a:latin typeface="DM Sans"/>
                <a:ea typeface="DM Sans"/>
                <a:cs typeface="DM Sans"/>
                <a:sym typeface="DM Sans"/>
              </a:rPr>
              <a:t xml:space="preserve">. The graph of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 xml:space="preserve"> is the graph of the equation </a:t>
            </a:r>
            <a:r>
              <a:rPr b="0" i="1" lang="en" sz="900" u="none" cap="none" strike="noStrike">
                <a:solidFill>
                  <a:schemeClr val="dk1"/>
                </a:solidFill>
                <a:latin typeface="DM Sans"/>
                <a:ea typeface="DM Sans"/>
                <a:cs typeface="DM Sans"/>
                <a:sym typeface="DM Sans"/>
              </a:rPr>
              <a:t>y</a:t>
            </a:r>
            <a:r>
              <a:rPr b="0" i="0" lang="en" sz="900" u="none" cap="none" strike="noStrike">
                <a:solidFill>
                  <a:schemeClr val="dk1"/>
                </a:solidFill>
                <a:latin typeface="DM Sans"/>
                <a:ea typeface="DM Sans"/>
                <a:cs typeface="DM Sans"/>
                <a:sym typeface="DM Sans"/>
              </a:rPr>
              <a:t xml:space="preserve">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x</a:t>
            </a:r>
            <a:r>
              <a:rPr b="0" i="0" lang="en" sz="900" u="none" cap="none" strike="noStrike">
                <a:solidFill>
                  <a:schemeClr val="dk1"/>
                </a:solidFill>
                <a:latin typeface="DM Sans"/>
                <a:ea typeface="DM Sans"/>
                <a:cs typeface="DM Sans"/>
                <a:sym typeface="DM Sans"/>
              </a:rPr>
              <a: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Use function notation, evaluate functions for inputs in their domains, and interpret statements that use function notation in terms of a context.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700"/>
              <a:buFont typeface="DM Sans"/>
              <a:buAutoNum type="arabicPeriod"/>
            </a:pPr>
            <a:r>
              <a:rPr b="0" i="0" lang="en" sz="900" u="none" cap="none" strike="noStrike">
                <a:solidFill>
                  <a:schemeClr val="dk1"/>
                </a:solidFill>
                <a:latin typeface="DM Sans"/>
                <a:ea typeface="DM Sans"/>
                <a:cs typeface="DM Sans"/>
                <a:sym typeface="DM Sans"/>
              </a:rPr>
              <a:t>Recognize that sequences are functions, sometimes defined recursively, whose domain is a subset of the integers. For example, the Fibonacci sequence is defined recursively by</a:t>
            </a:r>
            <a:r>
              <a:rPr b="0" i="1" lang="en" sz="900" u="none" cap="none" strike="noStrike">
                <a:solidFill>
                  <a:schemeClr val="dk1"/>
                </a:solidFill>
                <a:latin typeface="DM Sans"/>
                <a:ea typeface="DM Sans"/>
                <a:cs typeface="DM Sans"/>
                <a:sym typeface="DM Sans"/>
              </a:rPr>
              <a:t xml:space="preserve"> f</a:t>
            </a:r>
            <a:r>
              <a:rPr b="0" i="0" lang="en" sz="900" u="none" cap="none" strike="noStrike">
                <a:solidFill>
                  <a:schemeClr val="dk1"/>
                </a:solidFill>
                <a:latin typeface="DM Sans"/>
                <a:ea typeface="DM Sans"/>
                <a:cs typeface="DM Sans"/>
                <a:sym typeface="DM Sans"/>
              </a:rPr>
              <a:t xml:space="preserve">(0)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 xml:space="preserve">(1) = 1,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 xml:space="preserve">n </a:t>
            </a:r>
            <a:r>
              <a:rPr b="0" i="0" lang="en" sz="900" u="none" cap="none" strike="noStrike">
                <a:solidFill>
                  <a:schemeClr val="dk1"/>
                </a:solidFill>
                <a:latin typeface="DM Sans"/>
                <a:ea typeface="DM Sans"/>
                <a:cs typeface="DM Sans"/>
                <a:sym typeface="DM Sans"/>
              </a:rPr>
              <a:t xml:space="preserve">+1)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n</a:t>
            </a:r>
            <a:r>
              <a:rPr b="0" i="0" lang="en" sz="900" u="none" cap="none" strike="noStrike">
                <a:solidFill>
                  <a:schemeClr val="dk1"/>
                </a:solidFill>
                <a:latin typeface="DM Sans"/>
                <a:ea typeface="DM Sans"/>
                <a:cs typeface="DM Sans"/>
                <a:sym typeface="DM Sans"/>
              </a:rPr>
              <a:t xml:space="preserve">) + </a:t>
            </a:r>
            <a:r>
              <a:rPr b="0" i="1" lang="en" sz="900" u="none" cap="none" strike="noStrike">
                <a:solidFill>
                  <a:schemeClr val="dk1"/>
                </a:solidFill>
                <a:latin typeface="DM Sans"/>
                <a:ea typeface="DM Sans"/>
                <a:cs typeface="DM Sans"/>
                <a:sym typeface="DM Sans"/>
              </a:rPr>
              <a:t>f</a:t>
            </a:r>
            <a:r>
              <a:rPr b="0" i="0" lang="en" sz="900" u="none" cap="none" strike="noStrike">
                <a:solidFill>
                  <a:schemeClr val="dk1"/>
                </a:solidFill>
                <a:latin typeface="DM Sans"/>
                <a:ea typeface="DM Sans"/>
                <a:cs typeface="DM Sans"/>
                <a:sym typeface="DM Sans"/>
              </a:rPr>
              <a:t>(</a:t>
            </a:r>
            <a:r>
              <a:rPr b="0" i="1" lang="en" sz="900" u="none" cap="none" strike="noStrike">
                <a:solidFill>
                  <a:schemeClr val="dk1"/>
                </a:solidFill>
                <a:latin typeface="DM Sans"/>
                <a:ea typeface="DM Sans"/>
                <a:cs typeface="DM Sans"/>
                <a:sym typeface="DM Sans"/>
              </a:rPr>
              <a:t xml:space="preserve">n </a:t>
            </a:r>
            <a:r>
              <a:rPr b="0" i="0" lang="en" sz="900" u="none" cap="none" strike="noStrike">
                <a:solidFill>
                  <a:schemeClr val="dk1"/>
                </a:solidFill>
                <a:latin typeface="DM Sans"/>
                <a:ea typeface="DM Sans"/>
                <a:cs typeface="DM Sans"/>
                <a:sym typeface="DM Sans"/>
              </a:rPr>
              <a:t xml:space="preserve">- 1) for </a:t>
            </a:r>
            <a:r>
              <a:rPr b="0" i="1" lang="en" sz="900" u="none" cap="none" strike="noStrike">
                <a:solidFill>
                  <a:schemeClr val="dk1"/>
                </a:solidFill>
                <a:latin typeface="DM Sans"/>
                <a:ea typeface="DM Sans"/>
                <a:cs typeface="DM Sans"/>
                <a:sym typeface="DM Sans"/>
              </a:rPr>
              <a:t>n</a:t>
            </a:r>
            <a:r>
              <a:rPr b="0" i="0" lang="en" sz="900" u="none" cap="none" strike="noStrike">
                <a:solidFill>
                  <a:schemeClr val="dk1"/>
                </a:solidFill>
                <a:latin typeface="DM Sans"/>
                <a:ea typeface="DM Sans"/>
                <a:cs typeface="DM Sans"/>
                <a:sym typeface="DM Sans"/>
              </a:rPr>
              <a:t xml:space="preserve"> ≥ 1.</a:t>
            </a:r>
            <a:r>
              <a:rPr b="0" i="0" lang="en" sz="900" u="none" cap="none" strike="noStrike">
                <a:solidFill>
                  <a:srgbClr val="434343"/>
                </a:solidFill>
                <a:latin typeface="DM Sans"/>
                <a:ea typeface="DM Sans"/>
                <a:cs typeface="DM Sans"/>
                <a:sym typeface="DM Sans"/>
              </a:rPr>
              <a:t xml:space="preserve"> </a:t>
            </a:r>
            <a:endParaRPr b="0" i="0" sz="700" u="none" cap="none" strike="noStrike">
              <a:solidFill>
                <a:schemeClr val="dk1"/>
              </a:solidFill>
              <a:latin typeface="DM Sans"/>
              <a:ea typeface="DM Sans"/>
              <a:cs typeface="DM Sans"/>
              <a:sym typeface="DM Sans"/>
            </a:endParaRPr>
          </a:p>
        </p:txBody>
      </p:sp>
      <p:sp>
        <p:nvSpPr>
          <p:cNvPr id="224" name="Google Shape;224;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Functions</a:t>
            </a:r>
            <a:endParaRPr b="1" i="0" sz="1400" u="none" cap="none" strike="noStrike">
              <a:solidFill>
                <a:srgbClr val="000000"/>
              </a:solidFill>
              <a:latin typeface="DM Sans"/>
              <a:ea typeface="DM Sans"/>
              <a:cs typeface="DM Sans"/>
              <a:sym typeface="DM Sans"/>
            </a:endParaRPr>
          </a:p>
        </p:txBody>
      </p:sp>
      <p:sp>
        <p:nvSpPr>
          <p:cNvPr id="225" name="Google Shape;225;p9"/>
          <p:cNvSpPr txBox="1"/>
          <p:nvPr/>
        </p:nvSpPr>
        <p:spPr>
          <a:xfrm>
            <a:off x="615900" y="1996025"/>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the concept of a function and use function notation</a:t>
            </a:r>
            <a:endParaRPr b="1" i="0" sz="1100" u="none" cap="none" strike="noStrike">
              <a:solidFill>
                <a:srgbClr val="000000"/>
              </a:solidFill>
              <a:latin typeface="DM Sans"/>
              <a:ea typeface="DM Sans"/>
              <a:cs typeface="DM Sans"/>
              <a:sym typeface="DM Sans"/>
            </a:endParaRPr>
          </a:p>
        </p:txBody>
      </p:sp>
      <p:sp>
        <p:nvSpPr>
          <p:cNvPr id="226" name="Google Shape;226;p9"/>
          <p:cNvSpPr txBox="1"/>
          <p:nvPr/>
        </p:nvSpPr>
        <p:spPr>
          <a:xfrm>
            <a:off x="5174775" y="751625"/>
            <a:ext cx="3402000" cy="26874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900"/>
              <a:buFont typeface="Arial"/>
              <a:buNone/>
            </a:pPr>
            <a:r>
              <a:rPr b="0" i="0" lang="en" sz="900" u="none" cap="none" strike="noStrike">
                <a:solidFill>
                  <a:schemeClr val="dk1"/>
                </a:solidFill>
                <a:latin typeface="DM Sans"/>
                <a:ea typeface="DM Sans"/>
                <a:cs typeface="DM Sans"/>
                <a:sym typeface="DM Sans"/>
              </a:rPr>
              <a:t>7. Graph functions expressed symbolically and show key features of the graph, by hand in simple cases and using technology for more complicated cases.★</a:t>
            </a:r>
            <a:endParaRPr b="0" i="0" sz="900" u="none" cap="none" strike="noStrike">
              <a:solidFill>
                <a:schemeClr val="dk1"/>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linear and quadratic functions and show intercepts, maxima, and minima.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square root, cube root, and piecewise-defined functions, including step functions and absolute value functions.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polynomial functions, identifying zeros when suitable factorizations are available, and showing end behavior.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 Graph rational functions, identifying zeros and asymptotes when suitable factorizations are available, and showing end behavior. 	 </a:t>
            </a:r>
            <a:endParaRPr b="0" i="0" sz="900" u="none" cap="none" strike="noStrike">
              <a:solidFill>
                <a:srgbClr val="434343"/>
              </a:solidFill>
              <a:latin typeface="DM Sans"/>
              <a:ea typeface="DM Sans"/>
              <a:cs typeface="DM Sans"/>
              <a:sym typeface="DM Sans"/>
            </a:endParaRPr>
          </a:p>
          <a:p>
            <a:pPr indent="-171450" lvl="1" marL="3429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 xml:space="preserve">Graph exponential and logarithmic functions, showing intercepts and end behavior, and trigonometric functions, showing period, midline, and amplitude. </a:t>
            </a:r>
            <a:endParaRPr b="0" i="0" sz="900" u="none" cap="none" strike="noStrike">
              <a:solidFill>
                <a:schemeClr val="dk1"/>
              </a:solidFill>
              <a:latin typeface="DM Sans"/>
              <a:ea typeface="DM Sans"/>
              <a:cs typeface="DM Sans"/>
              <a:sym typeface="DM Sans"/>
            </a:endParaRPr>
          </a:p>
        </p:txBody>
      </p:sp>
      <p:sp>
        <p:nvSpPr>
          <p:cNvPr id="227" name="Google Shape;227;p9"/>
          <p:cNvSpPr txBox="1"/>
          <p:nvPr/>
        </p:nvSpPr>
        <p:spPr>
          <a:xfrm>
            <a:off x="5174775" y="3034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Analyze functions using different representations</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57567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M201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311700" y="1057150"/>
          <a:ext cx="3000000" cy="3000000"/>
        </p:xfrm>
        <a:graphic>
          <a:graphicData uri="http://schemas.openxmlformats.org/drawingml/2006/table">
            <a:tbl>
              <a:tblPr>
                <a:noFill/>
                <a:tableStyleId>{DFB4A2C5-25D7-41DE-A842-2A9078497F25}</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Understand the concept of a function and use function notation.</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Graph functions expressed symbolically and show key features of the graph, by hand in simple cases and using technology for more complicated cases.</a:t>
                      </a:r>
                      <a:endParaRPr sz="9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Write a function defined by an expression in different but equivalent forms to reveal and explain different properties of the function.</a:t>
                      </a:r>
                      <a:endParaRPr sz="9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Build new functions from existing functions.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Compare properties of two functions each represented in a different way (algebraically, graphically, numerically in tables, or by verbal descriptions).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Build a function that models a relationship between two quantities.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sp>
        <p:nvSpPr>
          <p:cNvPr id="240" name="Google Shape;240;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M201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2" name="Google Shape;242;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3" name="Google Shape;243;p11"/>
          <p:cNvGraphicFramePr/>
          <p:nvPr/>
        </p:nvGraphicFramePr>
        <p:xfrm>
          <a:off x="311700" y="1057150"/>
          <a:ext cx="3000000" cy="3000000"/>
        </p:xfrm>
        <a:graphic>
          <a:graphicData uri="http://schemas.openxmlformats.org/drawingml/2006/table">
            <a:tbl>
              <a:tblPr>
                <a:noFill/>
                <a:tableStyleId>{DFB4A2C5-25D7-41DE-A842-2A9078497F25}</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Understand the concept of a function and use function notation.</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Graph functions expressed symbolically and show key features of the graph, by hand in simple cases and using technology for more complicated cases.</a:t>
                      </a:r>
                      <a:endParaRPr sz="9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Write a function defined by an expression in different but equivalent forms to reveal and explain different properties of the function.</a:t>
                      </a:r>
                      <a:endParaRPr sz="9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Build new functions from existing functions.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Compare properties of two functions each represented in a different way (algebraically, graphically, numerically in tables, or by verbal descriptions).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201.f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Build a function that models a relationship between two quantities.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244" name="Google Shape;244;p11"/>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9"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1" name="Google Shape;25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2" name="Google Shape;252;p13"/>
          <p:cNvSpPr txBox="1"/>
          <p:nvPr/>
        </p:nvSpPr>
        <p:spPr>
          <a:xfrm>
            <a:off x="615900" y="1141350"/>
            <a:ext cx="60762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Graphs of Power Functions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Transforming the Graph of a Function</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Graphs of Power Functions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Transforming the Graph of a Function</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7" name="Shape 277"/>
        <p:cNvGrpSpPr/>
        <p:nvPr/>
      </p:nvGrpSpPr>
      <p:grpSpPr>
        <a:xfrm>
          <a:off x="0" y="0"/>
          <a:ext cx="0" cy="0"/>
          <a:chOff x="0" y="0"/>
          <a:chExt cx="0" cy="0"/>
        </a:xfrm>
      </p:grpSpPr>
      <p:cxnSp>
        <p:nvCxnSpPr>
          <p:cNvPr id="278" name="Google Shape;278;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79" name="Google Shape;279;p16"/>
          <p:cNvSpPr txBox="1"/>
          <p:nvPr/>
        </p:nvSpPr>
        <p:spPr>
          <a:xfrm>
            <a:off x="3096450" y="993625"/>
            <a:ext cx="5744400" cy="4098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900" u="none" cap="none" strike="noStrike">
                <a:solidFill>
                  <a:srgbClr val="202728"/>
                </a:solidFill>
                <a:latin typeface="DM Sans"/>
                <a:ea typeface="DM Sans"/>
                <a:cs typeface="DM Sans"/>
                <a:sym typeface="DM Sans"/>
              </a:rPr>
              <a:t>Source: https://justequations.org/resource/branching-out-designing-high-school-math-pathways-for-equity</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280" name="Google Shape;280;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4" name="Shape 284"/>
        <p:cNvGrpSpPr/>
        <p:nvPr/>
      </p:nvGrpSpPr>
      <p:grpSpPr>
        <a:xfrm>
          <a:off x="0" y="0"/>
          <a:ext cx="0" cy="0"/>
          <a:chOff x="0" y="0"/>
          <a:chExt cx="0" cy="0"/>
        </a:xfrm>
      </p:grpSpPr>
      <p:sp>
        <p:nvSpPr>
          <p:cNvPr id="285" name="Google Shape;285;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86" name="Google Shape;286;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87" name="Google Shape;287;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88" name="Google Shape;288;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be math...?</a:t>
            </a:r>
            <a:endParaRPr b="0" i="0" sz="1400" u="none" cap="none" strike="noStrike">
              <a:solidFill>
                <a:schemeClr val="dk1"/>
              </a:solidFill>
              <a:latin typeface="Nanum Myeongjo"/>
              <a:ea typeface="Nanum Myeongjo"/>
              <a:cs typeface="Nanum Myeongjo"/>
              <a:sym typeface="Nanum Myeongjo"/>
            </a:endParaRPr>
          </a:p>
        </p:txBody>
      </p:sp>
      <p:sp>
        <p:nvSpPr>
          <p:cNvPr id="289" name="Google Shape;289;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0" name="Google Shape;290;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1" name="Google Shape;291;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2" name="Google Shape;292;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294" name="Google Shape;294;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295" name="Google Shape;295;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0" name="Shape 300"/>
        <p:cNvGrpSpPr/>
        <p:nvPr/>
      </p:nvGrpSpPr>
      <p:grpSpPr>
        <a:xfrm>
          <a:off x="0" y="0"/>
          <a:ext cx="0" cy="0"/>
          <a:chOff x="0" y="0"/>
          <a:chExt cx="0" cy="0"/>
        </a:xfrm>
      </p:grpSpPr>
      <p:cxnSp>
        <p:nvCxnSpPr>
          <p:cNvPr id="301" name="Google Shape;301;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2" name="Google Shape;302;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03" name="Google Shape;303;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7" name="Shape 307"/>
        <p:cNvGrpSpPr/>
        <p:nvPr/>
      </p:nvGrpSpPr>
      <p:grpSpPr>
        <a:xfrm>
          <a:off x="0" y="0"/>
          <a:ext cx="0" cy="0"/>
          <a:chOff x="0" y="0"/>
          <a:chExt cx="0" cy="0"/>
        </a:xfrm>
      </p:grpSpPr>
      <p:cxnSp>
        <p:nvCxnSpPr>
          <p:cNvPr id="308" name="Google Shape;308;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9" name="Google Shape;309;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0" name="Google Shape;310;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1" name="Google Shape;311;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
        <p:nvSpPr>
          <p:cNvPr id="313" name="Google Shape;313;p19"/>
          <p:cNvSpPr txBox="1"/>
          <p:nvPr/>
        </p:nvSpPr>
        <p:spPr>
          <a:xfrm>
            <a:off x="615900" y="907175"/>
            <a:ext cx="5917800" cy="3834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chemeClr val="lt1"/>
                </a:solidFill>
                <a:latin typeface="DM Sans"/>
                <a:ea typeface="DM Sans"/>
                <a:cs typeface="DM Sans"/>
                <a:sym typeface="DM Sans"/>
              </a:rPr>
              <a:t>Part A: Speeding in Massachusetts</a:t>
            </a:r>
            <a:endParaRPr b="1"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1" i="1" sz="1300" u="none" cap="none" strike="noStrike">
              <a:solidFill>
                <a:schemeClr val="lt1"/>
              </a:solidFill>
              <a:latin typeface="DM Sans"/>
              <a:ea typeface="DM Sans"/>
              <a:cs typeface="DM Sans"/>
              <a:sym typeface="DM Sans"/>
            </a:endParaRPr>
          </a:p>
          <a:p>
            <a:pPr indent="0" lvl="0" marL="0" marR="0" rtl="0" algn="l">
              <a:lnSpc>
                <a:spcPct val="90000"/>
              </a:lnSpc>
              <a:spcBef>
                <a:spcPts val="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 xml:space="preserve">A speeding ticket fine in Massachusetts is $100 for any speed up to 10 miles above the posted speed limit. The fine increases by $10 for each additional mile an hour after the first 10. </a:t>
            </a:r>
            <a:endParaRPr b="0" i="0" sz="1300" u="none" cap="none" strike="noStrike">
              <a:solidFill>
                <a:schemeClr val="lt1"/>
              </a:solidFill>
              <a:latin typeface="DM Sans"/>
              <a:ea typeface="DM Sans"/>
              <a:cs typeface="DM Sans"/>
              <a:sym typeface="DM Sans"/>
            </a:endParaRPr>
          </a:p>
          <a:p>
            <a:pPr indent="0" lvl="1" marL="0" marR="0" rtl="0" algn="l">
              <a:lnSpc>
                <a:spcPct val="90000"/>
              </a:lnSpc>
              <a:spcBef>
                <a:spcPts val="50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 xml:space="preserve">[Source: </a:t>
            </a:r>
            <a:r>
              <a:rPr b="0" i="0" lang="en"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Speeding Ticket FAQs | Massachusetts Speeding Ticket Lawyer</a:t>
            </a:r>
            <a:r>
              <a:rPr b="0" i="0" lang="en" sz="1300" u="none" cap="none" strike="noStrike">
                <a:solidFill>
                  <a:schemeClr val="lt1"/>
                </a:solidFill>
                <a:latin typeface="DM Sans"/>
                <a:ea typeface="DM Sans"/>
                <a:cs typeface="DM Sans"/>
                <a:sym typeface="DM Sans"/>
              </a:rPr>
              <a:t>]</a:t>
            </a:r>
            <a:endParaRPr b="0" i="0" sz="1300" u="none" cap="none" strike="noStrike">
              <a:solidFill>
                <a:schemeClr val="lt1"/>
              </a:solidFill>
              <a:latin typeface="DM Sans"/>
              <a:ea typeface="DM Sans"/>
              <a:cs typeface="DM Sans"/>
              <a:sym typeface="DM Sans"/>
            </a:endParaRPr>
          </a:p>
          <a:p>
            <a:pPr indent="0" lvl="1" marL="457200" marR="0" rtl="0" algn="l">
              <a:lnSpc>
                <a:spcPct val="90000"/>
              </a:lnSpc>
              <a:spcBef>
                <a:spcPts val="500"/>
              </a:spcBef>
              <a:spcAft>
                <a:spcPts val="0"/>
              </a:spcAft>
              <a:buClr>
                <a:schemeClr val="dk1"/>
              </a:buClr>
              <a:buSzPts val="1100"/>
              <a:buFont typeface="Arial"/>
              <a:buNone/>
            </a:pPr>
            <a:r>
              <a:t/>
            </a:r>
            <a:endParaRPr b="0" i="0" sz="1300" u="none" cap="none" strike="noStrike">
              <a:solidFill>
                <a:schemeClr val="lt1"/>
              </a:solidFill>
              <a:latin typeface="DM Sans"/>
              <a:ea typeface="DM Sans"/>
              <a:cs typeface="DM Sans"/>
              <a:sym typeface="DM Sans"/>
            </a:endParaRPr>
          </a:p>
          <a:p>
            <a:pPr indent="-311150" lvl="0" marL="457200" marR="0" rtl="0" algn="l">
              <a:lnSpc>
                <a:spcPct val="90000"/>
              </a:lnSpc>
              <a:spcBef>
                <a:spcPts val="500"/>
              </a:spcBef>
              <a:spcAft>
                <a:spcPts val="0"/>
              </a:spcAft>
              <a:buClr>
                <a:schemeClr val="lt1"/>
              </a:buClr>
              <a:buSzPts val="1300"/>
              <a:buFont typeface="DM Sans"/>
              <a:buAutoNum type="arabicPeriod"/>
            </a:pPr>
            <a:r>
              <a:rPr b="0" i="0" lang="en" sz="1300" u="none" cap="none" strike="noStrike">
                <a:solidFill>
                  <a:schemeClr val="lt1"/>
                </a:solidFill>
                <a:latin typeface="DM Sans"/>
                <a:ea typeface="DM Sans"/>
                <a:cs typeface="DM Sans"/>
                <a:sym typeface="DM Sans"/>
              </a:rPr>
              <a:t xml:space="preserve">Create a graph of this situation where the number of miles over the posted speed limit is on the horizontal axis and the cost of the ticket is on the vertical axis.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Does this graph represent a function?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What domain and range are reasonable for this function? How do you see these in the graph? </a:t>
            </a:r>
            <a:endParaRPr b="0" i="0" sz="1300" u="none" cap="none" strike="noStrike">
              <a:solidFill>
                <a:schemeClr val="lt1"/>
              </a:solidFill>
              <a:latin typeface="DM Sans"/>
              <a:ea typeface="DM Sans"/>
              <a:cs typeface="DM Sans"/>
              <a:sym typeface="DM Sans"/>
            </a:endParaRPr>
          </a:p>
          <a:p>
            <a:pPr indent="-311150" lvl="0" marL="457200" marR="0" rtl="0" algn="l">
              <a:lnSpc>
                <a:spcPct val="90000"/>
              </a:lnSpc>
              <a:spcBef>
                <a:spcPts val="0"/>
              </a:spcBef>
              <a:spcAft>
                <a:spcPts val="0"/>
              </a:spcAft>
              <a:buClr>
                <a:schemeClr val="lt1"/>
              </a:buClr>
              <a:buSzPts val="1300"/>
              <a:buFont typeface="DM Sans"/>
              <a:buAutoNum type="arabicPeriod"/>
            </a:pPr>
            <a:r>
              <a:rPr b="0" i="0" lang="en" sz="1300" u="none" cap="none" strike="noStrike">
                <a:solidFill>
                  <a:schemeClr val="lt1"/>
                </a:solidFill>
                <a:latin typeface="DM Sans"/>
                <a:ea typeface="DM Sans"/>
                <a:cs typeface="DM Sans"/>
                <a:sym typeface="DM Sans"/>
              </a:rPr>
              <a:t xml:space="preserve">Suppose the posted speed limit is 65 miles per hour. Create a “formula” that takes the driver’s speed at the time of incident in that zone and generates the cost of the driver’s speeding ticket.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Explain how the formula you created works. What is the input? What is the output?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Define any variables you use and illustrate how the formula(s) work.</a:t>
            </a:r>
            <a:endParaRPr b="0" i="0" sz="2600" u="none" cap="none" strike="noStrike">
              <a:solidFill>
                <a:schemeClr val="lt1"/>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7" name="Shape 317"/>
        <p:cNvGrpSpPr/>
        <p:nvPr/>
      </p:nvGrpSpPr>
      <p:grpSpPr>
        <a:xfrm>
          <a:off x="0" y="0"/>
          <a:ext cx="0" cy="0"/>
          <a:chOff x="0" y="0"/>
          <a:chExt cx="0" cy="0"/>
        </a:xfrm>
      </p:grpSpPr>
      <p:cxnSp>
        <p:nvCxnSpPr>
          <p:cNvPr id="318" name="Google Shape;318;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9" name="Google Shape;319;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0" name="Google Shape;320;p20"/>
          <p:cNvSpPr txBox="1"/>
          <p:nvPr/>
        </p:nvSpPr>
        <p:spPr>
          <a:xfrm>
            <a:off x="615900" y="907175"/>
            <a:ext cx="5917800" cy="3834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chemeClr val="lt1"/>
                </a:solidFill>
                <a:latin typeface="DM Sans"/>
                <a:ea typeface="DM Sans"/>
                <a:cs typeface="DM Sans"/>
                <a:sym typeface="DM Sans"/>
              </a:rPr>
              <a:t>Part A: Speeding in Massachusetts</a:t>
            </a:r>
            <a:endParaRPr b="1"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1" i="1" sz="1300" u="none" cap="none" strike="noStrike">
              <a:solidFill>
                <a:schemeClr val="lt1"/>
              </a:solidFill>
              <a:latin typeface="DM Sans"/>
              <a:ea typeface="DM Sans"/>
              <a:cs typeface="DM Sans"/>
              <a:sym typeface="DM Sans"/>
            </a:endParaRPr>
          </a:p>
          <a:p>
            <a:pPr indent="0" lvl="0" marL="0" marR="0" rtl="0" algn="l">
              <a:lnSpc>
                <a:spcPct val="90000"/>
              </a:lnSpc>
              <a:spcBef>
                <a:spcPts val="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 xml:space="preserve">A speeding ticket fine in Massachusetts is $100 for any speed up to 10 miles above the posted speed limit. The fine increases by $10 for each additional mile an hour after the first 10. </a:t>
            </a:r>
            <a:endParaRPr b="0" i="0" sz="1300" u="none" cap="none" strike="noStrike">
              <a:solidFill>
                <a:schemeClr val="lt1"/>
              </a:solidFill>
              <a:latin typeface="DM Sans"/>
              <a:ea typeface="DM Sans"/>
              <a:cs typeface="DM Sans"/>
              <a:sym typeface="DM Sans"/>
            </a:endParaRPr>
          </a:p>
          <a:p>
            <a:pPr indent="0" lvl="1" marL="0" marR="0" rtl="0" algn="l">
              <a:lnSpc>
                <a:spcPct val="90000"/>
              </a:lnSpc>
              <a:spcBef>
                <a:spcPts val="50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 xml:space="preserve">[Source: </a:t>
            </a:r>
            <a:r>
              <a:rPr b="0" i="0" lang="en"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Speeding Ticket FAQs | Massachusetts Speeding Ticket Lawyer</a:t>
            </a:r>
            <a:r>
              <a:rPr b="0" i="0" lang="en" sz="1300" u="none" cap="none" strike="noStrike">
                <a:solidFill>
                  <a:schemeClr val="lt1"/>
                </a:solidFill>
                <a:latin typeface="DM Sans"/>
                <a:ea typeface="DM Sans"/>
                <a:cs typeface="DM Sans"/>
                <a:sym typeface="DM Sans"/>
              </a:rPr>
              <a:t>]</a:t>
            </a:r>
            <a:endParaRPr b="0" i="0" sz="1300" u="none" cap="none" strike="noStrike">
              <a:solidFill>
                <a:schemeClr val="lt1"/>
              </a:solidFill>
              <a:latin typeface="DM Sans"/>
              <a:ea typeface="DM Sans"/>
              <a:cs typeface="DM Sans"/>
              <a:sym typeface="DM Sans"/>
            </a:endParaRPr>
          </a:p>
          <a:p>
            <a:pPr indent="0" lvl="1" marL="457200" marR="0" rtl="0" algn="l">
              <a:lnSpc>
                <a:spcPct val="90000"/>
              </a:lnSpc>
              <a:spcBef>
                <a:spcPts val="500"/>
              </a:spcBef>
              <a:spcAft>
                <a:spcPts val="0"/>
              </a:spcAft>
              <a:buClr>
                <a:schemeClr val="dk1"/>
              </a:buClr>
              <a:buSzPts val="1100"/>
              <a:buFont typeface="Arial"/>
              <a:buNone/>
            </a:pPr>
            <a:r>
              <a:t/>
            </a:r>
            <a:endParaRPr b="0" i="0" sz="1300" u="none" cap="none" strike="noStrike">
              <a:solidFill>
                <a:schemeClr val="lt1"/>
              </a:solidFill>
              <a:latin typeface="DM Sans"/>
              <a:ea typeface="DM Sans"/>
              <a:cs typeface="DM Sans"/>
              <a:sym typeface="DM Sans"/>
            </a:endParaRPr>
          </a:p>
          <a:p>
            <a:pPr indent="-311150" lvl="0" marL="457200" marR="0" rtl="0" algn="l">
              <a:lnSpc>
                <a:spcPct val="90000"/>
              </a:lnSpc>
              <a:spcBef>
                <a:spcPts val="500"/>
              </a:spcBef>
              <a:spcAft>
                <a:spcPts val="0"/>
              </a:spcAft>
              <a:buClr>
                <a:schemeClr val="lt1"/>
              </a:buClr>
              <a:buSzPts val="1300"/>
              <a:buFont typeface="DM Sans"/>
              <a:buAutoNum type="arabicPeriod"/>
            </a:pPr>
            <a:r>
              <a:rPr b="0" i="0" lang="en" sz="1300" u="none" cap="none" strike="noStrike">
                <a:solidFill>
                  <a:schemeClr val="lt1"/>
                </a:solidFill>
                <a:latin typeface="DM Sans"/>
                <a:ea typeface="DM Sans"/>
                <a:cs typeface="DM Sans"/>
                <a:sym typeface="DM Sans"/>
              </a:rPr>
              <a:t xml:space="preserve">Create a graph of this situation where the number of miles over the posted speed limit is on the horizontal axis and the cost of the ticket is on the vertical axis.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Does this graph represent a function?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What domain and range are reasonable for this function? How do you see these in the graph? </a:t>
            </a:r>
            <a:endParaRPr b="0" i="0" sz="1300" u="none" cap="none" strike="noStrike">
              <a:solidFill>
                <a:schemeClr val="lt1"/>
              </a:solidFill>
              <a:latin typeface="DM Sans"/>
              <a:ea typeface="DM Sans"/>
              <a:cs typeface="DM Sans"/>
              <a:sym typeface="DM Sans"/>
            </a:endParaRPr>
          </a:p>
          <a:p>
            <a:pPr indent="-311150" lvl="0" marL="457200" marR="0" rtl="0" algn="l">
              <a:lnSpc>
                <a:spcPct val="90000"/>
              </a:lnSpc>
              <a:spcBef>
                <a:spcPts val="0"/>
              </a:spcBef>
              <a:spcAft>
                <a:spcPts val="0"/>
              </a:spcAft>
              <a:buClr>
                <a:schemeClr val="lt1"/>
              </a:buClr>
              <a:buSzPts val="1300"/>
              <a:buFont typeface="DM Sans"/>
              <a:buAutoNum type="arabicPeriod"/>
            </a:pPr>
            <a:r>
              <a:rPr b="0" i="0" lang="en" sz="1300" u="none" cap="none" strike="noStrike">
                <a:solidFill>
                  <a:schemeClr val="lt1"/>
                </a:solidFill>
                <a:latin typeface="DM Sans"/>
                <a:ea typeface="DM Sans"/>
                <a:cs typeface="DM Sans"/>
                <a:sym typeface="DM Sans"/>
              </a:rPr>
              <a:t xml:space="preserve">Suppose the posted speed limit is 65 miles per hour. Create a “formula” that takes the driver’s speed at the time of incident in that zone and generates the cost of the driver’s speeding ticket.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Explain how the formula you created works. What is the input? What is the output?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Define any variables you use and illustrate how the formula(s) work.</a:t>
            </a:r>
            <a:endParaRPr b="0" i="0" sz="2600" u="none" cap="none" strike="noStrike">
              <a:solidFill>
                <a:schemeClr val="lt1"/>
              </a:solidFill>
              <a:latin typeface="DM Sans"/>
              <a:ea typeface="DM Sans"/>
              <a:cs typeface="DM Sans"/>
              <a:sym typeface="DM Sans"/>
            </a:endParaRPr>
          </a:p>
        </p:txBody>
      </p:sp>
      <p:sp>
        <p:nvSpPr>
          <p:cNvPr id="321" name="Google Shape;321;p20"/>
          <p:cNvSpPr txBox="1"/>
          <p:nvPr/>
        </p:nvSpPr>
        <p:spPr>
          <a:xfrm>
            <a:off x="615900" y="368375"/>
            <a:ext cx="68061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2" name="Google Shape;322;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7" name="Shape 327"/>
        <p:cNvGrpSpPr/>
        <p:nvPr/>
      </p:nvGrpSpPr>
      <p:grpSpPr>
        <a:xfrm>
          <a:off x="0" y="0"/>
          <a:ext cx="0" cy="0"/>
          <a:chOff x="0" y="0"/>
          <a:chExt cx="0" cy="0"/>
        </a:xfrm>
      </p:grpSpPr>
      <p:cxnSp>
        <p:nvCxnSpPr>
          <p:cNvPr id="328" name="Google Shape;328;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9" name="Google Shape;329;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0" name="Google Shape;330;p21"/>
          <p:cNvSpPr txBox="1"/>
          <p:nvPr/>
        </p:nvSpPr>
        <p:spPr>
          <a:xfrm>
            <a:off x="615900" y="368375"/>
            <a:ext cx="81171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1" name="Google Shape;331;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21"/>
          <p:cNvSpPr txBox="1"/>
          <p:nvPr/>
        </p:nvSpPr>
        <p:spPr>
          <a:xfrm>
            <a:off x="6735575" y="2976075"/>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201.f: Build a function that models a relationship between two quantities.</a:t>
            </a:r>
            <a:endParaRPr b="1" i="0" sz="1100" u="none" cap="none" strike="noStrike">
              <a:solidFill>
                <a:srgbClr val="145758"/>
              </a:solidFill>
              <a:latin typeface="DM Sans"/>
              <a:ea typeface="DM Sans"/>
              <a:cs typeface="DM Sans"/>
              <a:sym typeface="DM Sans"/>
            </a:endParaRPr>
          </a:p>
        </p:txBody>
      </p:sp>
      <p:sp>
        <p:nvSpPr>
          <p:cNvPr id="333" name="Google Shape;333;p21"/>
          <p:cNvSpPr txBox="1"/>
          <p:nvPr/>
        </p:nvSpPr>
        <p:spPr>
          <a:xfrm>
            <a:off x="615900" y="907175"/>
            <a:ext cx="5917800" cy="3834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chemeClr val="lt1"/>
                </a:solidFill>
                <a:latin typeface="DM Sans"/>
                <a:ea typeface="DM Sans"/>
                <a:cs typeface="DM Sans"/>
                <a:sym typeface="DM Sans"/>
              </a:rPr>
              <a:t>Part A: Speeding in Massachusetts</a:t>
            </a:r>
            <a:endParaRPr b="1"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1" i="1" sz="1300" u="none" cap="none" strike="noStrike">
              <a:solidFill>
                <a:schemeClr val="lt1"/>
              </a:solidFill>
              <a:latin typeface="DM Sans"/>
              <a:ea typeface="DM Sans"/>
              <a:cs typeface="DM Sans"/>
              <a:sym typeface="DM Sans"/>
            </a:endParaRPr>
          </a:p>
          <a:p>
            <a:pPr indent="0" lvl="0" marL="0" marR="0" rtl="0" algn="l">
              <a:lnSpc>
                <a:spcPct val="90000"/>
              </a:lnSpc>
              <a:spcBef>
                <a:spcPts val="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 xml:space="preserve">A speeding ticket fine in Massachusetts is $100 for any speed up to 10 miles above the posted speed limit. The fine increases by $10 for each additional mile an hour after the first 10. </a:t>
            </a:r>
            <a:endParaRPr b="0" i="0" sz="1300" u="none" cap="none" strike="noStrike">
              <a:solidFill>
                <a:schemeClr val="lt1"/>
              </a:solidFill>
              <a:latin typeface="DM Sans"/>
              <a:ea typeface="DM Sans"/>
              <a:cs typeface="DM Sans"/>
              <a:sym typeface="DM Sans"/>
            </a:endParaRPr>
          </a:p>
          <a:p>
            <a:pPr indent="0" lvl="1" marL="0" marR="0" rtl="0" algn="l">
              <a:lnSpc>
                <a:spcPct val="90000"/>
              </a:lnSpc>
              <a:spcBef>
                <a:spcPts val="50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 xml:space="preserve">[Source: </a:t>
            </a:r>
            <a:r>
              <a:rPr b="0" i="0" lang="en"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Speeding Ticket FAQs | Massachusetts Speeding Ticket Lawyer</a:t>
            </a:r>
            <a:r>
              <a:rPr b="0" i="0" lang="en" sz="1300" u="none" cap="none" strike="noStrike">
                <a:solidFill>
                  <a:schemeClr val="lt1"/>
                </a:solidFill>
                <a:latin typeface="DM Sans"/>
                <a:ea typeface="DM Sans"/>
                <a:cs typeface="DM Sans"/>
                <a:sym typeface="DM Sans"/>
              </a:rPr>
              <a:t>]</a:t>
            </a:r>
            <a:endParaRPr b="0" i="0" sz="1300" u="none" cap="none" strike="noStrike">
              <a:solidFill>
                <a:schemeClr val="lt1"/>
              </a:solidFill>
              <a:latin typeface="DM Sans"/>
              <a:ea typeface="DM Sans"/>
              <a:cs typeface="DM Sans"/>
              <a:sym typeface="DM Sans"/>
            </a:endParaRPr>
          </a:p>
          <a:p>
            <a:pPr indent="0" lvl="1" marL="457200" marR="0" rtl="0" algn="l">
              <a:lnSpc>
                <a:spcPct val="90000"/>
              </a:lnSpc>
              <a:spcBef>
                <a:spcPts val="500"/>
              </a:spcBef>
              <a:spcAft>
                <a:spcPts val="0"/>
              </a:spcAft>
              <a:buClr>
                <a:schemeClr val="dk1"/>
              </a:buClr>
              <a:buSzPts val="1100"/>
              <a:buFont typeface="Arial"/>
              <a:buNone/>
            </a:pPr>
            <a:r>
              <a:t/>
            </a:r>
            <a:endParaRPr b="0" i="0" sz="1300" u="none" cap="none" strike="noStrike">
              <a:solidFill>
                <a:schemeClr val="lt1"/>
              </a:solidFill>
              <a:latin typeface="DM Sans"/>
              <a:ea typeface="DM Sans"/>
              <a:cs typeface="DM Sans"/>
              <a:sym typeface="DM Sans"/>
            </a:endParaRPr>
          </a:p>
          <a:p>
            <a:pPr indent="-311150" lvl="0" marL="457200" marR="0" rtl="0" algn="l">
              <a:lnSpc>
                <a:spcPct val="90000"/>
              </a:lnSpc>
              <a:spcBef>
                <a:spcPts val="500"/>
              </a:spcBef>
              <a:spcAft>
                <a:spcPts val="0"/>
              </a:spcAft>
              <a:buClr>
                <a:schemeClr val="lt1"/>
              </a:buClr>
              <a:buSzPts val="1300"/>
              <a:buFont typeface="DM Sans"/>
              <a:buAutoNum type="arabicPeriod"/>
            </a:pPr>
            <a:r>
              <a:rPr b="0" i="0" lang="en" sz="1300" u="none" cap="none" strike="noStrike">
                <a:solidFill>
                  <a:schemeClr val="lt1"/>
                </a:solidFill>
                <a:latin typeface="DM Sans"/>
                <a:ea typeface="DM Sans"/>
                <a:cs typeface="DM Sans"/>
                <a:sym typeface="DM Sans"/>
              </a:rPr>
              <a:t xml:space="preserve">Create a graph of this situation where the number of miles over the posted speed limit is on the horizontal axis and the cost of the ticket is on the vertical axis.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Does this graph represent a function?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What domain and range are reasonable for this function? How do you see these in the graph? </a:t>
            </a:r>
            <a:endParaRPr b="0" i="0" sz="1300" u="none" cap="none" strike="noStrike">
              <a:solidFill>
                <a:schemeClr val="lt1"/>
              </a:solidFill>
              <a:latin typeface="DM Sans"/>
              <a:ea typeface="DM Sans"/>
              <a:cs typeface="DM Sans"/>
              <a:sym typeface="DM Sans"/>
            </a:endParaRPr>
          </a:p>
          <a:p>
            <a:pPr indent="-311150" lvl="0" marL="457200" marR="0" rtl="0" algn="l">
              <a:lnSpc>
                <a:spcPct val="90000"/>
              </a:lnSpc>
              <a:spcBef>
                <a:spcPts val="0"/>
              </a:spcBef>
              <a:spcAft>
                <a:spcPts val="0"/>
              </a:spcAft>
              <a:buClr>
                <a:schemeClr val="lt1"/>
              </a:buClr>
              <a:buSzPts val="1300"/>
              <a:buFont typeface="DM Sans"/>
              <a:buAutoNum type="arabicPeriod"/>
            </a:pPr>
            <a:r>
              <a:rPr b="0" i="0" lang="en" sz="1300" u="none" cap="none" strike="noStrike">
                <a:solidFill>
                  <a:schemeClr val="lt1"/>
                </a:solidFill>
                <a:latin typeface="DM Sans"/>
                <a:ea typeface="DM Sans"/>
                <a:cs typeface="DM Sans"/>
                <a:sym typeface="DM Sans"/>
              </a:rPr>
              <a:t xml:space="preserve">Suppose the posted speed limit is 65 miles per hour. Create a “formula” that takes the driver’s speed at the time of incident in that zone and generates the cost of the driver’s speeding ticket.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 xml:space="preserve">Explain how the formula you created works. What is the input? What is the output? </a:t>
            </a:r>
            <a:endParaRPr b="0" i="0" sz="1300" u="none" cap="none" strike="noStrike">
              <a:solidFill>
                <a:schemeClr val="lt1"/>
              </a:solidFill>
              <a:latin typeface="DM Sans"/>
              <a:ea typeface="DM Sans"/>
              <a:cs typeface="DM Sans"/>
              <a:sym typeface="DM Sans"/>
            </a:endParaRPr>
          </a:p>
          <a:p>
            <a:pPr indent="-311150" lvl="1" marL="914400" marR="0" rtl="0" algn="l">
              <a:lnSpc>
                <a:spcPct val="90000"/>
              </a:lnSpc>
              <a:spcBef>
                <a:spcPts val="0"/>
              </a:spcBef>
              <a:spcAft>
                <a:spcPts val="0"/>
              </a:spcAft>
              <a:buClr>
                <a:schemeClr val="lt1"/>
              </a:buClr>
              <a:buSzPts val="1300"/>
              <a:buFont typeface="DM Sans"/>
              <a:buAutoNum type="alphaLcPeriod"/>
            </a:pPr>
            <a:r>
              <a:rPr b="0" i="0" lang="en" sz="1300" u="none" cap="none" strike="noStrike">
                <a:solidFill>
                  <a:schemeClr val="lt1"/>
                </a:solidFill>
                <a:latin typeface="DM Sans"/>
                <a:ea typeface="DM Sans"/>
                <a:cs typeface="DM Sans"/>
                <a:sym typeface="DM Sans"/>
              </a:rPr>
              <a:t>Define any variables you use and illustrate how the formula(s) work.</a:t>
            </a:r>
            <a:endParaRPr b="0" i="0" sz="26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37" name="Shape 337"/>
        <p:cNvGrpSpPr/>
        <p:nvPr/>
      </p:nvGrpSpPr>
      <p:grpSpPr>
        <a:xfrm>
          <a:off x="0" y="0"/>
          <a:ext cx="0" cy="0"/>
          <a:chOff x="0" y="0"/>
          <a:chExt cx="0" cy="0"/>
        </a:xfrm>
      </p:grpSpPr>
      <p:sp>
        <p:nvSpPr>
          <p:cNvPr id="338" name="Google Shape;338;p2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M201 Function Concepts,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39" name="Google Shape;339;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0" name="Google Shape;340;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1" name="Google Shape;341;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43" name="Google Shape;343;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44" name="Google Shape;344;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45" name="Google Shape;345;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9" name="Shape 349"/>
        <p:cNvGrpSpPr/>
        <p:nvPr/>
      </p:nvGrpSpPr>
      <p:grpSpPr>
        <a:xfrm>
          <a:off x="0" y="0"/>
          <a:ext cx="0" cy="0"/>
          <a:chOff x="0" y="0"/>
          <a:chExt cx="0" cy="0"/>
        </a:xfrm>
      </p:grpSpPr>
      <p:sp>
        <p:nvSpPr>
          <p:cNvPr id="350" name="Google Shape;350;p2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M201 Function Concepts,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1" name="Google Shape;351;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2" name="Google Shape;352;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3" name="Google Shape;353;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4" name="Google Shape;354;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5" name="Google Shape;355;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6" name="Google Shape;356;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57" name="Google Shape;357;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58" name="Google Shape;358;p23"/>
          <p:cNvSpPr/>
          <p:nvPr/>
        </p:nvSpPr>
        <p:spPr>
          <a:xfrm>
            <a:off x="6319475" y="2578725"/>
            <a:ext cx="2169900" cy="20859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2" name="Shape 362"/>
        <p:cNvGrpSpPr/>
        <p:nvPr/>
      </p:nvGrpSpPr>
      <p:grpSpPr>
        <a:xfrm>
          <a:off x="0" y="0"/>
          <a:ext cx="0" cy="0"/>
          <a:chOff x="0" y="0"/>
          <a:chExt cx="0" cy="0"/>
        </a:xfrm>
      </p:grpSpPr>
      <p:sp>
        <p:nvSpPr>
          <p:cNvPr id="363" name="Google Shape;363;p2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M201 Function Concepts,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4" name="Google Shape;364;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5" name="Google Shape;365;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6" name="Google Shape;366;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7" name="Google Shape;367;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8" name="Google Shape;368;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69" name="Google Shape;369;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1" name="Google Shape;371;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2" name="Google Shape;372;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76" name="Shape 376"/>
        <p:cNvGrpSpPr/>
        <p:nvPr/>
      </p:nvGrpSpPr>
      <p:grpSpPr>
        <a:xfrm>
          <a:off x="0" y="0"/>
          <a:ext cx="0" cy="0"/>
          <a:chOff x="0" y="0"/>
          <a:chExt cx="0" cy="0"/>
        </a:xfrm>
      </p:grpSpPr>
      <p:cxnSp>
        <p:nvCxnSpPr>
          <p:cNvPr id="377" name="Google Shape;377;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78" name="Google Shape;378;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79" name="Google Shape;379;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3" name="Shape 383"/>
        <p:cNvGrpSpPr/>
        <p:nvPr/>
      </p:nvGrpSpPr>
      <p:grpSpPr>
        <a:xfrm>
          <a:off x="0" y="0"/>
          <a:ext cx="0" cy="0"/>
          <a:chOff x="0" y="0"/>
          <a:chExt cx="0" cy="0"/>
        </a:xfrm>
      </p:grpSpPr>
      <p:cxnSp>
        <p:nvCxnSpPr>
          <p:cNvPr id="384" name="Google Shape;384;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5" name="Google Shape;385;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6" name="Google Shape;386;p26"/>
          <p:cNvSpPr txBox="1"/>
          <p:nvPr/>
        </p:nvSpPr>
        <p:spPr>
          <a:xfrm>
            <a:off x="664600" y="1027825"/>
            <a:ext cx="7924800" cy="3463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“The development of mathematical understanding over the course of human history and for students in classrooms today relies on diverse and multidimensional ways of thinking, learning, and knowing (Boaler &amp; Staples, 2008; Joseph, 2011). Ability labels obscure and distort this fact, compressing mathematical ability into a single linear scale. For example, a student may be fast and accurate with arithmetic computations but struggle to explain their reasoning. Teachers may label such a student “high” or “advanced” because the predominant culture privileges quick computation as an indicator of mathematical ability. But this label omits many important facets of the student’s current strengths and learning needs.”  -National Council of Teachers of Mathematics </a:t>
            </a:r>
            <a:endParaRPr b="0" i="0" sz="1500" u="none" cap="none" strike="noStrike">
              <a:solidFill>
                <a:schemeClr val="lt1"/>
              </a:solidFill>
              <a:latin typeface="DM Sans"/>
              <a:ea typeface="DM Sans"/>
              <a:cs typeface="DM Sans"/>
              <a:sym typeface="DM Sans"/>
            </a:endParaRPr>
          </a:p>
        </p:txBody>
      </p:sp>
      <p:sp>
        <p:nvSpPr>
          <p:cNvPr id="387" name="Google Shape;387;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1" name="Shape 391"/>
        <p:cNvGrpSpPr/>
        <p:nvPr/>
      </p:nvGrpSpPr>
      <p:grpSpPr>
        <a:xfrm>
          <a:off x="0" y="0"/>
          <a:ext cx="0" cy="0"/>
          <a:chOff x="0" y="0"/>
          <a:chExt cx="0" cy="0"/>
        </a:xfrm>
      </p:grpSpPr>
      <p:sp>
        <p:nvSpPr>
          <p:cNvPr id="392" name="Google Shape;392;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393" name="Google Shape;393;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394" name="Google Shape;394;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395" name="Google Shape;395;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396" name="Google Shape;396;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pic>
        <p:nvPicPr>
          <p:cNvPr id="397" name="Google Shape;397;p27"/>
          <p:cNvPicPr preferRelativeResize="0"/>
          <p:nvPr/>
        </p:nvPicPr>
        <p:blipFill rotWithShape="1">
          <a:blip r:embed="rId3">
            <a:alphaModFix/>
          </a:blip>
          <a:srcRect b="17518" l="0" r="0" t="0"/>
          <a:stretch/>
        </p:blipFill>
        <p:spPr>
          <a:xfrm>
            <a:off x="4162850" y="100325"/>
            <a:ext cx="4494451" cy="494282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1" name="Shape 401"/>
        <p:cNvGrpSpPr/>
        <p:nvPr/>
      </p:nvGrpSpPr>
      <p:grpSpPr>
        <a:xfrm>
          <a:off x="0" y="0"/>
          <a:ext cx="0" cy="0"/>
          <a:chOff x="0" y="0"/>
          <a:chExt cx="0" cy="0"/>
        </a:xfrm>
      </p:grpSpPr>
      <p:cxnSp>
        <p:nvCxnSpPr>
          <p:cNvPr id="402" name="Google Shape;402;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3" name="Google Shape;403;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4" name="Google Shape;404;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05" name="Google Shape;405;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07" name="Google Shape;407;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8" name="Google Shape;408;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pic>
        <p:nvPicPr>
          <p:cNvPr id="409" name="Google Shape;409;p28"/>
          <p:cNvPicPr preferRelativeResize="0"/>
          <p:nvPr/>
        </p:nvPicPr>
        <p:blipFill rotWithShape="1">
          <a:blip r:embed="rId3">
            <a:alphaModFix/>
          </a:blip>
          <a:srcRect b="17518" l="0" r="0" t="0"/>
          <a:stretch/>
        </p:blipFill>
        <p:spPr>
          <a:xfrm>
            <a:off x="4162850" y="100325"/>
            <a:ext cx="4494451" cy="494282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13" name="Shape 413"/>
        <p:cNvGrpSpPr/>
        <p:nvPr/>
      </p:nvGrpSpPr>
      <p:grpSpPr>
        <a:xfrm>
          <a:off x="0" y="0"/>
          <a:ext cx="0" cy="0"/>
          <a:chOff x="0" y="0"/>
          <a:chExt cx="0" cy="0"/>
        </a:xfrm>
      </p:grpSpPr>
      <p:cxnSp>
        <p:nvCxnSpPr>
          <p:cNvPr id="414" name="Google Shape;414;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15" name="Google Shape;415;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16" name="Google Shape;416;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17" name="Google Shape;417;p29"/>
          <p:cNvGraphicFramePr/>
          <p:nvPr/>
        </p:nvGraphicFramePr>
        <p:xfrm>
          <a:off x="1037388" y="1308850"/>
          <a:ext cx="3000000" cy="3000000"/>
        </p:xfrm>
        <a:graphic>
          <a:graphicData uri="http://schemas.openxmlformats.org/drawingml/2006/table">
            <a:tbl>
              <a:tblPr>
                <a:noFill/>
                <a:tableStyleId>{EF8BF7FF-D75C-4FAB-A506-774A6063B75F}</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18" name="Google Shape;418;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p:txBody>
      </p:sp>
      <p:sp>
        <p:nvSpPr>
          <p:cNvPr id="419" name="Google Shape;419;p29"/>
          <p:cNvSpPr txBox="1"/>
          <p:nvPr/>
        </p:nvSpPr>
        <p:spPr>
          <a:xfrm>
            <a:off x="7148900" y="3763150"/>
            <a:ext cx="1561500" cy="60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300" u="none" cap="none" strike="noStrike">
                <a:solidFill>
                  <a:srgbClr val="145758"/>
                </a:solidFill>
                <a:latin typeface="Proxima Nova"/>
                <a:ea typeface="Proxima Nova"/>
                <a:cs typeface="Proxima Nova"/>
                <a:sym typeface="Proxima Nova"/>
              </a:rPr>
              <a:t>What resonates with you? What questions surace for you?</a:t>
            </a:r>
            <a:endParaRPr b="1" i="0" sz="13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3" name="Shape 423"/>
        <p:cNvGrpSpPr/>
        <p:nvPr/>
      </p:nvGrpSpPr>
      <p:grpSpPr>
        <a:xfrm>
          <a:off x="0" y="0"/>
          <a:ext cx="0" cy="0"/>
          <a:chOff x="0" y="0"/>
          <a:chExt cx="0" cy="0"/>
        </a:xfrm>
      </p:grpSpPr>
      <p:cxnSp>
        <p:nvCxnSpPr>
          <p:cNvPr id="424" name="Google Shape;424;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5" name="Google Shape;425;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6" name="Google Shape;426;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
        <p:nvSpPr>
          <p:cNvPr id="427" name="Google Shape;427;p30"/>
          <p:cNvSpPr txBox="1"/>
          <p:nvPr/>
        </p:nvSpPr>
        <p:spPr>
          <a:xfrm>
            <a:off x="615900" y="1001525"/>
            <a:ext cx="7442100" cy="341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“Intellect or knowledge is what we learn or understand about various topics, concepts, and paradigms. It is the understanding, enhancement, and exercising of mental powers and capacities that allow one to better understand and critique the world.” (Muhammad &amp; Love, 2021, p. 102)</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1200"/>
              </a:spcAft>
              <a:buClr>
                <a:schemeClr val="dk1"/>
              </a:buClr>
              <a:buSzPts val="1100"/>
              <a:buFont typeface="Arial"/>
              <a:buNone/>
            </a:pPr>
            <a:r>
              <a:rPr b="0" i="0" lang="en" sz="1100" u="none" cap="none" strike="noStrike">
                <a:solidFill>
                  <a:schemeClr val="lt1"/>
                </a:solidFill>
                <a:latin typeface="Arial"/>
                <a:ea typeface="Arial"/>
                <a:cs typeface="Arial"/>
                <a:sym typeface="Arial"/>
              </a:rPr>
              <a:t>Source: Muhammad, G., Love, B. L., &amp; Scholastic Inc.,. (2020). Cultivating genius: An equity framework for culturally and historically responsive literacy.</a:t>
            </a:r>
            <a:endParaRPr b="0" i="0" sz="3200" u="none" cap="none" strike="noStrike">
              <a:solidFill>
                <a:schemeClr val="lt1"/>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1" name="Shape 431"/>
        <p:cNvGrpSpPr/>
        <p:nvPr/>
      </p:nvGrpSpPr>
      <p:grpSpPr>
        <a:xfrm>
          <a:off x="0" y="0"/>
          <a:ext cx="0" cy="0"/>
          <a:chOff x="0" y="0"/>
          <a:chExt cx="0" cy="0"/>
        </a:xfrm>
      </p:grpSpPr>
      <p:cxnSp>
        <p:nvCxnSpPr>
          <p:cNvPr id="432" name="Google Shape;432;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33" name="Google Shape;433;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34" name="Google Shape;434;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5" name="Google Shape;435;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6" name="Google Shape;436;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7" name="Google Shape;437;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38" name="Google Shape;438;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9" name="Google Shape;439;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0" name="Google Shape;440;p31"/>
          <p:cNvSpPr txBox="1"/>
          <p:nvPr/>
        </p:nvSpPr>
        <p:spPr>
          <a:xfrm>
            <a:off x="325175" y="2843600"/>
            <a:ext cx="21699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200" u="none" cap="none" strike="noStrike">
                <a:solidFill>
                  <a:schemeClr val="dk1"/>
                </a:solidFill>
                <a:latin typeface="DM Sans"/>
                <a:ea typeface="DM Sans"/>
                <a:cs typeface="DM Sans"/>
                <a:sym typeface="DM Sans"/>
              </a:rPr>
              <a:t>201.f: Build a function that models a relationship between two quantities.</a:t>
            </a:r>
            <a:endParaRPr b="1" i="0" sz="1200" u="none" cap="none" strike="noStrike">
              <a:solidFill>
                <a:schemeClr val="dk1"/>
              </a:solidFill>
              <a:latin typeface="DM Sans"/>
              <a:ea typeface="DM Sans"/>
              <a:cs typeface="DM Sans"/>
              <a:sym typeface="DM Sans"/>
            </a:endParaRPr>
          </a:p>
        </p:txBody>
      </p:sp>
      <p:cxnSp>
        <p:nvCxnSpPr>
          <p:cNvPr id="441" name="Google Shape;441;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42" name="Google Shape;442;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43" name="Google Shape;443;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44" name="Google Shape;444;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45" name="Google Shape;445;p31"/>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49" name="Shape 449"/>
        <p:cNvGrpSpPr/>
        <p:nvPr/>
      </p:nvGrpSpPr>
      <p:grpSpPr>
        <a:xfrm>
          <a:off x="0" y="0"/>
          <a:ext cx="0" cy="0"/>
          <a:chOff x="0" y="0"/>
          <a:chExt cx="0" cy="0"/>
        </a:xfrm>
      </p:grpSpPr>
      <p:cxnSp>
        <p:nvCxnSpPr>
          <p:cNvPr id="450" name="Google Shape;450;g3615dcb184b_0_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1" name="Google Shape;451;g3615dcb184b_0_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52" name="Google Shape;452;g3615dcb184b_0_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53" name="Google Shape;453;g3615dcb184b_0_1"/>
          <p:cNvGraphicFramePr/>
          <p:nvPr/>
        </p:nvGraphicFramePr>
        <p:xfrm>
          <a:off x="1329888" y="1246550"/>
          <a:ext cx="3000000" cy="3000000"/>
        </p:xfrm>
        <a:graphic>
          <a:graphicData uri="http://schemas.openxmlformats.org/drawingml/2006/table">
            <a:tbl>
              <a:tblPr>
                <a:noFill/>
                <a:tableStyleId>{EF8BF7FF-D75C-4FAB-A506-774A6063B75F}</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54" name="Google Shape;454;g3615dcb184b_0_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55" name="Google Shape;455;g3615dcb184b_0_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56" name="Google Shape;456;g3615dcb184b_0_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57" name="Google Shape;457;g3615dcb184b_0_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58" name="Google Shape;458;g3615dcb184b_0_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59" name="Google Shape;459;g3615dcb184b_0_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615dcb184b_0_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g3615dcb184b_0_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62" name="Google Shape;462;g3615dcb184b_0_1"/>
          <p:cNvGraphicFramePr/>
          <p:nvPr/>
        </p:nvGraphicFramePr>
        <p:xfrm>
          <a:off x="5926900" y="2474950"/>
          <a:ext cx="3000000" cy="3000000"/>
        </p:xfrm>
        <a:graphic>
          <a:graphicData uri="http://schemas.openxmlformats.org/drawingml/2006/table">
            <a:tbl>
              <a:tblPr>
                <a:noFill/>
                <a:tableStyleId>{DFB4A2C5-25D7-41DE-A842-2A9078497F25}</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63" name="Google Shape;463;g3615dcb184b_0_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3615dcb184b_0_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65" name="Google Shape;465;g3615dcb184b_0_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69" name="Shape 469"/>
        <p:cNvGrpSpPr/>
        <p:nvPr/>
      </p:nvGrpSpPr>
      <p:grpSpPr>
        <a:xfrm>
          <a:off x="0" y="0"/>
          <a:ext cx="0" cy="0"/>
          <a:chOff x="0" y="0"/>
          <a:chExt cx="0" cy="0"/>
        </a:xfrm>
      </p:grpSpPr>
      <p:cxnSp>
        <p:nvCxnSpPr>
          <p:cNvPr id="470" name="Google Shape;470;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1" name="Google Shape;471;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2" name="Google Shape;472;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73" name="Google Shape;473;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475" name="Google Shape;475;p33"/>
          <p:cNvPicPr preferRelativeResize="0"/>
          <p:nvPr/>
        </p:nvPicPr>
        <p:blipFill rotWithShape="1">
          <a:blip r:embed="rId3">
            <a:alphaModFix/>
          </a:blip>
          <a:srcRect b="19183" l="835" r="835" t="4596"/>
          <a:stretch/>
        </p:blipFill>
        <p:spPr>
          <a:xfrm>
            <a:off x="2083550" y="898725"/>
            <a:ext cx="3953488" cy="40780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9" name="Shape 479"/>
        <p:cNvGrpSpPr/>
        <p:nvPr/>
      </p:nvGrpSpPr>
      <p:grpSpPr>
        <a:xfrm>
          <a:off x="0" y="0"/>
          <a:ext cx="0" cy="0"/>
          <a:chOff x="0" y="0"/>
          <a:chExt cx="0" cy="0"/>
        </a:xfrm>
      </p:grpSpPr>
      <p:cxnSp>
        <p:nvCxnSpPr>
          <p:cNvPr id="480" name="Google Shape;480;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1" name="Google Shape;481;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2" name="Google Shape;482;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pic>
        <p:nvPicPr>
          <p:cNvPr id="483" name="Google Shape;483;p34"/>
          <p:cNvPicPr preferRelativeResize="0"/>
          <p:nvPr/>
        </p:nvPicPr>
        <p:blipFill rotWithShape="1">
          <a:blip r:embed="rId3">
            <a:alphaModFix/>
          </a:blip>
          <a:srcRect b="0" l="0" r="0" t="0"/>
          <a:stretch/>
        </p:blipFill>
        <p:spPr>
          <a:xfrm>
            <a:off x="3016200" y="101600"/>
            <a:ext cx="4006575" cy="4783999"/>
          </a:xfrm>
          <a:prstGeom prst="rect">
            <a:avLst/>
          </a:prstGeom>
          <a:noFill/>
          <a:ln>
            <a:noFill/>
          </a:ln>
        </p:spPr>
      </p:pic>
      <p:sp>
        <p:nvSpPr>
          <p:cNvPr id="484" name="Google Shape;484;p34"/>
          <p:cNvSpPr/>
          <p:nvPr/>
        </p:nvSpPr>
        <p:spPr>
          <a:xfrm>
            <a:off x="6771875" y="19691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34"/>
          <p:cNvSpPr txBox="1"/>
          <p:nvPr/>
        </p:nvSpPr>
        <p:spPr>
          <a:xfrm>
            <a:off x="6967925" y="26958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9" name="Shape 489"/>
        <p:cNvGrpSpPr/>
        <p:nvPr/>
      </p:nvGrpSpPr>
      <p:grpSpPr>
        <a:xfrm>
          <a:off x="0" y="0"/>
          <a:ext cx="0" cy="0"/>
          <a:chOff x="0" y="0"/>
          <a:chExt cx="0" cy="0"/>
        </a:xfrm>
      </p:grpSpPr>
      <p:cxnSp>
        <p:nvCxnSpPr>
          <p:cNvPr id="490" name="Google Shape;490;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1" name="Google Shape;491;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2" name="Google Shape;492;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pic>
        <p:nvPicPr>
          <p:cNvPr id="493" name="Google Shape;493;p35"/>
          <p:cNvPicPr preferRelativeResize="0"/>
          <p:nvPr/>
        </p:nvPicPr>
        <p:blipFill rotWithShape="1">
          <a:blip r:embed="rId3">
            <a:alphaModFix/>
          </a:blip>
          <a:srcRect b="0" l="0" r="0" t="0"/>
          <a:stretch/>
        </p:blipFill>
        <p:spPr>
          <a:xfrm>
            <a:off x="1458300" y="918150"/>
            <a:ext cx="2580615" cy="3920550"/>
          </a:xfrm>
          <a:prstGeom prst="rect">
            <a:avLst/>
          </a:prstGeom>
          <a:noFill/>
          <a:ln>
            <a:noFill/>
          </a:ln>
        </p:spPr>
      </p:pic>
      <p:pic>
        <p:nvPicPr>
          <p:cNvPr id="494" name="Google Shape;494;p35"/>
          <p:cNvPicPr preferRelativeResize="0"/>
          <p:nvPr/>
        </p:nvPicPr>
        <p:blipFill rotWithShape="1">
          <a:blip r:embed="rId4">
            <a:alphaModFix/>
          </a:blip>
          <a:srcRect b="0" l="0" r="0" t="0"/>
          <a:stretch/>
        </p:blipFill>
        <p:spPr>
          <a:xfrm>
            <a:off x="4121253" y="918150"/>
            <a:ext cx="2273085" cy="3920550"/>
          </a:xfrm>
          <a:prstGeom prst="rect">
            <a:avLst/>
          </a:prstGeom>
          <a:noFill/>
          <a:ln>
            <a:noFill/>
          </a:ln>
        </p:spPr>
      </p:pic>
      <p:pic>
        <p:nvPicPr>
          <p:cNvPr id="495" name="Google Shape;495;p35"/>
          <p:cNvPicPr preferRelativeResize="0"/>
          <p:nvPr/>
        </p:nvPicPr>
        <p:blipFill rotWithShape="1">
          <a:blip r:embed="rId5">
            <a:alphaModFix/>
          </a:blip>
          <a:srcRect b="0" l="0" r="0" t="0"/>
          <a:stretch/>
        </p:blipFill>
        <p:spPr>
          <a:xfrm>
            <a:off x="6476650" y="918150"/>
            <a:ext cx="2605735" cy="3920549"/>
          </a:xfrm>
          <a:prstGeom prst="rect">
            <a:avLst/>
          </a:prstGeom>
          <a:noFill/>
          <a:ln>
            <a:noFill/>
          </a:ln>
        </p:spPr>
      </p:pic>
      <p:sp>
        <p:nvSpPr>
          <p:cNvPr id="496" name="Google Shape;496;p35"/>
          <p:cNvSpPr/>
          <p:nvPr/>
        </p:nvSpPr>
        <p:spPr>
          <a:xfrm>
            <a:off x="30000" y="3188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35"/>
          <p:cNvSpPr txBox="1"/>
          <p:nvPr/>
        </p:nvSpPr>
        <p:spPr>
          <a:xfrm>
            <a:off x="226050" y="39150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1" name="Shape 501"/>
        <p:cNvGrpSpPr/>
        <p:nvPr/>
      </p:nvGrpSpPr>
      <p:grpSpPr>
        <a:xfrm>
          <a:off x="0" y="0"/>
          <a:ext cx="0" cy="0"/>
          <a:chOff x="0" y="0"/>
          <a:chExt cx="0" cy="0"/>
        </a:xfrm>
      </p:grpSpPr>
      <p:cxnSp>
        <p:nvCxnSpPr>
          <p:cNvPr id="502" name="Google Shape;502;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3" name="Google Shape;503;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4" name="Google Shape;504;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05" name="Google Shape;505;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6" name="Google Shape;506;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1" name="Shape 511"/>
        <p:cNvGrpSpPr/>
        <p:nvPr/>
      </p:nvGrpSpPr>
      <p:grpSpPr>
        <a:xfrm>
          <a:off x="0" y="0"/>
          <a:ext cx="0" cy="0"/>
          <a:chOff x="0" y="0"/>
          <a:chExt cx="0" cy="0"/>
        </a:xfrm>
      </p:grpSpPr>
      <p:cxnSp>
        <p:nvCxnSpPr>
          <p:cNvPr id="512" name="Google Shape;512;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3" name="Google Shape;513;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4" name="Google Shape;514;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8" name="Shape 518"/>
        <p:cNvGrpSpPr/>
        <p:nvPr/>
      </p:nvGrpSpPr>
      <p:grpSpPr>
        <a:xfrm>
          <a:off x="0" y="0"/>
          <a:ext cx="0" cy="0"/>
          <a:chOff x="0" y="0"/>
          <a:chExt cx="0" cy="0"/>
        </a:xfrm>
      </p:grpSpPr>
      <p:cxnSp>
        <p:nvCxnSpPr>
          <p:cNvPr id="519" name="Google Shape;519;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0" name="Google Shape;520;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1" name="Google Shape;521;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22" name="Google Shape;522;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pic>
        <p:nvPicPr>
          <p:cNvPr id="524" name="Google Shape;524;p38"/>
          <p:cNvPicPr preferRelativeResize="0"/>
          <p:nvPr/>
        </p:nvPicPr>
        <p:blipFill rotWithShape="1">
          <a:blip r:embed="rId3">
            <a:alphaModFix/>
          </a:blip>
          <a:srcRect b="0" l="0" r="0" t="0"/>
          <a:stretch/>
        </p:blipFill>
        <p:spPr>
          <a:xfrm>
            <a:off x="2308425" y="948575"/>
            <a:ext cx="4237025" cy="4078051"/>
          </a:xfrm>
          <a:prstGeom prst="rect">
            <a:avLst/>
          </a:prstGeom>
          <a:noFill/>
          <a:ln cap="flat" cmpd="sng" w="76200">
            <a:solidFill>
              <a:srgbClr val="D9D9D9"/>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8" name="Shape 528"/>
        <p:cNvGrpSpPr/>
        <p:nvPr/>
      </p:nvGrpSpPr>
      <p:grpSpPr>
        <a:xfrm>
          <a:off x="0" y="0"/>
          <a:ext cx="0" cy="0"/>
          <a:chOff x="0" y="0"/>
          <a:chExt cx="0" cy="0"/>
        </a:xfrm>
      </p:grpSpPr>
      <p:cxnSp>
        <p:nvCxnSpPr>
          <p:cNvPr id="529" name="Google Shape;529;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0" name="Google Shape;530;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1" name="Google Shape;531;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32" name="Google Shape;532;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pic>
        <p:nvPicPr>
          <p:cNvPr id="534" name="Google Shape;534;p39"/>
          <p:cNvPicPr preferRelativeResize="0"/>
          <p:nvPr/>
        </p:nvPicPr>
        <p:blipFill rotWithShape="1">
          <a:blip r:embed="rId3">
            <a:alphaModFix/>
          </a:blip>
          <a:srcRect b="0" l="0" r="0" t="0"/>
          <a:stretch/>
        </p:blipFill>
        <p:spPr>
          <a:xfrm>
            <a:off x="2308425" y="948575"/>
            <a:ext cx="4237025" cy="4078051"/>
          </a:xfrm>
          <a:prstGeom prst="rect">
            <a:avLst/>
          </a:prstGeom>
          <a:noFill/>
          <a:ln cap="flat" cmpd="sng" w="76200">
            <a:solidFill>
              <a:srgbClr val="D9D9D9"/>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8" name="Shape 538"/>
        <p:cNvGrpSpPr/>
        <p:nvPr/>
      </p:nvGrpSpPr>
      <p:grpSpPr>
        <a:xfrm>
          <a:off x="0" y="0"/>
          <a:ext cx="0" cy="0"/>
          <a:chOff x="0" y="0"/>
          <a:chExt cx="0" cy="0"/>
        </a:xfrm>
      </p:grpSpPr>
      <p:cxnSp>
        <p:nvCxnSpPr>
          <p:cNvPr id="539" name="Google Shape;539;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0" name="Google Shape;540;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1" name="Google Shape;541;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42" name="Google Shape;542;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40"/>
          <p:cNvSpPr txBox="1"/>
          <p:nvPr/>
        </p:nvSpPr>
        <p:spPr>
          <a:xfrm>
            <a:off x="6976350" y="2679000"/>
            <a:ext cx="15540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201.d: Build new functions from existing functions.</a:t>
            </a:r>
            <a:endParaRPr b="1" i="0" sz="1100" u="none" cap="none" strike="noStrike">
              <a:solidFill>
                <a:srgbClr val="C9FC8D"/>
              </a:solidFill>
              <a:latin typeface="DM Sans"/>
              <a:ea typeface="DM Sans"/>
              <a:cs typeface="DM Sans"/>
              <a:sym typeface="DM Sans"/>
            </a:endParaRPr>
          </a:p>
        </p:txBody>
      </p:sp>
      <p:pic>
        <p:nvPicPr>
          <p:cNvPr id="544" name="Google Shape;544;p40"/>
          <p:cNvPicPr preferRelativeResize="0"/>
          <p:nvPr/>
        </p:nvPicPr>
        <p:blipFill rotWithShape="1">
          <a:blip r:embed="rId3">
            <a:alphaModFix/>
          </a:blip>
          <a:srcRect b="0" l="0" r="0" t="0"/>
          <a:stretch/>
        </p:blipFill>
        <p:spPr>
          <a:xfrm>
            <a:off x="2308425" y="948575"/>
            <a:ext cx="4237025" cy="4078051"/>
          </a:xfrm>
          <a:prstGeom prst="rect">
            <a:avLst/>
          </a:prstGeom>
          <a:noFill/>
          <a:ln cap="flat" cmpd="sng" w="76200">
            <a:solidFill>
              <a:srgbClr val="D9D9D9"/>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8" name="Shape 548"/>
        <p:cNvGrpSpPr/>
        <p:nvPr/>
      </p:nvGrpSpPr>
      <p:grpSpPr>
        <a:xfrm>
          <a:off x="0" y="0"/>
          <a:ext cx="0" cy="0"/>
          <a:chOff x="0" y="0"/>
          <a:chExt cx="0" cy="0"/>
        </a:xfrm>
      </p:grpSpPr>
      <p:sp>
        <p:nvSpPr>
          <p:cNvPr id="549" name="Google Shape;549;p41"/>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M201 Function Concepts,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0" name="Google Shape;550;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1" name="Google Shape;551;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2" name="Google Shape;552;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3" name="Google Shape;553;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4" name="Google Shape;554;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5" name="Google Shape;555;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6" name="Google Shape;556;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0" name="Shape 560"/>
        <p:cNvGrpSpPr/>
        <p:nvPr/>
      </p:nvGrpSpPr>
      <p:grpSpPr>
        <a:xfrm>
          <a:off x="0" y="0"/>
          <a:ext cx="0" cy="0"/>
          <a:chOff x="0" y="0"/>
          <a:chExt cx="0" cy="0"/>
        </a:xfrm>
      </p:grpSpPr>
      <p:sp>
        <p:nvSpPr>
          <p:cNvPr id="561" name="Google Shape;561;p4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M201 Function Concepts,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2" name="Google Shape;562;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3" name="Google Shape;563;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4" name="Google Shape;564;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5" name="Google Shape;565;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6" name="Google Shape;566;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7" name="Google Shape;567;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8" name="Google Shape;568;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69" name="Google Shape;569;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4" name="Shape 574"/>
        <p:cNvGrpSpPr/>
        <p:nvPr/>
      </p:nvGrpSpPr>
      <p:grpSpPr>
        <a:xfrm>
          <a:off x="0" y="0"/>
          <a:ext cx="0" cy="0"/>
          <a:chOff x="0" y="0"/>
          <a:chExt cx="0" cy="0"/>
        </a:xfrm>
      </p:grpSpPr>
      <p:sp>
        <p:nvSpPr>
          <p:cNvPr id="575" name="Google Shape;575;p4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M201 Function Concepts,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6" name="Google Shape;576;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7" name="Google Shape;577;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8" name="Google Shape;578;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9" name="Google Shape;579;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80" name="Google Shape;580;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81" name="Google Shape;581;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2" name="Google Shape;582;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3" name="Google Shape;583;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8" name="Shape 588"/>
        <p:cNvGrpSpPr/>
        <p:nvPr/>
      </p:nvGrpSpPr>
      <p:grpSpPr>
        <a:xfrm>
          <a:off x="0" y="0"/>
          <a:ext cx="0" cy="0"/>
          <a:chOff x="0" y="0"/>
          <a:chExt cx="0" cy="0"/>
        </a:xfrm>
      </p:grpSpPr>
      <p:cxnSp>
        <p:nvCxnSpPr>
          <p:cNvPr id="589" name="Google Shape;589;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0" name="Google Shape;590;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91" name="Google Shape;591;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5" name="Shape 595"/>
        <p:cNvGrpSpPr/>
        <p:nvPr/>
      </p:nvGrpSpPr>
      <p:grpSpPr>
        <a:xfrm>
          <a:off x="0" y="0"/>
          <a:ext cx="0" cy="0"/>
          <a:chOff x="0" y="0"/>
          <a:chExt cx="0" cy="0"/>
        </a:xfrm>
      </p:grpSpPr>
      <p:sp>
        <p:nvSpPr>
          <p:cNvPr id="596" name="Google Shape;596;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597" name="Google Shape;597;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598" name="Google Shape;598;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99" name="Google Shape;599;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0" name="Google Shape;600;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pic>
        <p:nvPicPr>
          <p:cNvPr id="601" name="Google Shape;601;p45"/>
          <p:cNvPicPr preferRelativeResize="0"/>
          <p:nvPr/>
        </p:nvPicPr>
        <p:blipFill rotWithShape="1">
          <a:blip r:embed="rId3">
            <a:alphaModFix/>
          </a:blip>
          <a:srcRect b="0" l="0" r="0" t="0"/>
          <a:stretch/>
        </p:blipFill>
        <p:spPr>
          <a:xfrm>
            <a:off x="4388563" y="124025"/>
            <a:ext cx="3670476" cy="489395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5" name="Shape 605"/>
        <p:cNvGrpSpPr/>
        <p:nvPr/>
      </p:nvGrpSpPr>
      <p:grpSpPr>
        <a:xfrm>
          <a:off x="0" y="0"/>
          <a:ext cx="0" cy="0"/>
          <a:chOff x="0" y="0"/>
          <a:chExt cx="0" cy="0"/>
        </a:xfrm>
      </p:grpSpPr>
      <p:sp>
        <p:nvSpPr>
          <p:cNvPr id="606" name="Google Shape;606;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7" name="Google Shape;607;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8" name="Google Shape;608;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9" name="Google Shape;609;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0" name="Google Shape;610;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1" name="Google Shape;611;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pic>
        <p:nvPicPr>
          <p:cNvPr id="613" name="Google Shape;613;p46"/>
          <p:cNvPicPr preferRelativeResize="0"/>
          <p:nvPr/>
        </p:nvPicPr>
        <p:blipFill rotWithShape="1">
          <a:blip r:embed="rId3">
            <a:alphaModFix/>
          </a:blip>
          <a:srcRect b="0" l="0" r="0" t="0"/>
          <a:stretch/>
        </p:blipFill>
        <p:spPr>
          <a:xfrm>
            <a:off x="4388563" y="124025"/>
            <a:ext cx="3670476" cy="489395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7" name="Shape 617"/>
        <p:cNvGrpSpPr/>
        <p:nvPr/>
      </p:nvGrpSpPr>
      <p:grpSpPr>
        <a:xfrm>
          <a:off x="0" y="0"/>
          <a:ext cx="0" cy="0"/>
          <a:chOff x="0" y="0"/>
          <a:chExt cx="0" cy="0"/>
        </a:xfrm>
      </p:grpSpPr>
      <p:cxnSp>
        <p:nvCxnSpPr>
          <p:cNvPr id="618" name="Google Shape;618;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19" name="Google Shape;619;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20" name="Google Shape;620;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1" name="Google Shape;621;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2" name="Google Shape;622;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3" name="Google Shape;623;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4" name="Google Shape;624;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25" name="Google Shape;625;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6" name="Google Shape;626;p47"/>
          <p:cNvSpPr txBox="1"/>
          <p:nvPr/>
        </p:nvSpPr>
        <p:spPr>
          <a:xfrm>
            <a:off x="325175" y="2843600"/>
            <a:ext cx="2169900" cy="36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200" u="none" cap="none" strike="noStrike">
                <a:solidFill>
                  <a:schemeClr val="dk1"/>
                </a:solidFill>
                <a:latin typeface="DM Sans"/>
                <a:ea typeface="DM Sans"/>
                <a:cs typeface="DM Sans"/>
                <a:sym typeface="DM Sans"/>
              </a:rPr>
              <a:t>201.d: Build new functions from existing functions.</a:t>
            </a:r>
            <a:endParaRPr b="1" i="0" sz="1200" u="none" cap="none" strike="noStrike">
              <a:solidFill>
                <a:schemeClr val="dk1"/>
              </a:solidFill>
              <a:latin typeface="DM Sans"/>
              <a:ea typeface="DM Sans"/>
              <a:cs typeface="DM Sans"/>
              <a:sym typeface="DM Sans"/>
            </a:endParaRPr>
          </a:p>
        </p:txBody>
      </p:sp>
      <p:cxnSp>
        <p:nvCxnSpPr>
          <p:cNvPr id="627" name="Google Shape;627;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8" name="Google Shape;628;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29" name="Google Shape;629;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30" name="Google Shape;630;p47"/>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31" name="Google Shape;631;p47"/>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5" name="Shape 635"/>
        <p:cNvGrpSpPr/>
        <p:nvPr/>
      </p:nvGrpSpPr>
      <p:grpSpPr>
        <a:xfrm>
          <a:off x="0" y="0"/>
          <a:ext cx="0" cy="0"/>
          <a:chOff x="0" y="0"/>
          <a:chExt cx="0" cy="0"/>
        </a:xfrm>
      </p:grpSpPr>
      <p:cxnSp>
        <p:nvCxnSpPr>
          <p:cNvPr id="636" name="Google Shape;636;g3615dcb184b_0_9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7" name="Google Shape;637;g3615dcb184b_0_9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8" name="Google Shape;638;g3615dcb184b_0_9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39" name="Google Shape;639;g3615dcb184b_0_92"/>
          <p:cNvGraphicFramePr/>
          <p:nvPr/>
        </p:nvGraphicFramePr>
        <p:xfrm>
          <a:off x="1329888" y="1246550"/>
          <a:ext cx="3000000" cy="3000000"/>
        </p:xfrm>
        <a:graphic>
          <a:graphicData uri="http://schemas.openxmlformats.org/drawingml/2006/table">
            <a:tbl>
              <a:tblPr>
                <a:noFill/>
                <a:tableStyleId>{EF8BF7FF-D75C-4FAB-A506-774A6063B75F}</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40" name="Google Shape;640;g3615dcb184b_0_92"/>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41" name="Google Shape;641;g3615dcb184b_0_92"/>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42" name="Google Shape;642;g3615dcb184b_0_92"/>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43" name="Google Shape;643;g3615dcb184b_0_92"/>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44" name="Google Shape;644;g3615dcb184b_0_92"/>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45" name="Google Shape;645;g3615dcb184b_0_92"/>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g3615dcb184b_0_92"/>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g3615dcb184b_0_92"/>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48" name="Google Shape;648;g3615dcb184b_0_92"/>
          <p:cNvGraphicFramePr/>
          <p:nvPr/>
        </p:nvGraphicFramePr>
        <p:xfrm>
          <a:off x="5926900" y="2474950"/>
          <a:ext cx="3000000" cy="3000000"/>
        </p:xfrm>
        <a:graphic>
          <a:graphicData uri="http://schemas.openxmlformats.org/drawingml/2006/table">
            <a:tbl>
              <a:tblPr>
                <a:noFill/>
                <a:tableStyleId>{DFB4A2C5-25D7-41DE-A842-2A9078497F25}</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49" name="Google Shape;649;g3615dcb184b_0_92"/>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g3615dcb184b_0_92"/>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51" name="Google Shape;651;g3615dcb184b_0_92"/>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55" name="Shape 655"/>
        <p:cNvGrpSpPr/>
        <p:nvPr/>
      </p:nvGrpSpPr>
      <p:grpSpPr>
        <a:xfrm>
          <a:off x="0" y="0"/>
          <a:ext cx="0" cy="0"/>
          <a:chOff x="0" y="0"/>
          <a:chExt cx="0" cy="0"/>
        </a:xfrm>
      </p:grpSpPr>
      <p:cxnSp>
        <p:nvCxnSpPr>
          <p:cNvPr id="656" name="Google Shape;656;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7" name="Google Shape;657;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58" name="Google Shape;658;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9" name="Google Shape;659;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661" name="Google Shape;661;p49"/>
          <p:cNvPicPr preferRelativeResize="0"/>
          <p:nvPr/>
        </p:nvPicPr>
        <p:blipFill rotWithShape="1">
          <a:blip r:embed="rId3">
            <a:alphaModFix/>
          </a:blip>
          <a:srcRect b="0" l="0" r="0" t="0"/>
          <a:stretch/>
        </p:blipFill>
        <p:spPr>
          <a:xfrm>
            <a:off x="2872788" y="124775"/>
            <a:ext cx="3670476" cy="489395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5" name="Shape 665"/>
        <p:cNvGrpSpPr/>
        <p:nvPr/>
      </p:nvGrpSpPr>
      <p:grpSpPr>
        <a:xfrm>
          <a:off x="0" y="0"/>
          <a:ext cx="0" cy="0"/>
          <a:chOff x="0" y="0"/>
          <a:chExt cx="0" cy="0"/>
        </a:xfrm>
      </p:grpSpPr>
      <p:cxnSp>
        <p:nvCxnSpPr>
          <p:cNvPr id="666" name="Google Shape;666;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7" name="Google Shape;667;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68" name="Google Shape;668;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69" name="Google Shape;669;p50"/>
          <p:cNvPicPr preferRelativeResize="0"/>
          <p:nvPr/>
        </p:nvPicPr>
        <p:blipFill rotWithShape="1">
          <a:blip r:embed="rId3">
            <a:alphaModFix/>
          </a:blip>
          <a:srcRect b="40033" l="5002" r="10772" t="0"/>
          <a:stretch/>
        </p:blipFill>
        <p:spPr>
          <a:xfrm>
            <a:off x="4158936" y="306400"/>
            <a:ext cx="4781663" cy="4530701"/>
          </a:xfrm>
          <a:prstGeom prst="rect">
            <a:avLst/>
          </a:prstGeom>
          <a:noFill/>
          <a:ln>
            <a:noFill/>
          </a:ln>
        </p:spPr>
      </p:pic>
      <p:pic>
        <p:nvPicPr>
          <p:cNvPr id="670" name="Google Shape;670;p50"/>
          <p:cNvPicPr preferRelativeResize="0"/>
          <p:nvPr/>
        </p:nvPicPr>
        <p:blipFill rotWithShape="1">
          <a:blip r:embed="rId3">
            <a:alphaModFix/>
          </a:blip>
          <a:srcRect b="4904" l="10432" r="9501" t="60060"/>
          <a:stretch/>
        </p:blipFill>
        <p:spPr>
          <a:xfrm>
            <a:off x="95775" y="874075"/>
            <a:ext cx="4360024" cy="2541824"/>
          </a:xfrm>
          <a:prstGeom prst="rect">
            <a:avLst/>
          </a:prstGeom>
          <a:noFill/>
          <a:ln>
            <a:noFill/>
          </a:ln>
        </p:spPr>
      </p:pic>
      <p:sp>
        <p:nvSpPr>
          <p:cNvPr id="671" name="Google Shape;671;p50"/>
          <p:cNvSpPr/>
          <p:nvPr/>
        </p:nvSpPr>
        <p:spPr>
          <a:xfrm>
            <a:off x="821725" y="31605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50"/>
          <p:cNvSpPr txBox="1"/>
          <p:nvPr/>
        </p:nvSpPr>
        <p:spPr>
          <a:xfrm>
            <a:off x="1017775" y="38873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6" name="Shape 676"/>
        <p:cNvGrpSpPr/>
        <p:nvPr/>
      </p:nvGrpSpPr>
      <p:grpSpPr>
        <a:xfrm>
          <a:off x="0" y="0"/>
          <a:ext cx="0" cy="0"/>
          <a:chOff x="0" y="0"/>
          <a:chExt cx="0" cy="0"/>
        </a:xfrm>
      </p:grpSpPr>
      <p:cxnSp>
        <p:nvCxnSpPr>
          <p:cNvPr id="677" name="Google Shape;677;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8" name="Google Shape;678;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79" name="Google Shape;679;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80" name="Google Shape;680;p51"/>
          <p:cNvPicPr preferRelativeResize="0"/>
          <p:nvPr/>
        </p:nvPicPr>
        <p:blipFill rotWithShape="1">
          <a:blip r:embed="rId3">
            <a:alphaModFix/>
          </a:blip>
          <a:srcRect b="0" l="0" r="0" t="0"/>
          <a:stretch/>
        </p:blipFill>
        <p:spPr>
          <a:xfrm>
            <a:off x="1714600" y="875675"/>
            <a:ext cx="3276150" cy="3409200"/>
          </a:xfrm>
          <a:prstGeom prst="rect">
            <a:avLst/>
          </a:prstGeom>
          <a:noFill/>
          <a:ln>
            <a:noFill/>
          </a:ln>
        </p:spPr>
      </p:pic>
      <p:sp>
        <p:nvSpPr>
          <p:cNvPr id="681" name="Google Shape;681;p51"/>
          <p:cNvSpPr/>
          <p:nvPr/>
        </p:nvSpPr>
        <p:spPr>
          <a:xfrm>
            <a:off x="2121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51"/>
          <p:cNvSpPr txBox="1"/>
          <p:nvPr/>
        </p:nvSpPr>
        <p:spPr>
          <a:xfrm>
            <a:off x="4081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683" name="Google Shape;683;p51"/>
          <p:cNvPicPr preferRelativeResize="0"/>
          <p:nvPr/>
        </p:nvPicPr>
        <p:blipFill rotWithShape="1">
          <a:blip r:embed="rId4">
            <a:alphaModFix/>
          </a:blip>
          <a:srcRect b="0" l="0" r="0" t="0"/>
          <a:stretch/>
        </p:blipFill>
        <p:spPr>
          <a:xfrm>
            <a:off x="5323150" y="866400"/>
            <a:ext cx="3181325" cy="340918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87" name="Shape 687"/>
        <p:cNvGrpSpPr/>
        <p:nvPr/>
      </p:nvGrpSpPr>
      <p:grpSpPr>
        <a:xfrm>
          <a:off x="0" y="0"/>
          <a:ext cx="0" cy="0"/>
          <a:chOff x="0" y="0"/>
          <a:chExt cx="0" cy="0"/>
        </a:xfrm>
      </p:grpSpPr>
      <p:cxnSp>
        <p:nvCxnSpPr>
          <p:cNvPr id="688" name="Google Shape;688;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89" name="Google Shape;689;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0" name="Google Shape;690;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1" name="Google Shape;691;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2" name="Google Shape;692;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97" name="Shape 697"/>
        <p:cNvGrpSpPr/>
        <p:nvPr/>
      </p:nvGrpSpPr>
      <p:grpSpPr>
        <a:xfrm>
          <a:off x="0" y="0"/>
          <a:ext cx="0" cy="0"/>
          <a:chOff x="0" y="0"/>
          <a:chExt cx="0" cy="0"/>
        </a:xfrm>
      </p:grpSpPr>
      <p:cxnSp>
        <p:nvCxnSpPr>
          <p:cNvPr id="698" name="Google Shape;698;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99" name="Google Shape;699;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00" name="Google Shape;700;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4" name="Shape 704"/>
        <p:cNvGrpSpPr/>
        <p:nvPr/>
      </p:nvGrpSpPr>
      <p:grpSpPr>
        <a:xfrm>
          <a:off x="0" y="0"/>
          <a:ext cx="0" cy="0"/>
          <a:chOff x="0" y="0"/>
          <a:chExt cx="0" cy="0"/>
        </a:xfrm>
      </p:grpSpPr>
      <p:cxnSp>
        <p:nvCxnSpPr>
          <p:cNvPr id="705" name="Google Shape;705;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06" name="Google Shape;706;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07" name="Google Shape;707;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M201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08" name="Google Shape;708;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