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5143500" cx="9144000"/>
  <p:notesSz cx="6858000" cy="9144000"/>
  <p:embeddedFontLst>
    <p:embeddedFont>
      <p:font typeface="DM Sans Medium"/>
      <p:regular r:id="rId16"/>
      <p:bold r:id="rId17"/>
      <p:italic r:id="rId18"/>
      <p:boldItalic r:id="rId19"/>
    </p:embeddedFont>
    <p:embeddedFont>
      <p:font typeface="DM Sans"/>
      <p:regular r:id="rId20"/>
      <p:bold r:id="rId21"/>
      <p:italic r:id="rId22"/>
      <p:boldItalic r:id="rId23"/>
    </p:embeddedFont>
    <p:embeddedFont>
      <p:font typeface="Nanum Myeongjo"/>
      <p:regular r:id="rId24"/>
      <p:bold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26" roundtripDataSignature="AMtx7mhbE42Wk9Sss0bkHOxd+54dFQl3b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499E8F1-74ED-4D45-BCB0-CB571B43402C}">
  <a:tblStyle styleId="{3499E8F1-74ED-4D45-BCB0-CB571B43402C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  <a:tblStyle styleId="{9721D873-1119-4ABB-AE1D-71F78A4D0E51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DMSans-regular.fntdata"/><Relationship Id="rId22" Type="http://schemas.openxmlformats.org/officeDocument/2006/relationships/font" Target="fonts/DMSans-italic.fntdata"/><Relationship Id="rId21" Type="http://schemas.openxmlformats.org/officeDocument/2006/relationships/font" Target="fonts/DMSans-bold.fntdata"/><Relationship Id="rId24" Type="http://schemas.openxmlformats.org/officeDocument/2006/relationships/font" Target="fonts/NanumMyeongjo-regular.fntdata"/><Relationship Id="rId23" Type="http://schemas.openxmlformats.org/officeDocument/2006/relationships/font" Target="fonts/DMSans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customschemas.google.com/relationships/presentationmetadata" Target="metadata"/><Relationship Id="rId25" Type="http://schemas.openxmlformats.org/officeDocument/2006/relationships/font" Target="fonts/NanumMyeongjo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DMSansMedium-bold.fntdata"/><Relationship Id="rId16" Type="http://schemas.openxmlformats.org/officeDocument/2006/relationships/font" Target="fonts/DMSansMedium-regular.fntdata"/><Relationship Id="rId19" Type="http://schemas.openxmlformats.org/officeDocument/2006/relationships/font" Target="fonts/DMSansMedium-boldItalic.fntdata"/><Relationship Id="rId18" Type="http://schemas.openxmlformats.org/officeDocument/2006/relationships/font" Target="fonts/DMSansMedium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4" name="Google Shape;6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0" name="Google Shape;8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" name="Google Shape;11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" name="Google Shape;13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6" name="Google Shape;16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4" name="Google Shape;17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2" name="Google Shape;20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1" name="Google Shape;231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No Footer">
  <p:cSld name="TITLE_1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11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" name="Google Shape;11;p11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No Footer 1">
  <p:cSld name="TITLE_1_1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Google Shape;13;p12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" name="Google Shape;14;p12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lumn">
  <p:cSld name="TITLE_1_1_1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Google Shape;16;p13"/>
          <p:cNvCxnSpPr/>
          <p:nvPr/>
        </p:nvCxnSpPr>
        <p:spPr>
          <a:xfrm>
            <a:off x="-2700" y="483622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" name="Google Shape;17;p13"/>
          <p:cNvCxnSpPr/>
          <p:nvPr/>
        </p:nvCxnSpPr>
        <p:spPr>
          <a:xfrm rot="10800000">
            <a:off x="305625" y="-4950"/>
            <a:ext cx="0" cy="515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" name="Google Shape;18;p13"/>
          <p:cNvSpPr txBox="1"/>
          <p:nvPr/>
        </p:nvSpPr>
        <p:spPr>
          <a:xfrm>
            <a:off x="6158700" y="4835200"/>
            <a:ext cx="26823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fld id="{00000000-1234-1234-1234-123412341234}" type="slidenum">
              <a:rPr b="0" i="0" lang="en" sz="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‹#›</a:t>
            </a:fld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9" name="Google Shape;19;p13"/>
          <p:cNvSpPr txBox="1"/>
          <p:nvPr/>
        </p:nvSpPr>
        <p:spPr>
          <a:xfrm>
            <a:off x="3419850" y="4836225"/>
            <a:ext cx="26496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0" name="Google Shape;20;p13"/>
          <p:cNvSpPr txBox="1"/>
          <p:nvPr/>
        </p:nvSpPr>
        <p:spPr>
          <a:xfrm>
            <a:off x="615900" y="4836225"/>
            <a:ext cx="2682300" cy="30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en" sz="5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XQ</a:t>
            </a:r>
            <a:endParaRPr b="0" i="0" sz="5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  <p:extLst>
    <p:ext uri="{DCECCB84-F9BA-43D5-87BE-67443E8EF086}">
      <p15:sldGuideLst>
        <p15:guide id="1" pos="388">
          <p15:clr>
            <a:srgbClr val="FA7B17"/>
          </p15:clr>
        </p15:guide>
        <p15:guide id="2" orient="horz" pos="2950">
          <p15:clr>
            <a:srgbClr val="FA7B17"/>
          </p15:clr>
        </p15:guide>
        <p15:guide id="3" orient="horz" pos="191">
          <p15:clr>
            <a:srgbClr val="FA7B17"/>
          </p15:clr>
        </p15:guide>
        <p15:guide id="4" pos="5569">
          <p15:clr>
            <a:srgbClr val="FA7B17"/>
          </p15:clr>
        </p15:guide>
        <p15:guide id="5" pos="2037">
          <p15:clr>
            <a:srgbClr val="FA7B17"/>
          </p15:clr>
        </p15:guide>
        <p15:guide id="6" pos="2154">
          <p15:clr>
            <a:srgbClr val="FA7B17"/>
          </p15:clr>
        </p15:guide>
        <p15:guide id="7" pos="3921">
          <p15:clr>
            <a:srgbClr val="FA7B17"/>
          </p15:clr>
        </p15:guide>
        <p15:guide id="8" pos="3803">
          <p15:clr>
            <a:srgbClr val="FA7B17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3" name="Google Shape;23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4" name="Google Shape;24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7" name="Google Shape;27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" name="Google Shape;30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" name="Google Shape;31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" name="Google Shape;34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5" name="Google Shape;35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" name="Google Shape;36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2" name="Google Shape;42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43" name="Google Shape;43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6" name="Google Shape;46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0" name="Google Shape;50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1" name="Google Shape;51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2" name="Google Shape;52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" name="Google Shape;55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8" name="Google Shape;58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9" name="Google Shape;59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1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6" name="Google Shape;66;p1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7" name="Google Shape;67;p1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68" name="Google Shape;68;p1"/>
          <p:cNvSpPr txBox="1"/>
          <p:nvPr/>
        </p:nvSpPr>
        <p:spPr>
          <a:xfrm>
            <a:off x="768300" y="379350"/>
            <a:ext cx="78963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Looking at Student Work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69" name="Google Shape;69;p1"/>
          <p:cNvSpPr txBox="1"/>
          <p:nvPr/>
        </p:nvSpPr>
        <p:spPr>
          <a:xfrm>
            <a:off x="768300" y="1071275"/>
            <a:ext cx="7896300" cy="40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Directions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Examine the student work.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Determine where evidence of learning is along the Criteria for Success spectrum. Move a checkmark to the corresponding placement.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Add a note including your thoughts about the evidence visible in the work.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●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Consider the following questions: 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○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What evidence of success is present? What does the student know?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-3429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Nanum Myeongjo"/>
              <a:buChar char="○"/>
            </a:pPr>
            <a:r>
              <a:rPr b="0" i="0" lang="en" sz="1800" u="none" cap="none" strike="noStrike">
                <a:solidFill>
                  <a:schemeClr val="lt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If the student was here, what question(s) would you post to understand what they know?</a:t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4" name="Google Shape;74;p2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5" name="Google Shape;75;p2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6" name="Google Shape;76;p2"/>
          <p:cNvSpPr txBox="1"/>
          <p:nvPr/>
        </p:nvSpPr>
        <p:spPr>
          <a:xfrm>
            <a:off x="1613100" y="376226"/>
            <a:ext cx="5917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Criteria for Success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graphicFrame>
        <p:nvGraphicFramePr>
          <p:cNvPr id="77" name="Google Shape;77;p2"/>
          <p:cNvGraphicFramePr/>
          <p:nvPr/>
        </p:nvGraphicFramePr>
        <p:xfrm>
          <a:off x="909850" y="1563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{3499E8F1-74ED-4D45-BCB0-CB571B43402C}</a:tableStyleId>
              </a:tblPr>
              <a:tblGrid>
                <a:gridCol w="2677225"/>
                <a:gridCol w="2807825"/>
                <a:gridCol w="183922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an emerging understanding of the targeted expectation(s). After conferencing and additional instruction/learning, the student may provide a revised or different artifact as evidence of their learning.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approaching a full understanding of the targeted expectation(s). The artifact may contain execution errors that should be corrected in revision. The student may revise the selected artifact or submit a different artifact.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demonstrates evidence that they have met the targeted expectation(s).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2" name="Google Shape;82;p3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3" name="Google Shape;83;p3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4" name="Google Shape;84;p3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#1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85" name="Google Shape;85;p3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86" name="Google Shape;86;p3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87" name="Google Shape;87;p3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{3499E8F1-74ED-4D45-BCB0-CB571B43402C}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88" name="Google Shape;8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3"/>
          <p:cNvSpPr txBox="1"/>
          <p:nvPr/>
        </p:nvSpPr>
        <p:spPr>
          <a:xfrm>
            <a:off x="562325" y="3995975"/>
            <a:ext cx="36642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101.a: Reason about and solve one-variable linear equations and inequalities.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93" name="Google Shape;9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04" name="Google Shape;104;p3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{9721D873-1119-4ABB-AE1D-71F78A4D0E51}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05" name="Google Shape;105;p3"/>
          <p:cNvPicPr preferRelativeResize="0"/>
          <p:nvPr/>
        </p:nvPicPr>
        <p:blipFill rotWithShape="1">
          <a:blip r:embed="rId4">
            <a:alphaModFix/>
          </a:blip>
          <a:srcRect b="62159" l="0" r="25991" t="0"/>
          <a:stretch/>
        </p:blipFill>
        <p:spPr>
          <a:xfrm>
            <a:off x="2401678" y="527316"/>
            <a:ext cx="3392628" cy="2255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3"/>
          <p:cNvPicPr preferRelativeResize="0"/>
          <p:nvPr/>
        </p:nvPicPr>
        <p:blipFill rotWithShape="1">
          <a:blip r:embed="rId5">
            <a:alphaModFix/>
          </a:blip>
          <a:srcRect b="76533" l="4741" r="4423" t="2175"/>
          <a:stretch/>
        </p:blipFill>
        <p:spPr>
          <a:xfrm>
            <a:off x="4339825" y="1214538"/>
            <a:ext cx="4653368" cy="1416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3"/>
          <p:cNvPicPr preferRelativeResize="0"/>
          <p:nvPr/>
        </p:nvPicPr>
        <p:blipFill rotWithShape="1">
          <a:blip r:embed="rId5">
            <a:alphaModFix/>
          </a:blip>
          <a:srcRect b="22750" l="5050" r="0" t="55653"/>
          <a:stretch/>
        </p:blipFill>
        <p:spPr>
          <a:xfrm>
            <a:off x="4339825" y="2630812"/>
            <a:ext cx="4653375" cy="13743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2" name="Google Shape;112;p4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3" name="Google Shape;113;p4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4" name="Google Shape;114;p4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#2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15" name="Google Shape;115;p4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16" name="Google Shape;116;p4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17" name="Google Shape;117;p4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{3499E8F1-74ED-4D45-BCB0-CB571B43402C}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18" name="Google Shape;11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4"/>
          <p:cNvSpPr txBox="1"/>
          <p:nvPr/>
        </p:nvSpPr>
        <p:spPr>
          <a:xfrm>
            <a:off x="562325" y="3995975"/>
            <a:ext cx="36642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101.a: Reason about and solve one-variable linear equations and inequalities.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23" name="Google Shape;12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34" name="Google Shape;134;p4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{9721D873-1119-4ABB-AE1D-71F78A4D0E51}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135" name="Google Shape;135;p4"/>
          <p:cNvPicPr preferRelativeResize="0"/>
          <p:nvPr/>
        </p:nvPicPr>
        <p:blipFill rotWithShape="1">
          <a:blip r:embed="rId4">
            <a:alphaModFix/>
          </a:blip>
          <a:srcRect b="5944" l="0" r="0" t="0"/>
          <a:stretch/>
        </p:blipFill>
        <p:spPr>
          <a:xfrm>
            <a:off x="4690925" y="90863"/>
            <a:ext cx="3932825" cy="496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0" name="Google Shape;140;p5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1" name="Google Shape;141;p5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2" name="Google Shape;142;p5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#3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43" name="Google Shape;143;p5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44" name="Google Shape;144;p5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45" name="Google Shape;145;p5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{3499E8F1-74ED-4D45-BCB0-CB571B43402C}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46" name="Google Shape;14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50" name="Google Shape;150;p5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{9721D873-1119-4ABB-AE1D-71F78A4D0E51}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51" name="Google Shape;151;p5"/>
          <p:cNvSpPr txBox="1"/>
          <p:nvPr/>
        </p:nvSpPr>
        <p:spPr>
          <a:xfrm>
            <a:off x="562325" y="3995975"/>
            <a:ext cx="3664200" cy="72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101.a: Reason about and solve one-variable linear equations and inequalities.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52" name="Google Shape;15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465000" y="70125"/>
            <a:ext cx="3949137" cy="500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45758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8" name="Google Shape;168;p6"/>
          <p:cNvCxnSpPr/>
          <p:nvPr/>
        </p:nvCxnSpPr>
        <p:spPr>
          <a:xfrm>
            <a:off x="312775" y="-13900"/>
            <a:ext cx="0" cy="517830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69" name="Google Shape;169;p6"/>
          <p:cNvCxnSpPr/>
          <p:nvPr/>
        </p:nvCxnSpPr>
        <p:spPr>
          <a:xfrm rot="10800000">
            <a:off x="-100" y="4837750"/>
            <a:ext cx="9202800" cy="0"/>
          </a:xfrm>
          <a:prstGeom prst="straightConnector1">
            <a:avLst/>
          </a:prstGeom>
          <a:noFill/>
          <a:ln cap="flat" cmpd="sng" w="9525">
            <a:solidFill>
              <a:srgbClr val="83FBA3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0" name="Google Shape;170;p6"/>
          <p:cNvSpPr txBox="1"/>
          <p:nvPr/>
        </p:nvSpPr>
        <p:spPr>
          <a:xfrm>
            <a:off x="1613100" y="376226"/>
            <a:ext cx="59178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i="0" lang="en" sz="3500" u="none" cap="none" strike="noStrike">
                <a:solidFill>
                  <a:srgbClr val="83FBA3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Criteria for Success</a:t>
            </a:r>
            <a:endParaRPr b="0" i="0" sz="3500" u="none" cap="none" strike="noStrike">
              <a:solidFill>
                <a:schemeClr val="lt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graphicFrame>
        <p:nvGraphicFramePr>
          <p:cNvPr id="171" name="Google Shape;171;p6"/>
          <p:cNvGraphicFramePr/>
          <p:nvPr/>
        </p:nvGraphicFramePr>
        <p:xfrm>
          <a:off x="909850" y="1563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{3499E8F1-74ED-4D45-BCB0-CB571B43402C}</a:tableStyleId>
              </a:tblPr>
              <a:tblGrid>
                <a:gridCol w="2677225"/>
                <a:gridCol w="2807825"/>
                <a:gridCol w="183922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an emerging understanding of the targeted expectation(s). After conferencing and additional instruction/learning, the student may provide a revised or different artifact as evidence of their learning.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shows evidence of approaching a full understanding of the targeted expectation(s). The artifact may contain execution errors that should be corrected in revision. The student may revise the selected artifact or submit a different artifact.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rPr lang="en" sz="1300" u="none" cap="none" strike="noStrike">
                          <a:solidFill>
                            <a:srgbClr val="FFFFFF"/>
                          </a:solidFill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The student’s artifact demonstrates evidence that they have met the targeted expectation(s).</a:t>
                      </a:r>
                      <a:endParaRPr sz="1300" u="none" cap="none" strike="noStrike">
                        <a:solidFill>
                          <a:srgbClr val="FFFFFF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78909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6" name="Google Shape;176;p7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77" name="Google Shape;177;p7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78" name="Google Shape;178;p7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#1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179" name="Google Shape;179;p7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80" name="Google Shape;180;p7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181" name="Google Shape;181;p7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{3499E8F1-74ED-4D45-BCB0-CB571B43402C}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182" name="Google Shape;18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97" name="Google Shape;197;p7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{9721D873-1119-4ABB-AE1D-71F78A4D0E51}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98" name="Google Shape;198;p7"/>
          <p:cNvSpPr txBox="1"/>
          <p:nvPr/>
        </p:nvSpPr>
        <p:spPr>
          <a:xfrm>
            <a:off x="562325" y="3995975"/>
            <a:ext cx="3423300" cy="9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101.b: Solve real-life mathematical problems using linear expressions, equations, and inequalities.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199" name="Google Shape;199;p7"/>
          <p:cNvPicPr preferRelativeResize="0"/>
          <p:nvPr/>
        </p:nvPicPr>
        <p:blipFill rotWithShape="1">
          <a:blip r:embed="rId4">
            <a:alphaModFix/>
          </a:blip>
          <a:srcRect b="486" l="0" r="0" t="0"/>
          <a:stretch/>
        </p:blipFill>
        <p:spPr>
          <a:xfrm>
            <a:off x="3775450" y="36625"/>
            <a:ext cx="5246569" cy="50702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4" name="Google Shape;204;p8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05" name="Google Shape;205;p8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6" name="Google Shape;206;p8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#2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207" name="Google Shape;207;p8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08" name="Google Shape;208;p8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209" name="Google Shape;209;p8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{3499E8F1-74ED-4D45-BCB0-CB571B43402C}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10" name="Google Shape;21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25" name="Google Shape;225;p8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{9721D873-1119-4ABB-AE1D-71F78A4D0E51}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26" name="Google Shape;226;p8"/>
          <p:cNvSpPr txBox="1"/>
          <p:nvPr/>
        </p:nvSpPr>
        <p:spPr>
          <a:xfrm>
            <a:off x="562325" y="3995975"/>
            <a:ext cx="2576400" cy="9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101.b: Solve real-life mathematical problems using linear expressions, equations, and inequalities.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27" name="Google Shape;227;p8"/>
          <p:cNvPicPr preferRelativeResize="0"/>
          <p:nvPr/>
        </p:nvPicPr>
        <p:blipFill rotWithShape="1">
          <a:blip r:embed="rId4">
            <a:alphaModFix/>
          </a:blip>
          <a:srcRect b="-1368" l="0" r="-1542" t="0"/>
          <a:stretch/>
        </p:blipFill>
        <p:spPr>
          <a:xfrm>
            <a:off x="3138850" y="303225"/>
            <a:ext cx="3488700" cy="42967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398600" y="992125"/>
            <a:ext cx="2871824" cy="27218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BDFCD7"/>
        </a:solidFill>
      </p:bgPr>
    </p:bg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3" name="Google Shape;233;p9"/>
          <p:cNvCxnSpPr/>
          <p:nvPr/>
        </p:nvCxnSpPr>
        <p:spPr>
          <a:xfrm>
            <a:off x="4226375" y="300"/>
            <a:ext cx="0" cy="5141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234" name="Google Shape;234;p9"/>
          <p:cNvCxnSpPr/>
          <p:nvPr/>
        </p:nvCxnSpPr>
        <p:spPr>
          <a:xfrm>
            <a:off x="-2700" y="1246575"/>
            <a:ext cx="91494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5" name="Google Shape;235;p9"/>
          <p:cNvSpPr txBox="1"/>
          <p:nvPr/>
        </p:nvSpPr>
        <p:spPr>
          <a:xfrm>
            <a:off x="463500" y="303450"/>
            <a:ext cx="1651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00"/>
              <a:buFont typeface="Arial"/>
              <a:buNone/>
            </a:pPr>
            <a:r>
              <a:rPr b="0" i="0" lang="en" sz="3300" u="none" cap="none" strike="noStrike">
                <a:solidFill>
                  <a:schemeClr val="dk1"/>
                </a:solidFill>
                <a:latin typeface="Nanum Myeongjo"/>
                <a:ea typeface="Nanum Myeongjo"/>
                <a:cs typeface="Nanum Myeongjo"/>
                <a:sym typeface="Nanum Myeongjo"/>
              </a:rPr>
              <a:t>Example #3</a:t>
            </a:r>
            <a:endParaRPr b="0" i="0" sz="3300" u="none" cap="none" strike="noStrike">
              <a:solidFill>
                <a:schemeClr val="dk1"/>
              </a:solidFill>
              <a:latin typeface="Nanum Myeongjo"/>
              <a:ea typeface="Nanum Myeongjo"/>
              <a:cs typeface="Nanum Myeongjo"/>
              <a:sym typeface="Nanum Myeongjo"/>
            </a:endParaRPr>
          </a:p>
        </p:txBody>
      </p:sp>
      <p:sp>
        <p:nvSpPr>
          <p:cNvPr id="236" name="Google Shape;236;p9"/>
          <p:cNvSpPr txBox="1"/>
          <p:nvPr/>
        </p:nvSpPr>
        <p:spPr>
          <a:xfrm>
            <a:off x="463500" y="1635975"/>
            <a:ext cx="1718100" cy="212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-171450" lvl="0" marL="17145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Which of the following best describes the next steps for this work sample? </a:t>
            </a:r>
            <a:r>
              <a:rPr b="0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(Conference with revision support, Accept with revision, or Accept)</a:t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45720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-171450" lvl="0" marL="17145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"/>
              <a:buAutoNum type="arabicPeriod"/>
            </a:pPr>
            <a:r>
              <a:rPr b="1" i="0" lang="en" sz="1100" u="none" cap="none" strike="noStrike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rPr>
              <a:t>What feedback would you give this student?</a:t>
            </a:r>
            <a:endParaRPr b="1" i="0" sz="1100" u="none" cap="none" strike="noStrike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237" name="Google Shape;237;p9"/>
          <p:cNvSpPr txBox="1"/>
          <p:nvPr/>
        </p:nvSpPr>
        <p:spPr>
          <a:xfrm>
            <a:off x="463500" y="1396575"/>
            <a:ext cx="1157700" cy="1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" sz="1100" u="none" cap="none" strike="noStrike">
                <a:solidFill>
                  <a:schemeClr val="dk1"/>
                </a:solidFill>
                <a:latin typeface="DM Sans Medium"/>
                <a:ea typeface="DM Sans Medium"/>
                <a:cs typeface="DM Sans Medium"/>
                <a:sym typeface="DM Sans Medium"/>
              </a:rPr>
              <a:t>Let’s practice!</a:t>
            </a:r>
            <a:endParaRPr b="0" i="0" sz="1100" u="none" cap="none" strike="noStrike">
              <a:solidFill>
                <a:srgbClr val="000000"/>
              </a:solidFill>
              <a:latin typeface="DM Sans Medium"/>
              <a:ea typeface="DM Sans Medium"/>
              <a:cs typeface="DM Sans Medium"/>
              <a:sym typeface="DM Sans Medium"/>
            </a:endParaRPr>
          </a:p>
        </p:txBody>
      </p:sp>
      <p:graphicFrame>
        <p:nvGraphicFramePr>
          <p:cNvPr id="238" name="Google Shape;238;p9"/>
          <p:cNvGraphicFramePr/>
          <p:nvPr/>
        </p:nvGraphicFramePr>
        <p:xfrm>
          <a:off x="-12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{3499E8F1-74ED-4D45-BCB0-CB571B43402C}</a:tableStyleId>
              </a:tblPr>
              <a:tblGrid>
                <a:gridCol w="3026775"/>
                <a:gridCol w="3026775"/>
                <a:gridCol w="3026775"/>
              </a:tblGrid>
              <a:tr h="500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Conference and Provide Revision Support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 with Revision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b="1" lang="en" sz="1200" u="none" cap="none" strike="noStrike">
                          <a:latin typeface="DM Sans"/>
                          <a:ea typeface="DM Sans"/>
                          <a:cs typeface="DM Sans"/>
                          <a:sym typeface="DM Sans"/>
                        </a:rPr>
                        <a:t>Accept</a:t>
                      </a:r>
                      <a:endParaRPr b="1" sz="1200" u="none" cap="none" strike="noStrike"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 anchor="ctr">
                    <a:solidFill>
                      <a:srgbClr val="83FBA3"/>
                    </a:solidFill>
                  </a:tcPr>
                </a:tc>
              </a:tr>
              <a:tr h="16346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300"/>
                        <a:buFont typeface="Arial"/>
                        <a:buNone/>
                      </a:pPr>
                      <a:r>
                        <a:t/>
                      </a:r>
                      <a:endParaRPr sz="1300" u="none" cap="none" strike="noStrike">
                        <a:solidFill>
                          <a:schemeClr val="lt1"/>
                        </a:solidFill>
                        <a:latin typeface="DM Sans"/>
                        <a:ea typeface="DM Sans"/>
                        <a:cs typeface="DM Sans"/>
                        <a:sym typeface="DM Sa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39" name="Google Shape;23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-10839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-9315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-7791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-626762"/>
            <a:ext cx="544274" cy="534625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9"/>
          <p:cNvSpPr txBox="1"/>
          <p:nvPr/>
        </p:nvSpPr>
        <p:spPr>
          <a:xfrm>
            <a:off x="562325" y="3995975"/>
            <a:ext cx="3213000" cy="9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91425" spcFirstLastPara="1" rIns="0" wrap="square" tIns="0">
            <a:spAutoFit/>
          </a:bodyPr>
          <a:lstStyle/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" sz="1200" u="none" cap="none" strike="noStrike">
                <a:solidFill>
                  <a:srgbClr val="000000"/>
                </a:solidFill>
                <a:latin typeface="DM Sans"/>
                <a:ea typeface="DM Sans"/>
                <a:cs typeface="DM Sans"/>
                <a:sym typeface="DM Sans"/>
              </a:rPr>
              <a:t>101.b: Solve real-life mathematical problems using linear expressions, equations, and inequalities.</a:t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indent="0" lvl="0" marL="0" marR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244" name="Google Shape;24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-474362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527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3051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4575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6099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76230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674625" y="13893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1" name="Google Shape;25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522225" y="15417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369825" y="16941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217425" y="1846550"/>
            <a:ext cx="544274" cy="534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65025" y="1998950"/>
            <a:ext cx="544274" cy="534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55" name="Google Shape;255;p9"/>
          <p:cNvGraphicFramePr/>
          <p:nvPr/>
        </p:nvGraphicFramePr>
        <p:xfrm>
          <a:off x="9278300" y="-2249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{9721D873-1119-4ABB-AE1D-71F78A4D0E51}</a:tableStyleId>
              </a:tblPr>
              <a:tblGrid>
                <a:gridCol w="3488700"/>
              </a:tblGrid>
              <a:tr h="6357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400" u="none" cap="none" strike="noStrike">
                          <a:solidFill>
                            <a:schemeClr val="dk1"/>
                          </a:solidFill>
                        </a:rPr>
                        <a:t>Your thoughts about the evidence visible in the work</a:t>
                      </a:r>
                      <a:r>
                        <a:rPr lang="en" sz="1400" u="none" cap="none" strike="noStrike">
                          <a:solidFill>
                            <a:schemeClr val="dk1"/>
                          </a:solidFill>
                        </a:rPr>
                        <a:t>.</a:t>
                      </a:r>
                      <a:endParaRPr b="1"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3FBA3"/>
                    </a:solidFill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t/>
                      </a:r>
                      <a:endParaRPr sz="1400" u="none" cap="none" strike="noStrike"/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256" name="Google Shape;256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75450" y="100500"/>
            <a:ext cx="5142326" cy="494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