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y="5143500" cx="9144000"/>
  <p:notesSz cx="6858000" cy="9144000"/>
  <p:embeddedFontLst>
    <p:embeddedFont>
      <p:font typeface="DM Sans Medium"/>
      <p:regular r:id="rId16"/>
      <p:bold r:id="rId17"/>
      <p:italic r:id="rId18"/>
      <p:boldItalic r:id="rId19"/>
    </p:embeddedFont>
    <p:embeddedFont>
      <p:font typeface="DM Sans"/>
      <p:regular r:id="rId20"/>
      <p:bold r:id="rId21"/>
      <p:italic r:id="rId22"/>
      <p:boldItalic r:id="rId23"/>
    </p:embeddedFont>
    <p:embeddedFont>
      <p:font typeface="Nanum Myeongjo"/>
      <p:regular r:id="rId24"/>
      <p:bold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26" roundtripDataSignature="AMtx7mj74t7aRYaoaxU4AD761a0EGT83f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A1E8F44-E211-41E0-9A5D-8FFED992BFD3}">
  <a:tblStyle styleId="{6A1E8F44-E211-41E0-9A5D-8FFED992BFD3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  <a:tblStyle styleId="{51FBF151-5B76-4F47-8A8A-71A6FF9571C0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DMSans-regular.fntdata"/><Relationship Id="rId22" Type="http://schemas.openxmlformats.org/officeDocument/2006/relationships/font" Target="fonts/DMSans-italic.fntdata"/><Relationship Id="rId21" Type="http://schemas.openxmlformats.org/officeDocument/2006/relationships/font" Target="fonts/DMSans-bold.fntdata"/><Relationship Id="rId24" Type="http://schemas.openxmlformats.org/officeDocument/2006/relationships/font" Target="fonts/NanumMyeongjo-regular.fntdata"/><Relationship Id="rId23" Type="http://schemas.openxmlformats.org/officeDocument/2006/relationships/font" Target="fonts/DMSans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customschemas.google.com/relationships/presentationmetadata" Target="metadata"/><Relationship Id="rId25" Type="http://schemas.openxmlformats.org/officeDocument/2006/relationships/font" Target="fonts/NanumMyeongjo-bold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font" Target="fonts/DMSansMedium-bold.fntdata"/><Relationship Id="rId16" Type="http://schemas.openxmlformats.org/officeDocument/2006/relationships/font" Target="fonts/DMSansMedium-regular.fntdata"/><Relationship Id="rId19" Type="http://schemas.openxmlformats.org/officeDocument/2006/relationships/font" Target="fonts/DMSansMedium-boldItalic.fntdata"/><Relationship Id="rId18" Type="http://schemas.openxmlformats.org/officeDocument/2006/relationships/font" Target="fonts/DMSansMedium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" name="Google Shape;64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0" name="Google Shape;8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8" name="Google Shape;10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6" name="Google Shape;13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4" name="Google Shape;164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2" name="Google Shape;17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0" name="Google Shape;20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8" name="Google Shape;22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No Footer">
  <p:cSld name="TITLE_1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11"/>
          <p:cNvCxnSpPr/>
          <p:nvPr/>
        </p:nvCxnSpPr>
        <p:spPr>
          <a:xfrm>
            <a:off x="-2700" y="483622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" name="Google Shape;11;p11"/>
          <p:cNvCxnSpPr/>
          <p:nvPr/>
        </p:nvCxnSpPr>
        <p:spPr>
          <a:xfrm rot="10800000">
            <a:off x="305625" y="-4950"/>
            <a:ext cx="0" cy="5153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p:extLst>
    <p:ext uri="{DCECCB84-F9BA-43D5-87BE-67443E8EF086}">
      <p15:sldGuideLst>
        <p15:guide id="1" pos="388">
          <p15:clr>
            <a:srgbClr val="FA7B17"/>
          </p15:clr>
        </p15:guide>
        <p15:guide id="2" orient="horz" pos="2950">
          <p15:clr>
            <a:srgbClr val="FA7B17"/>
          </p15:clr>
        </p15:guide>
        <p15:guide id="3" orient="horz" pos="191">
          <p15:clr>
            <a:srgbClr val="FA7B17"/>
          </p15:clr>
        </p15:guide>
        <p15:guide id="4" pos="5569">
          <p15:clr>
            <a:srgbClr val="FA7B17"/>
          </p15:clr>
        </p15:guide>
        <p15:guide id="5" pos="2037">
          <p15:clr>
            <a:srgbClr val="FA7B17"/>
          </p15:clr>
        </p15:guide>
        <p15:guide id="6" pos="2154">
          <p15:clr>
            <a:srgbClr val="FA7B17"/>
          </p15:clr>
        </p15:guide>
        <p15:guide id="7" pos="3921">
          <p15:clr>
            <a:srgbClr val="FA7B17"/>
          </p15:clr>
        </p15:guide>
        <p15:guide id="8" pos="3803">
          <p15:clr>
            <a:srgbClr val="FA7B17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No Footer 1">
  <p:cSld name="TITLE_1_1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Google Shape;13;p12"/>
          <p:cNvCxnSpPr/>
          <p:nvPr/>
        </p:nvCxnSpPr>
        <p:spPr>
          <a:xfrm>
            <a:off x="-2700" y="483622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" name="Google Shape;14;p12"/>
          <p:cNvCxnSpPr/>
          <p:nvPr/>
        </p:nvCxnSpPr>
        <p:spPr>
          <a:xfrm rot="10800000">
            <a:off x="305625" y="-4950"/>
            <a:ext cx="0" cy="5153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p:extLst>
    <p:ext uri="{DCECCB84-F9BA-43D5-87BE-67443E8EF086}">
      <p15:sldGuideLst>
        <p15:guide id="1" pos="388">
          <p15:clr>
            <a:srgbClr val="FA7B17"/>
          </p15:clr>
        </p15:guide>
        <p15:guide id="2" orient="horz" pos="2950">
          <p15:clr>
            <a:srgbClr val="FA7B17"/>
          </p15:clr>
        </p15:guide>
        <p15:guide id="3" orient="horz" pos="191">
          <p15:clr>
            <a:srgbClr val="FA7B17"/>
          </p15:clr>
        </p15:guide>
        <p15:guide id="4" pos="5569">
          <p15:clr>
            <a:srgbClr val="FA7B17"/>
          </p15:clr>
        </p15:guide>
        <p15:guide id="5" pos="2037">
          <p15:clr>
            <a:srgbClr val="FA7B17"/>
          </p15:clr>
        </p15:guide>
        <p15:guide id="6" pos="2154">
          <p15:clr>
            <a:srgbClr val="FA7B17"/>
          </p15:clr>
        </p15:guide>
        <p15:guide id="7" pos="3921">
          <p15:clr>
            <a:srgbClr val="FA7B17"/>
          </p15:clr>
        </p15:guide>
        <p15:guide id="8" pos="3803">
          <p15:clr>
            <a:srgbClr val="FA7B17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Column">
  <p:cSld name="TITLE_1_1_1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Google Shape;16;p13"/>
          <p:cNvCxnSpPr/>
          <p:nvPr/>
        </p:nvCxnSpPr>
        <p:spPr>
          <a:xfrm>
            <a:off x="-2700" y="483622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" name="Google Shape;17;p13"/>
          <p:cNvCxnSpPr/>
          <p:nvPr/>
        </p:nvCxnSpPr>
        <p:spPr>
          <a:xfrm rot="10800000">
            <a:off x="305625" y="-4950"/>
            <a:ext cx="0" cy="5153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" name="Google Shape;18;p13"/>
          <p:cNvSpPr txBox="1"/>
          <p:nvPr/>
        </p:nvSpPr>
        <p:spPr>
          <a:xfrm>
            <a:off x="6158700" y="4835200"/>
            <a:ext cx="2682300" cy="30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fld id="{00000000-1234-1234-1234-123412341234}" type="slidenum">
              <a:rPr b="0" i="0" lang="en" sz="5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‹#›</a:t>
            </a:fld>
            <a:endParaRPr b="0" i="0" sz="5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9" name="Google Shape;19;p13"/>
          <p:cNvSpPr txBox="1"/>
          <p:nvPr/>
        </p:nvSpPr>
        <p:spPr>
          <a:xfrm>
            <a:off x="3419850" y="4836225"/>
            <a:ext cx="2649600" cy="30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t/>
            </a:r>
            <a:endParaRPr b="0" i="0" sz="5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0" name="Google Shape;20;p13"/>
          <p:cNvSpPr txBox="1"/>
          <p:nvPr/>
        </p:nvSpPr>
        <p:spPr>
          <a:xfrm>
            <a:off x="615900" y="4836225"/>
            <a:ext cx="2682300" cy="30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" sz="5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XQ</a:t>
            </a:r>
            <a:endParaRPr b="0" i="0" sz="5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388">
          <p15:clr>
            <a:srgbClr val="FA7B17"/>
          </p15:clr>
        </p15:guide>
        <p15:guide id="2" orient="horz" pos="2950">
          <p15:clr>
            <a:srgbClr val="FA7B17"/>
          </p15:clr>
        </p15:guide>
        <p15:guide id="3" orient="horz" pos="191">
          <p15:clr>
            <a:srgbClr val="FA7B17"/>
          </p15:clr>
        </p15:guide>
        <p15:guide id="4" pos="5569">
          <p15:clr>
            <a:srgbClr val="FA7B17"/>
          </p15:clr>
        </p15:guide>
        <p15:guide id="5" pos="2037">
          <p15:clr>
            <a:srgbClr val="FA7B17"/>
          </p15:clr>
        </p15:guide>
        <p15:guide id="6" pos="2154">
          <p15:clr>
            <a:srgbClr val="FA7B17"/>
          </p15:clr>
        </p15:guide>
        <p15:guide id="7" pos="3921">
          <p15:clr>
            <a:srgbClr val="FA7B17"/>
          </p15:clr>
        </p15:guide>
        <p15:guide id="8" pos="3803">
          <p15:clr>
            <a:srgbClr val="FA7B17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23" name="Google Shape;23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4" name="Google Shape;24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7" name="Google Shape;27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" name="Google Shape;34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6" name="Google Shape;36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9" name="Google Shape;39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2" name="Google Shape;42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3" name="Google Shape;43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6" name="Google Shape;46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49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0" name="Google Shape;50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1" name="Google Shape;51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5" name="Google Shape;55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8" name="Google Shape;58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9" name="Google Shape;59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theme" Target="../theme/theme2.xml"/><Relationship Id="rId1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45758"/>
        </a:solid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6" name="Google Shape;66;p1"/>
          <p:cNvCxnSpPr/>
          <p:nvPr/>
        </p:nvCxnSpPr>
        <p:spPr>
          <a:xfrm>
            <a:off x="312775" y="-13900"/>
            <a:ext cx="0" cy="517830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7" name="Google Shape;67;p1"/>
          <p:cNvCxnSpPr/>
          <p:nvPr/>
        </p:nvCxnSpPr>
        <p:spPr>
          <a:xfrm rot="10800000">
            <a:off x="-100" y="4837750"/>
            <a:ext cx="9202800" cy="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8" name="Google Shape;68;p1"/>
          <p:cNvSpPr txBox="1"/>
          <p:nvPr/>
        </p:nvSpPr>
        <p:spPr>
          <a:xfrm>
            <a:off x="768300" y="379350"/>
            <a:ext cx="78963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3500" u="none" cap="none" strike="noStrike">
                <a:solidFill>
                  <a:srgbClr val="83FBA3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Looking at Student Work</a:t>
            </a:r>
            <a:endParaRPr b="0" i="0" sz="35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69" name="Google Shape;69;p1"/>
          <p:cNvSpPr txBox="1"/>
          <p:nvPr/>
        </p:nvSpPr>
        <p:spPr>
          <a:xfrm>
            <a:off x="768300" y="1071275"/>
            <a:ext cx="7896300" cy="40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Directions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●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Examine the student work.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●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Determine where evidence of learning is along the Criteria for Success spectrum. Move a checkmark to the corresponding placement.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●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Add a note including your thoughts about the evidence visible in the work.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●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Consider the following questions: 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○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What evidence of success is present? What does the student know?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○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If the student was here, what question(s) would you post to understand what they know?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45758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4" name="Google Shape;74;p2"/>
          <p:cNvCxnSpPr/>
          <p:nvPr/>
        </p:nvCxnSpPr>
        <p:spPr>
          <a:xfrm>
            <a:off x="312775" y="-13900"/>
            <a:ext cx="0" cy="517830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5" name="Google Shape;75;p2"/>
          <p:cNvCxnSpPr/>
          <p:nvPr/>
        </p:nvCxnSpPr>
        <p:spPr>
          <a:xfrm rot="10800000">
            <a:off x="-100" y="4837750"/>
            <a:ext cx="9202800" cy="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6" name="Google Shape;76;p2"/>
          <p:cNvSpPr txBox="1"/>
          <p:nvPr/>
        </p:nvSpPr>
        <p:spPr>
          <a:xfrm>
            <a:off x="1613100" y="376226"/>
            <a:ext cx="59178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3500" u="none" cap="none" strike="noStrike">
                <a:solidFill>
                  <a:srgbClr val="83FBA3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Criteria for Success</a:t>
            </a:r>
            <a:endParaRPr b="0" i="0" sz="35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graphicFrame>
        <p:nvGraphicFramePr>
          <p:cNvPr id="77" name="Google Shape;77;p2"/>
          <p:cNvGraphicFramePr/>
          <p:nvPr/>
        </p:nvGraphicFramePr>
        <p:xfrm>
          <a:off x="909850" y="1563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{6A1E8F44-E211-41E0-9A5D-8FFED992BFD3}</a:tableStyleId>
              </a:tblPr>
              <a:tblGrid>
                <a:gridCol w="2677225"/>
                <a:gridCol w="2807825"/>
                <a:gridCol w="183922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shows evidence of an emerging understanding of the targeted expectation(s). After conferencing and additional instruction/learning, the student may provide a revised or different artifact as evidence of their learning.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shows evidence of approaching a full understanding of the targeted expectation(s). The artifact may contain execution errors that should be corrected in revision. The student may revise the selected artifact or submit a different artifact.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demonstrates evidence that they have met the targeted expectation(s).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2" name="Google Shape;82;p3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3" name="Google Shape;83;p3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4" name="Google Shape;84;p3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#1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85" name="Google Shape;85;p3"/>
          <p:cNvSpPr txBox="1"/>
          <p:nvPr/>
        </p:nvSpPr>
        <p:spPr>
          <a:xfrm>
            <a:off x="463500" y="1635975"/>
            <a:ext cx="1718100" cy="21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86" name="Google Shape;86;p3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87" name="Google Shape;87;p3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{6A1E8F44-E211-41E0-9A5D-8FFED992BFD3}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88" name="Google Shape;88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3"/>
          <p:cNvSpPr txBox="1"/>
          <p:nvPr/>
        </p:nvSpPr>
        <p:spPr>
          <a:xfrm>
            <a:off x="562325" y="3995975"/>
            <a:ext cx="3664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205.a: Understand radian measure of an angle as the length of the arc on the unit circle subtended by the angle.</a:t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93" name="Google Shape;93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04" name="Google Shape;104;p3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{51FBF151-5B76-4F47-8A8A-71A6FF9571C0}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05" name="Google Shape;105;p3"/>
          <p:cNvSpPr/>
          <p:nvPr/>
        </p:nvSpPr>
        <p:spPr>
          <a:xfrm>
            <a:off x="4448300" y="492950"/>
            <a:ext cx="4202400" cy="3821100"/>
          </a:xfrm>
          <a:prstGeom prst="rect">
            <a:avLst/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Insert image of student work here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0" name="Google Shape;110;p4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1" name="Google Shape;111;p4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2" name="Google Shape;112;p4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#2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113" name="Google Shape;113;p4"/>
          <p:cNvSpPr txBox="1"/>
          <p:nvPr/>
        </p:nvSpPr>
        <p:spPr>
          <a:xfrm>
            <a:off x="463500" y="1635975"/>
            <a:ext cx="1718100" cy="21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14" name="Google Shape;114;p4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115" name="Google Shape;115;p4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{6A1E8F44-E211-41E0-9A5D-8FFED992BFD3}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116" name="Google Shape;116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4"/>
          <p:cNvSpPr txBox="1"/>
          <p:nvPr/>
        </p:nvSpPr>
        <p:spPr>
          <a:xfrm>
            <a:off x="562325" y="3995975"/>
            <a:ext cx="3664200" cy="92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205.a: Understand radian measure of an angle as the length of the arc on the unit circle subtended by the angle.</a:t>
            </a:r>
            <a:endParaRPr b="0" i="0" sz="12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121" name="Google Shape;121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32" name="Google Shape;132;p4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{51FBF151-5B76-4F47-8A8A-71A6FF9571C0}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33" name="Google Shape;133;p4"/>
          <p:cNvSpPr/>
          <p:nvPr/>
        </p:nvSpPr>
        <p:spPr>
          <a:xfrm>
            <a:off x="4448300" y="492950"/>
            <a:ext cx="4202400" cy="3821100"/>
          </a:xfrm>
          <a:prstGeom prst="rect">
            <a:avLst/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Insert image of student work here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8" name="Google Shape;138;p5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9" name="Google Shape;139;p5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0" name="Google Shape;140;p5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#3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141" name="Google Shape;141;p5"/>
          <p:cNvSpPr txBox="1"/>
          <p:nvPr/>
        </p:nvSpPr>
        <p:spPr>
          <a:xfrm>
            <a:off x="463500" y="1635975"/>
            <a:ext cx="1718100" cy="21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42" name="Google Shape;142;p5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143" name="Google Shape;143;p5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{6A1E8F44-E211-41E0-9A5D-8FFED992BFD3}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144" name="Google Shape;144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48" name="Google Shape;148;p5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{51FBF151-5B76-4F47-8A8A-71A6FF9571C0}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49" name="Google Shape;149;p5"/>
          <p:cNvSpPr txBox="1"/>
          <p:nvPr/>
        </p:nvSpPr>
        <p:spPr>
          <a:xfrm>
            <a:off x="562325" y="3995975"/>
            <a:ext cx="3664200" cy="92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205.a: Understand radian measure of an angle as the length of the arc on the unit circle subtended by the angle.</a:t>
            </a:r>
            <a:endParaRPr b="0" i="0" sz="12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150" name="Google Shape;150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5"/>
          <p:cNvSpPr/>
          <p:nvPr/>
        </p:nvSpPr>
        <p:spPr>
          <a:xfrm>
            <a:off x="4448300" y="492950"/>
            <a:ext cx="4202400" cy="3821100"/>
          </a:xfrm>
          <a:prstGeom prst="rect">
            <a:avLst/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Insert image of student work here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45758"/>
        </a:solidFill>
      </p:bgPr>
    </p:bg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6" name="Google Shape;166;p6"/>
          <p:cNvCxnSpPr/>
          <p:nvPr/>
        </p:nvCxnSpPr>
        <p:spPr>
          <a:xfrm>
            <a:off x="312775" y="-13900"/>
            <a:ext cx="0" cy="517830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67" name="Google Shape;167;p6"/>
          <p:cNvCxnSpPr/>
          <p:nvPr/>
        </p:nvCxnSpPr>
        <p:spPr>
          <a:xfrm rot="10800000">
            <a:off x="-100" y="4837750"/>
            <a:ext cx="9202800" cy="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68" name="Google Shape;168;p6"/>
          <p:cNvSpPr txBox="1"/>
          <p:nvPr/>
        </p:nvSpPr>
        <p:spPr>
          <a:xfrm>
            <a:off x="1613100" y="376226"/>
            <a:ext cx="59178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3500" u="none" cap="none" strike="noStrike">
                <a:solidFill>
                  <a:srgbClr val="83FBA3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Criteria for Success</a:t>
            </a:r>
            <a:endParaRPr b="0" i="0" sz="35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graphicFrame>
        <p:nvGraphicFramePr>
          <p:cNvPr id="169" name="Google Shape;169;p6"/>
          <p:cNvGraphicFramePr/>
          <p:nvPr/>
        </p:nvGraphicFramePr>
        <p:xfrm>
          <a:off x="909850" y="1563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{6A1E8F44-E211-41E0-9A5D-8FFED992BFD3}</a:tableStyleId>
              </a:tblPr>
              <a:tblGrid>
                <a:gridCol w="2677225"/>
                <a:gridCol w="2807825"/>
                <a:gridCol w="183922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shows evidence of an emerging understanding of the targeted expectation(s). After conferencing and additional instruction/learning, the student may provide a revised or different artifact as evidence of their learning.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shows evidence of approaching a full understanding of the targeted expectation(s). The artifact may contain execution errors that should be corrected in revision. The student may revise the selected artifact or submit a different artifact.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demonstrates evidence that they have met the targeted expectation(s).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4" name="Google Shape;174;p7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5" name="Google Shape;175;p7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76" name="Google Shape;176;p7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#1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177" name="Google Shape;177;p7"/>
          <p:cNvSpPr txBox="1"/>
          <p:nvPr/>
        </p:nvSpPr>
        <p:spPr>
          <a:xfrm>
            <a:off x="463500" y="1635975"/>
            <a:ext cx="1718100" cy="21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78" name="Google Shape;178;p7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179" name="Google Shape;179;p7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{6A1E8F44-E211-41E0-9A5D-8FFED992BFD3}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180" name="Google Shape;180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95" name="Google Shape;195;p7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{51FBF151-5B76-4F47-8A8A-71A6FF9571C0}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96" name="Google Shape;196;p7"/>
          <p:cNvSpPr txBox="1"/>
          <p:nvPr/>
        </p:nvSpPr>
        <p:spPr>
          <a:xfrm>
            <a:off x="562325" y="3995975"/>
            <a:ext cx="3423300" cy="7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205.d: Analyze trigonometric functions using different representations. </a:t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97" name="Google Shape;197;p7"/>
          <p:cNvSpPr/>
          <p:nvPr/>
        </p:nvSpPr>
        <p:spPr>
          <a:xfrm>
            <a:off x="4448300" y="492950"/>
            <a:ext cx="4202400" cy="3821100"/>
          </a:xfrm>
          <a:prstGeom prst="rect">
            <a:avLst/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Insert image of student work here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2" name="Google Shape;202;p8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03" name="Google Shape;203;p8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04" name="Google Shape;204;p8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#2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205" name="Google Shape;205;p8"/>
          <p:cNvSpPr txBox="1"/>
          <p:nvPr/>
        </p:nvSpPr>
        <p:spPr>
          <a:xfrm>
            <a:off x="463500" y="1635975"/>
            <a:ext cx="1718100" cy="21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06" name="Google Shape;206;p8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207" name="Google Shape;207;p8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{6A1E8F44-E211-41E0-9A5D-8FFED992BFD3}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208" name="Google Shape;208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23" name="Google Shape;223;p8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{51FBF151-5B76-4F47-8A8A-71A6FF9571C0}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24" name="Google Shape;224;p8"/>
          <p:cNvSpPr txBox="1"/>
          <p:nvPr/>
        </p:nvSpPr>
        <p:spPr>
          <a:xfrm>
            <a:off x="562325" y="3995975"/>
            <a:ext cx="2576400" cy="92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205.d: Analyze trigonometric functions using different representations. </a:t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25" name="Google Shape;225;p8"/>
          <p:cNvSpPr/>
          <p:nvPr/>
        </p:nvSpPr>
        <p:spPr>
          <a:xfrm>
            <a:off x="4448300" y="492950"/>
            <a:ext cx="4202400" cy="3821100"/>
          </a:xfrm>
          <a:prstGeom prst="rect">
            <a:avLst/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Insert image of student work here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0" name="Google Shape;230;p9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31" name="Google Shape;231;p9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32" name="Google Shape;232;p9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#3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233" name="Google Shape;233;p9"/>
          <p:cNvSpPr txBox="1"/>
          <p:nvPr/>
        </p:nvSpPr>
        <p:spPr>
          <a:xfrm>
            <a:off x="463500" y="1635975"/>
            <a:ext cx="1718100" cy="21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34" name="Google Shape;234;p9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235" name="Google Shape;235;p9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{6A1E8F44-E211-41E0-9A5D-8FFED992BFD3}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236" name="Google Shape;236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9"/>
          <p:cNvSpPr txBox="1"/>
          <p:nvPr/>
        </p:nvSpPr>
        <p:spPr>
          <a:xfrm>
            <a:off x="562325" y="3995975"/>
            <a:ext cx="3213000" cy="7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205.d: Analyze trigonometric functions using different representations. </a:t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241" name="Google Shape;241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52" name="Google Shape;252;p9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{51FBF151-5B76-4F47-8A8A-71A6FF9571C0}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53" name="Google Shape;253;p9"/>
          <p:cNvSpPr/>
          <p:nvPr/>
        </p:nvSpPr>
        <p:spPr>
          <a:xfrm>
            <a:off x="4448300" y="492950"/>
            <a:ext cx="4202400" cy="3821100"/>
          </a:xfrm>
          <a:prstGeom prst="rect">
            <a:avLst/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Insert image of student work here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