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4" roundtripDataSignature="AMtx7mjxttOshCCn9vH88vhfFrArLg6p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A52975-0200-42DB-BCCB-1BFF31046A75}">
  <a:tblStyle styleId="{9CA52975-0200-42DB-BCCB-1BFF31046A7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D3C3D04-88EB-4861-A1E5-D28E633D2C01}"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customschemas.google.com/relationships/presentationmetadata" Target="meta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Ggg2CWDHPZFy-b9AEPuQJsVNfKuIWJ4_rhCaWYd0hZY/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Ggg2CWDHPZFy-b9AEPuQJsVNfKuIWJ4_rhCaWYd0hZY/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 xml:space="preserve">Create a blank slide deck.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 xml:space="preserve">Have each educator design a slide with pictures and words that captures them as an educator. [You may also elect to have each person contribute one image to a shared slide.]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Leave time for folks to voice over their slide.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2aea0ec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g352aea0ece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4-5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these quotes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6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202.b: Reason about and perform operations with complex numbers.</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a:t>
            </a:r>
            <a:r>
              <a:rPr lang="en" u="sng">
                <a:solidFill>
                  <a:schemeClr val="hlink"/>
                </a:solidFill>
                <a:hlinkClick r:id="rId2"/>
              </a:rPr>
              <a:t>Ability Labels: Disrupting “High,” “Medium,” and “Low” in Mathematics Education</a:t>
            </a:r>
            <a:r>
              <a:rPr lang="en">
                <a:solidFill>
                  <a:schemeClr val="dk1"/>
                </a:solidFill>
              </a:rPr>
              <a:t xml:space="preserve"> November 2023</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202.b: Reason about and perform operations with complex numbers.</a:t>
            </a:r>
            <a:endParaRPr b="1">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202.b</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52aea0ece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g352aea0ece9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9" name="Google Shape;51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202.a: Reason about and extend the properties of exponents to rational exponents.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6" name="Google Shape;59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 xml:space="preserve">CPE 202.a: Reason about and extend the properties of exponents to rational exponents.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202.a</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52aea0ece9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3" name="Google Shape;643;g352aea0ece9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3" name="Google Shape;673;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3" name="Google Shape;683;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3" name="Google Shape;69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0" name="Google Shape;71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lang="en" sz="500">
                <a:solidFill>
                  <a:schemeClr val="dk1"/>
                </a:solidFill>
                <a:latin typeface="DM Sans"/>
                <a:ea typeface="DM Sans"/>
                <a:cs typeface="DM Sans"/>
                <a:sym typeface="DM Sans"/>
              </a:rPr>
              <a:t>\</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2.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Ggg2CWDHPZFy-b9AEPuQJsVNfKuIWJ4_rhCaWYd0hZY/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3.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3.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3.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87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M202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2821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Let’s create a photo collage. Please share an image that captures you as an educator.</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M202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2891450"/>
            <a:ext cx="1561500" cy="1154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145758"/>
                </a:solidFill>
                <a:latin typeface="Proxima Nova"/>
                <a:ea typeface="Proxima Nova"/>
                <a:cs typeface="Proxima Nova"/>
                <a:sym typeface="Proxima Nova"/>
              </a:rPr>
              <a:t>Which learning principle would you like to focus on today?</a:t>
            </a:r>
            <a:endParaRPr b="1" i="0" sz="1600" u="none" cap="none" strike="noStrike">
              <a:solidFill>
                <a:srgbClr val="145758"/>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145758"/>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 xml:space="preserve">M202: Rational Exponents and Complex Numbers </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916300"/>
            <a:ext cx="3728400" cy="1089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Explain how the definition of the meaning of rational exponents follows from extending the properties of integer exponents to those values, allowing for a notation for radicals in terms of rational exponents.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Rewrite expressions involving radicals and rational exponents using the properties of exponents.</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Number and Quantity</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4524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 Extend the properties of exponents to rational exponents.</a:t>
            </a:r>
            <a:endParaRPr b="1" i="0" sz="1100" u="none" cap="none" strike="noStrike">
              <a:solidFill>
                <a:schemeClr val="dk1"/>
              </a:solidFill>
              <a:latin typeface="DM Sans"/>
              <a:ea typeface="DM Sans"/>
              <a:cs typeface="DM Sans"/>
              <a:sym typeface="DM Sans"/>
            </a:endParaRPr>
          </a:p>
        </p:txBody>
      </p:sp>
      <p:sp>
        <p:nvSpPr>
          <p:cNvPr id="211" name="Google Shape;211;p8"/>
          <p:cNvSpPr txBox="1"/>
          <p:nvPr/>
        </p:nvSpPr>
        <p:spPr>
          <a:xfrm>
            <a:off x="5174775" y="751625"/>
            <a:ext cx="3402000" cy="9297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Know there is a complex number i such that i</a:t>
            </a:r>
            <a:r>
              <a:rPr b="0" baseline="30000" i="0" lang="en" sz="900" u="none" cap="none" strike="noStrike">
                <a:solidFill>
                  <a:schemeClr val="dk1"/>
                </a:solidFill>
                <a:latin typeface="DM Sans"/>
                <a:ea typeface="DM Sans"/>
                <a:cs typeface="DM Sans"/>
                <a:sym typeface="DM Sans"/>
              </a:rPr>
              <a:t>2</a:t>
            </a:r>
            <a:r>
              <a:rPr b="0" i="0" lang="en" sz="900" u="none" cap="none" strike="noStrike">
                <a:solidFill>
                  <a:schemeClr val="dk1"/>
                </a:solidFill>
                <a:latin typeface="DM Sans"/>
                <a:ea typeface="DM Sans"/>
                <a:cs typeface="DM Sans"/>
                <a:sym typeface="DM Sans"/>
              </a:rPr>
              <a:t xml:space="preserve">= –1, and every complex number has the form a+bi with a and b real.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Use the relation i</a:t>
            </a:r>
            <a:r>
              <a:rPr b="0" baseline="30000" i="0" lang="en" sz="900" u="none" cap="none" strike="noStrike">
                <a:solidFill>
                  <a:schemeClr val="dk1"/>
                </a:solidFill>
                <a:latin typeface="DM Sans"/>
                <a:ea typeface="DM Sans"/>
                <a:cs typeface="DM Sans"/>
                <a:sym typeface="DM Sans"/>
              </a:rPr>
              <a:t>2</a:t>
            </a:r>
            <a:r>
              <a:rPr b="0" i="0" lang="en" sz="900" u="none" cap="none" strike="noStrike">
                <a:solidFill>
                  <a:schemeClr val="dk1"/>
                </a:solidFill>
                <a:latin typeface="DM Sans"/>
                <a:ea typeface="DM Sans"/>
                <a:cs typeface="DM Sans"/>
                <a:sym typeface="DM Sans"/>
              </a:rPr>
              <a:t xml:space="preserve">= –1 and the commutative, associative, and distributive properties to add, subtract, and multiply complex numbers.  </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Perform arithmetic operations with complex numbers. </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
        <p:nvSpPr>
          <p:cNvPr id="215" name="Google Shape;215;p8"/>
          <p:cNvSpPr txBox="1"/>
          <p:nvPr/>
        </p:nvSpPr>
        <p:spPr>
          <a:xfrm>
            <a:off x="5174775" y="2428025"/>
            <a:ext cx="3402000" cy="297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Solve quadratic equations with real coefficients that have complex solutions. </a:t>
            </a:r>
            <a:endParaRPr b="0" i="0" sz="900" u="none" cap="none" strike="noStrike">
              <a:solidFill>
                <a:schemeClr val="dk1"/>
              </a:solidFill>
              <a:latin typeface="DM Sans"/>
              <a:ea typeface="DM Sans"/>
              <a:cs typeface="DM Sans"/>
              <a:sym typeface="DM Sans"/>
            </a:endParaRPr>
          </a:p>
        </p:txBody>
      </p:sp>
      <p:sp>
        <p:nvSpPr>
          <p:cNvPr id="216" name="Google Shape;216;p8"/>
          <p:cNvSpPr txBox="1"/>
          <p:nvPr/>
        </p:nvSpPr>
        <p:spPr>
          <a:xfrm>
            <a:off x="5174775" y="19798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Use complex numbers in polynomial identities and equations. </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20" name="Shape 220"/>
        <p:cNvGrpSpPr/>
        <p:nvPr/>
      </p:nvGrpSpPr>
      <p:grpSpPr>
        <a:xfrm>
          <a:off x="0" y="0"/>
          <a:ext cx="0" cy="0"/>
          <a:chOff x="0" y="0"/>
          <a:chExt cx="0" cy="0"/>
        </a:xfrm>
      </p:grpSpPr>
      <p:sp>
        <p:nvSpPr>
          <p:cNvPr id="221" name="Google Shape;221;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2" name="Google Shape;222;p9"/>
          <p:cNvSpPr txBox="1"/>
          <p:nvPr/>
        </p:nvSpPr>
        <p:spPr>
          <a:xfrm>
            <a:off x="615900" y="2916300"/>
            <a:ext cx="3728400" cy="1089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Explain how the definition of the meaning of rational exponents follows from extending the properties of integer exponents to those values, allowing for a notation for radicals in terms of rational exponents.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Rewrite expressions involving radicals and rational exponents using the properties of exponents.</a:t>
            </a:r>
            <a:endParaRPr b="0" i="0" sz="900" u="none" cap="none" strike="noStrike">
              <a:solidFill>
                <a:schemeClr val="dk1"/>
              </a:solidFill>
              <a:latin typeface="DM Sans"/>
              <a:ea typeface="DM Sans"/>
              <a:cs typeface="DM Sans"/>
              <a:sym typeface="DM Sans"/>
            </a:endParaRPr>
          </a:p>
        </p:txBody>
      </p:sp>
      <p:sp>
        <p:nvSpPr>
          <p:cNvPr id="223" name="Google Shape;223;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Number and Quantity</a:t>
            </a:r>
            <a:endParaRPr b="1" i="0" sz="1400" u="none" cap="none" strike="noStrike">
              <a:solidFill>
                <a:srgbClr val="000000"/>
              </a:solidFill>
              <a:latin typeface="DM Sans"/>
              <a:ea typeface="DM Sans"/>
              <a:cs typeface="DM Sans"/>
              <a:sym typeface="DM Sans"/>
            </a:endParaRPr>
          </a:p>
        </p:txBody>
      </p:sp>
      <p:cxnSp>
        <p:nvCxnSpPr>
          <p:cNvPr id="224" name="Google Shape;224;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5" name="Google Shape;225;p9"/>
          <p:cNvSpPr txBox="1"/>
          <p:nvPr/>
        </p:nvSpPr>
        <p:spPr>
          <a:xfrm>
            <a:off x="615900" y="24524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 Extend the properties of exponents to rational exponents.</a:t>
            </a:r>
            <a:endParaRPr b="1" i="0" sz="1100" u="none" cap="none" strike="noStrike">
              <a:solidFill>
                <a:schemeClr val="dk1"/>
              </a:solidFill>
              <a:latin typeface="DM Sans"/>
              <a:ea typeface="DM Sans"/>
              <a:cs typeface="DM Sans"/>
              <a:sym typeface="DM Sans"/>
            </a:endParaRPr>
          </a:p>
        </p:txBody>
      </p:sp>
      <p:sp>
        <p:nvSpPr>
          <p:cNvPr id="226" name="Google Shape;226;p9"/>
          <p:cNvSpPr txBox="1"/>
          <p:nvPr/>
        </p:nvSpPr>
        <p:spPr>
          <a:xfrm>
            <a:off x="5174775" y="751625"/>
            <a:ext cx="3402000" cy="9297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Know there is a complex number i such that i</a:t>
            </a:r>
            <a:r>
              <a:rPr b="0" baseline="30000" i="0" lang="en" sz="900" u="none" cap="none" strike="noStrike">
                <a:solidFill>
                  <a:schemeClr val="dk1"/>
                </a:solidFill>
                <a:latin typeface="DM Sans"/>
                <a:ea typeface="DM Sans"/>
                <a:cs typeface="DM Sans"/>
                <a:sym typeface="DM Sans"/>
              </a:rPr>
              <a:t>2</a:t>
            </a:r>
            <a:r>
              <a:rPr b="0" i="0" lang="en" sz="900" u="none" cap="none" strike="noStrike">
                <a:solidFill>
                  <a:schemeClr val="dk1"/>
                </a:solidFill>
                <a:latin typeface="DM Sans"/>
                <a:ea typeface="DM Sans"/>
                <a:cs typeface="DM Sans"/>
                <a:sym typeface="DM Sans"/>
              </a:rPr>
              <a:t xml:space="preserve">= –1, and every complex number has the form a+bi with a and b real.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Use the relation i</a:t>
            </a:r>
            <a:r>
              <a:rPr b="0" baseline="30000" i="0" lang="en" sz="900" u="none" cap="none" strike="noStrike">
                <a:solidFill>
                  <a:schemeClr val="dk1"/>
                </a:solidFill>
                <a:latin typeface="DM Sans"/>
                <a:ea typeface="DM Sans"/>
                <a:cs typeface="DM Sans"/>
                <a:sym typeface="DM Sans"/>
              </a:rPr>
              <a:t>2</a:t>
            </a:r>
            <a:r>
              <a:rPr b="0" i="0" lang="en" sz="900" u="none" cap="none" strike="noStrike">
                <a:solidFill>
                  <a:schemeClr val="dk1"/>
                </a:solidFill>
                <a:latin typeface="DM Sans"/>
                <a:ea typeface="DM Sans"/>
                <a:cs typeface="DM Sans"/>
                <a:sym typeface="DM Sans"/>
              </a:rPr>
              <a:t xml:space="preserve">= –1 and the commutative, associative, and distributive properties to add, subtract, and multiply complex numbers.  </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Perform arithmetic operations with complex numbers. </a:t>
            </a:r>
            <a:endParaRPr b="1" i="0" sz="1100" u="none" cap="none" strike="noStrike">
              <a:solidFill>
                <a:srgbClr val="000000"/>
              </a:solidFill>
              <a:latin typeface="DM Sans"/>
              <a:ea typeface="DM Sans"/>
              <a:cs typeface="DM Sans"/>
              <a:sym typeface="DM Sans"/>
            </a:endParaRPr>
          </a:p>
        </p:txBody>
      </p:sp>
      <p:sp>
        <p:nvSpPr>
          <p:cNvPr id="228" name="Google Shape;228;p9"/>
          <p:cNvSpPr txBox="1"/>
          <p:nvPr/>
        </p:nvSpPr>
        <p:spPr>
          <a:xfrm>
            <a:off x="5174775" y="2428025"/>
            <a:ext cx="3402000" cy="297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Solve quadratic equations with real coefficients that have complex solutions. </a:t>
            </a:r>
            <a:endParaRPr b="0" i="0" sz="900" u="none" cap="none" strike="noStrike">
              <a:solidFill>
                <a:schemeClr val="dk1"/>
              </a:solidFill>
              <a:latin typeface="DM Sans"/>
              <a:ea typeface="DM Sans"/>
              <a:cs typeface="DM Sans"/>
              <a:sym typeface="DM Sans"/>
            </a:endParaRPr>
          </a:p>
        </p:txBody>
      </p:sp>
      <p:sp>
        <p:nvSpPr>
          <p:cNvPr id="229" name="Google Shape;229;p9"/>
          <p:cNvSpPr txBox="1"/>
          <p:nvPr/>
        </p:nvSpPr>
        <p:spPr>
          <a:xfrm>
            <a:off x="5174775" y="19798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Use complex numbers in polynomial identities and equations. </a:t>
            </a:r>
            <a:endParaRPr b="1" i="0" sz="1100" u="none" cap="none" strike="noStrike">
              <a:solidFill>
                <a:srgbClr val="000000"/>
              </a:solidFill>
              <a:latin typeface="DM Sans"/>
              <a:ea typeface="DM Sans"/>
              <a:cs typeface="DM Sans"/>
              <a:sym typeface="DM Sans"/>
            </a:endParaRPr>
          </a:p>
        </p:txBody>
      </p:sp>
      <p:sp>
        <p:nvSpPr>
          <p:cNvPr id="230" name="Google Shape;230;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5" name="Shape 235"/>
        <p:cNvGrpSpPr/>
        <p:nvPr/>
      </p:nvGrpSpPr>
      <p:grpSpPr>
        <a:xfrm>
          <a:off x="0" y="0"/>
          <a:ext cx="0" cy="0"/>
          <a:chOff x="0" y="0"/>
          <a:chExt cx="0" cy="0"/>
        </a:xfrm>
      </p:grpSpPr>
      <p:sp>
        <p:nvSpPr>
          <p:cNvPr id="236" name="Google Shape;236;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8" name="Google Shape;238;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9" name="Google Shape;239;p10"/>
          <p:cNvGraphicFramePr/>
          <p:nvPr/>
        </p:nvGraphicFramePr>
        <p:xfrm>
          <a:off x="311700" y="1057150"/>
          <a:ext cx="3000000" cy="3000000"/>
        </p:xfrm>
        <a:graphic>
          <a:graphicData uri="http://schemas.openxmlformats.org/drawingml/2006/table">
            <a:tbl>
              <a:tblPr>
                <a:noFill/>
                <a:tableStyleId>{9CA52975-0200-42DB-BCCB-1BFF31046A75}</a:tableStyleId>
              </a:tblPr>
              <a:tblGrid>
                <a:gridCol w="755075"/>
                <a:gridCol w="7796575"/>
              </a:tblGrid>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202.a</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Reason about and extend the properties of exponents to rational exponents.</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202.b</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 xml:space="preserve">Reason about and perform operations with complex numbers. </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202.c</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Analyze and use complex numbers in polynomial equations.</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3" name="Shape 243"/>
        <p:cNvGrpSpPr/>
        <p:nvPr/>
      </p:nvGrpSpPr>
      <p:grpSpPr>
        <a:xfrm>
          <a:off x="0" y="0"/>
          <a:ext cx="0" cy="0"/>
          <a:chOff x="0" y="0"/>
          <a:chExt cx="0" cy="0"/>
        </a:xfrm>
      </p:grpSpPr>
      <p:sp>
        <p:nvSpPr>
          <p:cNvPr id="244" name="Google Shape;244;g352aea0ece9_0_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352aea0ece9_0_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6" name="Google Shape;246;g352aea0ece9_0_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7" name="Google Shape;247;g352aea0ece9_0_0"/>
          <p:cNvGraphicFramePr/>
          <p:nvPr/>
        </p:nvGraphicFramePr>
        <p:xfrm>
          <a:off x="311700" y="1057150"/>
          <a:ext cx="3000000" cy="3000000"/>
        </p:xfrm>
        <a:graphic>
          <a:graphicData uri="http://schemas.openxmlformats.org/drawingml/2006/table">
            <a:tbl>
              <a:tblPr>
                <a:noFill/>
                <a:tableStyleId>{9CA52975-0200-42DB-BCCB-1BFF31046A75}</a:tableStyleId>
              </a:tblPr>
              <a:tblGrid>
                <a:gridCol w="755075"/>
                <a:gridCol w="7796575"/>
              </a:tblGrid>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202.a</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Reason about and extend the properties of exponents to rational exponents.</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202.b</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 xml:space="preserve">Reason about and perform operations with complex numbers. </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53725">
                <a:tc>
                  <a:txBody>
                    <a:bodyPr/>
                    <a:lstStyle/>
                    <a:p>
                      <a:pPr indent="0" lvl="0" marL="0" marR="0" rtl="0" algn="l">
                        <a:lnSpc>
                          <a:spcPct val="100000"/>
                        </a:lnSpc>
                        <a:spcBef>
                          <a:spcPts val="0"/>
                        </a:spcBef>
                        <a:spcAft>
                          <a:spcPts val="0"/>
                        </a:spcAft>
                        <a:buClr>
                          <a:srgbClr val="000000"/>
                        </a:buClr>
                        <a:buSzPts val="1100"/>
                        <a:buFont typeface="Arial"/>
                        <a:buNone/>
                      </a:pPr>
                      <a:r>
                        <a:rPr lang="en" sz="1400" u="none" cap="none" strike="noStrike">
                          <a:solidFill>
                            <a:schemeClr val="dk1"/>
                          </a:solidFill>
                          <a:latin typeface="DM Sans"/>
                          <a:ea typeface="DM Sans"/>
                          <a:cs typeface="DM Sans"/>
                          <a:sym typeface="DM Sans"/>
                        </a:rPr>
                        <a:t>202.c</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 sz="1500" u="none" cap="none" strike="noStrike">
                          <a:latin typeface="IBM Plex Sans"/>
                          <a:ea typeface="IBM Plex Sans"/>
                          <a:cs typeface="IBM Plex Sans"/>
                          <a:sym typeface="IBM Plex Sans"/>
                        </a:rPr>
                        <a:t>Analyze and use complex numbers in polynomial equations.</a:t>
                      </a:r>
                      <a:endParaRPr sz="1500" u="none" cap="none" strike="noStrike">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248" name="Google Shape;248;g352aea0ece9_0_0"/>
          <p:cNvSpPr/>
          <p:nvPr/>
        </p:nvSpPr>
        <p:spPr>
          <a:xfrm>
            <a:off x="6543275" y="2959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352aea0ece9_0_0"/>
          <p:cNvSpPr txBox="1"/>
          <p:nvPr/>
        </p:nvSpPr>
        <p:spPr>
          <a:xfrm>
            <a:off x="6823325" y="3447450"/>
            <a:ext cx="1386000" cy="969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2100" u="none" cap="none" strike="noStrike">
                <a:solidFill>
                  <a:srgbClr val="BDFCD7"/>
                </a:solidFill>
                <a:latin typeface="DM Sans"/>
                <a:ea typeface="DM Sans"/>
                <a:cs typeface="DM Sans"/>
                <a:sym typeface="DM Sans"/>
              </a:rPr>
              <a:t>What</a:t>
            </a:r>
            <a:br>
              <a:rPr b="1" i="0" lang="en" sz="2100" u="none" cap="none" strike="noStrike">
                <a:solidFill>
                  <a:srgbClr val="BDFCD7"/>
                </a:solidFill>
                <a:latin typeface="DM Sans"/>
                <a:ea typeface="DM Sans"/>
                <a:cs typeface="DM Sans"/>
                <a:sym typeface="DM Sans"/>
              </a:rPr>
            </a:br>
            <a:r>
              <a:rPr b="1" i="0" lang="en" sz="2100" u="none" cap="none" strike="noStrike">
                <a:solidFill>
                  <a:srgbClr val="BDFCD7"/>
                </a:solidFill>
                <a:latin typeface="DM Sans"/>
                <a:ea typeface="DM Sans"/>
                <a:cs typeface="DM Sans"/>
                <a:sym typeface="DM Sans"/>
              </a:rPr>
              <a:t>resonates with you?</a:t>
            </a:r>
            <a:endParaRPr b="1" i="0" sz="21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3" name="Shape 253"/>
        <p:cNvGrpSpPr/>
        <p:nvPr/>
      </p:nvGrpSpPr>
      <p:grpSpPr>
        <a:xfrm>
          <a:off x="0" y="0"/>
          <a:ext cx="0" cy="0"/>
          <a:chOff x="0" y="0"/>
          <a:chExt cx="0" cy="0"/>
        </a:xfrm>
      </p:grpSpPr>
      <p:cxnSp>
        <p:nvCxnSpPr>
          <p:cNvPr id="254" name="Google Shape;254;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5" name="Google Shape;255;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6" name="Google Shape;256;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Evaluating Exponential Expressions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Powers of a Complex Number</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7" name="Google Shape;257;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1" name="Shape 261"/>
        <p:cNvGrpSpPr/>
        <p:nvPr/>
      </p:nvGrpSpPr>
      <p:grpSpPr>
        <a:xfrm>
          <a:off x="0" y="0"/>
          <a:ext cx="0" cy="0"/>
          <a:chOff x="0" y="0"/>
          <a:chExt cx="0" cy="0"/>
        </a:xfrm>
      </p:grpSpPr>
      <p:cxnSp>
        <p:nvCxnSpPr>
          <p:cNvPr id="262" name="Google Shape;262;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3" name="Google Shape;263;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4" name="Google Shape;264;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Evaluating Exponential Expressions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Powers of a Complex Number</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5" name="Google Shape;265;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6" name="Google Shape;266;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4"/>
          <p:cNvSpPr txBox="1"/>
          <p:nvPr/>
        </p:nvSpPr>
        <p:spPr>
          <a:xfrm>
            <a:off x="6835625" y="2839225"/>
            <a:ext cx="1666200" cy="1231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600" u="none" cap="none" strike="noStrike">
                <a:solidFill>
                  <a:srgbClr val="145758"/>
                </a:solidFill>
                <a:latin typeface="DM Sans"/>
                <a:ea typeface="DM Sans"/>
                <a:cs typeface="DM Sans"/>
                <a:sym typeface="DM Sans"/>
              </a:rPr>
              <a:t>Come off mute or put your thoughts in the chat! What did you find?</a:t>
            </a:r>
            <a:endParaRPr b="1" i="0" sz="16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1" name="Shape 271"/>
        <p:cNvGrpSpPr/>
        <p:nvPr/>
      </p:nvGrpSpPr>
      <p:grpSpPr>
        <a:xfrm>
          <a:off x="0" y="0"/>
          <a:ext cx="0" cy="0"/>
          <a:chOff x="0" y="0"/>
          <a:chExt cx="0" cy="0"/>
        </a:xfrm>
      </p:grpSpPr>
      <p:cxnSp>
        <p:nvCxnSpPr>
          <p:cNvPr id="272" name="Google Shape;272;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3" name="Google Shape;273;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4" name="Google Shape;274;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5" name="Google Shape;275;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7" name="Google Shape;277;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81" name="Shape 281"/>
        <p:cNvGrpSpPr/>
        <p:nvPr/>
      </p:nvGrpSpPr>
      <p:grpSpPr>
        <a:xfrm>
          <a:off x="0" y="0"/>
          <a:ext cx="0" cy="0"/>
          <a:chOff x="0" y="0"/>
          <a:chExt cx="0" cy="0"/>
        </a:xfrm>
      </p:grpSpPr>
      <p:pic>
        <p:nvPicPr>
          <p:cNvPr id="282" name="Google Shape;282;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83" name="Google Shape;283;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84" name="Google Shape;284;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85" name="Google Shape;285;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86" name="Google Shape;286;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87" name="Google Shape;287;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88" name="Google Shape;288;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89" name="Google Shape;289;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290" name="Google Shape;290;p16"/>
          <p:cNvSpPr txBox="1"/>
          <p:nvPr/>
        </p:nvSpPr>
        <p:spPr>
          <a:xfrm>
            <a:off x="3115050" y="361950"/>
            <a:ext cx="10131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91" name="Google Shape;291;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5" name="Shape 295"/>
        <p:cNvGrpSpPr/>
        <p:nvPr/>
      </p:nvGrpSpPr>
      <p:grpSpPr>
        <a:xfrm>
          <a:off x="0" y="0"/>
          <a:ext cx="0" cy="0"/>
          <a:chOff x="0" y="0"/>
          <a:chExt cx="0" cy="0"/>
        </a:xfrm>
      </p:grpSpPr>
      <p:sp>
        <p:nvSpPr>
          <p:cNvPr id="296" name="Google Shape;296;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97" name="Google Shape;297;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8" name="Google Shape;298;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9" name="Google Shape;299;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300" name="Google Shape;300;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01" name="Google Shape;301;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02" name="Google Shape;302;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03" name="Google Shape;303;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5" name="Google Shape;305;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06" name="Google Shape;306;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1" name="Shape 311"/>
        <p:cNvGrpSpPr/>
        <p:nvPr/>
      </p:nvGrpSpPr>
      <p:grpSpPr>
        <a:xfrm>
          <a:off x="0" y="0"/>
          <a:ext cx="0" cy="0"/>
          <a:chOff x="0" y="0"/>
          <a:chExt cx="0" cy="0"/>
        </a:xfrm>
      </p:grpSpPr>
      <p:cxnSp>
        <p:nvCxnSpPr>
          <p:cNvPr id="312" name="Google Shape;312;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3" name="Google Shape;313;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4" name="Google Shape;314;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8" name="Shape 318"/>
        <p:cNvGrpSpPr/>
        <p:nvPr/>
      </p:nvGrpSpPr>
      <p:grpSpPr>
        <a:xfrm>
          <a:off x="0" y="0"/>
          <a:ext cx="0" cy="0"/>
          <a:chOff x="0" y="0"/>
          <a:chExt cx="0" cy="0"/>
        </a:xfrm>
      </p:grpSpPr>
      <p:cxnSp>
        <p:nvCxnSpPr>
          <p:cNvPr id="319" name="Google Shape;319;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0" name="Google Shape;320;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1" name="Google Shape;321;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22" name="Google Shape;322;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9"/>
          <p:cNvSpPr txBox="1"/>
          <p:nvPr/>
        </p:nvSpPr>
        <p:spPr>
          <a:xfrm>
            <a:off x="6639275" y="2860575"/>
            <a:ext cx="17541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4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400" u="none" cap="none" strike="noStrike">
              <a:solidFill>
                <a:srgbClr val="145758"/>
              </a:solidFill>
              <a:latin typeface="DM Sans"/>
              <a:ea typeface="DM Sans"/>
              <a:cs typeface="DM Sans"/>
              <a:sym typeface="DM Sans"/>
            </a:endParaRPr>
          </a:p>
        </p:txBody>
      </p:sp>
      <p:pic>
        <p:nvPicPr>
          <p:cNvPr id="324" name="Google Shape;324;p19"/>
          <p:cNvPicPr preferRelativeResize="0"/>
          <p:nvPr/>
        </p:nvPicPr>
        <p:blipFill rotWithShape="1">
          <a:blip r:embed="rId3">
            <a:alphaModFix/>
          </a:blip>
          <a:srcRect b="0" l="0" r="0" t="0"/>
          <a:stretch/>
        </p:blipFill>
        <p:spPr>
          <a:xfrm>
            <a:off x="665063" y="1059575"/>
            <a:ext cx="5542587" cy="3598665"/>
          </a:xfrm>
          <a:prstGeom prst="rect">
            <a:avLst/>
          </a:prstGeom>
          <a:noFill/>
          <a:ln cap="flat" cmpd="sng" w="38100">
            <a:solidFill>
              <a:srgbClr val="FFFFFF"/>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8" name="Shape 328"/>
        <p:cNvGrpSpPr/>
        <p:nvPr/>
      </p:nvGrpSpPr>
      <p:grpSpPr>
        <a:xfrm>
          <a:off x="0" y="0"/>
          <a:ext cx="0" cy="0"/>
          <a:chOff x="0" y="0"/>
          <a:chExt cx="0" cy="0"/>
        </a:xfrm>
      </p:grpSpPr>
      <p:cxnSp>
        <p:nvCxnSpPr>
          <p:cNvPr id="329" name="Google Shape;329;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0" name="Google Shape;330;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1" name="Google Shape;331;p20"/>
          <p:cNvSpPr txBox="1"/>
          <p:nvPr/>
        </p:nvSpPr>
        <p:spPr>
          <a:xfrm>
            <a:off x="615900" y="368375"/>
            <a:ext cx="73536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2" name="Google Shape;332;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20"/>
          <p:cNvSpPr txBox="1"/>
          <p:nvPr/>
        </p:nvSpPr>
        <p:spPr>
          <a:xfrm>
            <a:off x="6735575" y="2749350"/>
            <a:ext cx="1561500" cy="1400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300" u="none" cap="none" strike="noStrike">
                <a:solidFill>
                  <a:srgbClr val="145758"/>
                </a:solidFill>
                <a:latin typeface="DM Sans"/>
                <a:ea typeface="DM Sans"/>
                <a:cs typeface="DM Sans"/>
                <a:sym typeface="DM Sans"/>
              </a:rPr>
              <a:t>Choose 1-2 Content and Practice Expectations that student work could give evidence of.</a:t>
            </a:r>
            <a:endParaRPr b="1" i="0" sz="1300" u="none" cap="none" strike="noStrike">
              <a:solidFill>
                <a:srgbClr val="145758"/>
              </a:solidFill>
              <a:latin typeface="DM Sans"/>
              <a:ea typeface="DM Sans"/>
              <a:cs typeface="DM Sans"/>
              <a:sym typeface="DM Sans"/>
            </a:endParaRPr>
          </a:p>
        </p:txBody>
      </p:sp>
      <p:pic>
        <p:nvPicPr>
          <p:cNvPr id="334" name="Google Shape;334;p20"/>
          <p:cNvPicPr preferRelativeResize="0"/>
          <p:nvPr/>
        </p:nvPicPr>
        <p:blipFill rotWithShape="1">
          <a:blip r:embed="rId3">
            <a:alphaModFix/>
          </a:blip>
          <a:srcRect b="0" l="0" r="0" t="0"/>
          <a:stretch/>
        </p:blipFill>
        <p:spPr>
          <a:xfrm>
            <a:off x="665063" y="1059575"/>
            <a:ext cx="5542587" cy="3598665"/>
          </a:xfrm>
          <a:prstGeom prst="rect">
            <a:avLst/>
          </a:prstGeom>
          <a:noFill/>
          <a:ln cap="flat" cmpd="sng" w="38100">
            <a:solidFill>
              <a:srgbClr val="FFFFFF"/>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8" name="Shape 338"/>
        <p:cNvGrpSpPr/>
        <p:nvPr/>
      </p:nvGrpSpPr>
      <p:grpSpPr>
        <a:xfrm>
          <a:off x="0" y="0"/>
          <a:ext cx="0" cy="0"/>
          <a:chOff x="0" y="0"/>
          <a:chExt cx="0" cy="0"/>
        </a:xfrm>
      </p:grpSpPr>
      <p:cxnSp>
        <p:nvCxnSpPr>
          <p:cNvPr id="339" name="Google Shape;339;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0" name="Google Shape;340;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1" name="Google Shape;341;p21"/>
          <p:cNvSpPr txBox="1"/>
          <p:nvPr/>
        </p:nvSpPr>
        <p:spPr>
          <a:xfrm>
            <a:off x="615900" y="368375"/>
            <a:ext cx="69876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2" name="Google Shape;342;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21"/>
          <p:cNvSpPr txBox="1"/>
          <p:nvPr/>
        </p:nvSpPr>
        <p:spPr>
          <a:xfrm>
            <a:off x="6735575" y="2976075"/>
            <a:ext cx="15615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400" u="none" cap="none" strike="noStrike">
                <a:solidFill>
                  <a:srgbClr val="145758"/>
                </a:solidFill>
                <a:latin typeface="Proxima Nova"/>
                <a:ea typeface="Proxima Nova"/>
                <a:cs typeface="Proxima Nova"/>
                <a:sym typeface="Proxima Nova"/>
              </a:rPr>
              <a:t>202.b: Reason about and perform operations with complex numbers.</a:t>
            </a:r>
            <a:endParaRPr b="1" i="0" sz="1400" u="none" cap="none" strike="noStrike">
              <a:solidFill>
                <a:srgbClr val="145758"/>
              </a:solidFill>
              <a:latin typeface="DM Sans"/>
              <a:ea typeface="DM Sans"/>
              <a:cs typeface="DM Sans"/>
              <a:sym typeface="DM Sans"/>
            </a:endParaRPr>
          </a:p>
        </p:txBody>
      </p:sp>
      <p:pic>
        <p:nvPicPr>
          <p:cNvPr id="344" name="Google Shape;344;p21"/>
          <p:cNvPicPr preferRelativeResize="0"/>
          <p:nvPr/>
        </p:nvPicPr>
        <p:blipFill rotWithShape="1">
          <a:blip r:embed="rId3">
            <a:alphaModFix/>
          </a:blip>
          <a:srcRect b="0" l="0" r="0" t="0"/>
          <a:stretch/>
        </p:blipFill>
        <p:spPr>
          <a:xfrm>
            <a:off x="665063" y="1059575"/>
            <a:ext cx="5542587" cy="3598665"/>
          </a:xfrm>
          <a:prstGeom prst="rect">
            <a:avLst/>
          </a:prstGeom>
          <a:noFill/>
          <a:ln cap="flat" cmpd="sng" w="38100">
            <a:solidFill>
              <a:srgbClr val="FFFFFF"/>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8" name="Shape 348"/>
        <p:cNvGrpSpPr/>
        <p:nvPr/>
      </p:nvGrpSpPr>
      <p:grpSpPr>
        <a:xfrm>
          <a:off x="0" y="0"/>
          <a:ext cx="0" cy="0"/>
          <a:chOff x="0" y="0"/>
          <a:chExt cx="0" cy="0"/>
        </a:xfrm>
      </p:grpSpPr>
      <p:sp>
        <p:nvSpPr>
          <p:cNvPr id="349" name="Google Shape;349;p2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0" name="Google Shape;350;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1" name="Google Shape;351;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2" name="Google Shape;352;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54" name="Google Shape;354;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5" name="Google Shape;355;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6" name="Google Shape;356;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0" name="Shape 360"/>
        <p:cNvGrpSpPr/>
        <p:nvPr/>
      </p:nvGrpSpPr>
      <p:grpSpPr>
        <a:xfrm>
          <a:off x="0" y="0"/>
          <a:ext cx="0" cy="0"/>
          <a:chOff x="0" y="0"/>
          <a:chExt cx="0" cy="0"/>
        </a:xfrm>
      </p:grpSpPr>
      <p:sp>
        <p:nvSpPr>
          <p:cNvPr id="361" name="Google Shape;361;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2" name="Google Shape;362;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3" name="Google Shape;363;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4" name="Google Shape;364;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5" name="Google Shape;365;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6" name="Google Shape;366;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7" name="Google Shape;367;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8" name="Google Shape;368;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9" name="Google Shape;369;p23"/>
          <p:cNvSpPr/>
          <p:nvPr/>
        </p:nvSpPr>
        <p:spPr>
          <a:xfrm>
            <a:off x="6543275" y="2578725"/>
            <a:ext cx="2169900" cy="2057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3" name="Shape 373"/>
        <p:cNvGrpSpPr/>
        <p:nvPr/>
      </p:nvGrpSpPr>
      <p:grpSpPr>
        <a:xfrm>
          <a:off x="0" y="0"/>
          <a:ext cx="0" cy="0"/>
          <a:chOff x="0" y="0"/>
          <a:chExt cx="0" cy="0"/>
        </a:xfrm>
      </p:grpSpPr>
      <p:sp>
        <p:nvSpPr>
          <p:cNvPr id="374" name="Google Shape;374;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5" name="Google Shape;375;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6" name="Google Shape;376;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7" name="Google Shape;377;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8" name="Google Shape;378;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9" name="Google Shape;379;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80" name="Google Shape;380;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82" name="Google Shape;382;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3" name="Google Shape;383;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7" name="Shape 387"/>
        <p:cNvGrpSpPr/>
        <p:nvPr/>
      </p:nvGrpSpPr>
      <p:grpSpPr>
        <a:xfrm>
          <a:off x="0" y="0"/>
          <a:ext cx="0" cy="0"/>
          <a:chOff x="0" y="0"/>
          <a:chExt cx="0" cy="0"/>
        </a:xfrm>
      </p:grpSpPr>
      <p:cxnSp>
        <p:nvCxnSpPr>
          <p:cNvPr id="388" name="Google Shape;388;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9" name="Google Shape;389;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90" name="Google Shape;390;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4" name="Shape 394"/>
        <p:cNvGrpSpPr/>
        <p:nvPr/>
      </p:nvGrpSpPr>
      <p:grpSpPr>
        <a:xfrm>
          <a:off x="0" y="0"/>
          <a:ext cx="0" cy="0"/>
          <a:chOff x="0" y="0"/>
          <a:chExt cx="0" cy="0"/>
        </a:xfrm>
      </p:grpSpPr>
      <p:cxnSp>
        <p:nvCxnSpPr>
          <p:cNvPr id="395" name="Google Shape;395;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6" name="Google Shape;396;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7" name="Google Shape;397;p26"/>
          <p:cNvSpPr txBox="1"/>
          <p:nvPr/>
        </p:nvSpPr>
        <p:spPr>
          <a:xfrm>
            <a:off x="664600" y="1027825"/>
            <a:ext cx="8098800" cy="361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“Undoing the harms of ability labeling is not just an issue of changing our language or implementing a standardized set of “best practices” or policies. It requires sustained action and ongoing learning at every level of our educational system, from individual classrooms to schools, school districts, universities, regions, states/provinces, and the nation. Many curricula, assessments, and instructional practices reproduce stratification—labeling students, their problem-solving strategies, and the learning opportunities they should receive on a scale from “remedial” to “sophisticated” (e.g., test score categories, systems for grouping students based on perceived ability, and strategies for sequencing student work for mathematical discussions). “</a:t>
            </a:r>
            <a:endParaRPr b="0" i="0" sz="1800" u="none" cap="none" strike="noStrike">
              <a:solidFill>
                <a:schemeClr val="lt1"/>
              </a:solidFill>
              <a:latin typeface="DM Sans"/>
              <a:ea typeface="DM Sans"/>
              <a:cs typeface="DM Sans"/>
              <a:sym typeface="DM Sans"/>
            </a:endParaRPr>
          </a:p>
          <a:p>
            <a:pPr indent="0" lvl="0" marL="0" marR="0" rtl="0" algn="r">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-National Council of Teachers of Mathematics </a:t>
            </a:r>
            <a:endParaRPr b="0" i="0" sz="1500" u="none" cap="none" strike="noStrike">
              <a:solidFill>
                <a:schemeClr val="lt1"/>
              </a:solidFill>
              <a:latin typeface="DM Sans"/>
              <a:ea typeface="DM Sans"/>
              <a:cs typeface="DM Sans"/>
              <a:sym typeface="DM Sans"/>
            </a:endParaRPr>
          </a:p>
        </p:txBody>
      </p:sp>
      <p:sp>
        <p:nvSpPr>
          <p:cNvPr id="398" name="Google Shape;398;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2" name="Shape 402"/>
        <p:cNvGrpSpPr/>
        <p:nvPr/>
      </p:nvGrpSpPr>
      <p:grpSpPr>
        <a:xfrm>
          <a:off x="0" y="0"/>
          <a:ext cx="0" cy="0"/>
          <a:chOff x="0" y="0"/>
          <a:chExt cx="0" cy="0"/>
        </a:xfrm>
      </p:grpSpPr>
      <p:sp>
        <p:nvSpPr>
          <p:cNvPr id="403" name="Google Shape;403;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4" name="Google Shape;404;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05" name="Google Shape;405;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6" name="Google Shape;406;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7" name="Google Shape;407;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08" name="Google Shape;408;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2" name="Shape 412"/>
        <p:cNvGrpSpPr/>
        <p:nvPr/>
      </p:nvGrpSpPr>
      <p:grpSpPr>
        <a:xfrm>
          <a:off x="0" y="0"/>
          <a:ext cx="0" cy="0"/>
          <a:chOff x="0" y="0"/>
          <a:chExt cx="0" cy="0"/>
        </a:xfrm>
      </p:grpSpPr>
      <p:cxnSp>
        <p:nvCxnSpPr>
          <p:cNvPr id="413" name="Google Shape;413;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4" name="Google Shape;414;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5" name="Google Shape;415;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16" name="Google Shape;416;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18" name="Google Shape;418;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9" name="Google Shape;419;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20" name="Google Shape;420;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4" name="Shape 424"/>
        <p:cNvGrpSpPr/>
        <p:nvPr/>
      </p:nvGrpSpPr>
      <p:grpSpPr>
        <a:xfrm>
          <a:off x="0" y="0"/>
          <a:ext cx="0" cy="0"/>
          <a:chOff x="0" y="0"/>
          <a:chExt cx="0" cy="0"/>
        </a:xfrm>
      </p:grpSpPr>
      <p:cxnSp>
        <p:nvCxnSpPr>
          <p:cNvPr id="425" name="Google Shape;425;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6" name="Google Shape;426;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7" name="Google Shape;427;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8" name="Google Shape;428;p29"/>
          <p:cNvGraphicFramePr/>
          <p:nvPr/>
        </p:nvGraphicFramePr>
        <p:xfrm>
          <a:off x="1037388" y="1308850"/>
          <a:ext cx="3000000" cy="3000000"/>
        </p:xfrm>
        <a:graphic>
          <a:graphicData uri="http://schemas.openxmlformats.org/drawingml/2006/table">
            <a:tbl>
              <a:tblPr>
                <a:noFill/>
                <a:tableStyleId>{1D3C3D04-88EB-4861-A1E5-D28E633D2C01}</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29" name="Google Shape;429;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29"/>
          <p:cNvSpPr txBox="1"/>
          <p:nvPr/>
        </p:nvSpPr>
        <p:spPr>
          <a:xfrm>
            <a:off x="7148900" y="3524500"/>
            <a:ext cx="1561500" cy="985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600" u="none" cap="none" strike="noStrike">
                <a:solidFill>
                  <a:srgbClr val="145758"/>
                </a:solidFill>
                <a:latin typeface="Proxima Nova"/>
                <a:ea typeface="Proxima Nova"/>
                <a:cs typeface="Proxima Nova"/>
                <a:sym typeface="Proxima Nova"/>
              </a:rPr>
              <a:t>What resonates with you? What questions surace for you?</a:t>
            </a:r>
            <a:endParaRPr b="1" i="0" sz="16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4" name="Shape 434"/>
        <p:cNvGrpSpPr/>
        <p:nvPr/>
      </p:nvGrpSpPr>
      <p:grpSpPr>
        <a:xfrm>
          <a:off x="0" y="0"/>
          <a:ext cx="0" cy="0"/>
          <a:chOff x="0" y="0"/>
          <a:chExt cx="0" cy="0"/>
        </a:xfrm>
      </p:grpSpPr>
      <p:cxnSp>
        <p:nvCxnSpPr>
          <p:cNvPr id="435" name="Google Shape;435;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6" name="Google Shape;436;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7" name="Google Shape;437;p30"/>
          <p:cNvSpPr txBox="1"/>
          <p:nvPr/>
        </p:nvSpPr>
        <p:spPr>
          <a:xfrm>
            <a:off x="615900" y="1287975"/>
            <a:ext cx="7787700" cy="3401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Feedback helps us remember that learning is messy, in the best possible way! Every moment in the classroom is an opportunity to gather street data on the cognitive complexities of learning- the aha moments, the stumbling blocks, the bursts of creativity, the spirals of self-doubt and shame, the neurological effects of stress and trauma. </a:t>
            </a:r>
            <a:endParaRPr b="0" i="0" sz="23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300" u="none" cap="none" strike="noStrike">
              <a:solidFill>
                <a:schemeClr val="lt1"/>
              </a:solidFill>
              <a:latin typeface="DM Sans"/>
              <a:ea typeface="DM Sans"/>
              <a:cs typeface="DM Sans"/>
              <a:sym typeface="DM Sans"/>
            </a:endParaRPr>
          </a:p>
        </p:txBody>
      </p:sp>
      <p:sp>
        <p:nvSpPr>
          <p:cNvPr id="438" name="Google Shape;438;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42" name="Shape 442"/>
        <p:cNvGrpSpPr/>
        <p:nvPr/>
      </p:nvGrpSpPr>
      <p:grpSpPr>
        <a:xfrm>
          <a:off x="0" y="0"/>
          <a:ext cx="0" cy="0"/>
          <a:chOff x="0" y="0"/>
          <a:chExt cx="0" cy="0"/>
        </a:xfrm>
      </p:grpSpPr>
      <p:cxnSp>
        <p:nvCxnSpPr>
          <p:cNvPr id="443" name="Google Shape;443;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4" name="Google Shape;444;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5" name="Google Shape;445;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6" name="Google Shape;446;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7" name="Google Shape;447;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8" name="Google Shape;448;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9" name="Google Shape;449;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50" name="Google Shape;450;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51" name="Google Shape;451;p31"/>
          <p:cNvSpPr txBox="1"/>
          <p:nvPr/>
        </p:nvSpPr>
        <p:spPr>
          <a:xfrm>
            <a:off x="325175" y="2843600"/>
            <a:ext cx="21699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202.b: Reason about and perform operations with complex numbers.</a:t>
            </a:r>
            <a:endParaRPr b="1" i="0" sz="1000" u="none" cap="none" strike="noStrike">
              <a:solidFill>
                <a:schemeClr val="dk1"/>
              </a:solidFill>
              <a:latin typeface="DM Sans"/>
              <a:ea typeface="DM Sans"/>
              <a:cs typeface="DM Sans"/>
              <a:sym typeface="DM Sans"/>
            </a:endParaRPr>
          </a:p>
        </p:txBody>
      </p:sp>
      <p:cxnSp>
        <p:nvCxnSpPr>
          <p:cNvPr id="452" name="Google Shape;452;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53" name="Google Shape;453;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4" name="Google Shape;454;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55" name="Google Shape;455;p31"/>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456" name="Google Shape;456;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0" name="Shape 460"/>
        <p:cNvGrpSpPr/>
        <p:nvPr/>
      </p:nvGrpSpPr>
      <p:grpSpPr>
        <a:xfrm>
          <a:off x="0" y="0"/>
          <a:ext cx="0" cy="0"/>
          <a:chOff x="0" y="0"/>
          <a:chExt cx="0" cy="0"/>
        </a:xfrm>
      </p:grpSpPr>
      <p:cxnSp>
        <p:nvCxnSpPr>
          <p:cNvPr id="461" name="Google Shape;461;g352aea0ece9_0_1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62" name="Google Shape;462;g352aea0ece9_0_1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63" name="Google Shape;463;g352aea0ece9_0_1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64" name="Google Shape;464;g352aea0ece9_0_12"/>
          <p:cNvGraphicFramePr/>
          <p:nvPr/>
        </p:nvGraphicFramePr>
        <p:xfrm>
          <a:off x="1329888" y="1246550"/>
          <a:ext cx="3000000" cy="3000000"/>
        </p:xfrm>
        <a:graphic>
          <a:graphicData uri="http://schemas.openxmlformats.org/drawingml/2006/table">
            <a:tbl>
              <a:tblPr>
                <a:noFill/>
                <a:tableStyleId>{1D3C3D04-88EB-4861-A1E5-D28E633D2C01}</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65" name="Google Shape;465;g352aea0ece9_0_1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66" name="Google Shape;466;g352aea0ece9_0_1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67" name="Google Shape;467;g352aea0ece9_0_1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8" name="Google Shape;468;g352aea0ece9_0_1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9" name="Google Shape;469;g352aea0ece9_0_1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70" name="Google Shape;470;g352aea0ece9_0_1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352aea0ece9_0_1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352aea0ece9_0_1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73" name="Google Shape;473;g352aea0ece9_0_12"/>
          <p:cNvGraphicFramePr/>
          <p:nvPr/>
        </p:nvGraphicFramePr>
        <p:xfrm>
          <a:off x="5926900" y="2474950"/>
          <a:ext cx="3000000" cy="3000000"/>
        </p:xfrm>
        <a:graphic>
          <a:graphicData uri="http://schemas.openxmlformats.org/drawingml/2006/table">
            <a:tbl>
              <a:tblPr>
                <a:noFill/>
                <a:tableStyleId>{9CA52975-0200-42DB-BCCB-1BFF31046A75}</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74" name="Google Shape;474;g352aea0ece9_0_1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g352aea0ece9_0_1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76" name="Google Shape;476;g352aea0ece9_0_1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0" name="Shape 480"/>
        <p:cNvGrpSpPr/>
        <p:nvPr/>
      </p:nvGrpSpPr>
      <p:grpSpPr>
        <a:xfrm>
          <a:off x="0" y="0"/>
          <a:ext cx="0" cy="0"/>
          <a:chOff x="0" y="0"/>
          <a:chExt cx="0" cy="0"/>
        </a:xfrm>
      </p:grpSpPr>
      <p:cxnSp>
        <p:nvCxnSpPr>
          <p:cNvPr id="481" name="Google Shape;481;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82" name="Google Shape;482;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83" name="Google Shape;483;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4" name="Google Shape;484;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85" name="Google Shape;485;p33"/>
          <p:cNvSpPr/>
          <p:nvPr/>
        </p:nvSpPr>
        <p:spPr>
          <a:xfrm>
            <a:off x="7128350" y="1512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33"/>
          <p:cNvSpPr txBox="1"/>
          <p:nvPr/>
        </p:nvSpPr>
        <p:spPr>
          <a:xfrm>
            <a:off x="7324400" y="22395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0" name="Shape 490"/>
        <p:cNvGrpSpPr/>
        <p:nvPr/>
      </p:nvGrpSpPr>
      <p:grpSpPr>
        <a:xfrm>
          <a:off x="0" y="0"/>
          <a:ext cx="0" cy="0"/>
          <a:chOff x="0" y="0"/>
          <a:chExt cx="0" cy="0"/>
        </a:xfrm>
      </p:grpSpPr>
      <p:cxnSp>
        <p:nvCxnSpPr>
          <p:cNvPr id="491" name="Google Shape;491;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2" name="Google Shape;492;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3" name="Google Shape;493;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94" name="Google Shape;494;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95" name="Google Shape;495;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00" name="Shape 500"/>
        <p:cNvGrpSpPr/>
        <p:nvPr/>
      </p:nvGrpSpPr>
      <p:grpSpPr>
        <a:xfrm>
          <a:off x="0" y="0"/>
          <a:ext cx="0" cy="0"/>
          <a:chOff x="0" y="0"/>
          <a:chExt cx="0" cy="0"/>
        </a:xfrm>
      </p:grpSpPr>
      <p:cxnSp>
        <p:nvCxnSpPr>
          <p:cNvPr id="501" name="Google Shape;501;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02" name="Google Shape;502;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3" name="Google Shape;503;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04" name="Google Shape;504;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05" name="Google Shape;505;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10" name="Shape 510"/>
        <p:cNvGrpSpPr/>
        <p:nvPr/>
      </p:nvGrpSpPr>
      <p:grpSpPr>
        <a:xfrm>
          <a:off x="0" y="0"/>
          <a:ext cx="0" cy="0"/>
          <a:chOff x="0" y="0"/>
          <a:chExt cx="0" cy="0"/>
        </a:xfrm>
      </p:grpSpPr>
      <p:cxnSp>
        <p:nvCxnSpPr>
          <p:cNvPr id="511" name="Google Shape;511;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12" name="Google Shape;512;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13" name="Google Shape;513;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14" name="Google Shape;514;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15" name="Google Shape;515;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20" name="Shape 520"/>
        <p:cNvGrpSpPr/>
        <p:nvPr/>
      </p:nvGrpSpPr>
      <p:grpSpPr>
        <a:xfrm>
          <a:off x="0" y="0"/>
          <a:ext cx="0" cy="0"/>
          <a:chOff x="0" y="0"/>
          <a:chExt cx="0" cy="0"/>
        </a:xfrm>
      </p:grpSpPr>
      <p:cxnSp>
        <p:nvCxnSpPr>
          <p:cNvPr id="521" name="Google Shape;521;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22" name="Google Shape;522;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23" name="Google Shape;523;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7" name="Shape 527"/>
        <p:cNvGrpSpPr/>
        <p:nvPr/>
      </p:nvGrpSpPr>
      <p:grpSpPr>
        <a:xfrm>
          <a:off x="0" y="0"/>
          <a:ext cx="0" cy="0"/>
          <a:chOff x="0" y="0"/>
          <a:chExt cx="0" cy="0"/>
        </a:xfrm>
      </p:grpSpPr>
      <p:cxnSp>
        <p:nvCxnSpPr>
          <p:cNvPr id="528" name="Google Shape;528;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9" name="Google Shape;529;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30" name="Google Shape;530;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31" name="Google Shape;531;p38"/>
          <p:cNvPicPr preferRelativeResize="0"/>
          <p:nvPr/>
        </p:nvPicPr>
        <p:blipFill rotWithShape="1">
          <a:blip r:embed="rId3">
            <a:alphaModFix/>
          </a:blip>
          <a:srcRect b="0" l="0" r="0" t="0"/>
          <a:stretch/>
        </p:blipFill>
        <p:spPr>
          <a:xfrm>
            <a:off x="804025" y="1109075"/>
            <a:ext cx="6693226" cy="3472976"/>
          </a:xfrm>
          <a:prstGeom prst="rect">
            <a:avLst/>
          </a:prstGeom>
          <a:noFill/>
          <a:ln cap="flat" cmpd="sng" w="76200">
            <a:solidFill>
              <a:srgbClr val="FFFFFF"/>
            </a:solidFill>
            <a:prstDash val="solid"/>
            <a:round/>
            <a:headEnd len="sm" w="sm" type="none"/>
            <a:tailEnd len="sm" w="sm" type="none"/>
          </a:ln>
        </p:spPr>
      </p:pic>
      <p:sp>
        <p:nvSpPr>
          <p:cNvPr id="532" name="Google Shape;532;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7" name="Shape 537"/>
        <p:cNvGrpSpPr/>
        <p:nvPr/>
      </p:nvGrpSpPr>
      <p:grpSpPr>
        <a:xfrm>
          <a:off x="0" y="0"/>
          <a:ext cx="0" cy="0"/>
          <a:chOff x="0" y="0"/>
          <a:chExt cx="0" cy="0"/>
        </a:xfrm>
      </p:grpSpPr>
      <p:cxnSp>
        <p:nvCxnSpPr>
          <p:cNvPr id="538" name="Google Shape;538;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9" name="Google Shape;539;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0" name="Google Shape;540;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41" name="Google Shape;541;p39"/>
          <p:cNvPicPr preferRelativeResize="0"/>
          <p:nvPr/>
        </p:nvPicPr>
        <p:blipFill rotWithShape="1">
          <a:blip r:embed="rId3">
            <a:alphaModFix/>
          </a:blip>
          <a:srcRect b="0" l="0" r="0" t="0"/>
          <a:stretch/>
        </p:blipFill>
        <p:spPr>
          <a:xfrm>
            <a:off x="804025" y="1109075"/>
            <a:ext cx="6693226" cy="3472976"/>
          </a:xfrm>
          <a:prstGeom prst="rect">
            <a:avLst/>
          </a:prstGeom>
          <a:noFill/>
          <a:ln cap="flat" cmpd="sng" w="76200">
            <a:solidFill>
              <a:srgbClr val="FFFFFF"/>
            </a:solidFill>
            <a:prstDash val="solid"/>
            <a:round/>
            <a:headEnd len="sm" w="sm" type="none"/>
            <a:tailEnd len="sm" w="sm" type="none"/>
          </a:ln>
        </p:spPr>
      </p:pic>
      <p:sp>
        <p:nvSpPr>
          <p:cNvPr id="542" name="Google Shape;542;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7" name="Shape 547"/>
        <p:cNvGrpSpPr/>
        <p:nvPr/>
      </p:nvGrpSpPr>
      <p:grpSpPr>
        <a:xfrm>
          <a:off x="0" y="0"/>
          <a:ext cx="0" cy="0"/>
          <a:chOff x="0" y="0"/>
          <a:chExt cx="0" cy="0"/>
        </a:xfrm>
      </p:grpSpPr>
      <p:cxnSp>
        <p:nvCxnSpPr>
          <p:cNvPr id="548" name="Google Shape;548;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9" name="Google Shape;549;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50" name="Google Shape;550;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51" name="Google Shape;551;p40"/>
          <p:cNvPicPr preferRelativeResize="0"/>
          <p:nvPr/>
        </p:nvPicPr>
        <p:blipFill rotWithShape="1">
          <a:blip r:embed="rId3">
            <a:alphaModFix/>
          </a:blip>
          <a:srcRect b="0" l="0" r="0" t="0"/>
          <a:stretch/>
        </p:blipFill>
        <p:spPr>
          <a:xfrm>
            <a:off x="804025" y="1109075"/>
            <a:ext cx="6693226" cy="3472976"/>
          </a:xfrm>
          <a:prstGeom prst="rect">
            <a:avLst/>
          </a:prstGeom>
          <a:noFill/>
          <a:ln cap="flat" cmpd="sng" w="76200">
            <a:solidFill>
              <a:srgbClr val="FFFFFF"/>
            </a:solidFill>
            <a:prstDash val="solid"/>
            <a:round/>
            <a:headEnd len="sm" w="sm" type="none"/>
            <a:tailEnd len="sm" w="sm" type="none"/>
          </a:ln>
        </p:spPr>
      </p:pic>
      <p:sp>
        <p:nvSpPr>
          <p:cNvPr id="552" name="Google Shape;552;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40"/>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 xml:space="preserve">202.a: Reason about and extend the properties of exponents to rational exponents.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7" name="Shape 557"/>
        <p:cNvGrpSpPr/>
        <p:nvPr/>
      </p:nvGrpSpPr>
      <p:grpSpPr>
        <a:xfrm>
          <a:off x="0" y="0"/>
          <a:ext cx="0" cy="0"/>
          <a:chOff x="0" y="0"/>
          <a:chExt cx="0" cy="0"/>
        </a:xfrm>
      </p:grpSpPr>
      <p:sp>
        <p:nvSpPr>
          <p:cNvPr id="558" name="Google Shape;558;p41"/>
          <p:cNvSpPr txBox="1"/>
          <p:nvPr/>
        </p:nvSpPr>
        <p:spPr>
          <a:xfrm>
            <a:off x="3105100" y="690325"/>
            <a:ext cx="5130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Rational Exponents and Complex Numbers,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9" name="Google Shape;559;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0" name="Google Shape;560;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1" name="Google Shape;561;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2" name="Google Shape;562;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3" name="Google Shape;563;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4" name="Google Shape;564;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5" name="Google Shape;565;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9" name="Shape 569"/>
        <p:cNvGrpSpPr/>
        <p:nvPr/>
      </p:nvGrpSpPr>
      <p:grpSpPr>
        <a:xfrm>
          <a:off x="0" y="0"/>
          <a:ext cx="0" cy="0"/>
          <a:chOff x="0" y="0"/>
          <a:chExt cx="0" cy="0"/>
        </a:xfrm>
      </p:grpSpPr>
      <p:sp>
        <p:nvSpPr>
          <p:cNvPr id="570" name="Google Shape;570;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1" name="Google Shape;571;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2" name="Google Shape;572;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3" name="Google Shape;573;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4" name="Google Shape;574;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5" name="Google Shape;575;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6" name="Google Shape;576;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7" name="Google Shape;577;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8" name="Google Shape;578;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83" name="Shape 583"/>
        <p:cNvGrpSpPr/>
        <p:nvPr/>
      </p:nvGrpSpPr>
      <p:grpSpPr>
        <a:xfrm>
          <a:off x="0" y="0"/>
          <a:ext cx="0" cy="0"/>
          <a:chOff x="0" y="0"/>
          <a:chExt cx="0" cy="0"/>
        </a:xfrm>
      </p:grpSpPr>
      <p:sp>
        <p:nvSpPr>
          <p:cNvPr id="584" name="Google Shape;584;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85" name="Google Shape;585;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86" name="Google Shape;586;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87" name="Google Shape;587;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88" name="Google Shape;588;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9" name="Google Shape;589;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90" name="Google Shape;590;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91" name="Google Shape;591;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92" name="Google Shape;592;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97" name="Shape 597"/>
        <p:cNvGrpSpPr/>
        <p:nvPr/>
      </p:nvGrpSpPr>
      <p:grpSpPr>
        <a:xfrm>
          <a:off x="0" y="0"/>
          <a:ext cx="0" cy="0"/>
          <a:chOff x="0" y="0"/>
          <a:chExt cx="0" cy="0"/>
        </a:xfrm>
      </p:grpSpPr>
      <p:cxnSp>
        <p:nvCxnSpPr>
          <p:cNvPr id="598" name="Google Shape;598;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9" name="Google Shape;599;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00" name="Google Shape;600;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4" name="Shape 604"/>
        <p:cNvGrpSpPr/>
        <p:nvPr/>
      </p:nvGrpSpPr>
      <p:grpSpPr>
        <a:xfrm>
          <a:off x="0" y="0"/>
          <a:ext cx="0" cy="0"/>
          <a:chOff x="0" y="0"/>
          <a:chExt cx="0" cy="0"/>
        </a:xfrm>
      </p:grpSpPr>
      <p:sp>
        <p:nvSpPr>
          <p:cNvPr id="605" name="Google Shape;605;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6" name="Google Shape;606;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7" name="Google Shape;607;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8" name="Google Shape;608;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9" name="Google Shape;609;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0" name="Google Shape;610;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4" name="Shape 614"/>
        <p:cNvGrpSpPr/>
        <p:nvPr/>
      </p:nvGrpSpPr>
      <p:grpSpPr>
        <a:xfrm>
          <a:off x="0" y="0"/>
          <a:ext cx="0" cy="0"/>
          <a:chOff x="0" y="0"/>
          <a:chExt cx="0" cy="0"/>
        </a:xfrm>
      </p:grpSpPr>
      <p:sp>
        <p:nvSpPr>
          <p:cNvPr id="615" name="Google Shape;615;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16" name="Google Shape;616;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17" name="Google Shape;617;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8" name="Google Shape;618;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9" name="Google Shape;619;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20" name="Google Shape;620;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22" name="Google Shape;622;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6" name="Shape 626"/>
        <p:cNvGrpSpPr/>
        <p:nvPr/>
      </p:nvGrpSpPr>
      <p:grpSpPr>
        <a:xfrm>
          <a:off x="0" y="0"/>
          <a:ext cx="0" cy="0"/>
          <a:chOff x="0" y="0"/>
          <a:chExt cx="0" cy="0"/>
        </a:xfrm>
      </p:grpSpPr>
      <p:cxnSp>
        <p:nvCxnSpPr>
          <p:cNvPr id="627" name="Google Shape;627;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28" name="Google Shape;628;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9" name="Google Shape;629;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30" name="Google Shape;630;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31" name="Google Shape;631;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32" name="Google Shape;632;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3" name="Google Shape;633;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4" name="Google Shape;634;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35" name="Google Shape;635;p47"/>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 xml:space="preserve">202.a: Reason about and extend the properties of exponents to rational exponents. </a:t>
            </a:r>
            <a:endParaRPr b="1" i="0" sz="1000" u="none" cap="none" strike="noStrike">
              <a:solidFill>
                <a:schemeClr val="dk1"/>
              </a:solidFill>
              <a:latin typeface="DM Sans"/>
              <a:ea typeface="DM Sans"/>
              <a:cs typeface="DM Sans"/>
              <a:sym typeface="DM Sans"/>
            </a:endParaRPr>
          </a:p>
        </p:txBody>
      </p:sp>
      <p:cxnSp>
        <p:nvCxnSpPr>
          <p:cNvPr id="636" name="Google Shape;636;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37" name="Google Shape;637;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38" name="Google Shape;638;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9" name="Google Shape;639;p47"/>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640" name="Google Shape;640;p47"/>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4" name="Shape 644"/>
        <p:cNvGrpSpPr/>
        <p:nvPr/>
      </p:nvGrpSpPr>
      <p:grpSpPr>
        <a:xfrm>
          <a:off x="0" y="0"/>
          <a:ext cx="0" cy="0"/>
          <a:chOff x="0" y="0"/>
          <a:chExt cx="0" cy="0"/>
        </a:xfrm>
      </p:grpSpPr>
      <p:cxnSp>
        <p:nvCxnSpPr>
          <p:cNvPr id="645" name="Google Shape;645;g352aea0ece9_0_106"/>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6" name="Google Shape;646;g352aea0ece9_0_106"/>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47" name="Google Shape;647;g352aea0ece9_0_106"/>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48" name="Google Shape;648;g352aea0ece9_0_106"/>
          <p:cNvGraphicFramePr/>
          <p:nvPr/>
        </p:nvGraphicFramePr>
        <p:xfrm>
          <a:off x="1329888" y="1246550"/>
          <a:ext cx="3000000" cy="3000000"/>
        </p:xfrm>
        <a:graphic>
          <a:graphicData uri="http://schemas.openxmlformats.org/drawingml/2006/table">
            <a:tbl>
              <a:tblPr>
                <a:noFill/>
                <a:tableStyleId>{1D3C3D04-88EB-4861-A1E5-D28E633D2C01}</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9" name="Google Shape;649;g352aea0ece9_0_106"/>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50" name="Google Shape;650;g352aea0ece9_0_106"/>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51" name="Google Shape;651;g352aea0ece9_0_106"/>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52" name="Google Shape;652;g352aea0ece9_0_106"/>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53" name="Google Shape;653;g352aea0ece9_0_106"/>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54" name="Google Shape;654;g352aea0ece9_0_106"/>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g352aea0ece9_0_106"/>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g352aea0ece9_0_106"/>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57" name="Google Shape;657;g352aea0ece9_0_106"/>
          <p:cNvGraphicFramePr/>
          <p:nvPr/>
        </p:nvGraphicFramePr>
        <p:xfrm>
          <a:off x="5926900" y="2474950"/>
          <a:ext cx="3000000" cy="3000000"/>
        </p:xfrm>
        <a:graphic>
          <a:graphicData uri="http://schemas.openxmlformats.org/drawingml/2006/table">
            <a:tbl>
              <a:tblPr>
                <a:noFill/>
                <a:tableStyleId>{9CA52975-0200-42DB-BCCB-1BFF31046A75}</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58" name="Google Shape;658;g352aea0ece9_0_106"/>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g352aea0ece9_0_106"/>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60" name="Google Shape;660;g352aea0ece9_0_106"/>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4" name="Shape 664"/>
        <p:cNvGrpSpPr/>
        <p:nvPr/>
      </p:nvGrpSpPr>
      <p:grpSpPr>
        <a:xfrm>
          <a:off x="0" y="0"/>
          <a:ext cx="0" cy="0"/>
          <a:chOff x="0" y="0"/>
          <a:chExt cx="0" cy="0"/>
        </a:xfrm>
      </p:grpSpPr>
      <p:cxnSp>
        <p:nvCxnSpPr>
          <p:cNvPr id="665" name="Google Shape;665;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6" name="Google Shape;666;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67" name="Google Shape;667;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8" name="Google Shape;668;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69" name="Google Shape;669;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4" name="Shape 674"/>
        <p:cNvGrpSpPr/>
        <p:nvPr/>
      </p:nvGrpSpPr>
      <p:grpSpPr>
        <a:xfrm>
          <a:off x="0" y="0"/>
          <a:ext cx="0" cy="0"/>
          <a:chOff x="0" y="0"/>
          <a:chExt cx="0" cy="0"/>
        </a:xfrm>
      </p:grpSpPr>
      <p:cxnSp>
        <p:nvCxnSpPr>
          <p:cNvPr id="675" name="Google Shape;675;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6" name="Google Shape;676;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77" name="Google Shape;677;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8" name="Google Shape;678;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79" name="Google Shape;679;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4" name="Shape 684"/>
        <p:cNvGrpSpPr/>
        <p:nvPr/>
      </p:nvGrpSpPr>
      <p:grpSpPr>
        <a:xfrm>
          <a:off x="0" y="0"/>
          <a:ext cx="0" cy="0"/>
          <a:chOff x="0" y="0"/>
          <a:chExt cx="0" cy="0"/>
        </a:xfrm>
      </p:grpSpPr>
      <p:cxnSp>
        <p:nvCxnSpPr>
          <p:cNvPr id="685" name="Google Shape;685;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6" name="Google Shape;686;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87" name="Google Shape;687;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88" name="Google Shape;688;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89" name="Google Shape;689;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4" name="Shape 694"/>
        <p:cNvGrpSpPr/>
        <p:nvPr/>
      </p:nvGrpSpPr>
      <p:grpSpPr>
        <a:xfrm>
          <a:off x="0" y="0"/>
          <a:ext cx="0" cy="0"/>
          <a:chOff x="0" y="0"/>
          <a:chExt cx="0" cy="0"/>
        </a:xfrm>
      </p:grpSpPr>
      <p:cxnSp>
        <p:nvCxnSpPr>
          <p:cNvPr id="695" name="Google Shape;695;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6" name="Google Shape;696;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7" name="Google Shape;697;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8" name="Google Shape;698;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9" name="Google Shape;699;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04" name="Shape 704"/>
        <p:cNvGrpSpPr/>
        <p:nvPr/>
      </p:nvGrpSpPr>
      <p:grpSpPr>
        <a:xfrm>
          <a:off x="0" y="0"/>
          <a:ext cx="0" cy="0"/>
          <a:chOff x="0" y="0"/>
          <a:chExt cx="0" cy="0"/>
        </a:xfrm>
      </p:grpSpPr>
      <p:cxnSp>
        <p:nvCxnSpPr>
          <p:cNvPr id="705" name="Google Shape;705;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06" name="Google Shape;706;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7" name="Google Shape;707;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11" name="Shape 711"/>
        <p:cNvGrpSpPr/>
        <p:nvPr/>
      </p:nvGrpSpPr>
      <p:grpSpPr>
        <a:xfrm>
          <a:off x="0" y="0"/>
          <a:ext cx="0" cy="0"/>
          <a:chOff x="0" y="0"/>
          <a:chExt cx="0" cy="0"/>
        </a:xfrm>
      </p:grpSpPr>
      <p:cxnSp>
        <p:nvCxnSpPr>
          <p:cNvPr id="712" name="Google Shape;712;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13" name="Google Shape;713;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14" name="Google Shape;714;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M202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15" name="Google Shape;715;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