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NanumMyeongjo ExtraBold"/>
      <p:bold r:id="rId77"/>
    </p:embeddedFont>
    <p:embeddedFont>
      <p:font typeface="DM Sans SemiBold"/>
      <p:regular r:id="rId78"/>
      <p:bold r:id="rId79"/>
      <p:italic r:id="rId80"/>
      <p:boldItalic r:id="rId81"/>
    </p:embeddedFont>
    <p:embeddedFont>
      <p:font typeface="DM Sans"/>
      <p:regular r:id="rId82"/>
      <p:bold r:id="rId83"/>
      <p:italic r:id="rId84"/>
      <p:boldItalic r:id="rId85"/>
    </p:embeddedFont>
    <p:embeddedFont>
      <p:font typeface="Nanum Myeongjo"/>
      <p:regular r:id="rId86"/>
      <p:bold r:id="rId87"/>
    </p:embeddedFont>
    <p:embeddedFont>
      <p:font typeface="Alfa Slab One"/>
      <p:regular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9" roundtripDataSignature="AMtx7mifJdEZMqIF7H6FITxgxp2J/AQD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C8AAD1E-0960-498C-ACF7-CF50751E1388}">
  <a:tblStyle styleId="{AC8AAD1E-0960-498C-ACF7-CF50751E1388}"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DMSans-italic.fntdata"/><Relationship Id="rId83" Type="http://schemas.openxmlformats.org/officeDocument/2006/relationships/font" Target="fonts/DMSans-bold.fntdata"/><Relationship Id="rId42" Type="http://schemas.openxmlformats.org/officeDocument/2006/relationships/slide" Target="slides/slide35.xml"/><Relationship Id="rId86" Type="http://schemas.openxmlformats.org/officeDocument/2006/relationships/font" Target="fonts/NanumMyeongjo-regular.fntdata"/><Relationship Id="rId41" Type="http://schemas.openxmlformats.org/officeDocument/2006/relationships/slide" Target="slides/slide34.xml"/><Relationship Id="rId85" Type="http://schemas.openxmlformats.org/officeDocument/2006/relationships/font" Target="fonts/DMSans-boldItalic.fntdata"/><Relationship Id="rId44" Type="http://schemas.openxmlformats.org/officeDocument/2006/relationships/slide" Target="slides/slide37.xml"/><Relationship Id="rId88" Type="http://schemas.openxmlformats.org/officeDocument/2006/relationships/font" Target="fonts/AlfaSlabOne-regular.fntdata"/><Relationship Id="rId43" Type="http://schemas.openxmlformats.org/officeDocument/2006/relationships/slide" Target="slides/slide36.xml"/><Relationship Id="rId87" Type="http://schemas.openxmlformats.org/officeDocument/2006/relationships/font" Target="fonts/NanumMyeongjo-bold.fntdata"/><Relationship Id="rId46" Type="http://schemas.openxmlformats.org/officeDocument/2006/relationships/slide" Target="slides/slide39.xml"/><Relationship Id="rId45" Type="http://schemas.openxmlformats.org/officeDocument/2006/relationships/slide" Target="slides/slide38.xml"/><Relationship Id="rId89" Type="http://customschemas.google.com/relationships/presentationmetadata" Target="metadata"/><Relationship Id="rId80" Type="http://schemas.openxmlformats.org/officeDocument/2006/relationships/font" Target="fonts/DMSansSemiBold-italic.fntdata"/><Relationship Id="rId82" Type="http://schemas.openxmlformats.org/officeDocument/2006/relationships/font" Target="fonts/DMSans-regular.fntdata"/><Relationship Id="rId81" Type="http://schemas.openxmlformats.org/officeDocument/2006/relationships/font" Target="fonts/DMSansSemi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NanumMyeongjoExtraBold-bold.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SemiBold-bold.fntdata"/><Relationship Id="rId34" Type="http://schemas.openxmlformats.org/officeDocument/2006/relationships/slide" Target="slides/slide27.xml"/><Relationship Id="rId78" Type="http://schemas.openxmlformats.org/officeDocument/2006/relationships/font" Target="fonts/DMSansSemiBold-regular.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1YlVPbptTB8nTf_D-Js6OTefEGyMTeQcNh6iiQCXjQ/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a:t>
            </a:r>
            <a:r>
              <a:rPr lang="en-GB" u="sng">
                <a:solidFill>
                  <a:schemeClr val="hlink"/>
                </a:solidFill>
                <a:hlinkClick r:id="rId2"/>
              </a:rPr>
              <a:t>https://docs.google.com/document/d/1R1YlVPbptTB8nTf_D-Js6OTefEGyMTeQcNh6iiQCXjQ/edit?usp=sharing</a:t>
            </a:r>
            <a:r>
              <a:rPr lang="en-GB">
                <a:solidFill>
                  <a:schemeClr val="dk1"/>
                </a:solidFill>
              </a:rPr>
              <a:t> </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examine the indicators that are associated with each content and practice expectation.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Pose the question: “What new insights do you have?”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SzPts val="1100"/>
              <a:buChar char="●"/>
            </a:pPr>
            <a:r>
              <a:rPr lang="en-GB"/>
              <a:t>Thunder and Lightning: </a:t>
            </a:r>
            <a:endParaRPr/>
          </a:p>
          <a:p>
            <a:pPr indent="-298450" lvl="1" marL="914400" rtl="0" algn="l">
              <a:lnSpc>
                <a:spcPct val="100000"/>
              </a:lnSpc>
              <a:spcBef>
                <a:spcPts val="0"/>
              </a:spcBef>
              <a:spcAft>
                <a:spcPts val="0"/>
              </a:spcAft>
              <a:buSzPts val="1100"/>
              <a:buChar char="○"/>
            </a:pPr>
            <a:r>
              <a:rPr lang="en-GB"/>
              <a:t>100.b: Reason with units in problems, formulas, and data displays to solve problems. , </a:t>
            </a:r>
            <a:endParaRPr/>
          </a:p>
          <a:p>
            <a:pPr indent="-298450" lvl="1" marL="914400" rtl="0" algn="l">
              <a:lnSpc>
                <a:spcPct val="100000"/>
              </a:lnSpc>
              <a:spcBef>
                <a:spcPts val="0"/>
              </a:spcBef>
              <a:spcAft>
                <a:spcPts val="0"/>
              </a:spcAft>
              <a:buSzPts val="1100"/>
              <a:buChar char="○"/>
            </a:pPr>
            <a:r>
              <a:rPr lang="en-GB"/>
              <a:t>100.f: Solve real-world problems involving distances, intervals of time, liquid volume, mass, money, and other situations where operations with fractions and decimals are appropriate.</a:t>
            </a:r>
            <a:endParaRPr/>
          </a:p>
          <a:p>
            <a:pPr indent="-298450" lvl="0" marL="457200" rtl="0" algn="l">
              <a:lnSpc>
                <a:spcPct val="100000"/>
              </a:lnSpc>
              <a:spcBef>
                <a:spcPts val="0"/>
              </a:spcBef>
              <a:spcAft>
                <a:spcPts val="0"/>
              </a:spcAft>
              <a:buSzPts val="1100"/>
              <a:buChar char="●"/>
            </a:pPr>
            <a:r>
              <a:rPr lang="en-GB"/>
              <a:t>Traffic Jam:</a:t>
            </a:r>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100.b: Reason with units in problems, formulas, and data displays to solve problems. ,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100.f: Solve real-world problems involving distances, intervals of time, liquid volume, mass, money, and other situations where operations with fractions and decimals are appropriate.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100.c: Interpret simple numeric and algebraic expressions that arise in applications in terms of the context.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using the indicators as part of their rationale.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quotes with group as a way to give insight into the </a:t>
            </a:r>
            <a:r>
              <a:rPr i="1" lang="en-GB">
                <a:solidFill>
                  <a:schemeClr val="dk1"/>
                </a:solidFill>
              </a:rPr>
              <a:t>why</a:t>
            </a:r>
            <a:r>
              <a:rPr lang="en-GB">
                <a:solidFill>
                  <a:schemeClr val="dk1"/>
                </a:solidFill>
              </a:rPr>
              <a:t>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100.g: Solve real-world problems involving area and perimeter of polygons, as well as surface area and volume of prisms and pyramids.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100.b Reason with units in problems, formulas, and data displays to solve problems.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66054862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66054862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spcBef>
                <a:spcPts val="0"/>
              </a:spcBef>
              <a:spcAft>
                <a:spcPts val="0"/>
              </a:spcAft>
              <a:buSzPts val="1100"/>
              <a:buChar char="●"/>
            </a:pPr>
            <a:r>
              <a:rPr lang="en-GB">
                <a:solidFill>
                  <a:schemeClr val="dk1"/>
                </a:solidFill>
              </a:rPr>
              <a:t>Let participants know that as we begin to look at student work, it is important to avoid using ability labels and other deficit language. </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Give participants access to the position statement from NCTM: </a:t>
            </a:r>
            <a:r>
              <a:rPr lang="en-GB" u="sng">
                <a:solidFill>
                  <a:schemeClr val="hlink"/>
                </a:solidFill>
                <a:hlinkClick r:id="rId2"/>
              </a:rPr>
              <a:t>https://www.nctm.org/Standards-and-Positions/Position-Statements/Ability-Labels_-Disrupting-%E2%80%9CHigh,%E2%80%9D-%E2%80%9CMedium,%E2%80%9D-and-%E2%80%9CLow%E2%80%9D-in-Mathematics-Education/</a:t>
            </a:r>
            <a:r>
              <a:rPr lang="en-GB">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Ask the group to reflect on (a) the types of labels they have heard used in math contexts; (b) the potential impact of these labels.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9 - Kristen #1c</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4: Jenny #3</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17 -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100.a: Identify quantities of interest for modeling purposes.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9" name="Google Shape;63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18 -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8" name="Google Shape;64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14: Grace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7" name="Google Shape;657;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15 - Grace #2</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3" name="Google Shape;67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4"/>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4"/>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2"/>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2"/>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3"/>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7"/>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7"/>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8"/>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7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7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79"/>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79"/>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7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1"/>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1"/>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3"/>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3"/>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3"/>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3"/>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8"/>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8"/>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76" name="Google Shape;76;p58"/>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5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5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0"/>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6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0"/>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7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0"/>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1.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jamboard.google.com/d/178GPdj5hUQqZgNrfGk_1pk58-AAUg2jNhmeRR_eb2SA/viewer?f=0&amp;pli=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colab.research.google.com/drive/1zxs-tKydn2I5e3amSUP4y8G-N4dZ8l6_?usp=sharingTrain/Tes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colab.research.google.com/drive/1zxs-tKydn2I5e3amSUP4y8G-N4dZ8l6_?usp=sharingTrain/Tes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colab.research.google.com/drive/1zxs-tKydn2I5e3amSUP4y8G-N4dZ8l6_?usp=sharingTrain/Tes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1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A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Jamboard template</a:t>
            </a:r>
            <a:r>
              <a:rPr b="0" i="0" lang="en-GB" sz="1400" u="none" cap="none" strike="noStrike">
                <a:solidFill>
                  <a:srgbClr val="83FF36"/>
                </a:solidFill>
                <a:latin typeface="Nanum Myeongjo"/>
                <a:ea typeface="Nanum Myeongjo"/>
                <a:cs typeface="Nanum Myeongjo"/>
                <a:sym typeface="Nanum Myeongjo"/>
              </a:rPr>
              <a:t>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809075" y="107125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M214 Overview</a:t>
            </a:r>
            <a:endParaRPr b="0" i="0" sz="6400" u="none" cap="none" strike="noStrike">
              <a:solidFill>
                <a:srgbClr val="000000"/>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6400"/>
              <a:buFont typeface="Arial"/>
              <a:buNone/>
            </a:pPr>
            <a:r>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Insert date</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873475" y="18962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0"/>
            <a:ext cx="7656600" cy="4429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Community Building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00000"/>
              </a:lnSpc>
              <a:spcBef>
                <a:spcPts val="1000"/>
              </a:spcBef>
              <a:spcAft>
                <a:spcPts val="0"/>
              </a:spcAft>
              <a:buClr>
                <a:schemeClr val="dk1"/>
              </a:buClr>
              <a:buSzPts val="1100"/>
              <a:buFont typeface="Arial"/>
              <a:buNone/>
            </a:pPr>
            <a:r>
              <a:rPr b="0" i="0" lang="en-GB" sz="3500" u="none" cap="none" strike="noStrike">
                <a:solidFill>
                  <a:schemeClr val="lt1"/>
                </a:solidFill>
                <a:latin typeface="Nanum Myeongjo"/>
                <a:ea typeface="Nanum Myeongjo"/>
                <a:cs typeface="Nanum Myeongjo"/>
                <a:sym typeface="Nanum Myeongjo"/>
              </a:rPr>
              <a:t>In 140 character or less, describe a how you’ve made shifts to remove deficit language or thinking in your practice.</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1000"/>
              </a:spcBef>
              <a:spcAft>
                <a:spcPts val="0"/>
              </a:spcAft>
              <a:buClr>
                <a:schemeClr val="dk1"/>
              </a:buClr>
              <a:buSzPts val="1100"/>
              <a:buFont typeface="Arial"/>
              <a:buNone/>
            </a:pPr>
            <a:r>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chemeClr val="dk1"/>
              </a:buClr>
              <a:buSzPts val="1100"/>
              <a:buFont typeface="Arial"/>
              <a:buNone/>
            </a:pPr>
            <a:r>
              <a:rPr b="0" i="1" lang="en-GB" sz="1600" u="none" cap="none" strike="noStrike">
                <a:solidFill>
                  <a:schemeClr val="lt1"/>
                </a:solidFill>
                <a:latin typeface="Arial"/>
                <a:ea typeface="Arial"/>
                <a:cs typeface="Arial"/>
                <a:sym typeface="Arial"/>
              </a:rPr>
              <a:t>Use Google docs or Microsoft Word to check the character count.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Participants will be able to:</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M214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Agenda:</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74550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Statistical Error and Predictive Modeling Validation</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508050" y="2904400"/>
            <a:ext cx="3728400" cy="1306800"/>
          </a:xfrm>
          <a:prstGeom prst="rect">
            <a:avLst/>
          </a:prstGeom>
          <a:noFill/>
          <a:ln>
            <a:noFill/>
          </a:ln>
        </p:spPr>
        <p:txBody>
          <a:bodyPr anchorCtr="0" anchor="t" bIns="0" lIns="91425" spcFirstLastPara="1" rIns="0" wrap="square" tIns="0">
            <a:spAutoFit/>
          </a:bodyPr>
          <a:lstStyle/>
          <a:p>
            <a:pPr indent="0" lvl="0" marL="457200" marR="0" rtl="0" algn="l">
              <a:lnSpc>
                <a:spcPct val="115000"/>
              </a:lnSpc>
              <a:spcBef>
                <a:spcPts val="0"/>
              </a:spcBef>
              <a:spcAft>
                <a:spcPts val="0"/>
              </a:spcAft>
              <a:buClr>
                <a:schemeClr val="dk1"/>
              </a:buClr>
              <a:buSzPts val="1100"/>
              <a:buFont typeface="Arial"/>
              <a:buNone/>
            </a:pPr>
            <a:r>
              <a:rPr b="0" i="0" lang="en-GB" sz="1100" u="none" cap="none" strike="noStrike">
                <a:solidFill>
                  <a:srgbClr val="434343"/>
                </a:solidFill>
                <a:latin typeface="IBM Plex Sans"/>
                <a:ea typeface="IBM Plex Sans"/>
                <a:cs typeface="IBM Plex Sans"/>
                <a:sym typeface="IBM Plex Sans"/>
              </a:rPr>
              <a:t>5.  Summarize categorical data for two categories in two-way frequency tables. Interpret relative frequencies in the context of the data (including joint, marginal, and conditional relative frequencies). Recognize possible associations and trends in the data.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Interpreting Categorical and Quantitative Data</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434825"/>
            <a:ext cx="37284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Summarize, represent, and interpret data on two categorical and quantitative variables</a:t>
            </a:r>
            <a:endParaRPr b="1" i="0" sz="1100" u="none" cap="none" strike="noStrike">
              <a:solidFill>
                <a:srgbClr val="000000"/>
              </a:solidFill>
              <a:latin typeface="DM Sans"/>
              <a:ea typeface="DM Sans"/>
              <a:cs typeface="DM Sans"/>
              <a:sym typeface="DM Sans"/>
            </a:endParaRPr>
          </a:p>
        </p:txBody>
      </p:sp>
      <p:sp>
        <p:nvSpPr>
          <p:cNvPr id="211" name="Google Shape;211;p8"/>
          <p:cNvSpPr/>
          <p:nvPr/>
        </p:nvSpPr>
        <p:spPr>
          <a:xfrm>
            <a:off x="5331125" y="31963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txBox="1"/>
          <p:nvPr/>
        </p:nvSpPr>
        <p:spPr>
          <a:xfrm>
            <a:off x="5404100" y="335992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 in 2-3 sentences?</a:t>
            </a:r>
            <a:endParaRPr b="0" i="0" sz="1400" u="none" cap="none" strike="noStrike">
              <a:solidFill>
                <a:srgbClr val="000000"/>
              </a:solidFill>
              <a:latin typeface="Arial"/>
              <a:ea typeface="Arial"/>
              <a:cs typeface="Arial"/>
              <a:sym typeface="Arial"/>
            </a:endParaRPr>
          </a:p>
        </p:txBody>
      </p:sp>
      <p:sp>
        <p:nvSpPr>
          <p:cNvPr id="213" name="Google Shape;213;p8"/>
          <p:cNvSpPr txBox="1"/>
          <p:nvPr/>
        </p:nvSpPr>
        <p:spPr>
          <a:xfrm>
            <a:off x="4955075" y="114725"/>
            <a:ext cx="3907800" cy="28854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45720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6.  Represent data on two quantitative variables on a scatter plot, and describe how the variables are related.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Fit a function to the data; use functions fitted to data to solve problems in the context of the data. Use given functions or choose a function suggested by the context. Emphasize linear, quadratic, and exponential models.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Informally assess the fit of a function by plotting and analyzing residuals.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Fit a linear function for a scatter plot that suggests a linear association.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7" name="Shape 217"/>
        <p:cNvGrpSpPr/>
        <p:nvPr/>
      </p:nvGrpSpPr>
      <p:grpSpPr>
        <a:xfrm>
          <a:off x="0" y="0"/>
          <a:ext cx="0" cy="0"/>
          <a:chOff x="0" y="0"/>
          <a:chExt cx="0" cy="0"/>
        </a:xfrm>
      </p:grpSpPr>
      <p:sp>
        <p:nvSpPr>
          <p:cNvPr id="218" name="Google Shape;218;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19" name="Google Shape;219;p9"/>
          <p:cNvSpPr txBox="1"/>
          <p:nvPr/>
        </p:nvSpPr>
        <p:spPr>
          <a:xfrm>
            <a:off x="533350" y="2901150"/>
            <a:ext cx="3728400" cy="1306800"/>
          </a:xfrm>
          <a:prstGeom prst="rect">
            <a:avLst/>
          </a:prstGeom>
          <a:noFill/>
          <a:ln>
            <a:noFill/>
          </a:ln>
        </p:spPr>
        <p:txBody>
          <a:bodyPr anchorCtr="0" anchor="t" bIns="0" lIns="91425" spcFirstLastPara="1" rIns="0" wrap="square" tIns="0">
            <a:spAutoFit/>
          </a:bodyPr>
          <a:lstStyle/>
          <a:p>
            <a:pPr indent="0" lvl="0" marL="45720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5.  Summarize categorical data for two categories in two-way frequency tables. Interpret relative frequencies in the context of the data (including joint, marginal, and conditional relative frequencies). Recognize possible associations and trends in the data.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20" name="Google Shape;220;p9"/>
          <p:cNvSpPr txBox="1"/>
          <p:nvPr/>
        </p:nvSpPr>
        <p:spPr>
          <a:xfrm>
            <a:off x="615900" y="1515100"/>
            <a:ext cx="4032900" cy="8943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Interpreting Categorical and Quantitative Data</a:t>
            </a:r>
            <a:endParaRPr b="1" i="0" sz="1400" u="none" cap="none" strike="noStrike">
              <a:solidFill>
                <a:schemeClr val="dk1"/>
              </a:solidFill>
              <a:latin typeface="DM Sans"/>
              <a:ea typeface="DM Sans"/>
              <a:cs typeface="DM Sans"/>
              <a:sym typeface="DM Sans"/>
            </a:endParaRPr>
          </a:p>
          <a:p>
            <a:pPr indent="0" lvl="0" marL="0" marR="0" rtl="0" algn="l">
              <a:lnSpc>
                <a:spcPct val="105000"/>
              </a:lnSpc>
              <a:spcBef>
                <a:spcPts val="0"/>
              </a:spcBef>
              <a:spcAft>
                <a:spcPts val="0"/>
              </a:spcAft>
              <a:buClr>
                <a:srgbClr val="000000"/>
              </a:buClr>
              <a:buSzPts val="1400"/>
              <a:buFont typeface="Arial"/>
              <a:buNone/>
            </a:pPr>
            <a:r>
              <a:t/>
            </a:r>
            <a:endParaRPr b="1" i="0" sz="1400" u="none" cap="none" strike="noStrike">
              <a:solidFill>
                <a:schemeClr val="dk1"/>
              </a:solidFill>
              <a:latin typeface="DM Sans"/>
              <a:ea typeface="DM Sans"/>
              <a:cs typeface="DM Sans"/>
              <a:sym typeface="DM Sans"/>
            </a:endParaRPr>
          </a:p>
        </p:txBody>
      </p:sp>
      <p:cxnSp>
        <p:nvCxnSpPr>
          <p:cNvPr id="221" name="Google Shape;221;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2" name="Google Shape;222;p9"/>
          <p:cNvSpPr txBox="1"/>
          <p:nvPr/>
        </p:nvSpPr>
        <p:spPr>
          <a:xfrm>
            <a:off x="641200" y="2399225"/>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Summarize, represent, and interpret data on two categorical and quantitative variables</a:t>
            </a:r>
            <a:endParaRPr b="1" i="0" sz="1100" u="none" cap="none" strike="noStrike">
              <a:solidFill>
                <a:srgbClr val="000000"/>
              </a:solidFill>
              <a:latin typeface="DM Sans"/>
              <a:ea typeface="DM Sans"/>
              <a:cs typeface="DM Sans"/>
              <a:sym typeface="DM Sans"/>
            </a:endParaRPr>
          </a:p>
        </p:txBody>
      </p:sp>
      <p:sp>
        <p:nvSpPr>
          <p:cNvPr id="223" name="Google Shape;223;p9"/>
          <p:cNvSpPr txBox="1"/>
          <p:nvPr/>
        </p:nvSpPr>
        <p:spPr>
          <a:xfrm>
            <a:off x="4955075" y="114725"/>
            <a:ext cx="3907800" cy="28854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45720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6.  Represent data on two quantitative variables on a scatter plot, and describe how the variables are related.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Fit a function to the data; use functions fitted to data to solve problems in the context of the data. Use given functions or choose a function suggested by the context. Emphasize linear, quadratic, and exponential models.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Informally assess the fit of a function by plotting and analyzing residuals. 	</a:t>
            </a:r>
            <a:endParaRPr b="0" i="0" sz="1100" u="none" cap="none" strike="noStrike">
              <a:solidFill>
                <a:srgbClr val="434343"/>
              </a:solidFill>
              <a:latin typeface="IBM Plex Sans"/>
              <a:ea typeface="IBM Plex Sans"/>
              <a:cs typeface="IBM Plex Sans"/>
              <a:sym typeface="IBM Plex Sans"/>
            </a:endParaRPr>
          </a:p>
          <a:p>
            <a:pPr indent="-298450" lvl="0" marL="9144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Fit a linear function for a scatter plot that suggests a linear association.</a:t>
            </a:r>
            <a:endParaRPr b="0" i="0" sz="1400" u="none" cap="none" strike="noStrike">
              <a:solidFill>
                <a:srgbClr val="000000"/>
              </a:solidFill>
              <a:latin typeface="Arial"/>
              <a:ea typeface="Arial"/>
              <a:cs typeface="Arial"/>
              <a:sym typeface="Arial"/>
            </a:endParaRPr>
          </a:p>
        </p:txBody>
      </p:sp>
      <p:sp>
        <p:nvSpPr>
          <p:cNvPr id="224" name="Google Shape;224;p9"/>
          <p:cNvSpPr/>
          <p:nvPr/>
        </p:nvSpPr>
        <p:spPr>
          <a:xfrm>
            <a:off x="5282400" y="324720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9"/>
          <p:cNvSpPr txBox="1"/>
          <p:nvPr/>
        </p:nvSpPr>
        <p:spPr>
          <a:xfrm>
            <a:off x="5486650" y="336210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29" name="Shape 229"/>
        <p:cNvGrpSpPr/>
        <p:nvPr/>
      </p:nvGrpSpPr>
      <p:grpSpPr>
        <a:xfrm>
          <a:off x="0" y="0"/>
          <a:ext cx="0" cy="0"/>
          <a:chOff x="0" y="0"/>
          <a:chExt cx="0" cy="0"/>
        </a:xfrm>
      </p:grpSpPr>
      <p:sp>
        <p:nvSpPr>
          <p:cNvPr id="230" name="Google Shape;230;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2" name="Google Shape;232;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3" name="Google Shape;233;p10"/>
          <p:cNvGraphicFramePr/>
          <p:nvPr/>
        </p:nvGraphicFramePr>
        <p:xfrm>
          <a:off x="760438" y="1111500"/>
          <a:ext cx="3000000" cy="3000000"/>
        </p:xfrm>
        <a:graphic>
          <a:graphicData uri="http://schemas.openxmlformats.org/drawingml/2006/table">
            <a:tbl>
              <a:tblPr>
                <a:noFill/>
                <a:tableStyleId>{AC8AAD1E-0960-498C-ACF7-CF50751E1388}</a:tableStyleId>
              </a:tblPr>
              <a:tblGrid>
                <a:gridCol w="1288425"/>
                <a:gridCol w="6334700"/>
              </a:tblGrid>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Demonstrate understanding of the role of variability in predictive modeling.</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Pearson’s r to evaluate predictive models.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residuals to assess model fit and decide if changes to the predictive model or its variables are necessary.</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Consider the bias-variance trade-off that occurs when making a predictive model.</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7" name="Shape 237"/>
        <p:cNvGrpSpPr/>
        <p:nvPr/>
      </p:nvGrpSpPr>
      <p:grpSpPr>
        <a:xfrm>
          <a:off x="0" y="0"/>
          <a:ext cx="0" cy="0"/>
          <a:chOff x="0" y="0"/>
          <a:chExt cx="0" cy="0"/>
        </a:xfrm>
      </p:grpSpPr>
      <p:graphicFrame>
        <p:nvGraphicFramePr>
          <p:cNvPr id="238" name="Google Shape;238;p11"/>
          <p:cNvGraphicFramePr/>
          <p:nvPr/>
        </p:nvGraphicFramePr>
        <p:xfrm>
          <a:off x="760438" y="1111500"/>
          <a:ext cx="3000000" cy="3000000"/>
        </p:xfrm>
        <a:graphic>
          <a:graphicData uri="http://schemas.openxmlformats.org/drawingml/2006/table">
            <a:tbl>
              <a:tblPr>
                <a:noFill/>
                <a:tableStyleId>{AC8AAD1E-0960-498C-ACF7-CF50751E1388}</a:tableStyleId>
              </a:tblPr>
              <a:tblGrid>
                <a:gridCol w="1288425"/>
                <a:gridCol w="6334700"/>
              </a:tblGrid>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Demonstrate understanding of the role of variability in predictive modeling.</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Pearson’s r to evaluate predictive models.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residuals to assess model fit and decide if changes to the predictive model or its variables are necessary.</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Consider the bias-variance trade-off that occurs when making a predictive model.</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
        <p:nvSpPr>
          <p:cNvPr id="239" name="Google Shape;239;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1" name="Google Shape;241;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42" name="Google Shape;242;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11"/>
          <p:cNvSpPr txBox="1"/>
          <p:nvPr/>
        </p:nvSpPr>
        <p:spPr>
          <a:xfrm>
            <a:off x="6823325" y="2752350"/>
            <a:ext cx="13860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Put in the chat: Which ideas connect to what your group came up with?</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7" name="Shape 247"/>
        <p:cNvGrpSpPr/>
        <p:nvPr/>
      </p:nvGrpSpPr>
      <p:grpSpPr>
        <a:xfrm>
          <a:off x="0" y="0"/>
          <a:ext cx="0" cy="0"/>
          <a:chOff x="0" y="0"/>
          <a:chExt cx="0" cy="0"/>
        </a:xfrm>
      </p:grpSpPr>
      <p:graphicFrame>
        <p:nvGraphicFramePr>
          <p:cNvPr id="248" name="Google Shape;248;p12"/>
          <p:cNvGraphicFramePr/>
          <p:nvPr/>
        </p:nvGraphicFramePr>
        <p:xfrm>
          <a:off x="760438" y="1111500"/>
          <a:ext cx="3000000" cy="3000000"/>
        </p:xfrm>
        <a:graphic>
          <a:graphicData uri="http://schemas.openxmlformats.org/drawingml/2006/table">
            <a:tbl>
              <a:tblPr>
                <a:noFill/>
                <a:tableStyleId>{AC8AAD1E-0960-498C-ACF7-CF50751E1388}</a:tableStyleId>
              </a:tblPr>
              <a:tblGrid>
                <a:gridCol w="1288425"/>
                <a:gridCol w="6334700"/>
              </a:tblGrid>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Demonstrate understanding of the role of variability in predictive modeling.</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Pearson’s r to evaluate predictive models.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residuals to assess model fit and decide if changes to the predictive model or its variables are necessary.</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Consider the bias-variance trade-off that occurs when making a predictive model.</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
        <p:nvSpPr>
          <p:cNvPr id="249" name="Google Shape;249;p12"/>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2"/>
          <p:cNvSpPr txBox="1"/>
          <p:nvPr/>
        </p:nvSpPr>
        <p:spPr>
          <a:xfrm>
            <a:off x="345075" y="276625"/>
            <a:ext cx="85182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Content and Practice Expectations and Indicators</a:t>
            </a:r>
            <a:endParaRPr b="0" i="0" sz="2100" u="none" cap="none" strike="noStrike">
              <a:solidFill>
                <a:schemeClr val="dk1"/>
              </a:solidFill>
              <a:latin typeface="Nanum Myeongjo"/>
              <a:ea typeface="Nanum Myeongjo"/>
              <a:cs typeface="Nanum Myeongjo"/>
              <a:sym typeface="Nanum Myeongjo"/>
            </a:endParaRPr>
          </a:p>
        </p:txBody>
      </p:sp>
      <p:cxnSp>
        <p:nvCxnSpPr>
          <p:cNvPr id="251" name="Google Shape;251;p12"/>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2" name="Google Shape;252;p12"/>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2"/>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 new insights do you have?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Used Subaru Foresters I</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Coffee and Crime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5" name="Shape 265"/>
        <p:cNvGrpSpPr/>
        <p:nvPr/>
      </p:nvGrpSpPr>
      <p:grpSpPr>
        <a:xfrm>
          <a:off x="0" y="0"/>
          <a:ext cx="0" cy="0"/>
          <a:chOff x="0" y="0"/>
          <a:chExt cx="0" cy="0"/>
        </a:xfrm>
      </p:grpSpPr>
      <p:cxnSp>
        <p:nvCxnSpPr>
          <p:cNvPr id="266" name="Google Shape;266;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7" name="Google Shape;267;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8" name="Google Shape;268;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Used Subaru Foresters I</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Coffee and Crime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9" name="Google Shape;269;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70" name="Google Shape;270;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5" name="Shape 275"/>
        <p:cNvGrpSpPr/>
        <p:nvPr/>
      </p:nvGrpSpPr>
      <p:grpSpPr>
        <a:xfrm>
          <a:off x="0" y="0"/>
          <a:ext cx="0" cy="0"/>
          <a:chOff x="0" y="0"/>
          <a:chExt cx="0" cy="0"/>
        </a:xfrm>
      </p:grpSpPr>
      <p:cxnSp>
        <p:nvCxnSpPr>
          <p:cNvPr id="276" name="Google Shape;276;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7" name="Google Shape;277;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8" name="Google Shape;278;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are they different? </a:t>
            </a:r>
            <a:endParaRPr b="0" i="0" sz="2500" u="none" cap="none" strike="noStrike">
              <a:solidFill>
                <a:schemeClr val="lt1"/>
              </a:solidFill>
              <a:latin typeface="DM Sans"/>
              <a:ea typeface="DM Sans"/>
              <a:cs typeface="DM Sans"/>
              <a:sym typeface="DM Sans"/>
            </a:endParaRPr>
          </a:p>
        </p:txBody>
      </p:sp>
      <p:sp>
        <p:nvSpPr>
          <p:cNvPr id="279" name="Google Shape;279;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81" name="Google Shape;281;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85" name="Shape 285"/>
        <p:cNvGrpSpPr/>
        <p:nvPr/>
      </p:nvGrpSpPr>
      <p:grpSpPr>
        <a:xfrm>
          <a:off x="0" y="0"/>
          <a:ext cx="0" cy="0"/>
          <a:chOff x="0" y="0"/>
          <a:chExt cx="0" cy="0"/>
        </a:xfrm>
      </p:grpSpPr>
      <p:pic>
        <p:nvPicPr>
          <p:cNvPr id="286" name="Google Shape;286;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87" name="Google Shape;287;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88" name="Google Shape;288;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89" name="Google Shape;289;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90" name="Google Shape;290;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91" name="Google Shape;291;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92" name="Google Shape;292;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93" name="Google Shape;293;p16"/>
          <p:cNvSpPr txBox="1"/>
          <p:nvPr/>
        </p:nvSpPr>
        <p:spPr>
          <a:xfrm>
            <a:off x="553775" y="266000"/>
            <a:ext cx="16914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Inequity</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Is our</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Reality</a:t>
            </a:r>
            <a:endParaRPr b="0" i="0" sz="3300" u="none" cap="none" strike="noStrike">
              <a:solidFill>
                <a:schemeClr val="dk1"/>
              </a:solidFill>
              <a:latin typeface="Nanum Myeongjo"/>
              <a:ea typeface="Nanum Myeongjo"/>
              <a:cs typeface="Nanum Myeongjo"/>
              <a:sym typeface="Nanum Myeongjo"/>
            </a:endParaRPr>
          </a:p>
        </p:txBody>
      </p:sp>
      <p:sp>
        <p:nvSpPr>
          <p:cNvPr id="294" name="Google Shape;294;p16"/>
          <p:cNvSpPr txBox="1"/>
          <p:nvPr/>
        </p:nvSpPr>
        <p:spPr>
          <a:xfrm>
            <a:off x="3115050" y="361950"/>
            <a:ext cx="10209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95" name="Google Shape;295;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9" name="Shape 299"/>
        <p:cNvGrpSpPr/>
        <p:nvPr/>
      </p:nvGrpSpPr>
      <p:grpSpPr>
        <a:xfrm>
          <a:off x="0" y="0"/>
          <a:ext cx="0" cy="0"/>
          <a:chOff x="0" y="0"/>
          <a:chExt cx="0" cy="0"/>
        </a:xfrm>
      </p:grpSpPr>
      <p:sp>
        <p:nvSpPr>
          <p:cNvPr id="300" name="Google Shape;300;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Is math...?</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1" name="Google Shape;301;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02" name="Google Shape;302;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03" name="Google Shape;303;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Or could math be...?</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4" name="Google Shape;304;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05" name="Google Shape;305;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06" name="Google Shape;306;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07" name="Google Shape;307;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9" name="Google Shape;309;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10" name="Google Shape;310;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5" name="Shape 315"/>
        <p:cNvGrpSpPr/>
        <p:nvPr/>
      </p:nvGrpSpPr>
      <p:grpSpPr>
        <a:xfrm>
          <a:off x="0" y="0"/>
          <a:ext cx="0" cy="0"/>
          <a:chOff x="0" y="0"/>
          <a:chExt cx="0" cy="0"/>
        </a:xfrm>
      </p:grpSpPr>
      <p:cxnSp>
        <p:nvCxnSpPr>
          <p:cNvPr id="316" name="Google Shape;316;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7" name="Google Shape;317;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8" name="Google Shape;318;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2" name="Shape 322"/>
        <p:cNvGrpSpPr/>
        <p:nvPr/>
      </p:nvGrpSpPr>
      <p:grpSpPr>
        <a:xfrm>
          <a:off x="0" y="0"/>
          <a:ext cx="0" cy="0"/>
          <a:chOff x="0" y="0"/>
          <a:chExt cx="0" cy="0"/>
        </a:xfrm>
      </p:grpSpPr>
      <p:cxnSp>
        <p:nvCxnSpPr>
          <p:cNvPr id="323" name="Google Shape;323;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4" name="Google Shape;324;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5" name="Google Shape;325;p19"/>
          <p:cNvSpPr txBox="1"/>
          <p:nvPr/>
        </p:nvSpPr>
        <p:spPr>
          <a:xfrm>
            <a:off x="615900" y="1094663"/>
            <a:ext cx="5917800" cy="355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Build a bivariate model using machine learning relating variables in a baseball data set. While running </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Train/Test/Split</a:t>
            </a:r>
            <a:r>
              <a:rPr b="0" i="0" lang="en-GB" sz="1300" u="none" cap="none" strike="noStrike">
                <a:solidFill>
                  <a:schemeClr val="lt1"/>
                </a:solidFill>
                <a:latin typeface="DM Sans"/>
                <a:ea typeface="DM Sans"/>
                <a:cs typeface="DM Sans"/>
                <a:sym typeface="DM Sans"/>
              </a:rPr>
              <a:t> in Colab, you will explore how model complexity affects the predictability of the algorithm. Run the program using Batting Average as the input target variable and Wins as the output predictor variable to answer the following questions: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120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Run the cell with a complexity of 1. What function does this create?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is the difference between train data and test data?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do the points represent? What are the inputs and outputs of this model?</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Which model do you feel would be most predictable?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Does lower testing error or lower training error indicate a more predictable model?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How would you use this model to make a prediction?</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does the ERR value mean?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How would you describe the complexity of this model?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Does increase in complexity improve the model? What complexity value do you feel is the best choice? </a:t>
            </a:r>
            <a:endParaRPr b="0" i="0" sz="1300" u="none" cap="none" strike="noStrike">
              <a:solidFill>
                <a:schemeClr val="lt1"/>
              </a:solidFill>
              <a:latin typeface="DM Sans"/>
              <a:ea typeface="DM Sans"/>
              <a:cs typeface="DM Sans"/>
              <a:sym typeface="DM Sans"/>
            </a:endParaRPr>
          </a:p>
        </p:txBody>
      </p:sp>
      <p:sp>
        <p:nvSpPr>
          <p:cNvPr id="326" name="Google Shape;326;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27" name="Google Shape;327;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2" name="Shape 332"/>
        <p:cNvGrpSpPr/>
        <p:nvPr/>
      </p:nvGrpSpPr>
      <p:grpSpPr>
        <a:xfrm>
          <a:off x="0" y="0"/>
          <a:ext cx="0" cy="0"/>
          <a:chOff x="0" y="0"/>
          <a:chExt cx="0" cy="0"/>
        </a:xfrm>
      </p:grpSpPr>
      <p:cxnSp>
        <p:nvCxnSpPr>
          <p:cNvPr id="333" name="Google Shape;333;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4" name="Google Shape;334;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5" name="Google Shape;335;p20"/>
          <p:cNvSpPr txBox="1"/>
          <p:nvPr/>
        </p:nvSpPr>
        <p:spPr>
          <a:xfrm>
            <a:off x="615900" y="368375"/>
            <a:ext cx="7097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6" name="Google Shape;336;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38" name="Google Shape;338;p20"/>
          <p:cNvSpPr txBox="1"/>
          <p:nvPr/>
        </p:nvSpPr>
        <p:spPr>
          <a:xfrm>
            <a:off x="615900" y="1141350"/>
            <a:ext cx="5917800" cy="4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p:txBody>
      </p:sp>
      <p:sp>
        <p:nvSpPr>
          <p:cNvPr id="339" name="Google Shape;339;p20"/>
          <p:cNvSpPr txBox="1"/>
          <p:nvPr/>
        </p:nvSpPr>
        <p:spPr>
          <a:xfrm>
            <a:off x="615900" y="1094663"/>
            <a:ext cx="5917800" cy="355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Build a bivariate model using machine learning relating variables in a baseball data set. While running </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Train/Test/Split</a:t>
            </a:r>
            <a:r>
              <a:rPr b="0" i="0" lang="en-GB" sz="1300" u="none" cap="none" strike="noStrike">
                <a:solidFill>
                  <a:schemeClr val="lt1"/>
                </a:solidFill>
                <a:latin typeface="DM Sans"/>
                <a:ea typeface="DM Sans"/>
                <a:cs typeface="DM Sans"/>
                <a:sym typeface="DM Sans"/>
              </a:rPr>
              <a:t> in Colab, you will explore how model complexity affects the predictability of the algorithm. Run the program using Batting Average as the input target variable and Wins as the output predictor variable to answer the following questions: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120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Run the cell with a complexity of 1. What function does this create?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is the difference between train data and test data?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do the points represent? What are the inputs and outputs of this model?</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Which model do you feel would be most predictable?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Does lower testing error or lower training error indicate a more predictable model?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How would you use this model to make a prediction?</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What does the ERR value mean?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How would you describe the complexity of this model? </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GB" sz="1300" u="none" cap="none" strike="noStrike">
                <a:solidFill>
                  <a:schemeClr val="lt1"/>
                </a:solidFill>
                <a:latin typeface="DM Sans"/>
                <a:ea typeface="DM Sans"/>
                <a:cs typeface="DM Sans"/>
                <a:sym typeface="DM Sans"/>
              </a:rPr>
              <a:t>Does increase in complexity improve the model? What complexity value do you feel is the best choice? </a:t>
            </a:r>
            <a:endParaRPr b="0" i="0" sz="13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43" name="Shape 343"/>
        <p:cNvGrpSpPr/>
        <p:nvPr/>
      </p:nvGrpSpPr>
      <p:grpSpPr>
        <a:xfrm>
          <a:off x="0" y="0"/>
          <a:ext cx="0" cy="0"/>
          <a:chOff x="0" y="0"/>
          <a:chExt cx="0" cy="0"/>
        </a:xfrm>
      </p:grpSpPr>
      <p:cxnSp>
        <p:nvCxnSpPr>
          <p:cNvPr id="344" name="Google Shape;344;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5" name="Google Shape;345;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6" name="Google Shape;346;p21"/>
          <p:cNvSpPr txBox="1"/>
          <p:nvPr/>
        </p:nvSpPr>
        <p:spPr>
          <a:xfrm>
            <a:off x="615900" y="368375"/>
            <a:ext cx="70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7" name="Google Shape;347;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214d.</a:t>
            </a:r>
            <a:r>
              <a:rPr b="1" i="0"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b="1" i="0" sz="1400" u="none" cap="none" strike="noStrike">
              <a:solidFill>
                <a:srgbClr val="000000"/>
              </a:solidFill>
              <a:latin typeface="Arial"/>
              <a:ea typeface="Arial"/>
              <a:cs typeface="Arial"/>
              <a:sym typeface="Arial"/>
            </a:endParaRPr>
          </a:p>
        </p:txBody>
      </p:sp>
      <p:sp>
        <p:nvSpPr>
          <p:cNvPr id="348" name="Google Shape;348;p21"/>
          <p:cNvSpPr txBox="1"/>
          <p:nvPr/>
        </p:nvSpPr>
        <p:spPr>
          <a:xfrm>
            <a:off x="6735575" y="2856250"/>
            <a:ext cx="15615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145758"/>
              </a:solidFill>
              <a:latin typeface="DM Sans"/>
              <a:ea typeface="DM Sans"/>
              <a:cs typeface="DM Sans"/>
              <a:sym typeface="DM Sans"/>
            </a:endParaRPr>
          </a:p>
        </p:txBody>
      </p:sp>
      <p:sp>
        <p:nvSpPr>
          <p:cNvPr id="349" name="Google Shape;349;p21"/>
          <p:cNvSpPr txBox="1"/>
          <p:nvPr/>
        </p:nvSpPr>
        <p:spPr>
          <a:xfrm>
            <a:off x="615900" y="1141350"/>
            <a:ext cx="5917800" cy="4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p:txBody>
      </p:sp>
      <p:sp>
        <p:nvSpPr>
          <p:cNvPr id="350" name="Google Shape;350;p21"/>
          <p:cNvSpPr txBox="1"/>
          <p:nvPr/>
        </p:nvSpPr>
        <p:spPr>
          <a:xfrm>
            <a:off x="615900" y="1094663"/>
            <a:ext cx="5917800" cy="355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SemiBold"/>
                <a:ea typeface="DM Sans SemiBold"/>
                <a:cs typeface="DM Sans SemiBold"/>
                <a:sym typeface="DM Sans SemiBold"/>
              </a:rPr>
              <a:t>Build a bivariate model using machine learning relating variables in a baseball data set. While running </a:t>
            </a:r>
            <a:r>
              <a:rPr b="0" i="0" lang="en-GB" sz="1300" u="sng" cap="none" strike="noStrike">
                <a:solidFill>
                  <a:schemeClr val="lt1"/>
                </a:solidFill>
                <a:latin typeface="DM Sans SemiBold"/>
                <a:ea typeface="DM Sans SemiBold"/>
                <a:cs typeface="DM Sans SemiBold"/>
                <a:sym typeface="DM Sans SemiBold"/>
                <a:hlinkClick r:id="rId3">
                  <a:extLst>
                    <a:ext uri="{A12FA001-AC4F-418D-AE19-62706E023703}">
                      <ahyp:hlinkClr val="tx"/>
                    </a:ext>
                  </a:extLst>
                </a:hlinkClick>
              </a:rPr>
              <a:t>Train/Test/Split</a:t>
            </a:r>
            <a:r>
              <a:rPr b="0" i="0" lang="en-GB" sz="1300" u="none" cap="none" strike="noStrike">
                <a:solidFill>
                  <a:schemeClr val="lt1"/>
                </a:solidFill>
                <a:latin typeface="DM Sans SemiBold"/>
                <a:ea typeface="DM Sans SemiBold"/>
                <a:cs typeface="DM Sans SemiBold"/>
                <a:sym typeface="DM Sans SemiBold"/>
              </a:rPr>
              <a:t> in Colab, you will explore how model complexity affects the predictability of the algorithm. Run the program using Batting Average as the input target variable and Wins as the output predictor variable to answer the following questions:</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120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Run the cell with a complexity of 1. What function does this create?</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What is the difference between train data and test data? </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What do the points represent? What are the inputs and outputs of this model?</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Which model do you feel would be most predictable?</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Does lower testing error or lower training error indicate a more predictable model? </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How would you use this model to make a prediction?</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What does the ERR value mean? </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How would you describe the complexity of this model? </a:t>
            </a:r>
            <a:endParaRPr b="0" i="0" sz="1300" u="none" cap="none" strike="noStrike">
              <a:solidFill>
                <a:schemeClr val="lt1"/>
              </a:solidFill>
              <a:latin typeface="DM Sans SemiBold"/>
              <a:ea typeface="DM Sans SemiBold"/>
              <a:cs typeface="DM Sans SemiBold"/>
              <a:sym typeface="DM Sans SemiBold"/>
            </a:endParaRPr>
          </a:p>
          <a:p>
            <a:pPr indent="-311150" lvl="0" marL="457200" marR="0" rtl="0" algn="l">
              <a:lnSpc>
                <a:spcPct val="100000"/>
              </a:lnSpc>
              <a:spcBef>
                <a:spcPts val="0"/>
              </a:spcBef>
              <a:spcAft>
                <a:spcPts val="0"/>
              </a:spcAft>
              <a:buClr>
                <a:schemeClr val="lt1"/>
              </a:buClr>
              <a:buSzPts val="1300"/>
              <a:buFont typeface="DM Sans SemiBold"/>
              <a:buChar char="●"/>
            </a:pPr>
            <a:r>
              <a:rPr b="0" i="0" lang="en-GB" sz="1300" u="none" cap="none" strike="noStrike">
                <a:solidFill>
                  <a:schemeClr val="lt1"/>
                </a:solidFill>
                <a:latin typeface="DM Sans SemiBold"/>
                <a:ea typeface="DM Sans SemiBold"/>
                <a:cs typeface="DM Sans SemiBold"/>
                <a:sym typeface="DM Sans SemiBold"/>
              </a:rPr>
              <a:t>Does increase in complexity improve the model? What complexity value do you feel is the best choice? </a:t>
            </a:r>
            <a:endParaRPr b="0" i="0" sz="1300" u="none" cap="none" strike="noStrike">
              <a:solidFill>
                <a:schemeClr val="lt1"/>
              </a:solidFill>
              <a:latin typeface="DM Sans SemiBold"/>
              <a:ea typeface="DM Sans SemiBold"/>
              <a:cs typeface="DM Sans SemiBold"/>
              <a:sym typeface="DM San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4" name="Shape 354"/>
        <p:cNvGrpSpPr/>
        <p:nvPr/>
      </p:nvGrpSpPr>
      <p:grpSpPr>
        <a:xfrm>
          <a:off x="0" y="0"/>
          <a:ext cx="0" cy="0"/>
          <a:chOff x="0" y="0"/>
          <a:chExt cx="0" cy="0"/>
        </a:xfrm>
      </p:grpSpPr>
      <p:sp>
        <p:nvSpPr>
          <p:cNvPr id="355" name="Google Shape;355;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M214 Statistical Error and Predictive Modeling Validation,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6" name="Google Shape;35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7" name="Google Shape;35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8" name="Google Shape;35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60" name="Google Shape;36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1" name="Google Shape;36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2" name="Google Shape;36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6" name="Shape 366"/>
        <p:cNvGrpSpPr/>
        <p:nvPr/>
      </p:nvGrpSpPr>
      <p:grpSpPr>
        <a:xfrm>
          <a:off x="0" y="0"/>
          <a:ext cx="0" cy="0"/>
          <a:chOff x="0" y="0"/>
          <a:chExt cx="0" cy="0"/>
        </a:xfrm>
      </p:grpSpPr>
      <p:sp>
        <p:nvSpPr>
          <p:cNvPr id="367" name="Google Shape;367;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M214 Statistical Error and Predictive Modeling Validation,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8" name="Google Shape;36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9" name="Google Shape;36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0" name="Google Shape;37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1" name="Google Shape;37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2" name="Google Shape;37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73" name="Google Shape;37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4" name="Google Shape;37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75" name="Google Shape;375;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9" name="Shape 379"/>
        <p:cNvGrpSpPr/>
        <p:nvPr/>
      </p:nvGrpSpPr>
      <p:grpSpPr>
        <a:xfrm>
          <a:off x="0" y="0"/>
          <a:ext cx="0" cy="0"/>
          <a:chOff x="0" y="0"/>
          <a:chExt cx="0" cy="0"/>
        </a:xfrm>
      </p:grpSpPr>
      <p:sp>
        <p:nvSpPr>
          <p:cNvPr id="380" name="Google Shape;380;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M214 Statistical Error and Predictive Modeling Validation,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81" name="Google Shape;38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82" name="Google Shape;38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83" name="Google Shape;38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4" name="Google Shape;38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85" name="Google Shape;38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86" name="Google Shape;38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88" name="Google Shape;38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9" name="Google Shape;38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93" name="Shape 393"/>
        <p:cNvGrpSpPr/>
        <p:nvPr/>
      </p:nvGrpSpPr>
      <p:grpSpPr>
        <a:xfrm>
          <a:off x="0" y="0"/>
          <a:ext cx="0" cy="0"/>
          <a:chOff x="0" y="0"/>
          <a:chExt cx="0" cy="0"/>
        </a:xfrm>
      </p:grpSpPr>
      <p:cxnSp>
        <p:nvCxnSpPr>
          <p:cNvPr id="394" name="Google Shape;39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95" name="Google Shape;39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 </a:t>
            </a:r>
            <a:endParaRPr b="0" i="0" sz="5200" u="none" cap="none" strike="noStrike">
              <a:solidFill>
                <a:schemeClr val="dk1"/>
              </a:solidFill>
              <a:latin typeface="Nanum Myeongjo"/>
              <a:ea typeface="Nanum Myeongjo"/>
              <a:cs typeface="Nanum Myeongjo"/>
              <a:sym typeface="Nanum Myeongjo"/>
            </a:endParaRPr>
          </a:p>
        </p:txBody>
      </p:sp>
      <p:sp>
        <p:nvSpPr>
          <p:cNvPr id="396" name="Google Shape;39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00" name="Shape 400"/>
        <p:cNvGrpSpPr/>
        <p:nvPr/>
      </p:nvGrpSpPr>
      <p:grpSpPr>
        <a:xfrm>
          <a:off x="0" y="0"/>
          <a:ext cx="0" cy="0"/>
          <a:chOff x="0" y="0"/>
          <a:chExt cx="0" cy="0"/>
        </a:xfrm>
      </p:grpSpPr>
      <p:cxnSp>
        <p:nvCxnSpPr>
          <p:cNvPr id="401" name="Google Shape;401;g266054862e7_0_0"/>
          <p:cNvCxnSpPr/>
          <p:nvPr/>
        </p:nvCxnSpPr>
        <p:spPr>
          <a:xfrm>
            <a:off x="312775" y="-13900"/>
            <a:ext cx="0" cy="5178300"/>
          </a:xfrm>
          <a:prstGeom prst="straightConnector1">
            <a:avLst/>
          </a:prstGeom>
          <a:noFill/>
          <a:ln cap="flat" cmpd="sng" w="9525">
            <a:solidFill>
              <a:srgbClr val="83FBA3"/>
            </a:solidFill>
            <a:prstDash val="solid"/>
            <a:round/>
            <a:headEnd len="med" w="med" type="none"/>
            <a:tailEnd len="med" w="med" type="none"/>
          </a:ln>
        </p:spPr>
      </p:cxnSp>
      <p:cxnSp>
        <p:nvCxnSpPr>
          <p:cNvPr id="402" name="Google Shape;402;g266054862e7_0_0"/>
          <p:cNvCxnSpPr/>
          <p:nvPr/>
        </p:nvCxnSpPr>
        <p:spPr>
          <a:xfrm rot="10800000">
            <a:off x="-100" y="4837750"/>
            <a:ext cx="9202800" cy="0"/>
          </a:xfrm>
          <a:prstGeom prst="straightConnector1">
            <a:avLst/>
          </a:prstGeom>
          <a:noFill/>
          <a:ln cap="flat" cmpd="sng" w="9525">
            <a:solidFill>
              <a:srgbClr val="83FBA3"/>
            </a:solidFill>
            <a:prstDash val="solid"/>
            <a:round/>
            <a:headEnd len="med" w="med" type="none"/>
            <a:tailEnd len="med" w="med" type="none"/>
          </a:ln>
        </p:spPr>
      </p:cxnSp>
      <p:sp>
        <p:nvSpPr>
          <p:cNvPr id="403" name="Google Shape;403;g266054862e7_0_0"/>
          <p:cNvSpPr txBox="1"/>
          <p:nvPr/>
        </p:nvSpPr>
        <p:spPr>
          <a:xfrm>
            <a:off x="615900" y="368375"/>
            <a:ext cx="7647000" cy="53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3500">
                <a:solidFill>
                  <a:srgbClr val="83FBA3"/>
                </a:solidFill>
                <a:latin typeface="Nanum Myeongjo"/>
                <a:ea typeface="Nanum Myeongjo"/>
                <a:cs typeface="Nanum Myeongjo"/>
                <a:sym typeface="Nanum Myeongjo"/>
              </a:rPr>
              <a:t>Our Focus: Evidence of Learning</a:t>
            </a:r>
            <a:endParaRPr sz="3500">
              <a:solidFill>
                <a:srgbClr val="83FBA3"/>
              </a:solidFill>
              <a:latin typeface="Nanum Myeongjo"/>
              <a:ea typeface="Nanum Myeongjo"/>
              <a:cs typeface="Nanum Myeongjo"/>
              <a:sym typeface="Nanum Myeongjo"/>
            </a:endParaRPr>
          </a:p>
        </p:txBody>
      </p:sp>
      <p:sp>
        <p:nvSpPr>
          <p:cNvPr id="404" name="Google Shape;404;g266054862e7_0_0"/>
          <p:cNvSpPr txBox="1"/>
          <p:nvPr/>
        </p:nvSpPr>
        <p:spPr>
          <a:xfrm>
            <a:off x="6735575" y="2806725"/>
            <a:ext cx="1561500" cy="1185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GB" sz="1100">
                <a:solidFill>
                  <a:srgbClr val="145758"/>
                </a:solidFill>
                <a:latin typeface="DM Sans"/>
                <a:ea typeface="DM Sans"/>
                <a:cs typeface="DM Sans"/>
                <a:sym typeface="DM Sans"/>
              </a:rPr>
              <a:t>Come off mute: </a:t>
            </a:r>
            <a:endParaRPr b="1" sz="1100">
              <a:solidFill>
                <a:srgbClr val="145758"/>
              </a:solidFill>
              <a:latin typeface="DM Sans"/>
              <a:ea typeface="DM Sans"/>
              <a:cs typeface="DM Sans"/>
              <a:sym typeface="DM Sans"/>
            </a:endParaRPr>
          </a:p>
          <a:p>
            <a:pPr indent="0" lvl="0" marL="0" rtl="0" algn="ctr">
              <a:spcBef>
                <a:spcPts val="0"/>
              </a:spcBef>
              <a:spcAft>
                <a:spcPts val="0"/>
              </a:spcAft>
              <a:buNone/>
            </a:pPr>
            <a:r>
              <a:rPr b="1" lang="en-GB" sz="1100">
                <a:solidFill>
                  <a:srgbClr val="145758"/>
                </a:solidFill>
                <a:latin typeface="DM Sans"/>
                <a:ea typeface="DM Sans"/>
                <a:cs typeface="DM Sans"/>
                <a:sym typeface="DM Sans"/>
              </a:rPr>
              <a:t>What labels are you hearing? </a:t>
            </a:r>
            <a:endParaRPr b="1" sz="1100">
              <a:solidFill>
                <a:srgbClr val="145758"/>
              </a:solidFill>
              <a:latin typeface="DM Sans"/>
              <a:ea typeface="DM Sans"/>
              <a:cs typeface="DM Sans"/>
              <a:sym typeface="DM Sans"/>
            </a:endParaRPr>
          </a:p>
          <a:p>
            <a:pPr indent="0" lvl="0" marL="0" rtl="0" algn="ctr">
              <a:spcBef>
                <a:spcPts val="0"/>
              </a:spcBef>
              <a:spcAft>
                <a:spcPts val="0"/>
              </a:spcAft>
              <a:buNone/>
            </a:pPr>
            <a:r>
              <a:rPr b="1" lang="en-GB" sz="1100">
                <a:solidFill>
                  <a:srgbClr val="145758"/>
                </a:solidFill>
                <a:latin typeface="DM Sans"/>
                <a:ea typeface="DM Sans"/>
                <a:cs typeface="DM Sans"/>
                <a:sym typeface="DM Sans"/>
              </a:rPr>
              <a:t>What would it look like and sound like to truly recognize and build on students’ </a:t>
            </a:r>
            <a:r>
              <a:rPr b="1" lang="en-GB" sz="1100" u="sng">
                <a:solidFill>
                  <a:srgbClr val="145758"/>
                </a:solidFill>
                <a:latin typeface="DM Sans"/>
                <a:ea typeface="DM Sans"/>
                <a:cs typeface="DM Sans"/>
                <a:sym typeface="DM Sans"/>
              </a:rPr>
              <a:t>assets</a:t>
            </a:r>
            <a:r>
              <a:rPr b="1" lang="en-GB" sz="1100">
                <a:solidFill>
                  <a:srgbClr val="145758"/>
                </a:solidFill>
                <a:latin typeface="DM Sans"/>
                <a:ea typeface="DM Sans"/>
                <a:cs typeface="DM Sans"/>
                <a:sym typeface="DM Sans"/>
              </a:rPr>
              <a:t>?</a:t>
            </a:r>
            <a:endParaRPr b="1" sz="1100">
              <a:solidFill>
                <a:srgbClr val="145758"/>
              </a:solidFill>
              <a:latin typeface="DM Sans"/>
              <a:ea typeface="DM Sans"/>
              <a:cs typeface="DM Sans"/>
              <a:sym typeface="DM Sans"/>
            </a:endParaRPr>
          </a:p>
        </p:txBody>
      </p:sp>
      <p:pic>
        <p:nvPicPr>
          <p:cNvPr id="405" name="Google Shape;405;g266054862e7_0_0"/>
          <p:cNvPicPr preferRelativeResize="0"/>
          <p:nvPr/>
        </p:nvPicPr>
        <p:blipFill>
          <a:blip r:embed="rId3">
            <a:alphaModFix/>
          </a:blip>
          <a:stretch>
            <a:fillRect/>
          </a:stretch>
        </p:blipFill>
        <p:spPr>
          <a:xfrm>
            <a:off x="2429868" y="1006725"/>
            <a:ext cx="4019068" cy="42363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9" name="Shape 409"/>
        <p:cNvGrpSpPr/>
        <p:nvPr/>
      </p:nvGrpSpPr>
      <p:grpSpPr>
        <a:xfrm>
          <a:off x="0" y="0"/>
          <a:ext cx="0" cy="0"/>
          <a:chOff x="0" y="0"/>
          <a:chExt cx="0" cy="0"/>
        </a:xfrm>
      </p:grpSpPr>
      <p:sp>
        <p:nvSpPr>
          <p:cNvPr id="410" name="Google Shape;410;p26"/>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11" name="Google Shape;411;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12" name="Google Shape;412;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3" name="Google Shape;413;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4" name="Google Shape;414;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15" name="Google Shape;415;p26"/>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9" name="Shape 419"/>
        <p:cNvGrpSpPr/>
        <p:nvPr/>
      </p:nvGrpSpPr>
      <p:grpSpPr>
        <a:xfrm>
          <a:off x="0" y="0"/>
          <a:ext cx="0" cy="0"/>
          <a:chOff x="0" y="0"/>
          <a:chExt cx="0" cy="0"/>
        </a:xfrm>
      </p:grpSpPr>
      <p:sp>
        <p:nvSpPr>
          <p:cNvPr id="420" name="Google Shape;420;p27"/>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21" name="Google Shape;421;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22" name="Google Shape;422;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23" name="Google Shape;423;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24" name="Google Shape;424;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25" name="Google Shape;425;p27"/>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9" name="Shape 429"/>
        <p:cNvGrpSpPr/>
        <p:nvPr/>
      </p:nvGrpSpPr>
      <p:grpSpPr>
        <a:xfrm>
          <a:off x="0" y="0"/>
          <a:ext cx="0" cy="0"/>
          <a:chOff x="0" y="0"/>
          <a:chExt cx="0" cy="0"/>
        </a:xfrm>
      </p:grpSpPr>
      <p:cxnSp>
        <p:nvCxnSpPr>
          <p:cNvPr id="430" name="Google Shape;430;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1" name="Google Shape;431;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2" name="Google Shape;432;p28"/>
          <p:cNvSpPr txBox="1"/>
          <p:nvPr/>
        </p:nvSpPr>
        <p:spPr>
          <a:xfrm>
            <a:off x="664600" y="1027825"/>
            <a:ext cx="7924800" cy="3855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Grading echoes the economic framework of testing, presuming that we can encapsulate learning in a number or a letter. Street data reminds us that our primary task as educators is to provide regular feedback to students so they can grow, not to evaluate them in order to anoint them academically capable or not. </a:t>
            </a:r>
            <a:r>
              <a:rPr b="0" i="0" lang="en-GB" sz="2000" u="none" cap="none" strike="noStrike">
                <a:solidFill>
                  <a:schemeClr val="lt1"/>
                </a:solidFill>
                <a:latin typeface="DM Sans"/>
                <a:ea typeface="DM Sans"/>
                <a:cs typeface="DM Sans"/>
                <a:sym typeface="DM Sans"/>
              </a:rPr>
              <a:t>(Safir and Dugan, 2021, p. 135)</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433" name="Google Shape;433;p28"/>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7" name="Shape 437"/>
        <p:cNvGrpSpPr/>
        <p:nvPr/>
      </p:nvGrpSpPr>
      <p:grpSpPr>
        <a:xfrm>
          <a:off x="0" y="0"/>
          <a:ext cx="0" cy="0"/>
          <a:chOff x="0" y="0"/>
          <a:chExt cx="0" cy="0"/>
        </a:xfrm>
      </p:grpSpPr>
      <p:cxnSp>
        <p:nvCxnSpPr>
          <p:cNvPr id="438" name="Google Shape;438;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9" name="Google Shape;439;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0" name="Google Shape;440;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41" name="Google Shape;441;p29"/>
          <p:cNvGraphicFramePr/>
          <p:nvPr/>
        </p:nvGraphicFramePr>
        <p:xfrm>
          <a:off x="1037388" y="1308850"/>
          <a:ext cx="3000000" cy="3000000"/>
        </p:xfrm>
        <a:graphic>
          <a:graphicData uri="http://schemas.openxmlformats.org/drawingml/2006/table">
            <a:tbl>
              <a:tblPr>
                <a:noFill/>
                <a:tableStyleId>{AC8AAD1E-0960-498C-ACF7-CF50751E1388}</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442" name="Google Shape;442;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surface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47" name="Shape 447"/>
        <p:cNvGrpSpPr/>
        <p:nvPr/>
      </p:nvGrpSpPr>
      <p:grpSpPr>
        <a:xfrm>
          <a:off x="0" y="0"/>
          <a:ext cx="0" cy="0"/>
          <a:chOff x="0" y="0"/>
          <a:chExt cx="0" cy="0"/>
        </a:xfrm>
      </p:grpSpPr>
      <p:sp>
        <p:nvSpPr>
          <p:cNvPr id="448" name="Google Shape;448;p3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3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450" name="Google Shape;450;p3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451" name="Google Shape;451;p30"/>
          <p:cNvGraphicFramePr/>
          <p:nvPr/>
        </p:nvGraphicFramePr>
        <p:xfrm>
          <a:off x="912838" y="1263900"/>
          <a:ext cx="3000000" cy="3000000"/>
        </p:xfrm>
        <a:graphic>
          <a:graphicData uri="http://schemas.openxmlformats.org/drawingml/2006/table">
            <a:tbl>
              <a:tblPr>
                <a:noFill/>
                <a:tableStyleId>{AC8AAD1E-0960-498C-ACF7-CF50751E1388}</a:tableStyleId>
              </a:tblPr>
              <a:tblGrid>
                <a:gridCol w="1288425"/>
                <a:gridCol w="6334700"/>
              </a:tblGrid>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Demonstrate understanding of the role of variability in predictive modeling.</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Pearson’s r to evaluate predictive models.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residuals to assess model fit and decide if changes to the predictive model or its variables are necessary.</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Consider the bias-variance trade-off that occurs when making a predictive model.</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55" name="Shape 455"/>
        <p:cNvGrpSpPr/>
        <p:nvPr/>
      </p:nvGrpSpPr>
      <p:grpSpPr>
        <a:xfrm>
          <a:off x="0" y="0"/>
          <a:ext cx="0" cy="0"/>
          <a:chOff x="0" y="0"/>
          <a:chExt cx="0" cy="0"/>
        </a:xfrm>
      </p:grpSpPr>
      <p:cxnSp>
        <p:nvCxnSpPr>
          <p:cNvPr id="456" name="Google Shape;456;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57" name="Google Shape;457;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58" name="Google Shape;458;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59" name="Google Shape;459;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60" name="Google Shape;460;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61" name="Google Shape;461;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62" name="Google Shape;462;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63" name="Google Shape;463;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64" name="Google Shape;464;p31"/>
          <p:cNvSpPr txBox="1"/>
          <p:nvPr/>
        </p:nvSpPr>
        <p:spPr>
          <a:xfrm>
            <a:off x="325175" y="2843600"/>
            <a:ext cx="2169900" cy="1062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Arial"/>
                <a:ea typeface="Arial"/>
                <a:cs typeface="Arial"/>
                <a:sym typeface="Arial"/>
              </a:rPr>
              <a:t>214d.</a:t>
            </a:r>
            <a:r>
              <a:rPr b="1" i="0"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b="1" i="0" sz="1000" u="none" cap="none" strike="noStrike">
              <a:solidFill>
                <a:schemeClr val="dk1"/>
              </a:solidFill>
              <a:latin typeface="DM Sans"/>
              <a:ea typeface="DM Sans"/>
              <a:cs typeface="DM Sans"/>
              <a:sym typeface="DM Sans"/>
            </a:endParaRPr>
          </a:p>
        </p:txBody>
      </p:sp>
      <p:cxnSp>
        <p:nvCxnSpPr>
          <p:cNvPr id="465" name="Google Shape;465;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66" name="Google Shape;466;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67" name="Google Shape;467;p31"/>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468" name="Google Shape;468;p31"/>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69" name="Google Shape;469;p31"/>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3" name="Shape 473"/>
        <p:cNvGrpSpPr/>
        <p:nvPr/>
      </p:nvGrpSpPr>
      <p:grpSpPr>
        <a:xfrm>
          <a:off x="0" y="0"/>
          <a:ext cx="0" cy="0"/>
          <a:chOff x="0" y="0"/>
          <a:chExt cx="0" cy="0"/>
        </a:xfrm>
      </p:grpSpPr>
      <p:cxnSp>
        <p:nvCxnSpPr>
          <p:cNvPr id="474" name="Google Shape;474;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5" name="Google Shape;475;p3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76" name="Google Shape;476;p3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77" name="Google Shape;477;p32"/>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478" name="Google Shape;478;p32"/>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32"/>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32"/>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32"/>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5" name="Shape 485"/>
        <p:cNvGrpSpPr/>
        <p:nvPr/>
      </p:nvGrpSpPr>
      <p:grpSpPr>
        <a:xfrm>
          <a:off x="0" y="0"/>
          <a:ext cx="0" cy="0"/>
          <a:chOff x="0" y="0"/>
          <a:chExt cx="0" cy="0"/>
        </a:xfrm>
      </p:grpSpPr>
      <p:cxnSp>
        <p:nvCxnSpPr>
          <p:cNvPr id="486" name="Google Shape;486;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87" name="Google Shape;487;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88" name="Google Shape;488;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9" name="Google Shape;489;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4" name="Shape 494"/>
        <p:cNvGrpSpPr/>
        <p:nvPr/>
      </p:nvGrpSpPr>
      <p:grpSpPr>
        <a:xfrm>
          <a:off x="0" y="0"/>
          <a:ext cx="0" cy="0"/>
          <a:chOff x="0" y="0"/>
          <a:chExt cx="0" cy="0"/>
        </a:xfrm>
      </p:grpSpPr>
      <p:cxnSp>
        <p:nvCxnSpPr>
          <p:cNvPr id="495" name="Google Shape;495;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6" name="Google Shape;496;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7" name="Google Shape;497;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98" name="Google Shape;498;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03" name="Shape 503"/>
        <p:cNvGrpSpPr/>
        <p:nvPr/>
      </p:nvGrpSpPr>
      <p:grpSpPr>
        <a:xfrm>
          <a:off x="0" y="0"/>
          <a:ext cx="0" cy="0"/>
          <a:chOff x="0" y="0"/>
          <a:chExt cx="0" cy="0"/>
        </a:xfrm>
      </p:grpSpPr>
      <p:cxnSp>
        <p:nvCxnSpPr>
          <p:cNvPr id="504" name="Google Shape;504;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05" name="Google Shape;505;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6" name="Google Shape;506;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07" name="Google Shape;507;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2" name="Shape 512"/>
        <p:cNvGrpSpPr/>
        <p:nvPr/>
      </p:nvGrpSpPr>
      <p:grpSpPr>
        <a:xfrm>
          <a:off x="0" y="0"/>
          <a:ext cx="0" cy="0"/>
          <a:chOff x="0" y="0"/>
          <a:chExt cx="0" cy="0"/>
        </a:xfrm>
      </p:grpSpPr>
      <p:cxnSp>
        <p:nvCxnSpPr>
          <p:cNvPr id="513" name="Google Shape;513;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4" name="Google Shape;514;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5" name="Google Shape;515;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9" name="Shape 519"/>
        <p:cNvGrpSpPr/>
        <p:nvPr/>
      </p:nvGrpSpPr>
      <p:grpSpPr>
        <a:xfrm>
          <a:off x="0" y="0"/>
          <a:ext cx="0" cy="0"/>
          <a:chOff x="0" y="0"/>
          <a:chExt cx="0" cy="0"/>
        </a:xfrm>
      </p:grpSpPr>
      <p:cxnSp>
        <p:nvCxnSpPr>
          <p:cNvPr id="520" name="Google Shape;520;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1" name="Google Shape;521;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2" name="Google Shape;522;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3" name="Google Shape;523;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25" name="Google Shape;525;p37"/>
          <p:cNvPicPr preferRelativeResize="0"/>
          <p:nvPr/>
        </p:nvPicPr>
        <p:blipFill rotWithShape="1">
          <a:blip r:embed="rId3">
            <a:alphaModFix/>
          </a:blip>
          <a:srcRect b="0" l="0" r="0" t="0"/>
          <a:stretch/>
        </p:blipFill>
        <p:spPr>
          <a:xfrm>
            <a:off x="396875" y="1199674"/>
            <a:ext cx="5961549" cy="357170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9" name="Shape 529"/>
        <p:cNvGrpSpPr/>
        <p:nvPr/>
      </p:nvGrpSpPr>
      <p:grpSpPr>
        <a:xfrm>
          <a:off x="0" y="0"/>
          <a:ext cx="0" cy="0"/>
          <a:chOff x="0" y="0"/>
          <a:chExt cx="0" cy="0"/>
        </a:xfrm>
      </p:grpSpPr>
      <p:cxnSp>
        <p:nvCxnSpPr>
          <p:cNvPr id="530" name="Google Shape;530;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1" name="Google Shape;531;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2" name="Google Shape;532;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3" name="Google Shape;533;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35" name="Google Shape;535;p38"/>
          <p:cNvPicPr preferRelativeResize="0"/>
          <p:nvPr/>
        </p:nvPicPr>
        <p:blipFill rotWithShape="1">
          <a:blip r:embed="rId3">
            <a:alphaModFix/>
          </a:blip>
          <a:srcRect b="0" l="0" r="0" t="0"/>
          <a:stretch/>
        </p:blipFill>
        <p:spPr>
          <a:xfrm>
            <a:off x="396875" y="1199674"/>
            <a:ext cx="5961549" cy="357170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9" name="Shape 539"/>
        <p:cNvGrpSpPr/>
        <p:nvPr/>
      </p:nvGrpSpPr>
      <p:grpSpPr>
        <a:xfrm>
          <a:off x="0" y="0"/>
          <a:ext cx="0" cy="0"/>
          <a:chOff x="0" y="0"/>
          <a:chExt cx="0" cy="0"/>
        </a:xfrm>
      </p:grpSpPr>
      <p:cxnSp>
        <p:nvCxnSpPr>
          <p:cNvPr id="540" name="Google Shape;540;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1" name="Google Shape;541;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2" name="Google Shape;542;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3" name="Google Shape;543;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39"/>
          <p:cNvSpPr txBox="1"/>
          <p:nvPr/>
        </p:nvSpPr>
        <p:spPr>
          <a:xfrm>
            <a:off x="6976350" y="2473825"/>
            <a:ext cx="15540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rgbClr val="C9FC8D"/>
                </a:solidFill>
                <a:latin typeface="IBM Plex Sans"/>
                <a:ea typeface="IBM Plex Sans"/>
                <a:cs typeface="IBM Plex Sans"/>
                <a:sym typeface="IBM Plex Sans"/>
              </a:rPr>
              <a:t>214.c: Use residuals to assess model fit and decide if changes to the predictive model or its variables are necessary.</a:t>
            </a:r>
            <a:endParaRPr b="1" i="0" sz="1300" u="none" cap="none" strike="noStrike">
              <a:solidFill>
                <a:srgbClr val="C9FC8D"/>
              </a:solidFill>
              <a:latin typeface="DM Sans"/>
              <a:ea typeface="DM Sans"/>
              <a:cs typeface="DM Sans"/>
              <a:sym typeface="DM Sans"/>
            </a:endParaRPr>
          </a:p>
        </p:txBody>
      </p:sp>
      <p:pic>
        <p:nvPicPr>
          <p:cNvPr id="545" name="Google Shape;545;p39"/>
          <p:cNvPicPr preferRelativeResize="0"/>
          <p:nvPr/>
        </p:nvPicPr>
        <p:blipFill rotWithShape="1">
          <a:blip r:embed="rId3">
            <a:alphaModFix/>
          </a:blip>
          <a:srcRect b="0" l="0" r="0" t="0"/>
          <a:stretch/>
        </p:blipFill>
        <p:spPr>
          <a:xfrm>
            <a:off x="396875" y="1199674"/>
            <a:ext cx="5961549" cy="357170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9" name="Shape 549"/>
        <p:cNvGrpSpPr/>
        <p:nvPr/>
      </p:nvGrpSpPr>
      <p:grpSpPr>
        <a:xfrm>
          <a:off x="0" y="0"/>
          <a:ext cx="0" cy="0"/>
          <a:chOff x="0" y="0"/>
          <a:chExt cx="0" cy="0"/>
        </a:xfrm>
      </p:grpSpPr>
      <p:sp>
        <p:nvSpPr>
          <p:cNvPr id="550" name="Google Shape;550;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M214 Statistical Error and Predictive Modeling Validation,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1" name="Google Shape;551;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2" name="Google Shape;552;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3" name="Google Shape;553;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4" name="Google Shape;554;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5" name="Google Shape;555;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6" name="Google Shape;556;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7" name="Google Shape;557;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1" name="Shape 561"/>
        <p:cNvGrpSpPr/>
        <p:nvPr/>
      </p:nvGrpSpPr>
      <p:grpSpPr>
        <a:xfrm>
          <a:off x="0" y="0"/>
          <a:ext cx="0" cy="0"/>
          <a:chOff x="0" y="0"/>
          <a:chExt cx="0" cy="0"/>
        </a:xfrm>
      </p:grpSpPr>
      <p:sp>
        <p:nvSpPr>
          <p:cNvPr id="562" name="Google Shape;562;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M214 Statistical Error and Predictive Modeling Validation,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3" name="Google Shape;563;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4" name="Google Shape;564;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5" name="Google Shape;565;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6" name="Google Shape;566;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7" name="Google Shape;567;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8" name="Google Shape;568;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9" name="Google Shape;569;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0" name="Google Shape;570;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75" name="Shape 575"/>
        <p:cNvGrpSpPr/>
        <p:nvPr/>
      </p:nvGrpSpPr>
      <p:grpSpPr>
        <a:xfrm>
          <a:off x="0" y="0"/>
          <a:ext cx="0" cy="0"/>
          <a:chOff x="0" y="0"/>
          <a:chExt cx="0" cy="0"/>
        </a:xfrm>
      </p:grpSpPr>
      <p:cxnSp>
        <p:nvCxnSpPr>
          <p:cNvPr id="576" name="Google Shape;576;p4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7" name="Google Shape;577;p42"/>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 examination</a:t>
            </a:r>
            <a:endParaRPr b="0" i="0" sz="5200" u="none" cap="none" strike="noStrike">
              <a:solidFill>
                <a:schemeClr val="dk1"/>
              </a:solidFill>
              <a:latin typeface="Nanum Myeongjo"/>
              <a:ea typeface="Nanum Myeongjo"/>
              <a:cs typeface="Nanum Myeongjo"/>
              <a:sym typeface="Nanum Myeongjo"/>
            </a:endParaRPr>
          </a:p>
        </p:txBody>
      </p:sp>
      <p:sp>
        <p:nvSpPr>
          <p:cNvPr id="578" name="Google Shape;578;p4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2" name="Shape 582"/>
        <p:cNvGrpSpPr/>
        <p:nvPr/>
      </p:nvGrpSpPr>
      <p:grpSpPr>
        <a:xfrm>
          <a:off x="0" y="0"/>
          <a:ext cx="0" cy="0"/>
          <a:chOff x="0" y="0"/>
          <a:chExt cx="0" cy="0"/>
        </a:xfrm>
      </p:grpSpPr>
      <p:sp>
        <p:nvSpPr>
          <p:cNvPr id="583" name="Google Shape;583;p43"/>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584" name="Google Shape;584;p43"/>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585" name="Google Shape;585;p43"/>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86" name="Google Shape;586;p43"/>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87" name="Google Shape;587;p43"/>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88" name="Google Shape;588;p43"/>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92" name="Shape 592"/>
        <p:cNvGrpSpPr/>
        <p:nvPr/>
      </p:nvGrpSpPr>
      <p:grpSpPr>
        <a:xfrm>
          <a:off x="0" y="0"/>
          <a:ext cx="0" cy="0"/>
          <a:chOff x="0" y="0"/>
          <a:chExt cx="0" cy="0"/>
        </a:xfrm>
      </p:grpSpPr>
      <p:cxnSp>
        <p:nvCxnSpPr>
          <p:cNvPr id="593" name="Google Shape;593;p4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94" name="Google Shape;594;p4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95" name="Google Shape;595;p44"/>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596" name="Google Shape;596;p44"/>
          <p:cNvGraphicFramePr/>
          <p:nvPr/>
        </p:nvGraphicFramePr>
        <p:xfrm>
          <a:off x="1037388" y="1308850"/>
          <a:ext cx="3000000" cy="3000000"/>
        </p:xfrm>
        <a:graphic>
          <a:graphicData uri="http://schemas.openxmlformats.org/drawingml/2006/table">
            <a:tbl>
              <a:tblPr>
                <a:noFill/>
                <a:tableStyleId>{AC8AAD1E-0960-498C-ACF7-CF50751E1388}</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597" name="Google Shape;597;p44"/>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44"/>
          <p:cNvSpPr txBox="1"/>
          <p:nvPr/>
        </p:nvSpPr>
        <p:spPr>
          <a:xfrm>
            <a:off x="7148900" y="3763150"/>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Our goal: understand student thinking so we can help to move it forward!</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02" name="Shape 602"/>
        <p:cNvGrpSpPr/>
        <p:nvPr/>
      </p:nvGrpSpPr>
      <p:grpSpPr>
        <a:xfrm>
          <a:off x="0" y="0"/>
          <a:ext cx="0" cy="0"/>
          <a:chOff x="0" y="0"/>
          <a:chExt cx="0" cy="0"/>
        </a:xfrm>
      </p:grpSpPr>
      <p:sp>
        <p:nvSpPr>
          <p:cNvPr id="603" name="Google Shape;603;p45"/>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45"/>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605" name="Google Shape;605;p45"/>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606" name="Google Shape;606;p45"/>
          <p:cNvGraphicFramePr/>
          <p:nvPr/>
        </p:nvGraphicFramePr>
        <p:xfrm>
          <a:off x="760438" y="1111500"/>
          <a:ext cx="3000000" cy="3000000"/>
        </p:xfrm>
        <a:graphic>
          <a:graphicData uri="http://schemas.openxmlformats.org/drawingml/2006/table">
            <a:tbl>
              <a:tblPr>
                <a:noFill/>
                <a:tableStyleId>{AC8AAD1E-0960-498C-ACF7-CF50751E1388}</a:tableStyleId>
              </a:tblPr>
              <a:tblGrid>
                <a:gridCol w="1288425"/>
                <a:gridCol w="6334700"/>
              </a:tblGrid>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Demonstrate understanding of the role of variability in predictive modeling.</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Pearson’s r to evaluate predictive models.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residuals to assess model fit and decide if changes to the predictive model or its variables are necessary.</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64445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Compare predictive models using statistical techniques in order to improve these models and decide which model makes the best predictions.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409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214.e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Consider the bias-variance trade-off that occurs when making a predictive model.</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0" name="Shape 610"/>
        <p:cNvGrpSpPr/>
        <p:nvPr/>
      </p:nvGrpSpPr>
      <p:grpSpPr>
        <a:xfrm>
          <a:off x="0" y="0"/>
          <a:ext cx="0" cy="0"/>
          <a:chOff x="0" y="0"/>
          <a:chExt cx="0" cy="0"/>
        </a:xfrm>
      </p:grpSpPr>
      <p:cxnSp>
        <p:nvCxnSpPr>
          <p:cNvPr id="611" name="Google Shape;611;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2" name="Google Shape;612;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13" name="Google Shape;613;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4" name="Google Shape;614;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5" name="Google Shape;615;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6" name="Google Shape;616;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7" name="Google Shape;617;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8" name="Google Shape;618;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19" name="Google Shape;619;p46"/>
          <p:cNvSpPr txBox="1"/>
          <p:nvPr/>
        </p:nvSpPr>
        <p:spPr>
          <a:xfrm>
            <a:off x="244700" y="2881800"/>
            <a:ext cx="21699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1F1F1F"/>
                </a:solidFill>
                <a:latin typeface="DM Sans"/>
                <a:ea typeface="DM Sans"/>
                <a:cs typeface="DM Sans"/>
                <a:sym typeface="DM Sans"/>
              </a:rPr>
              <a:t>214.c: Use residuals to assess model fit and decide if changes to the predictive model or its variables are necessary.</a:t>
            </a:r>
            <a:endParaRPr b="1" i="0" sz="1200" u="none" cap="none" strike="noStrike">
              <a:solidFill>
                <a:schemeClr val="dk1"/>
              </a:solidFill>
              <a:latin typeface="DM Sans"/>
              <a:ea typeface="DM Sans"/>
              <a:cs typeface="DM Sans"/>
              <a:sym typeface="DM Sans"/>
            </a:endParaRPr>
          </a:p>
        </p:txBody>
      </p:sp>
      <p:cxnSp>
        <p:nvCxnSpPr>
          <p:cNvPr id="620" name="Google Shape;620;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1" name="Google Shape;621;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2" name="Google Shape;622;p46"/>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623" name="Google Shape;623;p46"/>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24" name="Google Shape;624;p46"/>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28" name="Shape 628"/>
        <p:cNvGrpSpPr/>
        <p:nvPr/>
      </p:nvGrpSpPr>
      <p:grpSpPr>
        <a:xfrm>
          <a:off x="0" y="0"/>
          <a:ext cx="0" cy="0"/>
          <a:chOff x="0" y="0"/>
          <a:chExt cx="0" cy="0"/>
        </a:xfrm>
      </p:grpSpPr>
      <p:cxnSp>
        <p:nvCxnSpPr>
          <p:cNvPr id="629" name="Google Shape;629;p4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0" name="Google Shape;630;p4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1" name="Google Shape;631;p4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32" name="Google Shape;632;p47"/>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633" name="Google Shape;633;p47"/>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47"/>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47"/>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47"/>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0" name="Shape 640"/>
        <p:cNvGrpSpPr/>
        <p:nvPr/>
      </p:nvGrpSpPr>
      <p:grpSpPr>
        <a:xfrm>
          <a:off x="0" y="0"/>
          <a:ext cx="0" cy="0"/>
          <a:chOff x="0" y="0"/>
          <a:chExt cx="0" cy="0"/>
        </a:xfrm>
      </p:grpSpPr>
      <p:cxnSp>
        <p:nvCxnSpPr>
          <p:cNvPr id="641" name="Google Shape;641;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2" name="Google Shape;642;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43" name="Google Shape;643;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44" name="Google Shape;644;p48"/>
          <p:cNvSpPr/>
          <p:nvPr/>
        </p:nvSpPr>
        <p:spPr>
          <a:xfrm>
            <a:off x="7128200" y="27845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48"/>
          <p:cNvSpPr txBox="1"/>
          <p:nvPr/>
        </p:nvSpPr>
        <p:spPr>
          <a:xfrm>
            <a:off x="7324250" y="351132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9" name="Shape 649"/>
        <p:cNvGrpSpPr/>
        <p:nvPr/>
      </p:nvGrpSpPr>
      <p:grpSpPr>
        <a:xfrm>
          <a:off x="0" y="0"/>
          <a:ext cx="0" cy="0"/>
          <a:chOff x="0" y="0"/>
          <a:chExt cx="0" cy="0"/>
        </a:xfrm>
      </p:grpSpPr>
      <p:cxnSp>
        <p:nvCxnSpPr>
          <p:cNvPr id="650" name="Google Shape;650;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51" name="Google Shape;651;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2" name="Google Shape;652;p49"/>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653" name="Google Shape;653;p49"/>
          <p:cNvSpPr/>
          <p:nvPr/>
        </p:nvSpPr>
        <p:spPr>
          <a:xfrm>
            <a:off x="7065750" y="2413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49"/>
          <p:cNvSpPr txBox="1"/>
          <p:nvPr/>
        </p:nvSpPr>
        <p:spPr>
          <a:xfrm>
            <a:off x="7261800" y="3139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58" name="Shape 658"/>
        <p:cNvGrpSpPr/>
        <p:nvPr/>
      </p:nvGrpSpPr>
      <p:grpSpPr>
        <a:xfrm>
          <a:off x="0" y="0"/>
          <a:ext cx="0" cy="0"/>
          <a:chOff x="0" y="0"/>
          <a:chExt cx="0" cy="0"/>
        </a:xfrm>
      </p:grpSpPr>
      <p:cxnSp>
        <p:nvCxnSpPr>
          <p:cNvPr id="659" name="Google Shape;659;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60" name="Google Shape;660;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1" name="Google Shape;661;p50"/>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662" name="Google Shape;662;p50"/>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50"/>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67" name="Shape 667"/>
        <p:cNvGrpSpPr/>
        <p:nvPr/>
      </p:nvGrpSpPr>
      <p:grpSpPr>
        <a:xfrm>
          <a:off x="0" y="0"/>
          <a:ext cx="0" cy="0"/>
          <a:chOff x="0" y="0"/>
          <a:chExt cx="0" cy="0"/>
        </a:xfrm>
      </p:grpSpPr>
      <p:cxnSp>
        <p:nvCxnSpPr>
          <p:cNvPr id="668" name="Google Shape;668;p51"/>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69" name="Google Shape;669;p51"/>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70" name="Google Shape;670;p51"/>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74" name="Shape 674"/>
        <p:cNvGrpSpPr/>
        <p:nvPr/>
      </p:nvGrpSpPr>
      <p:grpSpPr>
        <a:xfrm>
          <a:off x="0" y="0"/>
          <a:ext cx="0" cy="0"/>
          <a:chOff x="0" y="0"/>
          <a:chExt cx="0" cy="0"/>
        </a:xfrm>
      </p:grpSpPr>
      <p:cxnSp>
        <p:nvCxnSpPr>
          <p:cNvPr id="675" name="Google Shape;675;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76" name="Google Shape;676;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77" name="Google Shape;677;p52"/>
          <p:cNvSpPr txBox="1"/>
          <p:nvPr/>
        </p:nvSpPr>
        <p:spPr>
          <a:xfrm>
            <a:off x="615900" y="1141350"/>
            <a:ext cx="8152800" cy="312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2900" u="none" cap="none" strike="noStrike">
                <a:solidFill>
                  <a:schemeClr val="lt1"/>
                </a:solidFill>
                <a:latin typeface="DM Sans"/>
                <a:ea typeface="DM Sans"/>
                <a:cs typeface="DM Sans"/>
                <a:sym typeface="DM Sans"/>
              </a:rPr>
              <a:t> Consider: </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is next for you with M214 or other badges? </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questions linger for you?</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further support would you like to see?</a:t>
            </a:r>
            <a:endParaRPr b="0" i="0" sz="2900" u="none" cap="none" strike="noStrike">
              <a:solidFill>
                <a:schemeClr val="lt1"/>
              </a:solidFill>
              <a:latin typeface="DM Sans"/>
              <a:ea typeface="DM Sans"/>
              <a:cs typeface="DM Sans"/>
              <a:sym typeface="DM Sans"/>
            </a:endParaRPr>
          </a:p>
        </p:txBody>
      </p:sp>
      <p:sp>
        <p:nvSpPr>
          <p:cNvPr id="678" name="Google Shape;678;p52"/>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Closing Discussion</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