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6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y="5143500" cx="9144000"/>
  <p:notesSz cx="6858000" cy="9144000"/>
  <p:embeddedFontLst>
    <p:embeddedFont>
      <p:font typeface="DM Sans Medium"/>
      <p:regular r:id="rId17"/>
      <p:bold r:id="rId18"/>
      <p:italic r:id="rId19"/>
      <p:boldItalic r:id="rId20"/>
    </p:embeddedFont>
    <p:embeddedFont>
      <p:font typeface="Proxima Nova"/>
      <p:regular r:id="rId21"/>
      <p:bold r:id="rId22"/>
      <p:italic r:id="rId23"/>
      <p:boldItalic r:id="rId24"/>
    </p:embeddedFont>
    <p:embeddedFont>
      <p:font typeface="Roboto"/>
      <p:regular r:id="rId25"/>
      <p:bold r:id="rId26"/>
      <p:italic r:id="rId27"/>
      <p:boldItalic r:id="rId28"/>
    </p:embeddedFont>
    <p:embeddedFont>
      <p:font typeface="DM Sans"/>
      <p:regular r:id="rId29"/>
      <p:bold r:id="rId30"/>
      <p:italic r:id="rId31"/>
      <p:boldItalic r:id="rId32"/>
    </p:embeddedFont>
    <p:embeddedFont>
      <p:font typeface="Nanum Myeongjo"/>
      <p:regular r:id="rId33"/>
      <p:bold r:id="rId34"/>
    </p:embeddedFont>
    <p:embeddedFont>
      <p:font typeface="Alfa Slab One"/>
      <p:regular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36" roundtripDataSignature="AMtx7mh/8uOW5jPxoWSRhu/9bwwrU7sZ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AD46B0D-65DA-4E74-80EA-9E9736653FDA}">
  <a:tblStyle styleId="{0AD46B0D-65DA-4E74-80EA-9E9736653FDA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6BF6F2A5-8C8D-4FD3-AB3F-E020AF71E779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DMSansMedium-boldItalic.fntdata"/><Relationship Id="rId22" Type="http://schemas.openxmlformats.org/officeDocument/2006/relationships/font" Target="fonts/ProximaNova-bold.fntdata"/><Relationship Id="rId21" Type="http://schemas.openxmlformats.org/officeDocument/2006/relationships/font" Target="fonts/ProximaNova-regular.fntdata"/><Relationship Id="rId24" Type="http://schemas.openxmlformats.org/officeDocument/2006/relationships/font" Target="fonts/ProximaNova-boldItalic.fntdata"/><Relationship Id="rId23" Type="http://schemas.openxmlformats.org/officeDocument/2006/relationships/font" Target="fonts/ProximaNova-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oboto-bold.fntdata"/><Relationship Id="rId25" Type="http://schemas.openxmlformats.org/officeDocument/2006/relationships/font" Target="fonts/Roboto-regular.fntdata"/><Relationship Id="rId28" Type="http://schemas.openxmlformats.org/officeDocument/2006/relationships/font" Target="fonts/Roboto-boldItalic.fntdata"/><Relationship Id="rId27" Type="http://schemas.openxmlformats.org/officeDocument/2006/relationships/font" Target="fonts/Roboto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DMSans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DMSans-italic.fntdata"/><Relationship Id="rId30" Type="http://schemas.openxmlformats.org/officeDocument/2006/relationships/font" Target="fonts/DMSans-bold.fntdata"/><Relationship Id="rId11" Type="http://schemas.openxmlformats.org/officeDocument/2006/relationships/slide" Target="slides/slide4.xml"/><Relationship Id="rId33" Type="http://schemas.openxmlformats.org/officeDocument/2006/relationships/font" Target="fonts/NanumMyeongjo-regular.fntdata"/><Relationship Id="rId10" Type="http://schemas.openxmlformats.org/officeDocument/2006/relationships/slide" Target="slides/slide3.xml"/><Relationship Id="rId32" Type="http://schemas.openxmlformats.org/officeDocument/2006/relationships/font" Target="fonts/DMSans-boldItalic.fntdata"/><Relationship Id="rId13" Type="http://schemas.openxmlformats.org/officeDocument/2006/relationships/slide" Target="slides/slide6.xml"/><Relationship Id="rId35" Type="http://schemas.openxmlformats.org/officeDocument/2006/relationships/font" Target="fonts/AlfaSlabOne-regular.fntdata"/><Relationship Id="rId12" Type="http://schemas.openxmlformats.org/officeDocument/2006/relationships/slide" Target="slides/slide5.xml"/><Relationship Id="rId34" Type="http://schemas.openxmlformats.org/officeDocument/2006/relationships/font" Target="fonts/NanumMyeongjo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customschemas.google.com/relationships/presentationmetadata" Target="metadata"/><Relationship Id="rId17" Type="http://schemas.openxmlformats.org/officeDocument/2006/relationships/font" Target="fonts/DMSansMedium-regular.fntdata"/><Relationship Id="rId16" Type="http://schemas.openxmlformats.org/officeDocument/2006/relationships/slide" Target="slides/slide9.xml"/><Relationship Id="rId19" Type="http://schemas.openxmlformats.org/officeDocument/2006/relationships/font" Target="fonts/DMSansMedium-italic.fntdata"/><Relationship Id="rId18" Type="http://schemas.openxmlformats.org/officeDocument/2006/relationships/font" Target="fonts/DMSans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8" name="Google Shape;18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6" name="Google Shape;21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4" name="Google Shape;22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2" name="Google Shape;25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0" name="Google Shape;28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No Footer">
  <p:cSld name="TITLE_1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11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11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Google Shape;13;p26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" name="Google Shape;14;p26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5" name="Google Shape;15;p26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6" name="Google Shape;16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7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9" name="Google Shape;19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2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2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1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31"/>
          <p:cNvSpPr txBox="1"/>
          <p:nvPr>
            <p:ph idx="1" type="body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2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3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1" name="Google Shape;41;p33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33"/>
          <p:cNvSpPr txBox="1"/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3" name="Google Shape;43;p33"/>
          <p:cNvSpPr txBox="1"/>
          <p:nvPr>
            <p:ph idx="1" type="subTitle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4" name="Google Shape;44;p33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4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/>
        </p:txBody>
      </p:sp>
      <p:sp>
        <p:nvSpPr>
          <p:cNvPr id="48" name="Google Shape;48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5"/>
          <p:cNvSpPr txBox="1"/>
          <p:nvPr>
            <p:ph hasCustomPrompt="1" type="title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35"/>
          <p:cNvSpPr txBox="1"/>
          <p:nvPr>
            <p:ph idx="1" type="body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a Section Header" showMasterSp="0">
  <p:cSld name="3a Section Header">
    <p:bg>
      <p:bgPr>
        <a:solidFill>
          <a:schemeClr val="accent1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7"/>
          <p:cNvSpPr txBox="1"/>
          <p:nvPr>
            <p:ph type="title"/>
          </p:nvPr>
        </p:nvSpPr>
        <p:spPr>
          <a:xfrm>
            <a:off x="571481" y="1085851"/>
            <a:ext cx="75438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Roboto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7" name="Google Shape;57;p37"/>
          <p:cNvSpPr txBox="1"/>
          <p:nvPr>
            <p:ph idx="1" type="subTitle"/>
          </p:nvPr>
        </p:nvSpPr>
        <p:spPr>
          <a:xfrm>
            <a:off x="571481" y="2702638"/>
            <a:ext cx="75438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pic>
        <p:nvPicPr>
          <p:cNvPr id="58" name="Google Shape;58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43825" y="4800600"/>
            <a:ext cx="1285875" cy="321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-290946" y="290945"/>
            <a:ext cx="1200151" cy="6182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No Footer 1">
  <p:cSld name="TITLE_1_1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Google Shape;65;p13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6" name="Google Shape;66;p13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TITLE_1_1_1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" name="Google Shape;68;p14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9" name="Google Shape;69;p14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0" name="Google Shape;70;p14"/>
          <p:cNvSpPr txBox="1"/>
          <p:nvPr/>
        </p:nvSpPr>
        <p:spPr>
          <a:xfrm>
            <a:off x="6158700" y="4835200"/>
            <a:ext cx="26823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fld id="{00000000-1234-1234-1234-123412341234}" type="slidenum">
              <a:rPr b="0" i="0" lang="en" sz="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‹#›</a:t>
            </a:fld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3419850" y="4836225"/>
            <a:ext cx="26496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615900" y="4836225"/>
            <a:ext cx="26823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" sz="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XQ</a:t>
            </a:r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75" name="Google Shape;75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76" name="Google Shape;76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9" name="Google Shape;7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7" name="Google Shape;87;p1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8" name="Google Shape;88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1" name="Google Shape;9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4" name="Google Shape;94;p2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5" name="Google Shape;9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98" name="Google Shape;98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2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02" name="Google Shape;102;p2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03" name="Google Shape;103;p2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4" name="Google Shape;10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07" name="Google Shape;10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10" name="Google Shape;110;p2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1" name="Google Shape;11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3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ame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7" name="Google Shape;7;p1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b="0" i="0" sz="18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8" name="Google Shape;118;p1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9" name="Google Shape;119;p1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0" name="Google Shape;120;p1"/>
          <p:cNvSpPr txBox="1"/>
          <p:nvPr/>
        </p:nvSpPr>
        <p:spPr>
          <a:xfrm>
            <a:off x="768300" y="379350"/>
            <a:ext cx="78963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Looking at Student Work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21" name="Google Shape;121;p1"/>
          <p:cNvSpPr txBox="1"/>
          <p:nvPr/>
        </p:nvSpPr>
        <p:spPr>
          <a:xfrm>
            <a:off x="768300" y="1071275"/>
            <a:ext cx="7896300" cy="40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Directions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Examine the student work.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Determine where evidence of learning is along the Criteria for Success spectrum. Move a checkmark to the corresponding placement.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Add a note including your thoughts about the evidence visible in the work.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Consider the following questions: 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○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What evidence of success is present? What does the student know?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○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If the student was here, what question(s) would you post to understand what they know?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6" name="Google Shape;126;p2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7" name="Google Shape;127;p2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8" name="Google Shape;128;p2"/>
          <p:cNvSpPr txBox="1"/>
          <p:nvPr/>
        </p:nvSpPr>
        <p:spPr>
          <a:xfrm>
            <a:off x="1613100" y="376226"/>
            <a:ext cx="5917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Criteria for Success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graphicFrame>
        <p:nvGraphicFramePr>
          <p:cNvPr id="129" name="Google Shape;129;p2"/>
          <p:cNvGraphicFramePr/>
          <p:nvPr/>
        </p:nvGraphicFramePr>
        <p:xfrm>
          <a:off x="909850" y="1563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{0AD46B0D-65DA-4E74-80EA-9E9736653FDA}</a:tableStyleId>
              </a:tblPr>
              <a:tblGrid>
                <a:gridCol w="2677225"/>
                <a:gridCol w="2807825"/>
                <a:gridCol w="183922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an emerging understanding of the targeted expectation(s). After conferencing and additional instruction/learning, the student may provide a revised or different artifact as evidence of their learning.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approaching a full understanding of the targeted expectation(s). The artifact may contain execution errors that should be corrected in revision. The student may revise the selected artifact or submit a different artifact.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demonstrates evidence that they have met the targeted expectation(s).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4" name="Google Shape;134;p3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5" name="Google Shape;135;p3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6" name="Google Shape;136;p3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#1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37" name="Google Shape;137;p3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8" name="Google Shape;138;p3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39" name="Google Shape;139;p3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{0AD46B0D-65DA-4E74-80EA-9E9736653FDA}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40" name="Google Shape;14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3"/>
          <p:cNvSpPr txBox="1"/>
          <p:nvPr/>
        </p:nvSpPr>
        <p:spPr>
          <a:xfrm>
            <a:off x="562325" y="3995975"/>
            <a:ext cx="36642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155.a: Use similarity to explain the meaning of trigonometric ratios.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45" name="Google Shape;14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6" name="Google Shape;156;p3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{6BF6F2A5-8C8D-4FD3-AB3F-E020AF71E779}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57" name="Google Shape;157;p3"/>
          <p:cNvSpPr/>
          <p:nvPr/>
        </p:nvSpPr>
        <p:spPr>
          <a:xfrm>
            <a:off x="2921975" y="572000"/>
            <a:ext cx="5918700" cy="31890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student work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2" name="Google Shape;162;p4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3" name="Google Shape;163;p4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4" name="Google Shape;164;p4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#2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65" name="Google Shape;165;p4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66" name="Google Shape;166;p4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67" name="Google Shape;167;p4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{0AD46B0D-65DA-4E74-80EA-9E9736653FDA}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68" name="Google Shape;16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4"/>
          <p:cNvSpPr txBox="1"/>
          <p:nvPr/>
        </p:nvSpPr>
        <p:spPr>
          <a:xfrm>
            <a:off x="562325" y="3995975"/>
            <a:ext cx="36642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155.a: Use similarity to explain the meaning of trigonometric ratios.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73" name="Google Shape;17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4" name="Google Shape;184;p4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{6BF6F2A5-8C8D-4FD3-AB3F-E020AF71E779}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85" name="Google Shape;185;p4"/>
          <p:cNvSpPr/>
          <p:nvPr/>
        </p:nvSpPr>
        <p:spPr>
          <a:xfrm>
            <a:off x="2921975" y="572000"/>
            <a:ext cx="5918700" cy="31890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student work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0" name="Google Shape;190;p5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1" name="Google Shape;191;p5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2" name="Google Shape;192;p5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#3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93" name="Google Shape;193;p5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94" name="Google Shape;194;p5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95" name="Google Shape;195;p5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{0AD46B0D-65DA-4E74-80EA-9E9736653FDA}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96" name="Google Shape;19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0" name="Google Shape;200;p5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{6BF6F2A5-8C8D-4FD3-AB3F-E020AF71E779}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01" name="Google Shape;201;p5"/>
          <p:cNvSpPr txBox="1"/>
          <p:nvPr/>
        </p:nvSpPr>
        <p:spPr>
          <a:xfrm>
            <a:off x="562325" y="3995975"/>
            <a:ext cx="36642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155.a: Use similarity to explain the meaning of trigonometric ratios.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02" name="Google Shape;20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5"/>
          <p:cNvSpPr/>
          <p:nvPr/>
        </p:nvSpPr>
        <p:spPr>
          <a:xfrm>
            <a:off x="2921975" y="572000"/>
            <a:ext cx="5918700" cy="31890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student work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8" name="Google Shape;218;p6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9" name="Google Shape;219;p6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0" name="Google Shape;220;p6"/>
          <p:cNvSpPr txBox="1"/>
          <p:nvPr/>
        </p:nvSpPr>
        <p:spPr>
          <a:xfrm>
            <a:off x="1613100" y="376226"/>
            <a:ext cx="5917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Criteria for Success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graphicFrame>
        <p:nvGraphicFramePr>
          <p:cNvPr id="221" name="Google Shape;221;p6"/>
          <p:cNvGraphicFramePr/>
          <p:nvPr/>
        </p:nvGraphicFramePr>
        <p:xfrm>
          <a:off x="909850" y="1563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{0AD46B0D-65DA-4E74-80EA-9E9736653FDA}</a:tableStyleId>
              </a:tblPr>
              <a:tblGrid>
                <a:gridCol w="2677225"/>
                <a:gridCol w="2807825"/>
                <a:gridCol w="183922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an emerging understanding of the targeted expectation(s). After conferencing and additional instruction/learning, the student may provide a revised or different artifact as evidence of their learning.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approaching a full understanding of the targeted expectation(s). The artifact may contain execution errors that should be corrected in revision. The student may revise the selected artifact or submit a different artifact.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demonstrates evidence that they have met the targeted expectation(s).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6" name="Google Shape;226;p7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7" name="Google Shape;227;p7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8" name="Google Shape;228;p7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#1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29" name="Google Shape;229;p7"/>
          <p:cNvSpPr txBox="1"/>
          <p:nvPr/>
        </p:nvSpPr>
        <p:spPr>
          <a:xfrm>
            <a:off x="463500" y="1635975"/>
            <a:ext cx="2563200" cy="141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30" name="Google Shape;230;p7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31" name="Google Shape;231;p7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{0AD46B0D-65DA-4E74-80EA-9E9736653FDA}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32" name="Google Shape;23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47" name="Google Shape;247;p7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{6BF6F2A5-8C8D-4FD3-AB3F-E020AF71E779}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8" name="Google Shape;248;p7"/>
          <p:cNvSpPr txBox="1"/>
          <p:nvPr/>
        </p:nvSpPr>
        <p:spPr>
          <a:xfrm>
            <a:off x="562325" y="3995975"/>
            <a:ext cx="34233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155.c: Use trigonometric ratios to solve right triangles in applied problems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49" name="Google Shape;249;p7"/>
          <p:cNvSpPr/>
          <p:nvPr/>
        </p:nvSpPr>
        <p:spPr>
          <a:xfrm>
            <a:off x="4572000" y="219550"/>
            <a:ext cx="4268700" cy="43611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student work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4" name="Google Shape;254;p8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5" name="Google Shape;255;p8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6" name="Google Shape;256;p8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#2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57" name="Google Shape;257;p8"/>
          <p:cNvSpPr txBox="1"/>
          <p:nvPr/>
        </p:nvSpPr>
        <p:spPr>
          <a:xfrm>
            <a:off x="463500" y="1635975"/>
            <a:ext cx="2613900" cy="141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58" name="Google Shape;258;p8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59" name="Google Shape;259;p8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{0AD46B0D-65DA-4E74-80EA-9E9736653FDA}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60" name="Google Shape;26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75" name="Google Shape;275;p8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{6BF6F2A5-8C8D-4FD3-AB3F-E020AF71E779}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6" name="Google Shape;276;p8"/>
          <p:cNvSpPr txBox="1"/>
          <p:nvPr/>
        </p:nvSpPr>
        <p:spPr>
          <a:xfrm>
            <a:off x="562325" y="3995975"/>
            <a:ext cx="34233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155.c: Use trigonometric ratios to solve right triangles in applied problems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77" name="Google Shape;277;p8"/>
          <p:cNvSpPr/>
          <p:nvPr/>
        </p:nvSpPr>
        <p:spPr>
          <a:xfrm>
            <a:off x="4572000" y="219550"/>
            <a:ext cx="4268700" cy="43611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student work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2" name="Google Shape;282;p9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3" name="Google Shape;283;p9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4" name="Google Shape;284;p9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#3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85" name="Google Shape;285;p9"/>
          <p:cNvSpPr txBox="1"/>
          <p:nvPr/>
        </p:nvSpPr>
        <p:spPr>
          <a:xfrm>
            <a:off x="463500" y="1635975"/>
            <a:ext cx="2563200" cy="141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86" name="Google Shape;286;p9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87" name="Google Shape;287;p9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{0AD46B0D-65DA-4E74-80EA-9E9736653FDA}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88" name="Google Shape;28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9"/>
          <p:cNvSpPr txBox="1"/>
          <p:nvPr/>
        </p:nvSpPr>
        <p:spPr>
          <a:xfrm>
            <a:off x="562325" y="3995975"/>
            <a:ext cx="34233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155.c: Use trigonometric ratios to solve right triangles in applied problems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93" name="Google Shape;29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04" name="Google Shape;304;p9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{6BF6F2A5-8C8D-4FD3-AB3F-E020AF71E779}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05" name="Google Shape;305;p9"/>
          <p:cNvSpPr/>
          <p:nvPr/>
        </p:nvSpPr>
        <p:spPr>
          <a:xfrm>
            <a:off x="4572000" y="219550"/>
            <a:ext cx="4268700" cy="43611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student work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