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5143500" cx="9144000"/>
  <p:notesSz cx="6858000" cy="9144000"/>
  <p:embeddedFontLst>
    <p:embeddedFont>
      <p:font typeface="IBM Plex Sans"/>
      <p:regular r:id="rId62"/>
      <p:bold r:id="rId63"/>
      <p:italic r:id="rId64"/>
      <p:boldItalic r:id="rId65"/>
    </p:embeddedFont>
    <p:embeddedFont>
      <p:font typeface="DM Sans Medium"/>
      <p:regular r:id="rId66"/>
      <p:bold r:id="rId67"/>
      <p:italic r:id="rId68"/>
      <p:boldItalic r:id="rId69"/>
    </p:embeddedFont>
    <p:embeddedFont>
      <p:font typeface="Proxima Nova"/>
      <p:regular r:id="rId70"/>
      <p:bold r:id="rId71"/>
      <p:italic r:id="rId72"/>
      <p:boldItalic r:id="rId73"/>
    </p:embeddedFont>
    <p:embeddedFont>
      <p:font typeface="Roboto"/>
      <p:regular r:id="rId74"/>
      <p:bold r:id="rId75"/>
      <p:italic r:id="rId76"/>
      <p:boldItalic r:id="rId77"/>
    </p:embeddedFont>
    <p:embeddedFont>
      <p:font typeface="DM Sans"/>
      <p:regular r:id="rId78"/>
      <p:bold r:id="rId79"/>
      <p:italic r:id="rId80"/>
      <p:boldItalic r:id="rId81"/>
    </p:embeddedFont>
    <p:embeddedFont>
      <p:font typeface="Nanum Myeongjo"/>
      <p:regular r:id="rId82"/>
      <p:bold r:id="rId83"/>
    </p:embeddedFont>
    <p:embeddedFont>
      <p:font typeface="Alfa Slab One"/>
      <p:regular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5" roundtripDataSignature="AMtx7midjJGVn9TZQ+KsT9Z4BGBjI7F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4809505-F44A-464C-AA73-A91F96B8BEBA}">
  <a:tblStyle styleId="{C4809505-F44A-464C-AA73-A91F96B8BEB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FBE5DD2-96C1-44BF-A099-49B98BEE6EBC}"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2.xml"/><Relationship Id="rId84" Type="http://schemas.openxmlformats.org/officeDocument/2006/relationships/font" Target="fonts/AlfaSlabOne-regular.fntdata"/><Relationship Id="rId83" Type="http://schemas.openxmlformats.org/officeDocument/2006/relationships/font" Target="fonts/NanumMyeongjo-bold.fntdata"/><Relationship Id="rId42" Type="http://schemas.openxmlformats.org/officeDocument/2006/relationships/slide" Target="slides/slide34.xml"/><Relationship Id="rId41" Type="http://schemas.openxmlformats.org/officeDocument/2006/relationships/slide" Target="slides/slide33.xml"/><Relationship Id="rId85" Type="http://customschemas.google.com/relationships/presentationmetadata" Target="metadata"/><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DMSans-italic.fntdata"/><Relationship Id="rId82" Type="http://schemas.openxmlformats.org/officeDocument/2006/relationships/font" Target="fonts/NanumMyeongjo-regular.fntdata"/><Relationship Id="rId81" Type="http://schemas.openxmlformats.org/officeDocument/2006/relationships/font" Target="fonts/DMSans-bold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ProximaNova-boldItalic.fntdata"/><Relationship Id="rId72" Type="http://schemas.openxmlformats.org/officeDocument/2006/relationships/font" Target="fonts/ProximaNova-italic.fntdata"/><Relationship Id="rId31" Type="http://schemas.openxmlformats.org/officeDocument/2006/relationships/slide" Target="slides/slide23.xml"/><Relationship Id="rId75" Type="http://schemas.openxmlformats.org/officeDocument/2006/relationships/font" Target="fonts/Roboto-bold.fntdata"/><Relationship Id="rId30" Type="http://schemas.openxmlformats.org/officeDocument/2006/relationships/slide" Target="slides/slide22.xml"/><Relationship Id="rId74" Type="http://schemas.openxmlformats.org/officeDocument/2006/relationships/font" Target="fonts/Roboto-regular.fntdata"/><Relationship Id="rId33" Type="http://schemas.openxmlformats.org/officeDocument/2006/relationships/slide" Target="slides/slide25.xml"/><Relationship Id="rId77" Type="http://schemas.openxmlformats.org/officeDocument/2006/relationships/font" Target="fonts/Roboto-boldItalic.fntdata"/><Relationship Id="rId32" Type="http://schemas.openxmlformats.org/officeDocument/2006/relationships/slide" Target="slides/slide24.xml"/><Relationship Id="rId76" Type="http://schemas.openxmlformats.org/officeDocument/2006/relationships/font" Target="fonts/Roboto-italic.fntdata"/><Relationship Id="rId35" Type="http://schemas.openxmlformats.org/officeDocument/2006/relationships/slide" Target="slides/slide27.xml"/><Relationship Id="rId79" Type="http://schemas.openxmlformats.org/officeDocument/2006/relationships/font" Target="fonts/DMSans-bold.fntdata"/><Relationship Id="rId34" Type="http://schemas.openxmlformats.org/officeDocument/2006/relationships/slide" Target="slides/slide26.xml"/><Relationship Id="rId78" Type="http://schemas.openxmlformats.org/officeDocument/2006/relationships/font" Target="fonts/DMSans-regular.fntdata"/><Relationship Id="rId71" Type="http://schemas.openxmlformats.org/officeDocument/2006/relationships/font" Target="fonts/ProximaNova-bold.fntdata"/><Relationship Id="rId70" Type="http://schemas.openxmlformats.org/officeDocument/2006/relationships/font" Target="fonts/ProximaNova-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IBMPlexSans-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4.xml"/><Relationship Id="rId66" Type="http://schemas.openxmlformats.org/officeDocument/2006/relationships/font" Target="fonts/DMSansMedium-regular.fntdata"/><Relationship Id="rId21" Type="http://schemas.openxmlformats.org/officeDocument/2006/relationships/slide" Target="slides/slide13.xml"/><Relationship Id="rId65" Type="http://schemas.openxmlformats.org/officeDocument/2006/relationships/font" Target="fonts/IBMPlexSans-boldItalic.fntdata"/><Relationship Id="rId24" Type="http://schemas.openxmlformats.org/officeDocument/2006/relationships/slide" Target="slides/slide16.xml"/><Relationship Id="rId68" Type="http://schemas.openxmlformats.org/officeDocument/2006/relationships/font" Target="fonts/DMSansMedium-italic.fntdata"/><Relationship Id="rId23" Type="http://schemas.openxmlformats.org/officeDocument/2006/relationships/slide" Target="slides/slide15.xml"/><Relationship Id="rId67" Type="http://schemas.openxmlformats.org/officeDocument/2006/relationships/font" Target="fonts/DMSansMedium-bold.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MSansMedium-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dweek.org/education/opinion-are-labels-preventing-students-from-succeeding/2018/05" TargetMode="External"/><Relationship Id="rId3" Type="http://schemas.openxmlformats.org/officeDocument/2006/relationships/hyperlink" Target="https://en.wikipedia.org/wiki/Jacqueline_Woods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sOvOTskGRmV27HZjfQVS7pbguezzSVdwjFON0xAIlOk/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sOvOTskGRmV27HZjfQVS7pbguezzSVdwjFON0xAIlOk/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5d650637f2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5d650637f2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write their “tweet” on their own device. Participants can share their tweets by reading them out loud, sharing via their device, or pasting into the chat.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slide serves to remind participants about the learning principles that undergird the badging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read and consider: </a:t>
            </a:r>
            <a:r>
              <a:rPr i="1" lang="en-GB">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pages 5-6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these quotes with group as a way to give insight into the </a:t>
            </a:r>
            <a:r>
              <a:rPr i="1" lang="en-GB">
                <a:solidFill>
                  <a:schemeClr val="dk1"/>
                </a:solidFill>
              </a:rPr>
              <a:t>why</a:t>
            </a:r>
            <a:r>
              <a:rPr lang="en-GB">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stay focused at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203.f: Interpret polynomial and rational functions that arise in applications in terms of the context.</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 xml:space="preserve">From: EdWeek </a:t>
            </a:r>
            <a:r>
              <a:rPr lang="en-GB" u="sng">
                <a:solidFill>
                  <a:schemeClr val="hlink"/>
                </a:solidFill>
                <a:hlinkClick r:id="rId2"/>
              </a:rPr>
              <a:t>https://www.edweek.org/education/opinion-are-labels-preventing-students-from-succeeding/2018/05</a:t>
            </a:r>
            <a:r>
              <a:rPr lang="en-GB">
                <a:solidFill>
                  <a:schemeClr val="dk1"/>
                </a:solidFill>
              </a:rPr>
              <a:t xml:space="preserve">  (</a:t>
            </a:r>
            <a:r>
              <a:rPr lang="en-GB" u="sng">
                <a:solidFill>
                  <a:schemeClr val="hlink"/>
                </a:solidFill>
                <a:hlinkClick r:id="rId3"/>
              </a:rPr>
              <a:t>Jacqueline Woodson bio</a:t>
            </a: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CPE 203.f: Interpret polynomial and rational functions that arise in applications in terms of the context.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16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203.f</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CPE that applies to this task.</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5d650637f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35d650637f2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4" name="Google Shape;54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203.a: Interpret the structure of polynomial and rational expressions.</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3" name="Google Shape;623;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CPE 203.a: Interpret the structure of polynomial and rational expressions.</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0" name="Google Shape;68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203.a</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CPE that applies to this task.</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5d650637f2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8" name="Google Shape;698;g35d650637f2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8" name="Google Shape;728;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8" name="Google Shape;73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8" name="Google Shape;758;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5" name="Google Shape;765;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g35d650637f2_0_7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g35d650637f2_0_7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g35d650637f2_0_7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g35d650637f2_0_7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g35d650637f2_0_7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g35d650637f2_0_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g35d650637f2_0_81"/>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g35d650637f2_0_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35d650637f2_0_8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g35d650637f2_0_8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g35d650637f2_0_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35d650637f2_0_8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g35d650637f2_0_8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g35d650637f2_0_8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g35d650637f2_0_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35d650637f2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g35d650637f2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35d650637f2_0_96"/>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g35d650637f2_0_96"/>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g35d650637f2_0_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g35d650637f2_0_10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g35d650637f2_0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35d650637f2_0_10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g35d650637f2_0_10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g35d650637f2_0_10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g35d650637f2_0_10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g35d650637f2_0_10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g35d650637f2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35d650637f2_0_11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g35d650637f2_0_1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35d650637f2_0_11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g35d650637f2_0_11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g35d650637f2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g35d650637f2_0_1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g35d650637f2_0_119"/>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g35d650637f2_0_119"/>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g35d650637f2_0_119"/>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g35d650637f2_0_119"/>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cxnSp>
        <p:nvCxnSpPr>
          <p:cNvPr id="68" name="Google Shape;68;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69" name="Google Shape;69;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70" name="Google Shape;70;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71" name="Google Shape;71;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72" name="Shape 72"/>
        <p:cNvGrpSpPr/>
        <p:nvPr/>
      </p:nvGrpSpPr>
      <p:grpSpPr>
        <a:xfrm>
          <a:off x="0" y="0"/>
          <a:ext cx="0" cy="0"/>
          <a:chOff x="0" y="0"/>
          <a:chExt cx="0" cy="0"/>
        </a:xfrm>
      </p:grpSpPr>
      <p:sp>
        <p:nvSpPr>
          <p:cNvPr id="73" name="Google Shape;73;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74" name="Google Shape;74;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 name="Shape 75"/>
        <p:cNvGrpSpPr/>
        <p:nvPr/>
      </p:nvGrpSpPr>
      <p:grpSpPr>
        <a:xfrm>
          <a:off x="0" y="0"/>
          <a:ext cx="0" cy="0"/>
          <a:chOff x="0" y="0"/>
          <a:chExt cx="0" cy="0"/>
        </a:xfrm>
      </p:grpSpPr>
      <p:sp>
        <p:nvSpPr>
          <p:cNvPr id="76" name="Google Shape;76;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7" name="Google Shape;77;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1" name="Google Shape;81;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2" name="Google Shape;82;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6" name="Google Shape;86;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9" name="Google Shape;89;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91" name="Shape 91"/>
        <p:cNvGrpSpPr/>
        <p:nvPr/>
      </p:nvGrpSpPr>
      <p:grpSpPr>
        <a:xfrm>
          <a:off x="0" y="0"/>
          <a:ext cx="0" cy="0"/>
          <a:chOff x="0" y="0"/>
          <a:chExt cx="0" cy="0"/>
        </a:xfrm>
      </p:grpSpPr>
      <p:sp>
        <p:nvSpPr>
          <p:cNvPr id="92" name="Google Shape;92;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3" name="Google Shape;93;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6" name="Google Shape;96;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7" name="Google Shape;97;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98" name="Google Shape;98;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9" name="Google Shape;99;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00" name="Google Shape;100;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103" name="Google Shape;103;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 name="Shape 104"/>
        <p:cNvGrpSpPr/>
        <p:nvPr/>
      </p:nvGrpSpPr>
      <p:grpSpPr>
        <a:xfrm>
          <a:off x="0" y="0"/>
          <a:ext cx="0" cy="0"/>
          <a:chOff x="0" y="0"/>
          <a:chExt cx="0" cy="0"/>
        </a:xfrm>
      </p:grpSpPr>
      <p:sp>
        <p:nvSpPr>
          <p:cNvPr id="105" name="Google Shape;105;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06" name="Google Shape;106;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7" name="Google Shape;107;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110" name="Shape 110"/>
        <p:cNvGrpSpPr/>
        <p:nvPr/>
      </p:nvGrpSpPr>
      <p:grpSpPr>
        <a:xfrm>
          <a:off x="0" y="0"/>
          <a:ext cx="0" cy="0"/>
          <a:chOff x="0" y="0"/>
          <a:chExt cx="0" cy="0"/>
        </a:xfrm>
      </p:grpSpPr>
      <p:sp>
        <p:nvSpPr>
          <p:cNvPr id="111" name="Google Shape;111;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2" name="Google Shape;112;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113" name="Google Shape;113;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114" name="Google Shape;114;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19" name="Shape 119"/>
        <p:cNvGrpSpPr/>
        <p:nvPr/>
      </p:nvGrpSpPr>
      <p:grpSpPr>
        <a:xfrm>
          <a:off x="0" y="0"/>
          <a:ext cx="0" cy="0"/>
          <a:chOff x="0" y="0"/>
          <a:chExt cx="0" cy="0"/>
        </a:xfrm>
      </p:grpSpPr>
      <p:cxnSp>
        <p:nvCxnSpPr>
          <p:cNvPr id="120" name="Google Shape;120;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1" name="Google Shape;121;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4" name="Google Shape;124;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5" name="Google Shape;125;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26" name="Shape 126"/>
        <p:cNvGrpSpPr/>
        <p:nvPr/>
      </p:nvGrpSpPr>
      <p:grpSpPr>
        <a:xfrm>
          <a:off x="0" y="0"/>
          <a:ext cx="0" cy="0"/>
          <a:chOff x="0" y="0"/>
          <a:chExt cx="0" cy="0"/>
        </a:xfrm>
      </p:grpSpPr>
      <p:cxnSp>
        <p:nvCxnSpPr>
          <p:cNvPr id="127" name="Google Shape;127;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8" name="Google Shape;128;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9" name="Google Shape;129;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30" name="Google Shape;130;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31" name="Google Shape;131;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4" name="Google Shape;134;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5" name="Google Shape;135;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36" name="Shape 136"/>
        <p:cNvGrpSpPr/>
        <p:nvPr/>
      </p:nvGrpSpPr>
      <p:grpSpPr>
        <a:xfrm>
          <a:off x="0" y="0"/>
          <a:ext cx="0" cy="0"/>
          <a:chOff x="0" y="0"/>
          <a:chExt cx="0" cy="0"/>
        </a:xfrm>
      </p:grpSpPr>
      <p:cxnSp>
        <p:nvCxnSpPr>
          <p:cNvPr id="137" name="Google Shape;137;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8" name="Google Shape;138;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39" name="Google Shape;139;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0" name="Google Shape;140;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41" name="Google Shape;141;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2" name="Shape 142"/>
        <p:cNvGrpSpPr/>
        <p:nvPr/>
      </p:nvGrpSpPr>
      <p:grpSpPr>
        <a:xfrm>
          <a:off x="0" y="0"/>
          <a:ext cx="0" cy="0"/>
          <a:chOff x="0" y="0"/>
          <a:chExt cx="0" cy="0"/>
        </a:xfrm>
      </p:grpSpPr>
      <p:sp>
        <p:nvSpPr>
          <p:cNvPr id="143" name="Google Shape;143;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4" name="Google Shape;14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7" name="Google Shape;147;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8" name="Google Shape;148;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9" name="Google Shape;149;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 name="Shape 150"/>
        <p:cNvGrpSpPr/>
        <p:nvPr/>
      </p:nvGrpSpPr>
      <p:grpSpPr>
        <a:xfrm>
          <a:off x="0" y="0"/>
          <a:ext cx="0" cy="0"/>
          <a:chOff x="0" y="0"/>
          <a:chExt cx="0" cy="0"/>
        </a:xfrm>
      </p:grpSpPr>
      <p:sp>
        <p:nvSpPr>
          <p:cNvPr id="151" name="Google Shape;151;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2" name="Google Shape;152;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 name="Shape 153"/>
        <p:cNvGrpSpPr/>
        <p:nvPr/>
      </p:nvGrpSpPr>
      <p:grpSpPr>
        <a:xfrm>
          <a:off x="0" y="0"/>
          <a:ext cx="0" cy="0"/>
          <a:chOff x="0" y="0"/>
          <a:chExt cx="0" cy="0"/>
        </a:xfrm>
      </p:grpSpPr>
      <p:sp>
        <p:nvSpPr>
          <p:cNvPr id="154" name="Google Shape;154;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5" name="Google Shape;155;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6" name="Google Shape;156;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7" name="Shape 157"/>
        <p:cNvGrpSpPr/>
        <p:nvPr/>
      </p:nvGrpSpPr>
      <p:grpSpPr>
        <a:xfrm>
          <a:off x="0" y="0"/>
          <a:ext cx="0" cy="0"/>
          <a:chOff x="0" y="0"/>
          <a:chExt cx="0" cy="0"/>
        </a:xfrm>
      </p:grpSpPr>
      <p:sp>
        <p:nvSpPr>
          <p:cNvPr id="158" name="Google Shape;158;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9" name="Google Shape;159;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3" name="Google Shape;163;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4" name="Google Shape;164;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5" name="Google Shape;165;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68" name="Google Shape;168;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9" name="Shape 169"/>
        <p:cNvGrpSpPr/>
        <p:nvPr/>
      </p:nvGrpSpPr>
      <p:grpSpPr>
        <a:xfrm>
          <a:off x="0" y="0"/>
          <a:ext cx="0" cy="0"/>
          <a:chOff x="0" y="0"/>
          <a:chExt cx="0" cy="0"/>
        </a:xfrm>
      </p:grpSpPr>
      <p:sp>
        <p:nvSpPr>
          <p:cNvPr id="170" name="Google Shape;170;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1" name="Google Shape;171;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72" name="Google Shape;172;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3" name="Shape 173"/>
        <p:cNvGrpSpPr/>
        <p:nvPr/>
      </p:nvGrpSpPr>
      <p:grpSpPr>
        <a:xfrm>
          <a:off x="0" y="0"/>
          <a:ext cx="0" cy="0"/>
          <a:chOff x="0" y="0"/>
          <a:chExt cx="0" cy="0"/>
        </a:xfrm>
      </p:grpSpPr>
      <p:sp>
        <p:nvSpPr>
          <p:cNvPr id="174" name="Google Shape;174;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75" name="Shape 175"/>
        <p:cNvGrpSpPr/>
        <p:nvPr/>
      </p:nvGrpSpPr>
      <p:grpSpPr>
        <a:xfrm>
          <a:off x="0" y="0"/>
          <a:ext cx="0" cy="0"/>
          <a:chOff x="0" y="0"/>
          <a:chExt cx="0" cy="0"/>
        </a:xfrm>
      </p:grpSpPr>
      <p:sp>
        <p:nvSpPr>
          <p:cNvPr id="176" name="Google Shape;176;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7" name="Google Shape;177;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78" name="Google Shape;178;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79" name="Google Shape;179;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80" name="Google Shape;180;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81" name="Google Shape;181;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82" name="Google Shape;182;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3" name="Shape 183"/>
        <p:cNvGrpSpPr/>
        <p:nvPr/>
      </p:nvGrpSpPr>
      <p:grpSpPr>
        <a:xfrm>
          <a:off x="0" y="0"/>
          <a:ext cx="0" cy="0"/>
          <a:chOff x="0" y="0"/>
          <a:chExt cx="0" cy="0"/>
        </a:xfrm>
      </p:grpSpPr>
      <p:sp>
        <p:nvSpPr>
          <p:cNvPr id="184" name="Google Shape;184;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5" name="Google Shape;185;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6" name="Google Shape;186;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theme" Target="../theme/theme1.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g35d650637f2_0_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g35d650637f2_0_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g35d650637f2_0_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7" name="Google Shape;117;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18" name="Google Shape;118;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sOvOTskGRmV27HZjfQVS7pbguezzSVdwjFON0xAIlOk/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 Id="rId3" Type="http://schemas.openxmlformats.org/officeDocument/2006/relationships/image" Target="../media/image11.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90" name="Shape 190"/>
        <p:cNvGrpSpPr/>
        <p:nvPr/>
      </p:nvGrpSpPr>
      <p:grpSpPr>
        <a:xfrm>
          <a:off x="0" y="0"/>
          <a:ext cx="0" cy="0"/>
          <a:chOff x="0" y="0"/>
          <a:chExt cx="0" cy="0"/>
        </a:xfrm>
      </p:grpSpPr>
      <p:cxnSp>
        <p:nvCxnSpPr>
          <p:cNvPr id="191" name="Google Shape;191;g35d650637f2_0_6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92" name="Google Shape;192;g35d650637f2_0_6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93" name="Google Shape;193;g35d650637f2_0_62"/>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94" name="Google Shape;194;g35d650637f2_0_62"/>
          <p:cNvSpPr txBox="1"/>
          <p:nvPr/>
        </p:nvSpPr>
        <p:spPr>
          <a:xfrm>
            <a:off x="312775" y="1071275"/>
            <a:ext cx="8733900" cy="387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An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GB" sz="1400" u="none" cap="none" strike="noStrike">
                <a:solidFill>
                  <a:srgbClr val="83FF36"/>
                </a:solidFill>
                <a:latin typeface="Nanum Myeongjo"/>
                <a:ea typeface="Nanum Myeongjo"/>
                <a:cs typeface="Nanum Myeongjo"/>
                <a:sym typeface="Nanum Myeongjo"/>
              </a:rPr>
              <a:t xml:space="preserve">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98" name="Shape 198"/>
        <p:cNvGrpSpPr/>
        <p:nvPr/>
      </p:nvGrpSpPr>
      <p:grpSpPr>
        <a:xfrm>
          <a:off x="0" y="0"/>
          <a:ext cx="0" cy="0"/>
          <a:chOff x="0" y="0"/>
          <a:chExt cx="0" cy="0"/>
        </a:xfrm>
      </p:grpSpPr>
      <p:sp>
        <p:nvSpPr>
          <p:cNvPr id="199" name="Google Shape;199;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 xml:space="preserve">M203 Overview </a:t>
            </a:r>
            <a:endParaRPr b="0" i="0" sz="6400" u="none" cap="none" strike="noStrike">
              <a:solidFill>
                <a:srgbClr val="000000"/>
              </a:solidFill>
              <a:latin typeface="Nanum Myeongjo"/>
              <a:ea typeface="Nanum Myeongjo"/>
              <a:cs typeface="Nanum Myeongjo"/>
              <a:sym typeface="Nanum Myeongjo"/>
            </a:endParaRPr>
          </a:p>
        </p:txBody>
      </p:sp>
      <p:sp>
        <p:nvSpPr>
          <p:cNvPr id="200" name="Google Shape;200;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201" name="Google Shape;201;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02" name="Google Shape;202;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06" name="Shape 206"/>
        <p:cNvGrpSpPr/>
        <p:nvPr/>
      </p:nvGrpSpPr>
      <p:grpSpPr>
        <a:xfrm>
          <a:off x="0" y="0"/>
          <a:ext cx="0" cy="0"/>
          <a:chOff x="0" y="0"/>
          <a:chExt cx="0" cy="0"/>
        </a:xfrm>
      </p:grpSpPr>
      <p:cxnSp>
        <p:nvCxnSpPr>
          <p:cNvPr id="207" name="Google Shape;207;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08" name="Google Shape;208;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09" name="Google Shape;209;p3"/>
          <p:cNvSpPr txBox="1"/>
          <p:nvPr/>
        </p:nvSpPr>
        <p:spPr>
          <a:xfrm>
            <a:off x="768300" y="379350"/>
            <a:ext cx="7663800" cy="2821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GB" sz="3500" u="none" cap="none" strike="noStrike">
                <a:solidFill>
                  <a:schemeClr val="lt1"/>
                </a:solidFill>
                <a:latin typeface="DM Sans"/>
                <a:ea typeface="DM Sans"/>
                <a:cs typeface="DM Sans"/>
                <a:sym typeface="DM Sans"/>
              </a:rPr>
              <a:t xml:space="preserve">Community Builder: </a:t>
            </a:r>
            <a:br>
              <a:rPr b="0" i="0" lang="en-GB" sz="3500" u="none" cap="none" strike="noStrike">
                <a:solidFill>
                  <a:schemeClr val="lt1"/>
                </a:solidFill>
                <a:latin typeface="Nanum Myeongjo"/>
                <a:ea typeface="Nanum Myeongjo"/>
                <a:cs typeface="Nanum Myeongjo"/>
                <a:sym typeface="Nanum Myeongjo"/>
              </a:rPr>
            </a:br>
            <a:r>
              <a:rPr b="0" i="0" lang="en-GB" sz="3500" u="none" cap="none" strike="noStrike">
                <a:solidFill>
                  <a:schemeClr val="lt1"/>
                </a:solidFill>
                <a:latin typeface="Nanum Myeongjo"/>
                <a:ea typeface="Nanum Myeongjo"/>
                <a:cs typeface="Nanum Myeongjo"/>
                <a:sym typeface="Nanum Myeongjo"/>
              </a:rPr>
              <a:t xml:space="preserve">Write a </a:t>
            </a:r>
            <a:r>
              <a:rPr b="1" i="0" lang="en-GB" sz="3500" u="none" cap="none" strike="noStrike">
                <a:solidFill>
                  <a:schemeClr val="lt1"/>
                </a:solidFill>
                <a:latin typeface="Nanum Myeongjo"/>
                <a:ea typeface="Nanum Myeongjo"/>
                <a:cs typeface="Nanum Myeongjo"/>
                <a:sym typeface="Nanum Myeongjo"/>
              </a:rPr>
              <a:t>“tweet” in 140 characters or less</a:t>
            </a:r>
            <a:r>
              <a:rPr b="0" i="0" lang="en-GB" sz="3500" u="none" cap="none" strike="noStrike">
                <a:solidFill>
                  <a:schemeClr val="lt1"/>
                </a:solidFill>
                <a:latin typeface="Nanum Myeongjo"/>
                <a:ea typeface="Nanum Myeongjo"/>
                <a:cs typeface="Nanum Myeongjo"/>
                <a:sym typeface="Nanum Myeongjo"/>
              </a:rPr>
              <a:t xml:space="preserve"> that describes your school year so far.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13" name="Shape 213"/>
        <p:cNvGrpSpPr/>
        <p:nvPr/>
      </p:nvGrpSpPr>
      <p:grpSpPr>
        <a:xfrm>
          <a:off x="0" y="0"/>
          <a:ext cx="0" cy="0"/>
          <a:chOff x="0" y="0"/>
          <a:chExt cx="0" cy="0"/>
        </a:xfrm>
      </p:grpSpPr>
      <p:sp>
        <p:nvSpPr>
          <p:cNvPr id="214" name="Google Shape;214;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15" name="Google Shape;215;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M203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216" name="Google Shape;216;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17" name="Google Shape;217;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19" name="Google Shape;219;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220" name="Google Shape;220;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1" name="Google Shape;221;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22" name="Google Shape;222;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23" name="Google Shape;223;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25" name="Google Shape;225;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26" name="Google Shape;226;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27" name="Google Shape;227;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31" name="Shape 231"/>
        <p:cNvGrpSpPr/>
        <p:nvPr/>
      </p:nvGrpSpPr>
      <p:grpSpPr>
        <a:xfrm>
          <a:off x="0" y="0"/>
          <a:ext cx="0" cy="0"/>
          <a:chOff x="0" y="0"/>
          <a:chExt cx="0" cy="0"/>
        </a:xfrm>
      </p:grpSpPr>
      <p:cxnSp>
        <p:nvCxnSpPr>
          <p:cNvPr id="232" name="Google Shape;232;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33" name="Google Shape;233;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34" name="Google Shape;234;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35" name="Google Shape;235;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236" name="Google Shape;236;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5"/>
          <p:cNvSpPr txBox="1"/>
          <p:nvPr/>
        </p:nvSpPr>
        <p:spPr>
          <a:xfrm>
            <a:off x="6887975" y="2906775"/>
            <a:ext cx="1561500" cy="985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600" u="none" cap="none" strike="noStrike">
                <a:solidFill>
                  <a:srgbClr val="145758"/>
                </a:solidFill>
                <a:latin typeface="Proxima Nova"/>
                <a:ea typeface="Proxima Nova"/>
                <a:cs typeface="Proxima Nova"/>
                <a:sym typeface="Proxima Nova"/>
              </a:rPr>
              <a:t>Which learning principle would you like to focus on today?</a:t>
            </a:r>
            <a:endParaRPr b="1" i="0" sz="16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41" name="Shape 241"/>
        <p:cNvGrpSpPr/>
        <p:nvPr/>
      </p:nvGrpSpPr>
      <p:grpSpPr>
        <a:xfrm>
          <a:off x="0" y="0"/>
          <a:ext cx="0" cy="0"/>
          <a:chOff x="0" y="0"/>
          <a:chExt cx="0" cy="0"/>
        </a:xfrm>
      </p:grpSpPr>
      <p:cxnSp>
        <p:nvCxnSpPr>
          <p:cNvPr id="242" name="Google Shape;242;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43" name="Google Shape;243;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244" name="Google Shape;244;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8" name="Shape 248"/>
        <p:cNvGrpSpPr/>
        <p:nvPr/>
      </p:nvGrpSpPr>
      <p:grpSpPr>
        <a:xfrm>
          <a:off x="0" y="0"/>
          <a:ext cx="0" cy="0"/>
          <a:chOff x="0" y="0"/>
          <a:chExt cx="0" cy="0"/>
        </a:xfrm>
      </p:grpSpPr>
      <p:cxnSp>
        <p:nvCxnSpPr>
          <p:cNvPr id="249" name="Google Shape;249;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250" name="Google Shape;250;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7"/>
          <p:cNvSpPr txBox="1"/>
          <p:nvPr/>
        </p:nvSpPr>
        <p:spPr>
          <a:xfrm>
            <a:off x="345075" y="276625"/>
            <a:ext cx="86280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M203: Polynomial and Rational Expressions, Functions, and Equations</a:t>
            </a:r>
            <a:endParaRPr b="0" i="0" sz="2100" u="none" cap="none" strike="noStrike">
              <a:solidFill>
                <a:schemeClr val="dk1"/>
              </a:solidFill>
              <a:latin typeface="Nanum Myeongjo"/>
              <a:ea typeface="Nanum Myeongjo"/>
              <a:cs typeface="Nanum Myeongjo"/>
              <a:sym typeface="Nanum Myeongjo"/>
            </a:endParaRPr>
          </a:p>
        </p:txBody>
      </p:sp>
      <p:cxnSp>
        <p:nvCxnSpPr>
          <p:cNvPr id="252" name="Google Shape;252;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3" name="Google Shape;253;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 xml:space="preserve">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254" name="Google Shape;254;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56" name="Google Shape;256;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60" name="Shape 260"/>
        <p:cNvGrpSpPr/>
        <p:nvPr/>
      </p:nvGrpSpPr>
      <p:grpSpPr>
        <a:xfrm>
          <a:off x="0" y="0"/>
          <a:ext cx="0" cy="0"/>
          <a:chOff x="0" y="0"/>
          <a:chExt cx="0" cy="0"/>
        </a:xfrm>
      </p:grpSpPr>
      <p:sp>
        <p:nvSpPr>
          <p:cNvPr id="261" name="Google Shape;261;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62" name="Google Shape;262;p8"/>
          <p:cNvSpPr txBox="1"/>
          <p:nvPr/>
        </p:nvSpPr>
        <p:spPr>
          <a:xfrm>
            <a:off x="615900" y="2595775"/>
            <a:ext cx="3905700" cy="18801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1200"/>
              </a:spcBef>
              <a:spcAft>
                <a:spcPts val="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1. Interpret expressions that represent a quantity in terms of its context.★ </a:t>
            </a:r>
            <a:endParaRPr b="0" i="0" sz="900" u="none" cap="none" strike="noStrike">
              <a:solidFill>
                <a:schemeClr val="dk1"/>
              </a:solidFill>
              <a:latin typeface="DM Sans"/>
              <a:ea typeface="DM Sans"/>
              <a:cs typeface="DM Sans"/>
              <a:sym typeface="DM Sans"/>
            </a:endParaRPr>
          </a:p>
          <a:p>
            <a:pPr indent="-285750" lvl="0" marL="457200" marR="0" rtl="0" algn="l">
              <a:lnSpc>
                <a:spcPct val="115000"/>
              </a:lnSpc>
              <a:spcBef>
                <a:spcPts val="1200"/>
              </a:spcBef>
              <a:spcAft>
                <a:spcPts val="0"/>
              </a:spcAft>
              <a:buClr>
                <a:schemeClr val="dk1"/>
              </a:buClr>
              <a:buSzPts val="900"/>
              <a:buFont typeface="DM Sans"/>
              <a:buAutoNum type="alphaLcPeriod"/>
            </a:pPr>
            <a:r>
              <a:rPr b="0" i="0" lang="en-GB" sz="900" u="none" cap="none" strike="noStrike">
                <a:solidFill>
                  <a:schemeClr val="dk1"/>
                </a:solidFill>
                <a:latin typeface="DM Sans"/>
                <a:ea typeface="DM Sans"/>
                <a:cs typeface="DM Sans"/>
                <a:sym typeface="DM Sans"/>
              </a:rPr>
              <a:t xml:space="preserve">Interpret parts of an expression, such as terms, factors, and coefficients. 	 </a:t>
            </a:r>
            <a:endParaRPr b="0" i="0" sz="900" u="none" cap="none" strike="noStrike">
              <a:solidFill>
                <a:schemeClr val="dk1"/>
              </a:solidFill>
              <a:latin typeface="DM Sans"/>
              <a:ea typeface="DM Sans"/>
              <a:cs typeface="DM Sans"/>
              <a:sym typeface="DM Sans"/>
            </a:endParaRPr>
          </a:p>
          <a:p>
            <a:pPr indent="-285750" lvl="0" marL="457200" marR="0" rtl="0" algn="l">
              <a:lnSpc>
                <a:spcPct val="115000"/>
              </a:lnSpc>
              <a:spcBef>
                <a:spcPts val="0"/>
              </a:spcBef>
              <a:spcAft>
                <a:spcPts val="0"/>
              </a:spcAft>
              <a:buClr>
                <a:schemeClr val="dk1"/>
              </a:buClr>
              <a:buSzPts val="900"/>
              <a:buFont typeface="DM Sans"/>
              <a:buAutoNum type="alphaLcPeriod"/>
            </a:pPr>
            <a:r>
              <a:rPr b="0" i="0" lang="en-GB" sz="900" u="none" cap="none" strike="noStrike">
                <a:solidFill>
                  <a:schemeClr val="dk1"/>
                </a:solidFill>
                <a:latin typeface="DM Sans"/>
                <a:ea typeface="DM Sans"/>
                <a:cs typeface="DM Sans"/>
                <a:sym typeface="DM Sans"/>
              </a:rPr>
              <a:t xml:space="preserve">Interpret complicated expressions by viewing one or more of their parts as a single entity. For example, interpret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(1 + </a:t>
            </a:r>
            <a:r>
              <a:rPr b="0" i="1" lang="en-GB" sz="900" u="none" cap="none" strike="noStrike">
                <a:solidFill>
                  <a:schemeClr val="dk1"/>
                </a:solidFill>
                <a:latin typeface="DM Sans"/>
                <a:ea typeface="DM Sans"/>
                <a:cs typeface="DM Sans"/>
                <a:sym typeface="DM Sans"/>
              </a:rPr>
              <a:t>r</a:t>
            </a:r>
            <a:r>
              <a:rPr b="0" i="0" lang="en-GB" sz="900" u="none" cap="none" strike="noStrike">
                <a:solidFill>
                  <a:schemeClr val="dk1"/>
                </a:solidFill>
                <a:latin typeface="DM Sans"/>
                <a:ea typeface="DM Sans"/>
                <a:cs typeface="DM Sans"/>
                <a:sym typeface="DM Sans"/>
              </a:rPr>
              <a:t>)</a:t>
            </a:r>
            <a:r>
              <a:rPr b="0" baseline="30000" i="1" lang="en-GB" sz="900" u="none" cap="none" strike="noStrike">
                <a:solidFill>
                  <a:schemeClr val="dk1"/>
                </a:solidFill>
                <a:latin typeface="DM Sans"/>
                <a:ea typeface="DM Sans"/>
                <a:cs typeface="DM Sans"/>
                <a:sym typeface="DM Sans"/>
              </a:rPr>
              <a:t>n</a:t>
            </a:r>
            <a:r>
              <a:rPr b="0" i="0" lang="en-GB" sz="900" u="none" cap="none" strike="noStrike">
                <a:solidFill>
                  <a:schemeClr val="dk1"/>
                </a:solidFill>
                <a:latin typeface="DM Sans"/>
                <a:ea typeface="DM Sans"/>
                <a:cs typeface="DM Sans"/>
                <a:sym typeface="DM Sans"/>
              </a:rPr>
              <a:t xml:space="preserve"> as the product of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 and a factor not depending on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2. Use the structure of an expression to identify ways to rewrite it. For example, see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4</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4</a:t>
            </a:r>
            <a:r>
              <a:rPr b="0" i="0" lang="en-GB" sz="900" u="none" cap="none" strike="noStrike">
                <a:solidFill>
                  <a:schemeClr val="dk1"/>
                </a:solidFill>
                <a:latin typeface="DM Sans"/>
                <a:ea typeface="DM Sans"/>
                <a:cs typeface="DM Sans"/>
                <a:sym typeface="DM Sans"/>
              </a:rPr>
              <a:t xml:space="preserve"> as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thus recognizing it as a difference of squares that can be factored as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endParaRPr b="0" i="0" sz="900" u="none" cap="none" strike="noStrike">
              <a:solidFill>
                <a:schemeClr val="dk1"/>
              </a:solidFill>
              <a:latin typeface="DM Sans"/>
              <a:ea typeface="DM Sans"/>
              <a:cs typeface="DM Sans"/>
              <a:sym typeface="DM Sans"/>
            </a:endParaRPr>
          </a:p>
        </p:txBody>
      </p:sp>
      <p:sp>
        <p:nvSpPr>
          <p:cNvPr id="263" name="Google Shape;263;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cxnSp>
        <p:nvCxnSpPr>
          <p:cNvPr id="264" name="Google Shape;264;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65" name="Google Shape;265;p8"/>
          <p:cNvSpPr txBox="1"/>
          <p:nvPr/>
        </p:nvSpPr>
        <p:spPr>
          <a:xfrm>
            <a:off x="615900" y="214760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 Interpret the structure of expressions</a:t>
            </a:r>
            <a:endParaRPr b="1" i="0" sz="1100" u="none" cap="none" strike="noStrike">
              <a:solidFill>
                <a:srgbClr val="000000"/>
              </a:solidFill>
              <a:latin typeface="DM Sans"/>
              <a:ea typeface="DM Sans"/>
              <a:cs typeface="DM Sans"/>
              <a:sym typeface="DM Sans"/>
            </a:endParaRPr>
          </a:p>
        </p:txBody>
      </p:sp>
      <p:sp>
        <p:nvSpPr>
          <p:cNvPr id="266" name="Google Shape;266;p8"/>
          <p:cNvSpPr txBox="1"/>
          <p:nvPr/>
        </p:nvSpPr>
        <p:spPr>
          <a:xfrm>
            <a:off x="5174775" y="751625"/>
            <a:ext cx="3402000" cy="616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Understand that polynomials form a system analogous to the integers, namely, they are closed under the operations of addition, subtraction, and multiplication; add, subtract, and multiply polynomials.</a:t>
            </a:r>
            <a:endParaRPr b="0" i="0" sz="900" u="none" cap="none" strike="noStrike">
              <a:solidFill>
                <a:schemeClr val="dk1"/>
              </a:solidFill>
              <a:latin typeface="DM Sans"/>
              <a:ea typeface="DM Sans"/>
              <a:cs typeface="DM Sans"/>
              <a:sym typeface="DM Sans"/>
            </a:endParaRPr>
          </a:p>
        </p:txBody>
      </p:sp>
      <p:sp>
        <p:nvSpPr>
          <p:cNvPr id="267" name="Google Shape;267;p8"/>
          <p:cNvSpPr txBox="1"/>
          <p:nvPr/>
        </p:nvSpPr>
        <p:spPr>
          <a:xfrm>
            <a:off x="5187425" y="500475"/>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Perform arithmetic operations on polynomials </a:t>
            </a:r>
            <a:endParaRPr b="1" i="0" sz="1100" u="none" cap="none" strike="noStrike">
              <a:solidFill>
                <a:srgbClr val="000000"/>
              </a:solidFill>
              <a:latin typeface="DM Sans"/>
              <a:ea typeface="DM Sans"/>
              <a:cs typeface="DM Sans"/>
              <a:sym typeface="DM Sans"/>
            </a:endParaRPr>
          </a:p>
        </p:txBody>
      </p:sp>
      <p:sp>
        <p:nvSpPr>
          <p:cNvPr id="268" name="Google Shape;268;p8"/>
          <p:cNvSpPr/>
          <p:nvPr/>
        </p:nvSpPr>
        <p:spPr>
          <a:xfrm>
            <a:off x="5365925" y="357112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8"/>
          <p:cNvSpPr txBox="1"/>
          <p:nvPr/>
        </p:nvSpPr>
        <p:spPr>
          <a:xfrm>
            <a:off x="5431125" y="368602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 xml:space="preserve">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 xml:space="preserve">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
        <p:nvSpPr>
          <p:cNvPr id="270" name="Google Shape;270;p8"/>
          <p:cNvSpPr txBox="1"/>
          <p:nvPr/>
        </p:nvSpPr>
        <p:spPr>
          <a:xfrm>
            <a:off x="5174775" y="2119200"/>
            <a:ext cx="3402000" cy="10890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1200"/>
              </a:spcBef>
              <a:spcAft>
                <a:spcPts val="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2. Know and apply the Remainder Theorem: For a polynomial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i="0" lang="en-GB" sz="900" u="none" cap="none" strike="noStrike">
                <a:solidFill>
                  <a:schemeClr val="dk1"/>
                </a:solidFill>
                <a:latin typeface="DM Sans"/>
                <a:ea typeface="DM Sans"/>
                <a:cs typeface="DM Sans"/>
                <a:sym typeface="DM Sans"/>
              </a:rPr>
              <a:t xml:space="preserve">) and a number </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xml:space="preserve">, the remainder on division by </a:t>
            </a:r>
            <a:r>
              <a:rPr b="0" i="1" lang="en-GB" sz="900" u="none" cap="none" strike="noStrike">
                <a:solidFill>
                  <a:schemeClr val="dk1"/>
                </a:solidFill>
                <a:latin typeface="DM Sans"/>
                <a:ea typeface="DM Sans"/>
                <a:cs typeface="DM Sans"/>
                <a:sym typeface="DM Sans"/>
              </a:rPr>
              <a:t xml:space="preserve">x – a </a:t>
            </a:r>
            <a:r>
              <a:rPr b="0" i="0" lang="en-GB" sz="900" u="none" cap="none" strike="noStrike">
                <a:solidFill>
                  <a:schemeClr val="dk1"/>
                </a:solidFill>
                <a:latin typeface="DM Sans"/>
                <a:ea typeface="DM Sans"/>
                <a:cs typeface="DM Sans"/>
                <a:sym typeface="DM Sans"/>
              </a:rPr>
              <a:t xml:space="preserve">is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xml:space="preserve">), so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 0 if and only if (</a:t>
            </a:r>
            <a:r>
              <a:rPr b="0" i="1" lang="en-GB" sz="900" u="none" cap="none" strike="noStrike">
                <a:solidFill>
                  <a:schemeClr val="dk1"/>
                </a:solidFill>
                <a:latin typeface="DM Sans"/>
                <a:ea typeface="DM Sans"/>
                <a:cs typeface="DM Sans"/>
                <a:sym typeface="DM Sans"/>
              </a:rPr>
              <a:t>x – a</a:t>
            </a:r>
            <a:r>
              <a:rPr b="0" i="0" lang="en-GB" sz="900" u="none" cap="none" strike="noStrike">
                <a:solidFill>
                  <a:schemeClr val="dk1"/>
                </a:solidFill>
                <a:latin typeface="DM Sans"/>
                <a:ea typeface="DM Sans"/>
                <a:cs typeface="DM Sans"/>
                <a:sym typeface="DM Sans"/>
              </a:rPr>
              <a:t xml:space="preserve">) is a factor of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i="0" lang="en-GB" sz="900" u="none" cap="none" strike="noStrike">
                <a:solidFill>
                  <a:schemeClr val="dk1"/>
                </a:solidFill>
                <a:latin typeface="DM Sans"/>
                <a:ea typeface="DM Sans"/>
                <a:cs typeface="DM Sans"/>
                <a:sym typeface="DM Sans"/>
              </a:rPr>
              <a:t xml:space="preserv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3. Identify zeros of polynomials when suitable factorizations are available, and use the zeros to construct a rough graph of the function defined by the polynomial.</a:t>
            </a:r>
            <a:endParaRPr b="0" i="0" sz="900" u="none" cap="none" strike="noStrike">
              <a:solidFill>
                <a:schemeClr val="dk1"/>
              </a:solidFill>
              <a:latin typeface="DM Sans"/>
              <a:ea typeface="DM Sans"/>
              <a:cs typeface="DM Sans"/>
              <a:sym typeface="DM Sans"/>
            </a:endParaRPr>
          </a:p>
        </p:txBody>
      </p:sp>
      <p:sp>
        <p:nvSpPr>
          <p:cNvPr id="271" name="Google Shape;271;p8"/>
          <p:cNvSpPr txBox="1"/>
          <p:nvPr/>
        </p:nvSpPr>
        <p:spPr>
          <a:xfrm>
            <a:off x="5174775" y="1671025"/>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Understand the relationship between zeros and factors of polynomials</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75" name="Shape 275"/>
        <p:cNvGrpSpPr/>
        <p:nvPr/>
      </p:nvGrpSpPr>
      <p:grpSpPr>
        <a:xfrm>
          <a:off x="0" y="0"/>
          <a:ext cx="0" cy="0"/>
          <a:chOff x="0" y="0"/>
          <a:chExt cx="0" cy="0"/>
        </a:xfrm>
      </p:grpSpPr>
      <p:sp>
        <p:nvSpPr>
          <p:cNvPr id="276" name="Google Shape;276;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77" name="Google Shape;277;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78" name="Google Shape;278;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80" name="Google Shape;280;p9"/>
          <p:cNvSpPr txBox="1"/>
          <p:nvPr/>
        </p:nvSpPr>
        <p:spPr>
          <a:xfrm>
            <a:off x="615900" y="2595775"/>
            <a:ext cx="3905700" cy="18801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1200"/>
              </a:spcBef>
              <a:spcAft>
                <a:spcPts val="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1. Interpret expressions that represent a quantity in terms of its context.★ </a:t>
            </a:r>
            <a:endParaRPr b="0" i="0" sz="900" u="none" cap="none" strike="noStrike">
              <a:solidFill>
                <a:schemeClr val="dk1"/>
              </a:solidFill>
              <a:latin typeface="DM Sans"/>
              <a:ea typeface="DM Sans"/>
              <a:cs typeface="DM Sans"/>
              <a:sym typeface="DM Sans"/>
            </a:endParaRPr>
          </a:p>
          <a:p>
            <a:pPr indent="-285750" lvl="0" marL="457200" marR="0" rtl="0" algn="l">
              <a:lnSpc>
                <a:spcPct val="115000"/>
              </a:lnSpc>
              <a:spcBef>
                <a:spcPts val="1200"/>
              </a:spcBef>
              <a:spcAft>
                <a:spcPts val="0"/>
              </a:spcAft>
              <a:buClr>
                <a:schemeClr val="dk1"/>
              </a:buClr>
              <a:buSzPts val="900"/>
              <a:buFont typeface="DM Sans"/>
              <a:buAutoNum type="alphaLcPeriod"/>
            </a:pPr>
            <a:r>
              <a:rPr b="0" i="0" lang="en-GB" sz="900" u="none" cap="none" strike="noStrike">
                <a:solidFill>
                  <a:schemeClr val="dk1"/>
                </a:solidFill>
                <a:latin typeface="DM Sans"/>
                <a:ea typeface="DM Sans"/>
                <a:cs typeface="DM Sans"/>
                <a:sym typeface="DM Sans"/>
              </a:rPr>
              <a:t xml:space="preserve">Interpret parts of an expression, such as terms, factors, and coefficients. 	 </a:t>
            </a:r>
            <a:endParaRPr b="0" i="0" sz="900" u="none" cap="none" strike="noStrike">
              <a:solidFill>
                <a:schemeClr val="dk1"/>
              </a:solidFill>
              <a:latin typeface="DM Sans"/>
              <a:ea typeface="DM Sans"/>
              <a:cs typeface="DM Sans"/>
              <a:sym typeface="DM Sans"/>
            </a:endParaRPr>
          </a:p>
          <a:p>
            <a:pPr indent="-285750" lvl="0" marL="457200" marR="0" rtl="0" algn="l">
              <a:lnSpc>
                <a:spcPct val="115000"/>
              </a:lnSpc>
              <a:spcBef>
                <a:spcPts val="0"/>
              </a:spcBef>
              <a:spcAft>
                <a:spcPts val="0"/>
              </a:spcAft>
              <a:buClr>
                <a:schemeClr val="dk1"/>
              </a:buClr>
              <a:buSzPts val="900"/>
              <a:buFont typeface="DM Sans"/>
              <a:buAutoNum type="alphaLcPeriod"/>
            </a:pPr>
            <a:r>
              <a:rPr b="0" i="0" lang="en-GB" sz="900" u="none" cap="none" strike="noStrike">
                <a:solidFill>
                  <a:schemeClr val="dk1"/>
                </a:solidFill>
                <a:latin typeface="DM Sans"/>
                <a:ea typeface="DM Sans"/>
                <a:cs typeface="DM Sans"/>
                <a:sym typeface="DM Sans"/>
              </a:rPr>
              <a:t xml:space="preserve">Interpret complicated expressions by viewing one or more of their parts as a single entity. For example, interpret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(1 + </a:t>
            </a:r>
            <a:r>
              <a:rPr b="0" i="1" lang="en-GB" sz="900" u="none" cap="none" strike="noStrike">
                <a:solidFill>
                  <a:schemeClr val="dk1"/>
                </a:solidFill>
                <a:latin typeface="DM Sans"/>
                <a:ea typeface="DM Sans"/>
                <a:cs typeface="DM Sans"/>
                <a:sym typeface="DM Sans"/>
              </a:rPr>
              <a:t>r</a:t>
            </a:r>
            <a:r>
              <a:rPr b="0" i="0" lang="en-GB" sz="900" u="none" cap="none" strike="noStrike">
                <a:solidFill>
                  <a:schemeClr val="dk1"/>
                </a:solidFill>
                <a:latin typeface="DM Sans"/>
                <a:ea typeface="DM Sans"/>
                <a:cs typeface="DM Sans"/>
                <a:sym typeface="DM Sans"/>
              </a:rPr>
              <a:t>)</a:t>
            </a:r>
            <a:r>
              <a:rPr b="0" baseline="30000" i="1" lang="en-GB" sz="900" u="none" cap="none" strike="noStrike">
                <a:solidFill>
                  <a:schemeClr val="dk1"/>
                </a:solidFill>
                <a:latin typeface="DM Sans"/>
                <a:ea typeface="DM Sans"/>
                <a:cs typeface="DM Sans"/>
                <a:sym typeface="DM Sans"/>
              </a:rPr>
              <a:t>n</a:t>
            </a:r>
            <a:r>
              <a:rPr b="0" i="0" lang="en-GB" sz="900" u="none" cap="none" strike="noStrike">
                <a:solidFill>
                  <a:schemeClr val="dk1"/>
                </a:solidFill>
                <a:latin typeface="DM Sans"/>
                <a:ea typeface="DM Sans"/>
                <a:cs typeface="DM Sans"/>
                <a:sym typeface="DM Sans"/>
              </a:rPr>
              <a:t xml:space="preserve"> as the product of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 and a factor not depending on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 xml:space="preserv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2. Use the structure of an expression to identify ways to rewrite it. For example, see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4</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4</a:t>
            </a:r>
            <a:r>
              <a:rPr b="0" i="0" lang="en-GB" sz="900" u="none" cap="none" strike="noStrike">
                <a:solidFill>
                  <a:schemeClr val="dk1"/>
                </a:solidFill>
                <a:latin typeface="DM Sans"/>
                <a:ea typeface="DM Sans"/>
                <a:cs typeface="DM Sans"/>
                <a:sym typeface="DM Sans"/>
              </a:rPr>
              <a:t xml:space="preserve"> as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thus recognizing it as a difference of squares that can be factored as (</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 xml:space="preserve"> + </a:t>
            </a:r>
            <a:r>
              <a:rPr b="0" i="1" lang="en-GB" sz="900" u="none" cap="none" strike="noStrike">
                <a:solidFill>
                  <a:schemeClr val="dk1"/>
                </a:solidFill>
                <a:latin typeface="DM Sans"/>
                <a:ea typeface="DM Sans"/>
                <a:cs typeface="DM Sans"/>
                <a:sym typeface="DM Sans"/>
              </a:rPr>
              <a:t>y</a:t>
            </a:r>
            <a:r>
              <a:rPr b="0" baseline="30000" i="0" lang="en-GB" sz="900" u="none" cap="none" strike="noStrike">
                <a:solidFill>
                  <a:schemeClr val="dk1"/>
                </a:solidFill>
                <a:latin typeface="DM Sans"/>
                <a:ea typeface="DM Sans"/>
                <a:cs typeface="DM Sans"/>
                <a:sym typeface="DM Sans"/>
              </a:rPr>
              <a:t>2</a:t>
            </a:r>
            <a:r>
              <a:rPr b="0" i="0" lang="en-GB" sz="900" u="none" cap="none" strike="noStrike">
                <a:solidFill>
                  <a:schemeClr val="dk1"/>
                </a:solidFill>
                <a:latin typeface="DM Sans"/>
                <a:ea typeface="DM Sans"/>
                <a:cs typeface="DM Sans"/>
                <a:sym typeface="DM Sans"/>
              </a:rPr>
              <a:t>).</a:t>
            </a:r>
            <a:endParaRPr b="0" i="0" sz="900" u="none" cap="none" strike="noStrike">
              <a:solidFill>
                <a:schemeClr val="dk1"/>
              </a:solidFill>
              <a:latin typeface="DM Sans"/>
              <a:ea typeface="DM Sans"/>
              <a:cs typeface="DM Sans"/>
              <a:sym typeface="DM Sans"/>
            </a:endParaRPr>
          </a:p>
        </p:txBody>
      </p:sp>
      <p:sp>
        <p:nvSpPr>
          <p:cNvPr id="281" name="Google Shape;281;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sp>
        <p:nvSpPr>
          <p:cNvPr id="282" name="Google Shape;282;p9"/>
          <p:cNvSpPr txBox="1"/>
          <p:nvPr/>
        </p:nvSpPr>
        <p:spPr>
          <a:xfrm>
            <a:off x="615900" y="214760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 Interpret the structure of expressions</a:t>
            </a:r>
            <a:endParaRPr b="1" i="0" sz="1100" u="none" cap="none" strike="noStrike">
              <a:solidFill>
                <a:srgbClr val="000000"/>
              </a:solidFill>
              <a:latin typeface="DM Sans"/>
              <a:ea typeface="DM Sans"/>
              <a:cs typeface="DM Sans"/>
              <a:sym typeface="DM Sans"/>
            </a:endParaRPr>
          </a:p>
        </p:txBody>
      </p:sp>
      <p:sp>
        <p:nvSpPr>
          <p:cNvPr id="283" name="Google Shape;283;p9"/>
          <p:cNvSpPr txBox="1"/>
          <p:nvPr/>
        </p:nvSpPr>
        <p:spPr>
          <a:xfrm>
            <a:off x="5174775" y="751625"/>
            <a:ext cx="3402000" cy="616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Understand that polynomials form a system analogous to the integers, namely, they are closed under the operations of addition, subtraction, and multiplication; add, subtract, and multiply polynomials.</a:t>
            </a:r>
            <a:endParaRPr b="0" i="0" sz="900" u="none" cap="none" strike="noStrike">
              <a:solidFill>
                <a:schemeClr val="dk1"/>
              </a:solidFill>
              <a:latin typeface="DM Sans"/>
              <a:ea typeface="DM Sans"/>
              <a:cs typeface="DM Sans"/>
              <a:sym typeface="DM Sans"/>
            </a:endParaRPr>
          </a:p>
        </p:txBody>
      </p:sp>
      <p:sp>
        <p:nvSpPr>
          <p:cNvPr id="284" name="Google Shape;284;p9"/>
          <p:cNvSpPr txBox="1"/>
          <p:nvPr/>
        </p:nvSpPr>
        <p:spPr>
          <a:xfrm>
            <a:off x="5187425" y="500475"/>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Perform arithmetic operations on polynomials </a:t>
            </a:r>
            <a:endParaRPr b="1" i="0" sz="1100" u="none" cap="none" strike="noStrike">
              <a:solidFill>
                <a:srgbClr val="000000"/>
              </a:solidFill>
              <a:latin typeface="DM Sans"/>
              <a:ea typeface="DM Sans"/>
              <a:cs typeface="DM Sans"/>
              <a:sym typeface="DM Sans"/>
            </a:endParaRPr>
          </a:p>
        </p:txBody>
      </p:sp>
      <p:sp>
        <p:nvSpPr>
          <p:cNvPr id="285" name="Google Shape;285;p9"/>
          <p:cNvSpPr txBox="1"/>
          <p:nvPr/>
        </p:nvSpPr>
        <p:spPr>
          <a:xfrm>
            <a:off x="5174775" y="2119200"/>
            <a:ext cx="3402000" cy="10890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1200"/>
              </a:spcBef>
              <a:spcAft>
                <a:spcPts val="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 xml:space="preserve">2. Know and apply the Remainder Theorem: For a polynomial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i="0" lang="en-GB" sz="900" u="none" cap="none" strike="noStrike">
                <a:solidFill>
                  <a:schemeClr val="dk1"/>
                </a:solidFill>
                <a:latin typeface="DM Sans"/>
                <a:ea typeface="DM Sans"/>
                <a:cs typeface="DM Sans"/>
                <a:sym typeface="DM Sans"/>
              </a:rPr>
              <a:t xml:space="preserve">) and a number </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xml:space="preserve">, the remainder on division by </a:t>
            </a:r>
            <a:r>
              <a:rPr b="0" i="1" lang="en-GB" sz="900" u="none" cap="none" strike="noStrike">
                <a:solidFill>
                  <a:schemeClr val="dk1"/>
                </a:solidFill>
                <a:latin typeface="DM Sans"/>
                <a:ea typeface="DM Sans"/>
                <a:cs typeface="DM Sans"/>
                <a:sym typeface="DM Sans"/>
              </a:rPr>
              <a:t xml:space="preserve">x – a </a:t>
            </a:r>
            <a:r>
              <a:rPr b="0" i="0" lang="en-GB" sz="900" u="none" cap="none" strike="noStrike">
                <a:solidFill>
                  <a:schemeClr val="dk1"/>
                </a:solidFill>
                <a:latin typeface="DM Sans"/>
                <a:ea typeface="DM Sans"/>
                <a:cs typeface="DM Sans"/>
                <a:sym typeface="DM Sans"/>
              </a:rPr>
              <a:t xml:space="preserve">is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xml:space="preserve">), so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a</a:t>
            </a:r>
            <a:r>
              <a:rPr b="0" i="0" lang="en-GB" sz="900" u="none" cap="none" strike="noStrike">
                <a:solidFill>
                  <a:schemeClr val="dk1"/>
                </a:solidFill>
                <a:latin typeface="DM Sans"/>
                <a:ea typeface="DM Sans"/>
                <a:cs typeface="DM Sans"/>
                <a:sym typeface="DM Sans"/>
              </a:rPr>
              <a:t>) = 0 if and only if (</a:t>
            </a:r>
            <a:r>
              <a:rPr b="0" i="1" lang="en-GB" sz="900" u="none" cap="none" strike="noStrike">
                <a:solidFill>
                  <a:schemeClr val="dk1"/>
                </a:solidFill>
                <a:latin typeface="DM Sans"/>
                <a:ea typeface="DM Sans"/>
                <a:cs typeface="DM Sans"/>
                <a:sym typeface="DM Sans"/>
              </a:rPr>
              <a:t>x – a</a:t>
            </a:r>
            <a:r>
              <a:rPr b="0" i="0" lang="en-GB" sz="900" u="none" cap="none" strike="noStrike">
                <a:solidFill>
                  <a:schemeClr val="dk1"/>
                </a:solidFill>
                <a:latin typeface="DM Sans"/>
                <a:ea typeface="DM Sans"/>
                <a:cs typeface="DM Sans"/>
                <a:sym typeface="DM Sans"/>
              </a:rPr>
              <a:t xml:space="preserve">) is a factor of </a:t>
            </a:r>
            <a:r>
              <a:rPr b="0" i="1" lang="en-GB" sz="900" u="none" cap="none" strike="noStrike">
                <a:solidFill>
                  <a:schemeClr val="dk1"/>
                </a:solidFill>
                <a:latin typeface="DM Sans"/>
                <a:ea typeface="DM Sans"/>
                <a:cs typeface="DM Sans"/>
                <a:sym typeface="DM Sans"/>
              </a:rPr>
              <a:t>p</a:t>
            </a:r>
            <a:r>
              <a:rPr b="0" i="0" lang="en-GB" sz="900" u="none" cap="none" strike="noStrike">
                <a:solidFill>
                  <a:schemeClr val="dk1"/>
                </a:solidFill>
                <a:latin typeface="DM Sans"/>
                <a:ea typeface="DM Sans"/>
                <a:cs typeface="DM Sans"/>
                <a:sym typeface="DM Sans"/>
              </a:rPr>
              <a:t>(</a:t>
            </a:r>
            <a:r>
              <a:rPr b="0" i="1" lang="en-GB" sz="900" u="none" cap="none" strike="noStrike">
                <a:solidFill>
                  <a:schemeClr val="dk1"/>
                </a:solidFill>
                <a:latin typeface="DM Sans"/>
                <a:ea typeface="DM Sans"/>
                <a:cs typeface="DM Sans"/>
                <a:sym typeface="DM Sans"/>
              </a:rPr>
              <a:t>x</a:t>
            </a:r>
            <a:r>
              <a:rPr b="0" i="0" lang="en-GB" sz="900" u="none" cap="none" strike="noStrike">
                <a:solidFill>
                  <a:schemeClr val="dk1"/>
                </a:solidFill>
                <a:latin typeface="DM Sans"/>
                <a:ea typeface="DM Sans"/>
                <a:cs typeface="DM Sans"/>
                <a:sym typeface="DM Sans"/>
              </a:rPr>
              <a:t xml:space="preserv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rPr b="0" i="0" lang="en-GB" sz="900" u="none" cap="none" strike="noStrike">
                <a:solidFill>
                  <a:schemeClr val="dk1"/>
                </a:solidFill>
                <a:latin typeface="DM Sans"/>
                <a:ea typeface="DM Sans"/>
                <a:cs typeface="DM Sans"/>
                <a:sym typeface="DM Sans"/>
              </a:rPr>
              <a:t>3. Identify zeros of polynomials when suitable factorizations are available, and use the zeros to construct a rough graph of the function defined by the polynomial.</a:t>
            </a:r>
            <a:endParaRPr b="0" i="0" sz="900" u="none" cap="none" strike="noStrike">
              <a:solidFill>
                <a:schemeClr val="dk1"/>
              </a:solidFill>
              <a:latin typeface="DM Sans"/>
              <a:ea typeface="DM Sans"/>
              <a:cs typeface="DM Sans"/>
              <a:sym typeface="DM Sans"/>
            </a:endParaRPr>
          </a:p>
        </p:txBody>
      </p:sp>
      <p:sp>
        <p:nvSpPr>
          <p:cNvPr id="286" name="Google Shape;286;p9"/>
          <p:cNvSpPr txBox="1"/>
          <p:nvPr/>
        </p:nvSpPr>
        <p:spPr>
          <a:xfrm>
            <a:off x="5174775" y="1671025"/>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Understand the relationship between zeros and factors of polynomials</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0" name="Shape 290"/>
        <p:cNvGrpSpPr/>
        <p:nvPr/>
      </p:nvGrpSpPr>
      <p:grpSpPr>
        <a:xfrm>
          <a:off x="0" y="0"/>
          <a:ext cx="0" cy="0"/>
          <a:chOff x="0" y="0"/>
          <a:chExt cx="0" cy="0"/>
        </a:xfrm>
      </p:grpSpPr>
      <p:sp>
        <p:nvSpPr>
          <p:cNvPr id="291" name="Google Shape;291;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93" name="Google Shape;293;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94" name="Google Shape;294;p10"/>
          <p:cNvGraphicFramePr/>
          <p:nvPr/>
        </p:nvGraphicFramePr>
        <p:xfrm>
          <a:off x="311700" y="1057150"/>
          <a:ext cx="3000000" cy="3000000"/>
        </p:xfrm>
        <a:graphic>
          <a:graphicData uri="http://schemas.openxmlformats.org/drawingml/2006/table">
            <a:tbl>
              <a:tblPr>
                <a:noFill/>
                <a:tableStyleId>{C4809505-F44A-464C-AA73-A91F96B8BEBA}</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the structure of polynomial and rational expressions.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Reason about and perform operations on polynomials.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Understand the relationship between the zeros and factors of polynomials.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Use polynomial identities to solve problems.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Rewrite rational expressions.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polynomial and rational functions that arise in applications in terms of the context.</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8" name="Shape 298"/>
        <p:cNvGrpSpPr/>
        <p:nvPr/>
      </p:nvGrpSpPr>
      <p:grpSpPr>
        <a:xfrm>
          <a:off x="0" y="0"/>
          <a:ext cx="0" cy="0"/>
          <a:chOff x="0" y="0"/>
          <a:chExt cx="0" cy="0"/>
        </a:xfrm>
      </p:grpSpPr>
      <p:sp>
        <p:nvSpPr>
          <p:cNvPr id="299" name="Google Shape;299;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01" name="Google Shape;301;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02" name="Google Shape;302;p11"/>
          <p:cNvGraphicFramePr/>
          <p:nvPr/>
        </p:nvGraphicFramePr>
        <p:xfrm>
          <a:off x="311700" y="1057150"/>
          <a:ext cx="3000000" cy="3000000"/>
        </p:xfrm>
        <a:graphic>
          <a:graphicData uri="http://schemas.openxmlformats.org/drawingml/2006/table">
            <a:tbl>
              <a:tblPr>
                <a:noFill/>
                <a:tableStyleId>{C4809505-F44A-464C-AA73-A91F96B8BEBA}</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the structure of polynomial and rational expressions.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Reason about and perform operations on polynomials.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Understand the relationship between the zeros and factors of polynomials.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Use polynomial identities to solve problems.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Rewrite rational expressions.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203.f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polynomial and rational functions that arise in applications in terms of the context.</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
        <p:nvSpPr>
          <p:cNvPr id="303" name="Google Shape;303;p11"/>
          <p:cNvSpPr/>
          <p:nvPr/>
        </p:nvSpPr>
        <p:spPr>
          <a:xfrm>
            <a:off x="7021150" y="3140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1"/>
          <p:cNvSpPr txBox="1"/>
          <p:nvPr/>
        </p:nvSpPr>
        <p:spPr>
          <a:xfrm>
            <a:off x="7301200" y="3651550"/>
            <a:ext cx="13860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2000" u="none" cap="none" strike="noStrike">
                <a:solidFill>
                  <a:srgbClr val="BDFCD7"/>
                </a:solidFill>
                <a:latin typeface="DM Sans"/>
                <a:ea typeface="DM Sans"/>
                <a:cs typeface="DM Sans"/>
                <a:sym typeface="DM Sans"/>
              </a:rPr>
              <a:t>What</a:t>
            </a:r>
            <a:br>
              <a:rPr b="1" i="0" lang="en-GB" sz="2000" u="none" cap="none" strike="noStrike">
                <a:solidFill>
                  <a:srgbClr val="BDFCD7"/>
                </a:solidFill>
                <a:latin typeface="DM Sans"/>
                <a:ea typeface="DM Sans"/>
                <a:cs typeface="DM Sans"/>
                <a:sym typeface="DM Sans"/>
              </a:rPr>
            </a:br>
            <a:r>
              <a:rPr b="1" i="0" lang="en-GB" sz="2000" u="none" cap="none" strike="noStrike">
                <a:solidFill>
                  <a:srgbClr val="BDFCD7"/>
                </a:solidFill>
                <a:latin typeface="DM Sans"/>
                <a:ea typeface="DM Sans"/>
                <a:cs typeface="DM Sans"/>
                <a:sym typeface="DM Sans"/>
              </a:rPr>
              <a:t>resonates with you?</a:t>
            </a:r>
            <a:endParaRPr b="1" i="0" sz="20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8" name="Shape 308"/>
        <p:cNvGrpSpPr/>
        <p:nvPr/>
      </p:nvGrpSpPr>
      <p:grpSpPr>
        <a:xfrm>
          <a:off x="0" y="0"/>
          <a:ext cx="0" cy="0"/>
          <a:chOff x="0" y="0"/>
          <a:chExt cx="0" cy="0"/>
        </a:xfrm>
      </p:grpSpPr>
      <p:cxnSp>
        <p:nvCxnSpPr>
          <p:cNvPr id="309" name="Google Shape;309;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0" name="Google Shape;310;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1" name="Google Shape;311;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Trina’s Triangles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Egyptian Fractions II</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12" name="Google Shape;312;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6" name="Shape 316"/>
        <p:cNvGrpSpPr/>
        <p:nvPr/>
      </p:nvGrpSpPr>
      <p:grpSpPr>
        <a:xfrm>
          <a:off x="0" y="0"/>
          <a:ext cx="0" cy="0"/>
          <a:chOff x="0" y="0"/>
          <a:chExt cx="0" cy="0"/>
        </a:xfrm>
      </p:grpSpPr>
      <p:cxnSp>
        <p:nvCxnSpPr>
          <p:cNvPr id="317" name="Google Shape;317;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8" name="Google Shape;318;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9" name="Google Shape;319;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Trina’s Triangles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Egyptian Fractions II</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20" name="Google Shape;320;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21" name="Google Shape;321;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6" name="Shape 326"/>
        <p:cNvGrpSpPr/>
        <p:nvPr/>
      </p:nvGrpSpPr>
      <p:grpSpPr>
        <a:xfrm>
          <a:off x="0" y="0"/>
          <a:ext cx="0" cy="0"/>
          <a:chOff x="0" y="0"/>
          <a:chExt cx="0" cy="0"/>
        </a:xfrm>
      </p:grpSpPr>
      <p:sp>
        <p:nvSpPr>
          <p:cNvPr id="327" name="Google Shape;327;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28" name="Google Shape;32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9" name="Google Shape;32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0" name="Google Shape;33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31" name="Google Shape;331;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332" name="Google Shape;332;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336" name="Shape 336"/>
        <p:cNvGrpSpPr/>
        <p:nvPr/>
      </p:nvGrpSpPr>
      <p:grpSpPr>
        <a:xfrm>
          <a:off x="0" y="0"/>
          <a:ext cx="0" cy="0"/>
          <a:chOff x="0" y="0"/>
          <a:chExt cx="0" cy="0"/>
        </a:xfrm>
      </p:grpSpPr>
      <p:pic>
        <p:nvPicPr>
          <p:cNvPr id="337" name="Google Shape;337;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338" name="Google Shape;338;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339" name="Google Shape;339;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340" name="Google Shape;340;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341" name="Google Shape;341;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342" name="Google Shape;342;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343" name="Google Shape;343;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344" name="Google Shape;344;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345" name="Google Shape;345;p16"/>
          <p:cNvSpPr txBox="1"/>
          <p:nvPr/>
        </p:nvSpPr>
        <p:spPr>
          <a:xfrm>
            <a:off x="3115050" y="361950"/>
            <a:ext cx="953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346" name="Google Shape;346;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0" name="Shape 350"/>
        <p:cNvGrpSpPr/>
        <p:nvPr/>
      </p:nvGrpSpPr>
      <p:grpSpPr>
        <a:xfrm>
          <a:off x="0" y="0"/>
          <a:ext cx="0" cy="0"/>
          <a:chOff x="0" y="0"/>
          <a:chExt cx="0" cy="0"/>
        </a:xfrm>
      </p:grpSpPr>
      <p:sp>
        <p:nvSpPr>
          <p:cNvPr id="351" name="Google Shape;351;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352" name="Google Shape;352;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53" name="Google Shape;353;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54" name="Google Shape;354;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355" name="Google Shape;355;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56" name="Google Shape;356;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57" name="Google Shape;357;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58" name="Google Shape;358;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60" name="Google Shape;360;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61" name="Google Shape;361;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66" name="Shape 366"/>
        <p:cNvGrpSpPr/>
        <p:nvPr/>
      </p:nvGrpSpPr>
      <p:grpSpPr>
        <a:xfrm>
          <a:off x="0" y="0"/>
          <a:ext cx="0" cy="0"/>
          <a:chOff x="0" y="0"/>
          <a:chExt cx="0" cy="0"/>
        </a:xfrm>
      </p:grpSpPr>
      <p:cxnSp>
        <p:nvCxnSpPr>
          <p:cNvPr id="367" name="Google Shape;367;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68" name="Google Shape;368;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 xml:space="preserve">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69" name="Google Shape;369;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73" name="Shape 373"/>
        <p:cNvGrpSpPr/>
        <p:nvPr/>
      </p:nvGrpSpPr>
      <p:grpSpPr>
        <a:xfrm>
          <a:off x="0" y="0"/>
          <a:ext cx="0" cy="0"/>
          <a:chOff x="0" y="0"/>
          <a:chExt cx="0" cy="0"/>
        </a:xfrm>
      </p:grpSpPr>
      <p:pic>
        <p:nvPicPr>
          <p:cNvPr id="374" name="Google Shape;374;p19"/>
          <p:cNvPicPr preferRelativeResize="0"/>
          <p:nvPr/>
        </p:nvPicPr>
        <p:blipFill rotWithShape="1">
          <a:blip r:embed="rId3">
            <a:alphaModFix/>
          </a:blip>
          <a:srcRect b="0" l="0" r="0" t="0"/>
          <a:stretch/>
        </p:blipFill>
        <p:spPr>
          <a:xfrm>
            <a:off x="1759175" y="1098475"/>
            <a:ext cx="5684250" cy="5020751"/>
          </a:xfrm>
          <a:prstGeom prst="rect">
            <a:avLst/>
          </a:prstGeom>
          <a:noFill/>
          <a:ln>
            <a:noFill/>
          </a:ln>
        </p:spPr>
      </p:pic>
      <p:cxnSp>
        <p:nvCxnSpPr>
          <p:cNvPr id="375" name="Google Shape;37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76" name="Google Shape;37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77" name="Google Shape;377;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78" name="Google Shape;378;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3" name="Shape 383"/>
        <p:cNvGrpSpPr/>
        <p:nvPr/>
      </p:nvGrpSpPr>
      <p:grpSpPr>
        <a:xfrm>
          <a:off x="0" y="0"/>
          <a:ext cx="0" cy="0"/>
          <a:chOff x="0" y="0"/>
          <a:chExt cx="0" cy="0"/>
        </a:xfrm>
      </p:grpSpPr>
      <p:pic>
        <p:nvPicPr>
          <p:cNvPr id="384" name="Google Shape;384;p20"/>
          <p:cNvPicPr preferRelativeResize="0"/>
          <p:nvPr/>
        </p:nvPicPr>
        <p:blipFill rotWithShape="1">
          <a:blip r:embed="rId3">
            <a:alphaModFix/>
          </a:blip>
          <a:srcRect b="0" l="0" r="0" t="0"/>
          <a:stretch/>
        </p:blipFill>
        <p:spPr>
          <a:xfrm>
            <a:off x="1759175" y="1098475"/>
            <a:ext cx="5684250" cy="5020751"/>
          </a:xfrm>
          <a:prstGeom prst="rect">
            <a:avLst/>
          </a:prstGeom>
          <a:noFill/>
          <a:ln>
            <a:noFill/>
          </a:ln>
        </p:spPr>
      </p:pic>
      <p:cxnSp>
        <p:nvCxnSpPr>
          <p:cNvPr id="385" name="Google Shape;38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6" name="Google Shape;38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7" name="Google Shape;387;p20"/>
          <p:cNvSpPr txBox="1"/>
          <p:nvPr/>
        </p:nvSpPr>
        <p:spPr>
          <a:xfrm>
            <a:off x="615900" y="368375"/>
            <a:ext cx="69336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88" name="Google Shape;388;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3" name="Shape 393"/>
        <p:cNvGrpSpPr/>
        <p:nvPr/>
      </p:nvGrpSpPr>
      <p:grpSpPr>
        <a:xfrm>
          <a:off x="0" y="0"/>
          <a:ext cx="0" cy="0"/>
          <a:chOff x="0" y="0"/>
          <a:chExt cx="0" cy="0"/>
        </a:xfrm>
      </p:grpSpPr>
      <p:pic>
        <p:nvPicPr>
          <p:cNvPr id="394" name="Google Shape;394;p21"/>
          <p:cNvPicPr preferRelativeResize="0"/>
          <p:nvPr/>
        </p:nvPicPr>
        <p:blipFill rotWithShape="1">
          <a:blip r:embed="rId3">
            <a:alphaModFix/>
          </a:blip>
          <a:srcRect b="0" l="0" r="0" t="0"/>
          <a:stretch/>
        </p:blipFill>
        <p:spPr>
          <a:xfrm>
            <a:off x="1759175" y="1098475"/>
            <a:ext cx="5684250" cy="5020751"/>
          </a:xfrm>
          <a:prstGeom prst="rect">
            <a:avLst/>
          </a:prstGeom>
          <a:noFill/>
          <a:ln>
            <a:noFill/>
          </a:ln>
        </p:spPr>
      </p:pic>
      <p:cxnSp>
        <p:nvCxnSpPr>
          <p:cNvPr id="395" name="Google Shape;39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6" name="Google Shape;39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7" name="Google Shape;397;p21"/>
          <p:cNvSpPr txBox="1"/>
          <p:nvPr/>
        </p:nvSpPr>
        <p:spPr>
          <a:xfrm>
            <a:off x="615900" y="368375"/>
            <a:ext cx="6902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98" name="Google Shape;398;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21"/>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203.f: Interpret polynomial and rational functions that arise in applications in terms of the context.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03" name="Shape 403"/>
        <p:cNvGrpSpPr/>
        <p:nvPr/>
      </p:nvGrpSpPr>
      <p:grpSpPr>
        <a:xfrm>
          <a:off x="0" y="0"/>
          <a:ext cx="0" cy="0"/>
          <a:chOff x="0" y="0"/>
          <a:chExt cx="0" cy="0"/>
        </a:xfrm>
      </p:grpSpPr>
      <p:sp>
        <p:nvSpPr>
          <p:cNvPr id="404" name="Google Shape;404;p22"/>
          <p:cNvSpPr txBox="1"/>
          <p:nvPr/>
        </p:nvSpPr>
        <p:spPr>
          <a:xfrm>
            <a:off x="3105100" y="690325"/>
            <a:ext cx="42885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05" name="Google Shape;405;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06" name="Google Shape;406;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07" name="Google Shape;407;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09" name="Google Shape;409;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10" name="Google Shape;410;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11" name="Google Shape;411;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5" name="Shape 415"/>
        <p:cNvGrpSpPr/>
        <p:nvPr/>
      </p:nvGrpSpPr>
      <p:grpSpPr>
        <a:xfrm>
          <a:off x="0" y="0"/>
          <a:ext cx="0" cy="0"/>
          <a:chOff x="0" y="0"/>
          <a:chExt cx="0" cy="0"/>
        </a:xfrm>
      </p:grpSpPr>
      <p:sp>
        <p:nvSpPr>
          <p:cNvPr id="416" name="Google Shape;416;p23"/>
          <p:cNvSpPr txBox="1"/>
          <p:nvPr/>
        </p:nvSpPr>
        <p:spPr>
          <a:xfrm>
            <a:off x="3105100" y="690325"/>
            <a:ext cx="43416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17" name="Google Shape;417;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18" name="Google Shape;418;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19" name="Google Shape;419;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0" name="Google Shape;420;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21" name="Google Shape;421;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22" name="Google Shape;422;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23" name="Google Shape;423;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24" name="Google Shape;424;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8" name="Shape 428"/>
        <p:cNvGrpSpPr/>
        <p:nvPr/>
      </p:nvGrpSpPr>
      <p:grpSpPr>
        <a:xfrm>
          <a:off x="0" y="0"/>
          <a:ext cx="0" cy="0"/>
          <a:chOff x="0" y="0"/>
          <a:chExt cx="0" cy="0"/>
        </a:xfrm>
      </p:grpSpPr>
      <p:sp>
        <p:nvSpPr>
          <p:cNvPr id="429" name="Google Shape;429;p24"/>
          <p:cNvSpPr txBox="1"/>
          <p:nvPr/>
        </p:nvSpPr>
        <p:spPr>
          <a:xfrm>
            <a:off x="3105100" y="690325"/>
            <a:ext cx="43149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30" name="Google Shape;430;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31" name="Google Shape;431;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2" name="Google Shape;432;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3" name="Google Shape;433;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4" name="Google Shape;434;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35" name="Google Shape;435;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437" name="Google Shape;437;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8" name="Google Shape;438;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42" name="Shape 442"/>
        <p:cNvGrpSpPr/>
        <p:nvPr/>
      </p:nvGrpSpPr>
      <p:grpSpPr>
        <a:xfrm>
          <a:off x="0" y="0"/>
          <a:ext cx="0" cy="0"/>
          <a:chOff x="0" y="0"/>
          <a:chExt cx="0" cy="0"/>
        </a:xfrm>
      </p:grpSpPr>
      <p:cxnSp>
        <p:nvCxnSpPr>
          <p:cNvPr id="443" name="Google Shape;443;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44" name="Google Shape;444;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445" name="Google Shape;445;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9" name="Shape 449"/>
        <p:cNvGrpSpPr/>
        <p:nvPr/>
      </p:nvGrpSpPr>
      <p:grpSpPr>
        <a:xfrm>
          <a:off x="0" y="0"/>
          <a:ext cx="0" cy="0"/>
          <a:chOff x="0" y="0"/>
          <a:chExt cx="0" cy="0"/>
        </a:xfrm>
      </p:grpSpPr>
      <p:cxnSp>
        <p:nvCxnSpPr>
          <p:cNvPr id="450" name="Google Shape;450;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51" name="Google Shape;451;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52" name="Google Shape;452;p26"/>
          <p:cNvSpPr txBox="1"/>
          <p:nvPr/>
        </p:nvSpPr>
        <p:spPr>
          <a:xfrm>
            <a:off x="664600" y="1027825"/>
            <a:ext cx="7924800" cy="3494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“Any kind of qualifier can be harmful because who we are is not static. Our abilities are constantly changing…I know if I was raised in this day and age, I would have been labeled a struggling reader. But what I know now is I was actually reading like a writer. I was reading slowly and deliberately and deconstructing language, not in the sense of looking up words in the dictionary, but understanding from context. I was constantly being compared to my sister who excelled, and it made me feel insecure. What gets translated is 'you are not as good,' and that gets translated into our whole bodies. That's where the danger lies.” - Jacqueline Woodson</a:t>
            </a:r>
            <a:endParaRPr b="0" i="0" sz="1700" u="none" cap="none" strike="noStrike">
              <a:solidFill>
                <a:schemeClr val="lt1"/>
              </a:solidFill>
              <a:latin typeface="DM Sans"/>
              <a:ea typeface="DM Sans"/>
              <a:cs typeface="DM Sans"/>
              <a:sym typeface="DM Sans"/>
            </a:endParaRPr>
          </a:p>
        </p:txBody>
      </p:sp>
      <p:sp>
        <p:nvSpPr>
          <p:cNvPr id="453" name="Google Shape;453;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57" name="Shape 457"/>
        <p:cNvGrpSpPr/>
        <p:nvPr/>
      </p:nvGrpSpPr>
      <p:grpSpPr>
        <a:xfrm>
          <a:off x="0" y="0"/>
          <a:ext cx="0" cy="0"/>
          <a:chOff x="0" y="0"/>
          <a:chExt cx="0" cy="0"/>
        </a:xfrm>
      </p:grpSpPr>
      <p:sp>
        <p:nvSpPr>
          <p:cNvPr id="458" name="Google Shape;458;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59" name="Google Shape;459;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60" name="Google Shape;460;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61" name="Google Shape;461;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62" name="Google Shape;462;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63" name="Google Shape;463;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67" name="Shape 467"/>
        <p:cNvGrpSpPr/>
        <p:nvPr/>
      </p:nvGrpSpPr>
      <p:grpSpPr>
        <a:xfrm>
          <a:off x="0" y="0"/>
          <a:ext cx="0" cy="0"/>
          <a:chOff x="0" y="0"/>
          <a:chExt cx="0" cy="0"/>
        </a:xfrm>
      </p:grpSpPr>
      <p:cxnSp>
        <p:nvCxnSpPr>
          <p:cNvPr id="468" name="Google Shape;468;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69" name="Google Shape;469;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70" name="Google Shape;470;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71" name="Google Shape;471;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73" name="Google Shape;473;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74" name="Google Shape;474;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75" name="Google Shape;475;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79" name="Shape 479"/>
        <p:cNvGrpSpPr/>
        <p:nvPr/>
      </p:nvGrpSpPr>
      <p:grpSpPr>
        <a:xfrm>
          <a:off x="0" y="0"/>
          <a:ext cx="0" cy="0"/>
          <a:chOff x="0" y="0"/>
          <a:chExt cx="0" cy="0"/>
        </a:xfrm>
      </p:grpSpPr>
      <p:cxnSp>
        <p:nvCxnSpPr>
          <p:cNvPr id="480" name="Google Shape;480;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81" name="Google Shape;481;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82" name="Google Shape;482;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83" name="Google Shape;483;p29"/>
          <p:cNvGraphicFramePr/>
          <p:nvPr/>
        </p:nvGraphicFramePr>
        <p:xfrm>
          <a:off x="1037388" y="1308850"/>
          <a:ext cx="3000000" cy="3000000"/>
        </p:xfrm>
        <a:graphic>
          <a:graphicData uri="http://schemas.openxmlformats.org/drawingml/2006/table">
            <a:tbl>
              <a:tblPr>
                <a:noFill/>
                <a:tableStyleId>{4FBE5DD2-96C1-44BF-A099-49B98BEE6EBC}</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84" name="Google Shape;484;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89" name="Shape 489"/>
        <p:cNvGrpSpPr/>
        <p:nvPr/>
      </p:nvGrpSpPr>
      <p:grpSpPr>
        <a:xfrm>
          <a:off x="0" y="0"/>
          <a:ext cx="0" cy="0"/>
          <a:chOff x="0" y="0"/>
          <a:chExt cx="0" cy="0"/>
        </a:xfrm>
      </p:grpSpPr>
      <p:cxnSp>
        <p:nvCxnSpPr>
          <p:cNvPr id="490" name="Google Shape;490;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91" name="Google Shape;491;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92" name="Google Shape;492;p30"/>
          <p:cNvSpPr txBox="1"/>
          <p:nvPr/>
        </p:nvSpPr>
        <p:spPr>
          <a:xfrm>
            <a:off x="615900" y="997075"/>
            <a:ext cx="8136600" cy="2950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 xml:space="preserve">The criteria for success promote “a culture of revision and redemption that encourages students to attempt challenging work, provides continual opportunities for practice and revision, and supports students in developing the courage and confidence to work continuously to improve in their successive efforts.”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(Darling-Hammond, 2002, p.29)</a:t>
            </a:r>
            <a:endParaRPr b="0" i="0" sz="3200" u="none" cap="none" strike="noStrike">
              <a:solidFill>
                <a:schemeClr val="lt1"/>
              </a:solidFill>
              <a:latin typeface="DM Sans"/>
              <a:ea typeface="DM Sans"/>
              <a:cs typeface="DM Sans"/>
              <a:sym typeface="DM Sans"/>
            </a:endParaRPr>
          </a:p>
        </p:txBody>
      </p:sp>
      <p:sp>
        <p:nvSpPr>
          <p:cNvPr id="493" name="Google Shape;493;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97" name="Shape 497"/>
        <p:cNvGrpSpPr/>
        <p:nvPr/>
      </p:nvGrpSpPr>
      <p:grpSpPr>
        <a:xfrm>
          <a:off x="0" y="0"/>
          <a:ext cx="0" cy="0"/>
          <a:chOff x="0" y="0"/>
          <a:chExt cx="0" cy="0"/>
        </a:xfrm>
      </p:grpSpPr>
      <p:cxnSp>
        <p:nvCxnSpPr>
          <p:cNvPr id="498" name="Google Shape;498;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99" name="Google Shape;499;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500" name="Google Shape;500;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01" name="Google Shape;501;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2" name="Google Shape;502;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03" name="Google Shape;503;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04" name="Google Shape;504;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05" name="Google Shape;505;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06" name="Google Shape;506;p31"/>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203.f: Interpret polynomial and rational functions that arise in applications in terms of the context.</a:t>
            </a:r>
            <a:endParaRPr b="1" i="0" sz="1000" u="none" cap="none" strike="noStrike">
              <a:solidFill>
                <a:schemeClr val="dk1"/>
              </a:solidFill>
              <a:latin typeface="DM Sans"/>
              <a:ea typeface="DM Sans"/>
              <a:cs typeface="DM Sans"/>
              <a:sym typeface="DM Sans"/>
            </a:endParaRPr>
          </a:p>
        </p:txBody>
      </p:sp>
      <p:cxnSp>
        <p:nvCxnSpPr>
          <p:cNvPr id="507" name="Google Shape;507;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08" name="Google Shape;508;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09" name="Google Shape;509;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510" name="Google Shape;510;p31"/>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511" name="Google Shape;511;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15" name="Shape 515"/>
        <p:cNvGrpSpPr/>
        <p:nvPr/>
      </p:nvGrpSpPr>
      <p:grpSpPr>
        <a:xfrm>
          <a:off x="0" y="0"/>
          <a:ext cx="0" cy="0"/>
          <a:chOff x="0" y="0"/>
          <a:chExt cx="0" cy="0"/>
        </a:xfrm>
      </p:grpSpPr>
      <p:cxnSp>
        <p:nvCxnSpPr>
          <p:cNvPr id="516" name="Google Shape;516;g35d650637f2_0_12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17" name="Google Shape;517;g35d650637f2_0_12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18" name="Google Shape;518;g35d650637f2_0_12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19" name="Google Shape;519;g35d650637f2_0_127"/>
          <p:cNvGraphicFramePr/>
          <p:nvPr/>
        </p:nvGraphicFramePr>
        <p:xfrm>
          <a:off x="1329888" y="1246550"/>
          <a:ext cx="3000000" cy="3000000"/>
        </p:xfrm>
        <a:graphic>
          <a:graphicData uri="http://schemas.openxmlformats.org/drawingml/2006/table">
            <a:tbl>
              <a:tblPr>
                <a:noFill/>
                <a:tableStyleId>{4FBE5DD2-96C1-44BF-A099-49B98BEE6EBC}</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20" name="Google Shape;520;g35d650637f2_0_127"/>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21" name="Google Shape;521;g35d650637f2_0_127"/>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22" name="Google Shape;522;g35d650637f2_0_127"/>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23" name="Google Shape;523;g35d650637f2_0_127"/>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24" name="Google Shape;524;g35d650637f2_0_127"/>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25" name="Google Shape;525;g35d650637f2_0_127"/>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g35d650637f2_0_127"/>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g35d650637f2_0_127"/>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28" name="Google Shape;528;g35d650637f2_0_127"/>
          <p:cNvGraphicFramePr/>
          <p:nvPr/>
        </p:nvGraphicFramePr>
        <p:xfrm>
          <a:off x="5926900" y="2474950"/>
          <a:ext cx="3000000" cy="3000000"/>
        </p:xfrm>
        <a:graphic>
          <a:graphicData uri="http://schemas.openxmlformats.org/drawingml/2006/table">
            <a:tbl>
              <a:tblPr>
                <a:noFill/>
                <a:tableStyleId>{C4809505-F44A-464C-AA73-A91F96B8BEBA}</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529" name="Google Shape;529;g35d650637f2_0_127"/>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g35d650637f2_0_127"/>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531" name="Google Shape;531;g35d650637f2_0_127"/>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35" name="Shape 535"/>
        <p:cNvGrpSpPr/>
        <p:nvPr/>
      </p:nvGrpSpPr>
      <p:grpSpPr>
        <a:xfrm>
          <a:off x="0" y="0"/>
          <a:ext cx="0" cy="0"/>
          <a:chOff x="0" y="0"/>
          <a:chExt cx="0" cy="0"/>
        </a:xfrm>
      </p:grpSpPr>
      <p:cxnSp>
        <p:nvCxnSpPr>
          <p:cNvPr id="536" name="Google Shape;536;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37" name="Google Shape;537;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538" name="Google Shape;538;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39" name="Google Shape;539;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540" name="Google Shape;540;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45" name="Shape 545"/>
        <p:cNvGrpSpPr/>
        <p:nvPr/>
      </p:nvGrpSpPr>
      <p:grpSpPr>
        <a:xfrm>
          <a:off x="0" y="0"/>
          <a:ext cx="0" cy="0"/>
          <a:chOff x="0" y="0"/>
          <a:chExt cx="0" cy="0"/>
        </a:xfrm>
      </p:grpSpPr>
      <p:cxnSp>
        <p:nvCxnSpPr>
          <p:cNvPr id="546" name="Google Shape;546;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7" name="Google Shape;547;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48" name="Google Shape;548;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549" name="Google Shape;549;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550" name="Google Shape;550;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55" name="Shape 555"/>
        <p:cNvGrpSpPr/>
        <p:nvPr/>
      </p:nvGrpSpPr>
      <p:grpSpPr>
        <a:xfrm>
          <a:off x="0" y="0"/>
          <a:ext cx="0" cy="0"/>
          <a:chOff x="0" y="0"/>
          <a:chExt cx="0" cy="0"/>
        </a:xfrm>
      </p:grpSpPr>
      <p:cxnSp>
        <p:nvCxnSpPr>
          <p:cNvPr id="556" name="Google Shape;556;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7" name="Google Shape;557;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58" name="Google Shape;558;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59" name="Google Shape;559;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60" name="Google Shape;560;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65" name="Shape 565"/>
        <p:cNvGrpSpPr/>
        <p:nvPr/>
      </p:nvGrpSpPr>
      <p:grpSpPr>
        <a:xfrm>
          <a:off x="0" y="0"/>
          <a:ext cx="0" cy="0"/>
          <a:chOff x="0" y="0"/>
          <a:chExt cx="0" cy="0"/>
        </a:xfrm>
      </p:grpSpPr>
      <p:cxnSp>
        <p:nvCxnSpPr>
          <p:cNvPr id="566" name="Google Shape;566;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67" name="Google Shape;567;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68" name="Google Shape;568;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69" name="Google Shape;569;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70" name="Google Shape;570;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75" name="Shape 575"/>
        <p:cNvGrpSpPr/>
        <p:nvPr/>
      </p:nvGrpSpPr>
      <p:grpSpPr>
        <a:xfrm>
          <a:off x="0" y="0"/>
          <a:ext cx="0" cy="0"/>
          <a:chOff x="0" y="0"/>
          <a:chExt cx="0" cy="0"/>
        </a:xfrm>
      </p:grpSpPr>
      <p:cxnSp>
        <p:nvCxnSpPr>
          <p:cNvPr id="576" name="Google Shape;576;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7" name="Google Shape;577;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78" name="Google Shape;578;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2" name="Shape 582"/>
        <p:cNvGrpSpPr/>
        <p:nvPr/>
      </p:nvGrpSpPr>
      <p:grpSpPr>
        <a:xfrm>
          <a:off x="0" y="0"/>
          <a:ext cx="0" cy="0"/>
          <a:chOff x="0" y="0"/>
          <a:chExt cx="0" cy="0"/>
        </a:xfrm>
      </p:grpSpPr>
      <p:pic>
        <p:nvPicPr>
          <p:cNvPr id="583" name="Google Shape;583;p38"/>
          <p:cNvPicPr preferRelativeResize="0"/>
          <p:nvPr/>
        </p:nvPicPr>
        <p:blipFill rotWithShape="1">
          <a:blip r:embed="rId3">
            <a:alphaModFix/>
          </a:blip>
          <a:srcRect b="0" l="0" r="0" t="0"/>
          <a:stretch/>
        </p:blipFill>
        <p:spPr>
          <a:xfrm>
            <a:off x="1342925" y="914975"/>
            <a:ext cx="5956750" cy="5238200"/>
          </a:xfrm>
          <a:prstGeom prst="rect">
            <a:avLst/>
          </a:prstGeom>
          <a:noFill/>
          <a:ln cap="flat" cmpd="sng" w="19050">
            <a:solidFill>
              <a:schemeClr val="dk2"/>
            </a:solidFill>
            <a:prstDash val="solid"/>
            <a:round/>
            <a:headEnd len="sm" w="sm" type="none"/>
            <a:tailEnd len="sm" w="sm" type="none"/>
          </a:ln>
        </p:spPr>
      </p:pic>
      <p:cxnSp>
        <p:nvCxnSpPr>
          <p:cNvPr id="584" name="Google Shape;584;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85" name="Google Shape;585;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86" name="Google Shape;586;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87" name="Google Shape;587;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2" name="Shape 592"/>
        <p:cNvGrpSpPr/>
        <p:nvPr/>
      </p:nvGrpSpPr>
      <p:grpSpPr>
        <a:xfrm>
          <a:off x="0" y="0"/>
          <a:ext cx="0" cy="0"/>
          <a:chOff x="0" y="0"/>
          <a:chExt cx="0" cy="0"/>
        </a:xfrm>
      </p:grpSpPr>
      <p:pic>
        <p:nvPicPr>
          <p:cNvPr id="593" name="Google Shape;593;p39"/>
          <p:cNvPicPr preferRelativeResize="0"/>
          <p:nvPr/>
        </p:nvPicPr>
        <p:blipFill rotWithShape="1">
          <a:blip r:embed="rId3">
            <a:alphaModFix/>
          </a:blip>
          <a:srcRect b="0" l="0" r="0" t="0"/>
          <a:stretch/>
        </p:blipFill>
        <p:spPr>
          <a:xfrm>
            <a:off x="1342925" y="914975"/>
            <a:ext cx="5956750" cy="5238200"/>
          </a:xfrm>
          <a:prstGeom prst="rect">
            <a:avLst/>
          </a:prstGeom>
          <a:noFill/>
          <a:ln cap="flat" cmpd="sng" w="19050">
            <a:solidFill>
              <a:schemeClr val="dk2"/>
            </a:solidFill>
            <a:prstDash val="solid"/>
            <a:round/>
            <a:headEnd len="sm" w="sm" type="none"/>
            <a:tailEnd len="sm" w="sm" type="none"/>
          </a:ln>
        </p:spPr>
      </p:pic>
      <p:cxnSp>
        <p:nvCxnSpPr>
          <p:cNvPr id="594" name="Google Shape;594;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95" name="Google Shape;595;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6" name="Google Shape;596;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97" name="Google Shape;597;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2" name="Shape 602"/>
        <p:cNvGrpSpPr/>
        <p:nvPr/>
      </p:nvGrpSpPr>
      <p:grpSpPr>
        <a:xfrm>
          <a:off x="0" y="0"/>
          <a:ext cx="0" cy="0"/>
          <a:chOff x="0" y="0"/>
          <a:chExt cx="0" cy="0"/>
        </a:xfrm>
      </p:grpSpPr>
      <p:pic>
        <p:nvPicPr>
          <p:cNvPr id="603" name="Google Shape;603;p40"/>
          <p:cNvPicPr preferRelativeResize="0"/>
          <p:nvPr/>
        </p:nvPicPr>
        <p:blipFill rotWithShape="1">
          <a:blip r:embed="rId3">
            <a:alphaModFix/>
          </a:blip>
          <a:srcRect b="0" l="0" r="0" t="0"/>
          <a:stretch/>
        </p:blipFill>
        <p:spPr>
          <a:xfrm>
            <a:off x="1342925" y="914975"/>
            <a:ext cx="5956750" cy="5238200"/>
          </a:xfrm>
          <a:prstGeom prst="rect">
            <a:avLst/>
          </a:prstGeom>
          <a:noFill/>
          <a:ln cap="flat" cmpd="sng" w="19050">
            <a:solidFill>
              <a:schemeClr val="dk2"/>
            </a:solidFill>
            <a:prstDash val="solid"/>
            <a:round/>
            <a:headEnd len="sm" w="sm" type="none"/>
            <a:tailEnd len="sm" w="sm" type="none"/>
          </a:ln>
        </p:spPr>
      </p:pic>
      <p:cxnSp>
        <p:nvCxnSpPr>
          <p:cNvPr id="604" name="Google Shape;604;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05" name="Google Shape;605;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6" name="Google Shape;606;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607" name="Google Shape;607;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40"/>
          <p:cNvSpPr txBox="1"/>
          <p:nvPr/>
        </p:nvSpPr>
        <p:spPr>
          <a:xfrm>
            <a:off x="6976350" y="2679000"/>
            <a:ext cx="15540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203.a: Interpret the structure of polynomial and rational expressions.</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2" name="Shape 612"/>
        <p:cNvGrpSpPr/>
        <p:nvPr/>
      </p:nvGrpSpPr>
      <p:grpSpPr>
        <a:xfrm>
          <a:off x="0" y="0"/>
          <a:ext cx="0" cy="0"/>
          <a:chOff x="0" y="0"/>
          <a:chExt cx="0" cy="0"/>
        </a:xfrm>
      </p:grpSpPr>
      <p:sp>
        <p:nvSpPr>
          <p:cNvPr id="613" name="Google Shape;613;p41"/>
          <p:cNvSpPr txBox="1"/>
          <p:nvPr/>
        </p:nvSpPr>
        <p:spPr>
          <a:xfrm>
            <a:off x="3105100" y="690325"/>
            <a:ext cx="43215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14" name="Google Shape;614;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15" name="Google Shape;615;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6" name="Google Shape;616;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7" name="Google Shape;617;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8" name="Google Shape;618;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9" name="Google Shape;619;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0" name="Google Shape;620;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4" name="Shape 624"/>
        <p:cNvGrpSpPr/>
        <p:nvPr/>
      </p:nvGrpSpPr>
      <p:grpSpPr>
        <a:xfrm>
          <a:off x="0" y="0"/>
          <a:ext cx="0" cy="0"/>
          <a:chOff x="0" y="0"/>
          <a:chExt cx="0" cy="0"/>
        </a:xfrm>
      </p:grpSpPr>
      <p:sp>
        <p:nvSpPr>
          <p:cNvPr id="625" name="Google Shape;625;p42"/>
          <p:cNvSpPr txBox="1"/>
          <p:nvPr/>
        </p:nvSpPr>
        <p:spPr>
          <a:xfrm>
            <a:off x="3105100" y="690325"/>
            <a:ext cx="42885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26" name="Google Shape;626;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27" name="Google Shape;627;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8" name="Google Shape;628;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9" name="Google Shape;629;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30" name="Google Shape;630;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1" name="Google Shape;631;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2" name="Google Shape;632;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33" name="Google Shape;633;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8" name="Shape 638"/>
        <p:cNvGrpSpPr/>
        <p:nvPr/>
      </p:nvGrpSpPr>
      <p:grpSpPr>
        <a:xfrm>
          <a:off x="0" y="0"/>
          <a:ext cx="0" cy="0"/>
          <a:chOff x="0" y="0"/>
          <a:chExt cx="0" cy="0"/>
        </a:xfrm>
      </p:grpSpPr>
      <p:sp>
        <p:nvSpPr>
          <p:cNvPr id="639" name="Google Shape;639;p43"/>
          <p:cNvSpPr txBox="1"/>
          <p:nvPr/>
        </p:nvSpPr>
        <p:spPr>
          <a:xfrm>
            <a:off x="3105100" y="690325"/>
            <a:ext cx="4308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M203 Polynomial and Rational Expressions,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40" name="Google Shape;640;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41" name="Google Shape;641;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42" name="Google Shape;642;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3" name="Google Shape;643;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44" name="Google Shape;644;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45" name="Google Shape;645;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46" name="Google Shape;646;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47" name="Google Shape;647;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BDFCD7"/>
                </a:solidFill>
                <a:latin typeface="DM Sans"/>
                <a:ea typeface="DM Sans"/>
                <a:cs typeface="DM Sans"/>
                <a:sym typeface="DM Sans"/>
              </a:rPr>
              <a:t xml:space="preserve">Share what </a:t>
            </a:r>
            <a:br>
              <a:rPr b="1" i="0" lang="en-GB" sz="1600" u="none" cap="none" strike="noStrike">
                <a:solidFill>
                  <a:srgbClr val="BDFCD7"/>
                </a:solidFill>
                <a:latin typeface="DM Sans"/>
                <a:ea typeface="DM Sans"/>
                <a:cs typeface="DM Sans"/>
                <a:sym typeface="DM Sans"/>
              </a:rPr>
            </a:br>
            <a:r>
              <a:rPr b="1" i="0" lang="en-GB"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52" name="Shape 652"/>
        <p:cNvGrpSpPr/>
        <p:nvPr/>
      </p:nvGrpSpPr>
      <p:grpSpPr>
        <a:xfrm>
          <a:off x="0" y="0"/>
          <a:ext cx="0" cy="0"/>
          <a:chOff x="0" y="0"/>
          <a:chExt cx="0" cy="0"/>
        </a:xfrm>
      </p:grpSpPr>
      <p:cxnSp>
        <p:nvCxnSpPr>
          <p:cNvPr id="653" name="Google Shape;653;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54" name="Google Shape;654;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55" name="Google Shape;655;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59" name="Shape 659"/>
        <p:cNvGrpSpPr/>
        <p:nvPr/>
      </p:nvGrpSpPr>
      <p:grpSpPr>
        <a:xfrm>
          <a:off x="0" y="0"/>
          <a:ext cx="0" cy="0"/>
          <a:chOff x="0" y="0"/>
          <a:chExt cx="0" cy="0"/>
        </a:xfrm>
      </p:grpSpPr>
      <p:sp>
        <p:nvSpPr>
          <p:cNvPr id="660" name="Google Shape;660;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61" name="Google Shape;661;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62" name="Google Shape;662;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63" name="Google Shape;663;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64" name="Google Shape;664;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65" name="Google Shape;665;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69" name="Shape 669"/>
        <p:cNvGrpSpPr/>
        <p:nvPr/>
      </p:nvGrpSpPr>
      <p:grpSpPr>
        <a:xfrm>
          <a:off x="0" y="0"/>
          <a:ext cx="0" cy="0"/>
          <a:chOff x="0" y="0"/>
          <a:chExt cx="0" cy="0"/>
        </a:xfrm>
      </p:grpSpPr>
      <p:sp>
        <p:nvSpPr>
          <p:cNvPr id="670" name="Google Shape;670;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71" name="Google Shape;671;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72" name="Google Shape;672;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73" name="Google Shape;673;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4" name="Google Shape;674;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75" name="Google Shape;675;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77" name="Google Shape;677;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1" name="Shape 681"/>
        <p:cNvGrpSpPr/>
        <p:nvPr/>
      </p:nvGrpSpPr>
      <p:grpSpPr>
        <a:xfrm>
          <a:off x="0" y="0"/>
          <a:ext cx="0" cy="0"/>
          <a:chOff x="0" y="0"/>
          <a:chExt cx="0" cy="0"/>
        </a:xfrm>
      </p:grpSpPr>
      <p:cxnSp>
        <p:nvCxnSpPr>
          <p:cNvPr id="682" name="Google Shape;682;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83" name="Google Shape;683;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84" name="Google Shape;684;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85" name="Google Shape;685;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86" name="Google Shape;686;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87" name="Google Shape;687;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88" name="Google Shape;688;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89" name="Google Shape;689;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90" name="Google Shape;690;p47"/>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203.a: Interpret the structure of polynomial and rational expressions.</a:t>
            </a:r>
            <a:endParaRPr b="1" i="0" sz="1000" u="none" cap="none" strike="noStrike">
              <a:solidFill>
                <a:schemeClr val="dk1"/>
              </a:solidFill>
              <a:latin typeface="DM Sans"/>
              <a:ea typeface="DM Sans"/>
              <a:cs typeface="DM Sans"/>
              <a:sym typeface="DM Sans"/>
            </a:endParaRPr>
          </a:p>
        </p:txBody>
      </p:sp>
      <p:cxnSp>
        <p:nvCxnSpPr>
          <p:cNvPr id="691" name="Google Shape;691;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92" name="Google Shape;692;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93" name="Google Shape;693;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94" name="Google Shape;694;p47"/>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695" name="Google Shape;695;p47"/>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99" name="Shape 699"/>
        <p:cNvGrpSpPr/>
        <p:nvPr/>
      </p:nvGrpSpPr>
      <p:grpSpPr>
        <a:xfrm>
          <a:off x="0" y="0"/>
          <a:ext cx="0" cy="0"/>
          <a:chOff x="0" y="0"/>
          <a:chExt cx="0" cy="0"/>
        </a:xfrm>
      </p:grpSpPr>
      <p:cxnSp>
        <p:nvCxnSpPr>
          <p:cNvPr id="700" name="Google Shape;700;g35d650637f2_0_22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01" name="Google Shape;701;g35d650637f2_0_22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02" name="Google Shape;702;g35d650637f2_0_22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03" name="Google Shape;703;g35d650637f2_0_221"/>
          <p:cNvGraphicFramePr/>
          <p:nvPr/>
        </p:nvGraphicFramePr>
        <p:xfrm>
          <a:off x="1329888" y="1246550"/>
          <a:ext cx="3000000" cy="3000000"/>
        </p:xfrm>
        <a:graphic>
          <a:graphicData uri="http://schemas.openxmlformats.org/drawingml/2006/table">
            <a:tbl>
              <a:tblPr>
                <a:noFill/>
                <a:tableStyleId>{4FBE5DD2-96C1-44BF-A099-49B98BEE6EBC}</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04" name="Google Shape;704;g35d650637f2_0_22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05" name="Google Shape;705;g35d650637f2_0_22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06" name="Google Shape;706;g35d650637f2_0_22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07" name="Google Shape;707;g35d650637f2_0_22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08" name="Google Shape;708;g35d650637f2_0_22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09" name="Google Shape;709;g35d650637f2_0_22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g35d650637f2_0_22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g35d650637f2_0_22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12" name="Google Shape;712;g35d650637f2_0_221"/>
          <p:cNvGraphicFramePr/>
          <p:nvPr/>
        </p:nvGraphicFramePr>
        <p:xfrm>
          <a:off x="5926900" y="2474950"/>
          <a:ext cx="3000000" cy="3000000"/>
        </p:xfrm>
        <a:graphic>
          <a:graphicData uri="http://schemas.openxmlformats.org/drawingml/2006/table">
            <a:tbl>
              <a:tblPr>
                <a:noFill/>
                <a:tableStyleId>{C4809505-F44A-464C-AA73-A91F96B8BEBA}</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13" name="Google Shape;713;g35d650637f2_0_22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g35d650637f2_0_22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15" name="Google Shape;715;g35d650637f2_0_22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19" name="Shape 719"/>
        <p:cNvGrpSpPr/>
        <p:nvPr/>
      </p:nvGrpSpPr>
      <p:grpSpPr>
        <a:xfrm>
          <a:off x="0" y="0"/>
          <a:ext cx="0" cy="0"/>
          <a:chOff x="0" y="0"/>
          <a:chExt cx="0" cy="0"/>
        </a:xfrm>
      </p:grpSpPr>
      <p:cxnSp>
        <p:nvCxnSpPr>
          <p:cNvPr id="720" name="Google Shape;720;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21" name="Google Shape;721;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722" name="Google Shape;722;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23" name="Google Shape;723;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724" name="Google Shape;724;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5" name="Google Shape;725;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29" name="Shape 729"/>
        <p:cNvGrpSpPr/>
        <p:nvPr/>
      </p:nvGrpSpPr>
      <p:grpSpPr>
        <a:xfrm>
          <a:off x="0" y="0"/>
          <a:ext cx="0" cy="0"/>
          <a:chOff x="0" y="0"/>
          <a:chExt cx="0" cy="0"/>
        </a:xfrm>
      </p:grpSpPr>
      <p:cxnSp>
        <p:nvCxnSpPr>
          <p:cNvPr id="730" name="Google Shape;730;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31" name="Google Shape;731;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732" name="Google Shape;732;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33" name="Google Shape;733;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734" name="Google Shape;734;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39" name="Shape 739"/>
        <p:cNvGrpSpPr/>
        <p:nvPr/>
      </p:nvGrpSpPr>
      <p:grpSpPr>
        <a:xfrm>
          <a:off x="0" y="0"/>
          <a:ext cx="0" cy="0"/>
          <a:chOff x="0" y="0"/>
          <a:chExt cx="0" cy="0"/>
        </a:xfrm>
      </p:grpSpPr>
      <p:cxnSp>
        <p:nvCxnSpPr>
          <p:cNvPr id="740" name="Google Shape;740;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41" name="Google Shape;741;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742" name="Google Shape;742;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43" name="Google Shape;743;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744" name="Google Shape;744;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49" name="Shape 749"/>
        <p:cNvGrpSpPr/>
        <p:nvPr/>
      </p:nvGrpSpPr>
      <p:grpSpPr>
        <a:xfrm>
          <a:off x="0" y="0"/>
          <a:ext cx="0" cy="0"/>
          <a:chOff x="0" y="0"/>
          <a:chExt cx="0" cy="0"/>
        </a:xfrm>
      </p:grpSpPr>
      <p:cxnSp>
        <p:nvCxnSpPr>
          <p:cNvPr id="750" name="Google Shape;750;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51" name="Google Shape;751;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52" name="Google Shape;752;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53" name="Google Shape;753;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54" name="Google Shape;754;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59" name="Shape 759"/>
        <p:cNvGrpSpPr/>
        <p:nvPr/>
      </p:nvGrpSpPr>
      <p:grpSpPr>
        <a:xfrm>
          <a:off x="0" y="0"/>
          <a:ext cx="0" cy="0"/>
          <a:chOff x="0" y="0"/>
          <a:chExt cx="0" cy="0"/>
        </a:xfrm>
      </p:grpSpPr>
      <p:cxnSp>
        <p:nvCxnSpPr>
          <p:cNvPr id="760" name="Google Shape;760;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61" name="Google Shape;761;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62" name="Google Shape;762;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66" name="Shape 766"/>
        <p:cNvGrpSpPr/>
        <p:nvPr/>
      </p:nvGrpSpPr>
      <p:grpSpPr>
        <a:xfrm>
          <a:off x="0" y="0"/>
          <a:ext cx="0" cy="0"/>
          <a:chOff x="0" y="0"/>
          <a:chExt cx="0" cy="0"/>
        </a:xfrm>
      </p:grpSpPr>
      <p:cxnSp>
        <p:nvCxnSpPr>
          <p:cNvPr id="767" name="Google Shape;767;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68" name="Google Shape;768;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69" name="Google Shape;769;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Which learning principle are you most excited about connecting to M203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70" name="Google Shape;770;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