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6"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5143500" cx="9144000"/>
  <p:notesSz cx="6858000" cy="9144000"/>
  <p:embeddedFontLst>
    <p:embeddedFont>
      <p:font typeface="IBM Plex Sans"/>
      <p:regular r:id="rId62"/>
      <p:bold r:id="rId63"/>
      <p:italic r:id="rId64"/>
      <p:boldItalic r:id="rId65"/>
    </p:embeddedFont>
    <p:embeddedFont>
      <p:font typeface="DM Sans Medium"/>
      <p:regular r:id="rId66"/>
      <p:bold r:id="rId67"/>
      <p:italic r:id="rId68"/>
      <p:boldItalic r:id="rId69"/>
    </p:embeddedFont>
    <p:embeddedFont>
      <p:font typeface="Proxima Nova"/>
      <p:regular r:id="rId70"/>
      <p:bold r:id="rId71"/>
      <p:italic r:id="rId72"/>
      <p:boldItalic r:id="rId73"/>
    </p:embeddedFont>
    <p:embeddedFont>
      <p:font typeface="Roboto"/>
      <p:regular r:id="rId74"/>
      <p:bold r:id="rId75"/>
      <p:italic r:id="rId76"/>
      <p:boldItalic r:id="rId77"/>
    </p:embeddedFont>
    <p:embeddedFont>
      <p:font typeface="DM Sans"/>
      <p:regular r:id="rId78"/>
      <p:bold r:id="rId79"/>
      <p:italic r:id="rId80"/>
      <p:boldItalic r:id="rId81"/>
    </p:embeddedFont>
    <p:embeddedFont>
      <p:font typeface="Nanum Myeongjo"/>
      <p:regular r:id="rId82"/>
      <p:bold r:id="rId83"/>
    </p:embeddedFont>
    <p:embeddedFont>
      <p:font typeface="Alfa Slab One"/>
      <p:regular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85" roundtripDataSignature="AMtx7mgNWUY1Bcg6HSOQdeZK7iHyJAZP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7B90BCD-5415-4ED7-9211-E02DAC55AF47}">
  <a:tblStyle styleId="{77B90BCD-5415-4ED7-9211-E02DAC55AF4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9955DA9E-6B98-48AD-BC6E-1842B7379AAD}"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2.xml"/><Relationship Id="rId84" Type="http://schemas.openxmlformats.org/officeDocument/2006/relationships/font" Target="fonts/AlfaSlabOne-regular.fntdata"/><Relationship Id="rId83" Type="http://schemas.openxmlformats.org/officeDocument/2006/relationships/font" Target="fonts/NanumMyeongjo-bold.fntdata"/><Relationship Id="rId42" Type="http://schemas.openxmlformats.org/officeDocument/2006/relationships/slide" Target="slides/slide34.xml"/><Relationship Id="rId41" Type="http://schemas.openxmlformats.org/officeDocument/2006/relationships/slide" Target="slides/slide33.xml"/><Relationship Id="rId85" Type="http://customschemas.google.com/relationships/presentationmetadata" Target="metadata"/><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DMSans-italic.fntdata"/><Relationship Id="rId82" Type="http://schemas.openxmlformats.org/officeDocument/2006/relationships/font" Target="fonts/NanumMyeongjo-regular.fntdata"/><Relationship Id="rId81"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ProximaNova-boldItalic.fntdata"/><Relationship Id="rId72" Type="http://schemas.openxmlformats.org/officeDocument/2006/relationships/font" Target="fonts/ProximaNova-italic.fntdata"/><Relationship Id="rId31" Type="http://schemas.openxmlformats.org/officeDocument/2006/relationships/slide" Target="slides/slide23.xml"/><Relationship Id="rId75" Type="http://schemas.openxmlformats.org/officeDocument/2006/relationships/font" Target="fonts/Roboto-bold.fntdata"/><Relationship Id="rId30" Type="http://schemas.openxmlformats.org/officeDocument/2006/relationships/slide" Target="slides/slide22.xml"/><Relationship Id="rId74" Type="http://schemas.openxmlformats.org/officeDocument/2006/relationships/font" Target="fonts/Roboto-regular.fntdata"/><Relationship Id="rId33" Type="http://schemas.openxmlformats.org/officeDocument/2006/relationships/slide" Target="slides/slide25.xml"/><Relationship Id="rId77" Type="http://schemas.openxmlformats.org/officeDocument/2006/relationships/font" Target="fonts/Roboto-boldItalic.fntdata"/><Relationship Id="rId32" Type="http://schemas.openxmlformats.org/officeDocument/2006/relationships/slide" Target="slides/slide24.xml"/><Relationship Id="rId76" Type="http://schemas.openxmlformats.org/officeDocument/2006/relationships/font" Target="fonts/Roboto-italic.fntdata"/><Relationship Id="rId35" Type="http://schemas.openxmlformats.org/officeDocument/2006/relationships/slide" Target="slides/slide27.xml"/><Relationship Id="rId79" Type="http://schemas.openxmlformats.org/officeDocument/2006/relationships/font" Target="fonts/DMSans-bold.fntdata"/><Relationship Id="rId34" Type="http://schemas.openxmlformats.org/officeDocument/2006/relationships/slide" Target="slides/slide26.xml"/><Relationship Id="rId78" Type="http://schemas.openxmlformats.org/officeDocument/2006/relationships/font" Target="fonts/DMSans-regular.fntdata"/><Relationship Id="rId71" Type="http://schemas.openxmlformats.org/officeDocument/2006/relationships/font" Target="fonts/ProximaNova-bold.fntdata"/><Relationship Id="rId70" Type="http://schemas.openxmlformats.org/officeDocument/2006/relationships/font" Target="fonts/ProximaNova-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IBMPlexSans-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4.xml"/><Relationship Id="rId66" Type="http://schemas.openxmlformats.org/officeDocument/2006/relationships/font" Target="fonts/DMSansMedium-regular.fntdata"/><Relationship Id="rId21" Type="http://schemas.openxmlformats.org/officeDocument/2006/relationships/slide" Target="slides/slide13.xml"/><Relationship Id="rId65" Type="http://schemas.openxmlformats.org/officeDocument/2006/relationships/font" Target="fonts/IBMPlexSans-boldItalic.fntdata"/><Relationship Id="rId24" Type="http://schemas.openxmlformats.org/officeDocument/2006/relationships/slide" Target="slides/slide16.xml"/><Relationship Id="rId68" Type="http://schemas.openxmlformats.org/officeDocument/2006/relationships/font" Target="fonts/DMSansMedium-italic.fntdata"/><Relationship Id="rId23" Type="http://schemas.openxmlformats.org/officeDocument/2006/relationships/slide" Target="slides/slide15.xml"/><Relationship Id="rId67" Type="http://schemas.openxmlformats.org/officeDocument/2006/relationships/font" Target="fonts/DMSansMedium-bold.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MSansMedium-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b-iOgpejpq0yK0DR0nLex9Z6AxhH0NuikHoE0wPTMI/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andom.org/" TargetMode="Externa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Fb-iOgpejpq0yK0DR0nLex9Z6AxhH0NuikHoE0wPTMI/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b50b6e256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4b50b6e256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chemeClr val="dk1"/>
                </a:solidFill>
              </a:rPr>
              <a:t>Session time frame: 1.5</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Have each educator answer these questions in order to introduce themselves.</a:t>
            </a:r>
            <a:endParaRPr b="1">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overview of session goals and agenda.</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Remind participants as well that they are encouraged to:</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Be present as much as possible.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Have a place to write and do math.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Share your thinking.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Respond to others.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Maintain an asset orientation.</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25 minutes.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to consider this question and invite folks to share with a partner and the whole group. </a:t>
            </a:r>
            <a:endParaRPr i="1">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consider the questions on this slide.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 name="Google Shape;2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Link to Handout: (insert link here)</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 name="Google Shape;27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read and consider: </a:t>
            </a:r>
            <a:r>
              <a:rPr i="1" lang="en">
                <a:solidFill>
                  <a:schemeClr val="dk1"/>
                </a:solidFill>
              </a:rPr>
              <a:t>what in our list of Content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Link to Handout: (insert link here)</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 6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i="1" lang="en">
                <a:solidFill>
                  <a:schemeClr val="dk1"/>
                </a:solidFill>
              </a:rPr>
              <a:t xml:space="preserve">“Problem solving puts the world in service of the math, </a:t>
            </a:r>
            <a:r>
              <a:rPr b="1" i="1" lang="en">
                <a:solidFill>
                  <a:schemeClr val="dk1"/>
                </a:solidFill>
              </a:rPr>
              <a:t>modeling</a:t>
            </a:r>
            <a:r>
              <a:rPr i="1" lang="en">
                <a:solidFill>
                  <a:schemeClr val="dk1"/>
                </a:solidFill>
              </a:rPr>
              <a:t xml:space="preserve"> puts math in the service of the world”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pages 7-8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4" name="Google Shape;31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4" name="Google Shape;33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this quote with group as a way to give insight into the </a:t>
            </a:r>
            <a:r>
              <a:rPr i="1" lang="en">
                <a:solidFill>
                  <a:schemeClr val="dk1"/>
                </a:solidFill>
              </a:rPr>
              <a:t>why</a:t>
            </a:r>
            <a:r>
              <a:rPr lang="en">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
                <a:solidFill>
                  <a:schemeClr val="dk1"/>
                </a:solidFill>
              </a:rPr>
              <a:t>Source: https://justequations.org/resource/branching-out-designing-high-school-math-pathways-for-equity</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1" name="Google Shape;34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Invite participants to consider </a:t>
            </a:r>
            <a:r>
              <a:rPr i="1" lang="en">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inviting 1-2 voices to share thoughts with the group before transitioning to the next section.</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4" name="Google Shape;36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Please see pages 9-10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113.e: Understand independence and conditional probability and use them for modeling.</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2" name="Google Shape;42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Ask the group to reflect on (a) the types of labels they have heard used in math contexts; (b) the potential impact of these labels. </a:t>
            </a:r>
            <a:endParaRPr i="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i="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From: NCTM position paper (November 2023): </a:t>
            </a:r>
            <a:r>
              <a:rPr lang="en" u="sng">
                <a:solidFill>
                  <a:schemeClr val="hlink"/>
                </a:solidFill>
                <a:hlinkClick r:id="rId2"/>
              </a:rPr>
              <a:t>https://www.nctm.org/Standards-and-Positions/Position-Statements/Ability-Labels_-Disrupting-%E2%80%9CHigh,%E2%80%9D-%E2%80%9CMedium,%E2%80%9D-and-%E2%80%9CLow%E2%80%9D-in-Mathematics-Education/</a:t>
            </a:r>
            <a:r>
              <a:rPr lang="en">
                <a:solidFill>
                  <a:schemeClr val="dk1"/>
                </a:solidFill>
              </a:rPr>
              <a:t xml:space="preserve">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i="1">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
                <a:solidFill>
                  <a:schemeClr val="dk1"/>
                </a:solidFill>
              </a:rPr>
              <a:t xml:space="preserve">Read the quote and ask participants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Please see page 12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__</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113.e: Understand independence and conditional probability and use them for modeling.</a:t>
            </a:r>
            <a:endParaRPr b="1">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5" name="Google Shape;475;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This is on page 20 of the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the quote. Ask participants to reflect on how the criteria and the ideas in the quote require rethinking something in their current practice.</a:t>
            </a:r>
            <a:endParaRPr b="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4" name="Google Shape;49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113.e</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4b50b6e25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g34b50b6e256_0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2" name="Google Shape;572;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9" name="Google Shape;57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Link to Handout: (insert link here)</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pages 15-16 in your handout.</a:t>
            </a:r>
            <a:endParaRPr>
              <a:solidFill>
                <a:schemeClr val="dk1"/>
              </a:solidFill>
            </a:endParaRPr>
          </a:p>
          <a:p>
            <a:pPr indent="0" lvl="0" marL="457200" rtl="0" algn="l">
              <a:lnSpc>
                <a:spcPct val="100000"/>
              </a:lnSpc>
              <a:spcBef>
                <a:spcPts val="0"/>
              </a:spcBef>
              <a:spcAft>
                <a:spcPts val="0"/>
              </a:spcAft>
              <a:buSzPts val="1100"/>
              <a:buNone/>
            </a:pPr>
            <a:r>
              <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 xml:space="preserve">Link to tool if needed: </a:t>
            </a:r>
            <a:r>
              <a:rPr lang="en" u="sng">
                <a:solidFill>
                  <a:schemeClr val="hlink"/>
                </a:solidFill>
                <a:hlinkClick r:id="rId2"/>
              </a:rPr>
              <a:t>https://www.random.org/</a:t>
            </a:r>
            <a:r>
              <a:rPr lang="en">
                <a:solidFill>
                  <a:schemeClr val="dk1"/>
                </a:solidFill>
              </a:rPr>
              <a:t xml:space="preserve"> </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9" name="Google Shape;58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r>
              <a:rPr lang="en">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9" name="Google Shape;59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A good CPE to focus on for this task is </a:t>
            </a:r>
            <a:r>
              <a:rPr b="1" lang="en">
                <a:solidFill>
                  <a:schemeClr val="dk1"/>
                </a:solidFill>
              </a:rPr>
              <a:t xml:space="preserve">113.b: Understand and evaluate random processes underlying statistical experiments.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11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5" name="Google Shape;635;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9" name="Google Shape;64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6" name="Google Shape;656;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Give participants time to study student work.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Share in chat: </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Please see page 17 in your handout.</a:t>
            </a:r>
            <a:endParaRPr>
              <a:solidFill>
                <a:schemeClr val="dk1"/>
              </a:solidFill>
            </a:endParaRPr>
          </a:p>
          <a:p>
            <a:pPr indent="0" lvl="0" marL="457200" rtl="0" algn="l">
              <a:lnSpc>
                <a:spcPct val="100000"/>
              </a:lnSpc>
              <a:spcBef>
                <a:spcPts val="0"/>
              </a:spcBef>
              <a:spcAft>
                <a:spcPts val="0"/>
              </a:spcAft>
              <a:buSzPts val="1100"/>
              <a:buNone/>
            </a:pPr>
            <a:r>
              <a:rPr lang="en">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b="1">
              <a:solidFill>
                <a:schemeClr val="dk1"/>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7" name="Google Shape;667;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Look for trends in responses, especially as connected to </a:t>
            </a:r>
            <a:r>
              <a:rPr b="1" lang="en">
                <a:solidFill>
                  <a:schemeClr val="dk1"/>
                </a:solidFill>
              </a:rPr>
              <a:t>CPE 113.b: Understand and evaluate random processes underlying statistical experiments.</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0" name="Google Shape;680;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Remind participants of the criteria of success.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set up what folks will do- next slide illustrate space to capture thinking.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Determine where that </a:t>
            </a:r>
            <a:r>
              <a:rPr b="1" lang="en" u="sng">
                <a:solidFill>
                  <a:schemeClr val="dk1"/>
                </a:solidFill>
              </a:rPr>
              <a:t>work</a:t>
            </a:r>
            <a:r>
              <a:rPr lang="en">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And add a post it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We will focus our lens on the CPE displayed on the slide: 113.b</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g34b50b6e256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8" name="Google Shape;698;g34b50b6e256_0_2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Facilitator will need to make a copy of the </a:t>
            </a:r>
            <a:r>
              <a:rPr lang="en" u="sng">
                <a:solidFill>
                  <a:schemeClr val="hlink"/>
                </a:solidFill>
                <a:hlinkClick r:id="rId2"/>
              </a:rPr>
              <a:t>editable Google Slide Deck</a:t>
            </a:r>
            <a:r>
              <a:rPr lang="en">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If they find the student </a:t>
            </a:r>
            <a:r>
              <a:rPr b="1" lang="en" u="sng">
                <a:solidFill>
                  <a:schemeClr val="dk1"/>
                </a:solidFill>
              </a:rPr>
              <a:t>work</a:t>
            </a:r>
            <a:r>
              <a:rPr b="1" lang="en">
                <a:solidFill>
                  <a:schemeClr val="dk1"/>
                </a:solidFill>
              </a:rPr>
              <a:t xml:space="preserve"> </a:t>
            </a:r>
            <a:r>
              <a:rPr lang="en">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8" name="Google Shape;71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9" name="Google Shape;729;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7" name="Shape 737"/>
        <p:cNvGrpSpPr/>
        <p:nvPr/>
      </p:nvGrpSpPr>
      <p:grpSpPr>
        <a:xfrm>
          <a:off x="0" y="0"/>
          <a:ext cx="0" cy="0"/>
          <a:chOff x="0" y="0"/>
          <a:chExt cx="0" cy="0"/>
        </a:xfrm>
      </p:grpSpPr>
      <p:sp>
        <p:nvSpPr>
          <p:cNvPr id="738" name="Google Shape;738;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9" name="Google Shape;73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9" name="Google Shape;749;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9" name="Google Shape;759;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p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6" name="Google Shape;76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g34b50b6e256_0_7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g34b50b6e256_0_7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g34b50b6e256_0_76"/>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g34b50b6e256_0_76"/>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g34b50b6e256_0_76"/>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g34b50b6e256_0_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g34b50b6e256_0_81"/>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g34b50b6e256_0_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g34b50b6e256_0_8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g34b50b6e256_0_8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g34b50b6e256_0_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34b50b6e256_0_8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g34b50b6e256_0_88"/>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g34b50b6e256_0_88"/>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g34b50b6e256_0_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g34b50b6e256_0_9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g34b50b6e256_0_9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g34b50b6e256_0_96"/>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g34b50b6e256_0_96"/>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g34b50b6e256_0_9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g34b50b6e256_0_100"/>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g34b50b6e256_0_10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g34b50b6e256_0_103"/>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g34b50b6e256_0_103"/>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g34b50b6e256_0_103"/>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g34b50b6e256_0_103"/>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g34b50b6e256_0_103"/>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g34b50b6e256_0_10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g34b50b6e256_0_110"/>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g34b50b6e256_0_1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g34b50b6e256_0_113"/>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g34b50b6e256_0_113"/>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g34b50b6e256_0_1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g34b50b6e256_0_1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g34b50b6e256_0_119"/>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g34b50b6e256_0_119"/>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g34b50b6e256_0_119"/>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g34b50b6e256_0_119"/>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cxnSp>
        <p:nvCxnSpPr>
          <p:cNvPr id="68" name="Google Shape;68;p67"/>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69" name="Google Shape;69;p67"/>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70" name="Google Shape;70;p67"/>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71" name="Google Shape;71;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72" name="Shape 72"/>
        <p:cNvGrpSpPr/>
        <p:nvPr/>
      </p:nvGrpSpPr>
      <p:grpSpPr>
        <a:xfrm>
          <a:off x="0" y="0"/>
          <a:ext cx="0" cy="0"/>
          <a:chOff x="0" y="0"/>
          <a:chExt cx="0" cy="0"/>
        </a:xfrm>
      </p:grpSpPr>
      <p:sp>
        <p:nvSpPr>
          <p:cNvPr id="73" name="Google Shape;73;p68"/>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74" name="Google Shape;74;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75" name="Shape 75"/>
        <p:cNvGrpSpPr/>
        <p:nvPr/>
      </p:nvGrpSpPr>
      <p:grpSpPr>
        <a:xfrm>
          <a:off x="0" y="0"/>
          <a:ext cx="0" cy="0"/>
          <a:chOff x="0" y="0"/>
          <a:chExt cx="0" cy="0"/>
        </a:xfrm>
      </p:grpSpPr>
      <p:sp>
        <p:nvSpPr>
          <p:cNvPr id="76" name="Google Shape;76;p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77" name="Google Shape;77;p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 name="Shape 79"/>
        <p:cNvGrpSpPr/>
        <p:nvPr/>
      </p:nvGrpSpPr>
      <p:grpSpPr>
        <a:xfrm>
          <a:off x="0" y="0"/>
          <a:ext cx="0" cy="0"/>
          <a:chOff x="0" y="0"/>
          <a:chExt cx="0" cy="0"/>
        </a:xfrm>
      </p:grpSpPr>
      <p:sp>
        <p:nvSpPr>
          <p:cNvPr id="80" name="Google Shape;80;p7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1" name="Google Shape;81;p7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2" name="Google Shape;82;p7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83" name="Google Shape;83;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4" name="Shape 84"/>
        <p:cNvGrpSpPr/>
        <p:nvPr/>
      </p:nvGrpSpPr>
      <p:grpSpPr>
        <a:xfrm>
          <a:off x="0" y="0"/>
          <a:ext cx="0" cy="0"/>
          <a:chOff x="0" y="0"/>
          <a:chExt cx="0" cy="0"/>
        </a:xfrm>
      </p:grpSpPr>
      <p:sp>
        <p:nvSpPr>
          <p:cNvPr id="85" name="Google Shape;85;p7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86" name="Google Shape;86;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7" name="Shape 87"/>
        <p:cNvGrpSpPr/>
        <p:nvPr/>
      </p:nvGrpSpPr>
      <p:grpSpPr>
        <a:xfrm>
          <a:off x="0" y="0"/>
          <a:ext cx="0" cy="0"/>
          <a:chOff x="0" y="0"/>
          <a:chExt cx="0" cy="0"/>
        </a:xfrm>
      </p:grpSpPr>
      <p:sp>
        <p:nvSpPr>
          <p:cNvPr id="88" name="Google Shape;88;p72"/>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9" name="Google Shape;89;p72"/>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91" name="Shape 91"/>
        <p:cNvGrpSpPr/>
        <p:nvPr/>
      </p:nvGrpSpPr>
      <p:grpSpPr>
        <a:xfrm>
          <a:off x="0" y="0"/>
          <a:ext cx="0" cy="0"/>
          <a:chOff x="0" y="0"/>
          <a:chExt cx="0" cy="0"/>
        </a:xfrm>
      </p:grpSpPr>
      <p:sp>
        <p:nvSpPr>
          <p:cNvPr id="92" name="Google Shape;92;p73"/>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3" name="Google Shape;93;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4" name="Shape 94"/>
        <p:cNvGrpSpPr/>
        <p:nvPr/>
      </p:nvGrpSpPr>
      <p:grpSpPr>
        <a:xfrm>
          <a:off x="0" y="0"/>
          <a:ext cx="0" cy="0"/>
          <a:chOff x="0" y="0"/>
          <a:chExt cx="0" cy="0"/>
        </a:xfrm>
      </p:grpSpPr>
      <p:sp>
        <p:nvSpPr>
          <p:cNvPr id="95" name="Google Shape;95;p74"/>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96" name="Google Shape;96;p74"/>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97" name="Google Shape;97;p74"/>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98" name="Google Shape;98;p74"/>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99" name="Google Shape;99;p7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00" name="Google Shape;100;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1" name="Shape 101"/>
        <p:cNvGrpSpPr/>
        <p:nvPr/>
      </p:nvGrpSpPr>
      <p:grpSpPr>
        <a:xfrm>
          <a:off x="0" y="0"/>
          <a:ext cx="0" cy="0"/>
          <a:chOff x="0" y="0"/>
          <a:chExt cx="0" cy="0"/>
        </a:xfrm>
      </p:grpSpPr>
      <p:sp>
        <p:nvSpPr>
          <p:cNvPr id="102" name="Google Shape;102;p75"/>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103" name="Google Shape;103;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4" name="Shape 104"/>
        <p:cNvGrpSpPr/>
        <p:nvPr/>
      </p:nvGrpSpPr>
      <p:grpSpPr>
        <a:xfrm>
          <a:off x="0" y="0"/>
          <a:ext cx="0" cy="0"/>
          <a:chOff x="0" y="0"/>
          <a:chExt cx="0" cy="0"/>
        </a:xfrm>
      </p:grpSpPr>
      <p:sp>
        <p:nvSpPr>
          <p:cNvPr id="105" name="Google Shape;105;p76"/>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106" name="Google Shape;106;p76"/>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07" name="Google Shape;107;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110" name="Shape 110"/>
        <p:cNvGrpSpPr/>
        <p:nvPr/>
      </p:nvGrpSpPr>
      <p:grpSpPr>
        <a:xfrm>
          <a:off x="0" y="0"/>
          <a:ext cx="0" cy="0"/>
          <a:chOff x="0" y="0"/>
          <a:chExt cx="0" cy="0"/>
        </a:xfrm>
      </p:grpSpPr>
      <p:sp>
        <p:nvSpPr>
          <p:cNvPr id="111" name="Google Shape;111;p78"/>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112" name="Google Shape;112;p78"/>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113" name="Google Shape;113;p78"/>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114" name="Google Shape;114;p78"/>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19" name="Shape 119"/>
        <p:cNvGrpSpPr/>
        <p:nvPr/>
      </p:nvGrpSpPr>
      <p:grpSpPr>
        <a:xfrm>
          <a:off x="0" y="0"/>
          <a:ext cx="0" cy="0"/>
          <a:chOff x="0" y="0"/>
          <a:chExt cx="0" cy="0"/>
        </a:xfrm>
      </p:grpSpPr>
      <p:cxnSp>
        <p:nvCxnSpPr>
          <p:cNvPr id="120" name="Google Shape;120;p65"/>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1" name="Google Shape;121;p65"/>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24" name="Google Shape;124;p6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5" name="Google Shape;125;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26" name="Shape 126"/>
        <p:cNvGrpSpPr/>
        <p:nvPr/>
      </p:nvGrpSpPr>
      <p:grpSpPr>
        <a:xfrm>
          <a:off x="0" y="0"/>
          <a:ext cx="0" cy="0"/>
          <a:chOff x="0" y="0"/>
          <a:chExt cx="0" cy="0"/>
        </a:xfrm>
      </p:grpSpPr>
      <p:cxnSp>
        <p:nvCxnSpPr>
          <p:cNvPr id="127" name="Google Shape;127;p66"/>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28" name="Google Shape;128;p66"/>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9" name="Google Shape;129;p66"/>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30" name="Google Shape;130;p66"/>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31" name="Google Shape;131;p66"/>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2" name="Shape 132"/>
        <p:cNvGrpSpPr/>
        <p:nvPr/>
      </p:nvGrpSpPr>
      <p:grpSpPr>
        <a:xfrm>
          <a:off x="0" y="0"/>
          <a:ext cx="0" cy="0"/>
          <a:chOff x="0" y="0"/>
          <a:chExt cx="0" cy="0"/>
        </a:xfrm>
      </p:grpSpPr>
      <p:sp>
        <p:nvSpPr>
          <p:cNvPr id="133" name="Google Shape;133;p7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4" name="Google Shape;134;p7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5" name="Google Shape;135;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36" name="Shape 136"/>
        <p:cNvGrpSpPr/>
        <p:nvPr/>
      </p:nvGrpSpPr>
      <p:grpSpPr>
        <a:xfrm>
          <a:off x="0" y="0"/>
          <a:ext cx="0" cy="0"/>
          <a:chOff x="0" y="0"/>
          <a:chExt cx="0" cy="0"/>
        </a:xfrm>
      </p:grpSpPr>
      <p:cxnSp>
        <p:nvCxnSpPr>
          <p:cNvPr id="137" name="Google Shape;137;p63"/>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8" name="Google Shape;138;p63"/>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39" name="Google Shape;139;p63"/>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0" name="Google Shape;140;p63"/>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41" name="Google Shape;141;p63"/>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2" name="Shape 142"/>
        <p:cNvGrpSpPr/>
        <p:nvPr/>
      </p:nvGrpSpPr>
      <p:grpSpPr>
        <a:xfrm>
          <a:off x="0" y="0"/>
          <a:ext cx="0" cy="0"/>
          <a:chOff x="0" y="0"/>
          <a:chExt cx="0" cy="0"/>
        </a:xfrm>
      </p:grpSpPr>
      <p:sp>
        <p:nvSpPr>
          <p:cNvPr id="143" name="Google Shape;143;p8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44" name="Google Shape;144;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45" name="Shape 145"/>
        <p:cNvGrpSpPr/>
        <p:nvPr/>
      </p:nvGrpSpPr>
      <p:grpSpPr>
        <a:xfrm>
          <a:off x="0" y="0"/>
          <a:ext cx="0" cy="0"/>
          <a:chOff x="0" y="0"/>
          <a:chExt cx="0" cy="0"/>
        </a:xfrm>
      </p:grpSpPr>
      <p:sp>
        <p:nvSpPr>
          <p:cNvPr id="146" name="Google Shape;146;p8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7" name="Google Shape;147;p8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8" name="Google Shape;148;p8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9" name="Google Shape;149;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0" name="Shape 150"/>
        <p:cNvGrpSpPr/>
        <p:nvPr/>
      </p:nvGrpSpPr>
      <p:grpSpPr>
        <a:xfrm>
          <a:off x="0" y="0"/>
          <a:ext cx="0" cy="0"/>
          <a:chOff x="0" y="0"/>
          <a:chExt cx="0" cy="0"/>
        </a:xfrm>
      </p:grpSpPr>
      <p:sp>
        <p:nvSpPr>
          <p:cNvPr id="151" name="Google Shape;151;p8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2" name="Google Shape;152;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3" name="Shape 153"/>
        <p:cNvGrpSpPr/>
        <p:nvPr/>
      </p:nvGrpSpPr>
      <p:grpSpPr>
        <a:xfrm>
          <a:off x="0" y="0"/>
          <a:ext cx="0" cy="0"/>
          <a:chOff x="0" y="0"/>
          <a:chExt cx="0" cy="0"/>
        </a:xfrm>
      </p:grpSpPr>
      <p:sp>
        <p:nvSpPr>
          <p:cNvPr id="154" name="Google Shape;154;p8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55" name="Google Shape;155;p8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6" name="Google Shape;156;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7" name="Shape 157"/>
        <p:cNvGrpSpPr/>
        <p:nvPr/>
      </p:nvGrpSpPr>
      <p:grpSpPr>
        <a:xfrm>
          <a:off x="0" y="0"/>
          <a:ext cx="0" cy="0"/>
          <a:chOff x="0" y="0"/>
          <a:chExt cx="0" cy="0"/>
        </a:xfrm>
      </p:grpSpPr>
      <p:sp>
        <p:nvSpPr>
          <p:cNvPr id="158" name="Google Shape;158;p8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9" name="Google Shape;159;p8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60" name="Shape 160"/>
        <p:cNvGrpSpPr/>
        <p:nvPr/>
      </p:nvGrpSpPr>
      <p:grpSpPr>
        <a:xfrm>
          <a:off x="0" y="0"/>
          <a:ext cx="0" cy="0"/>
          <a:chOff x="0" y="0"/>
          <a:chExt cx="0" cy="0"/>
        </a:xfrm>
      </p:grpSpPr>
      <p:sp>
        <p:nvSpPr>
          <p:cNvPr id="161" name="Google Shape;161;p8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8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63" name="Google Shape;163;p8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4" name="Google Shape;164;p8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5" name="Google Shape;165;p8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 name="Shape 166"/>
        <p:cNvGrpSpPr/>
        <p:nvPr/>
      </p:nvGrpSpPr>
      <p:grpSpPr>
        <a:xfrm>
          <a:off x="0" y="0"/>
          <a:ext cx="0" cy="0"/>
          <a:chOff x="0" y="0"/>
          <a:chExt cx="0" cy="0"/>
        </a:xfrm>
      </p:grpSpPr>
      <p:sp>
        <p:nvSpPr>
          <p:cNvPr id="167" name="Google Shape;167;p8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68" name="Google Shape;168;p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9" name="Shape 169"/>
        <p:cNvGrpSpPr/>
        <p:nvPr/>
      </p:nvGrpSpPr>
      <p:grpSpPr>
        <a:xfrm>
          <a:off x="0" y="0"/>
          <a:ext cx="0" cy="0"/>
          <a:chOff x="0" y="0"/>
          <a:chExt cx="0" cy="0"/>
        </a:xfrm>
      </p:grpSpPr>
      <p:sp>
        <p:nvSpPr>
          <p:cNvPr id="170" name="Google Shape;170;p8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71" name="Google Shape;171;p8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72" name="Google Shape;172;p8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3" name="Shape 173"/>
        <p:cNvGrpSpPr/>
        <p:nvPr/>
      </p:nvGrpSpPr>
      <p:grpSpPr>
        <a:xfrm>
          <a:off x="0" y="0"/>
          <a:ext cx="0" cy="0"/>
          <a:chOff x="0" y="0"/>
          <a:chExt cx="0" cy="0"/>
        </a:xfrm>
      </p:grpSpPr>
      <p:sp>
        <p:nvSpPr>
          <p:cNvPr id="174" name="Google Shape;174;p8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75" name="Shape 175"/>
        <p:cNvGrpSpPr/>
        <p:nvPr/>
      </p:nvGrpSpPr>
      <p:grpSpPr>
        <a:xfrm>
          <a:off x="0" y="0"/>
          <a:ext cx="0" cy="0"/>
          <a:chOff x="0" y="0"/>
          <a:chExt cx="0" cy="0"/>
        </a:xfrm>
      </p:grpSpPr>
      <p:sp>
        <p:nvSpPr>
          <p:cNvPr id="176" name="Google Shape;176;p89"/>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77" name="Google Shape;177;p89"/>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78" name="Google Shape;178;p89"/>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79" name="Google Shape;179;p89"/>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180" name="Google Shape;180;p89"/>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81" name="Google Shape;181;p89"/>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82" name="Google Shape;182;p89"/>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83" name="Shape 183"/>
        <p:cNvGrpSpPr/>
        <p:nvPr/>
      </p:nvGrpSpPr>
      <p:grpSpPr>
        <a:xfrm>
          <a:off x="0" y="0"/>
          <a:ext cx="0" cy="0"/>
          <a:chOff x="0" y="0"/>
          <a:chExt cx="0" cy="0"/>
        </a:xfrm>
      </p:grpSpPr>
      <p:sp>
        <p:nvSpPr>
          <p:cNvPr id="184" name="Google Shape;184;p9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85" name="Google Shape;185;p9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86" name="Google Shape;186;p9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1.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37.xml"/><Relationship Id="rId10" Type="http://schemas.openxmlformats.org/officeDocument/2006/relationships/slideLayout" Target="../slideLayouts/slideLayout36.xml"/><Relationship Id="rId13" Type="http://schemas.openxmlformats.org/officeDocument/2006/relationships/slideLayout" Target="../slideLayouts/slideLayout39.xml"/><Relationship Id="rId12" Type="http://schemas.openxmlformats.org/officeDocument/2006/relationships/slideLayout" Target="../slideLayouts/slideLayout38.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5" Type="http://schemas.openxmlformats.org/officeDocument/2006/relationships/slideLayout" Target="../slideLayouts/slideLayout41.xml"/><Relationship Id="rId14" Type="http://schemas.openxmlformats.org/officeDocument/2006/relationships/slideLayout" Target="../slideLayouts/slideLayout40.xml"/><Relationship Id="rId17" Type="http://schemas.openxmlformats.org/officeDocument/2006/relationships/theme" Target="../theme/theme4.xml"/><Relationship Id="rId16" Type="http://schemas.openxmlformats.org/officeDocument/2006/relationships/slideLayout" Target="../slideLayouts/slideLayout42.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g34b50b6e256_0_6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g34b50b6e256_0_6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g34b50b6e256_0_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60" name="Shape 60"/>
        <p:cNvGrpSpPr/>
        <p:nvPr/>
      </p:nvGrpSpPr>
      <p:grpSpPr>
        <a:xfrm>
          <a:off x="0" y="0"/>
          <a:ext cx="0" cy="0"/>
          <a:chOff x="0" y="0"/>
          <a:chExt cx="0" cy="0"/>
        </a:xfrm>
      </p:grpSpPr>
      <p:sp>
        <p:nvSpPr>
          <p:cNvPr id="61" name="Google Shape;61;p5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62" name="Google Shape;62;p5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63" name="Google Shape;63;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15" name="Shape 115"/>
        <p:cNvGrpSpPr/>
        <p:nvPr/>
      </p:nvGrpSpPr>
      <p:grpSpPr>
        <a:xfrm>
          <a:off x="0" y="0"/>
          <a:ext cx="0" cy="0"/>
          <a:chOff x="0" y="0"/>
          <a:chExt cx="0" cy="0"/>
        </a:xfrm>
      </p:grpSpPr>
      <p:sp>
        <p:nvSpPr>
          <p:cNvPr id="116" name="Google Shape;116;p6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7" name="Google Shape;117;p6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18" name="Google Shape;118;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Fb-iOgpejpq0yK0DR0nLex9Z6AxhH0NuikHoE0wPTMI/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5.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 Id="rId3" Type="http://schemas.openxmlformats.org/officeDocument/2006/relationships/image" Target="../media/image7.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2.xml"/><Relationship Id="rId3" Type="http://schemas.openxmlformats.org/officeDocument/2006/relationships/image" Target="../media/image14.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3.xml"/><Relationship Id="rId3" Type="http://schemas.openxmlformats.org/officeDocument/2006/relationships/image" Target="../media/image16.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7.xml"/><Relationship Id="rId3" Type="http://schemas.openxmlformats.org/officeDocument/2006/relationships/image" Target="../media/image17.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 Id="rId3" Type="http://schemas.openxmlformats.org/officeDocument/2006/relationships/image" Target="../media/image17.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 Id="rId3" Type="http://schemas.openxmlformats.org/officeDocument/2006/relationships/image" Target="../media/image17.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4.xml"/><Relationship Id="rId3" Type="http://schemas.openxmlformats.org/officeDocument/2006/relationships/image" Target="../media/image8.jpg"/><Relationship Id="rId4" Type="http://schemas.openxmlformats.org/officeDocument/2006/relationships/image" Target="../media/image12.jpg"/></Relationships>
</file>

<file path=ppt/slides/_rels/slide45.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5.xml"/><Relationship Id="rId3" Type="http://schemas.openxmlformats.org/officeDocument/2006/relationships/image" Target="../media/image8.jpg"/><Relationship Id="rId4" Type="http://schemas.openxmlformats.org/officeDocument/2006/relationships/image" Target="../media/image12.jpg"/></Relationships>
</file>

<file path=ppt/slides/_rels/slide46.xml.rels><?xml version="1.0" encoding="UTF-8"?><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7.xml"/><Relationship Id="rId3" Type="http://schemas.openxmlformats.org/officeDocument/2006/relationships/image" Target="../media/image7.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8.xml"/><Relationship Id="rId3" Type="http://schemas.openxmlformats.org/officeDocument/2006/relationships/image" Target="../media/image8.jpg"/><Relationship Id="rId4" Type="http://schemas.openxmlformats.org/officeDocument/2006/relationships/image" Target="../media/image12.jpg"/></Relationships>
</file>

<file path=ppt/slides/_rels/slide49.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9.xml"/><Relationship Id="rId3" Type="http://schemas.openxmlformats.org/officeDocument/2006/relationships/image" Target="../media/image9.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0.xml"/><Relationship Id="rId3" Type="http://schemas.openxmlformats.org/officeDocument/2006/relationships/image" Target="../media/image10.png"/></Relationships>
</file>

<file path=ppt/slides/_rels/slide51.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190" name="Shape 190"/>
        <p:cNvGrpSpPr/>
        <p:nvPr/>
      </p:nvGrpSpPr>
      <p:grpSpPr>
        <a:xfrm>
          <a:off x="0" y="0"/>
          <a:ext cx="0" cy="0"/>
          <a:chOff x="0" y="0"/>
          <a:chExt cx="0" cy="0"/>
        </a:xfrm>
      </p:grpSpPr>
      <p:cxnSp>
        <p:nvCxnSpPr>
          <p:cNvPr id="191" name="Google Shape;191;g34b50b6e256_0_6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192" name="Google Shape;192;g34b50b6e256_0_6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193" name="Google Shape;193;g34b50b6e256_0_62"/>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194" name="Google Shape;194;g34b50b6e256_0_62"/>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b="0" i="0" lang="en"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 xml:space="preserve">An </a:t>
            </a:r>
            <a:r>
              <a:rPr b="0" i="0" lang="en"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 sz="1400" u="none" cap="none" strike="noStrike">
                <a:solidFill>
                  <a:schemeClr val="lt1"/>
                </a:solidFill>
                <a:latin typeface="Nanum Myeongjo"/>
                <a:ea typeface="Nanum Myeongjo"/>
                <a:cs typeface="Nanum Myeongjo"/>
                <a:sym typeface="Nanum Myeongjo"/>
              </a:rPr>
              <a:t xml:space="preserve"> 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198" name="Shape 198"/>
        <p:cNvGrpSpPr/>
        <p:nvPr/>
      </p:nvGrpSpPr>
      <p:grpSpPr>
        <a:xfrm>
          <a:off x="0" y="0"/>
          <a:ext cx="0" cy="0"/>
          <a:chOff x="0" y="0"/>
          <a:chExt cx="0" cy="0"/>
        </a:xfrm>
      </p:grpSpPr>
      <p:sp>
        <p:nvSpPr>
          <p:cNvPr id="199" name="Google Shape;199;p2"/>
          <p:cNvSpPr txBox="1"/>
          <p:nvPr/>
        </p:nvSpPr>
        <p:spPr>
          <a:xfrm>
            <a:off x="615900" y="92515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 sz="6400" u="none" cap="none" strike="noStrike">
                <a:solidFill>
                  <a:srgbClr val="000000"/>
                </a:solidFill>
                <a:latin typeface="Nanum Myeongjo"/>
                <a:ea typeface="Nanum Myeongjo"/>
                <a:cs typeface="Nanum Myeongjo"/>
                <a:sym typeface="Nanum Myeongjo"/>
              </a:rPr>
              <a:t xml:space="preserve">M113 Overview </a:t>
            </a:r>
            <a:endParaRPr b="0" i="0" sz="6400" u="none" cap="none" strike="noStrike">
              <a:solidFill>
                <a:srgbClr val="000000"/>
              </a:solidFill>
              <a:latin typeface="Nanum Myeongjo"/>
              <a:ea typeface="Nanum Myeongjo"/>
              <a:cs typeface="Nanum Myeongjo"/>
              <a:sym typeface="Nanum Myeongjo"/>
            </a:endParaRPr>
          </a:p>
        </p:txBody>
      </p:sp>
      <p:sp>
        <p:nvSpPr>
          <p:cNvPr id="200" name="Google Shape;200;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201" name="Google Shape;201;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02" name="Google Shape;202;p2"/>
          <p:cNvSpPr txBox="1"/>
          <p:nvPr/>
        </p:nvSpPr>
        <p:spPr>
          <a:xfrm>
            <a:off x="615900" y="177430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06" name="Shape 206"/>
        <p:cNvGrpSpPr/>
        <p:nvPr/>
      </p:nvGrpSpPr>
      <p:grpSpPr>
        <a:xfrm>
          <a:off x="0" y="0"/>
          <a:ext cx="0" cy="0"/>
          <a:chOff x="0" y="0"/>
          <a:chExt cx="0" cy="0"/>
        </a:xfrm>
      </p:grpSpPr>
      <p:cxnSp>
        <p:nvCxnSpPr>
          <p:cNvPr id="207" name="Google Shape;207;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08" name="Google Shape;208;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09" name="Google Shape;209;p3"/>
          <p:cNvSpPr txBox="1"/>
          <p:nvPr/>
        </p:nvSpPr>
        <p:spPr>
          <a:xfrm>
            <a:off x="768300" y="379350"/>
            <a:ext cx="7641600" cy="2334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rPr b="0" i="0" lang="en" sz="3500" u="none" cap="none" strike="noStrike">
                <a:solidFill>
                  <a:schemeClr val="lt1"/>
                </a:solidFill>
                <a:latin typeface="DM Sans"/>
                <a:ea typeface="DM Sans"/>
                <a:cs typeface="DM Sans"/>
                <a:sym typeface="DM Sans"/>
              </a:rPr>
              <a:t>Joining Question:</a:t>
            </a:r>
            <a:endParaRPr b="0" i="0" sz="3000" u="none" cap="none" strike="noStrike">
              <a:solidFill>
                <a:schemeClr val="lt1"/>
              </a:solidFill>
              <a:latin typeface="Nanum Myeongjo"/>
              <a:ea typeface="Nanum Myeongjo"/>
              <a:cs typeface="Nanum Myeongjo"/>
              <a:sym typeface="Nanum Myeongjo"/>
            </a:endParaRPr>
          </a:p>
          <a:p>
            <a:pPr indent="-450850" lvl="0" marL="457200" marR="0" rtl="0" algn="l">
              <a:lnSpc>
                <a:spcPct val="100000"/>
              </a:lnSpc>
              <a:spcBef>
                <a:spcPts val="1000"/>
              </a:spcBef>
              <a:spcAft>
                <a:spcPts val="1000"/>
              </a:spcAft>
              <a:buClr>
                <a:schemeClr val="lt1"/>
              </a:buClr>
              <a:buSzPts val="3500"/>
              <a:buFont typeface="Nanum Myeongjo"/>
              <a:buChar char="●"/>
            </a:pPr>
            <a:r>
              <a:rPr b="0" i="0" lang="en" sz="3000" u="none" cap="none" strike="noStrike">
                <a:solidFill>
                  <a:schemeClr val="lt1"/>
                </a:solidFill>
                <a:latin typeface="Nanum Myeongjo"/>
                <a:ea typeface="Nanum Myeongjo"/>
                <a:cs typeface="Nanum Myeongjo"/>
                <a:sym typeface="Nanum Myeongjo"/>
              </a:rPr>
              <a:t>What do you do to “reset” during breaks from school?</a:t>
            </a:r>
            <a:endParaRPr b="0" i="0" sz="30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13" name="Shape 213"/>
        <p:cNvGrpSpPr/>
        <p:nvPr/>
      </p:nvGrpSpPr>
      <p:grpSpPr>
        <a:xfrm>
          <a:off x="0" y="0"/>
          <a:ext cx="0" cy="0"/>
          <a:chOff x="0" y="0"/>
          <a:chExt cx="0" cy="0"/>
        </a:xfrm>
      </p:grpSpPr>
      <p:sp>
        <p:nvSpPr>
          <p:cNvPr id="214" name="Google Shape;214;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15" name="Google Shape;215;p4"/>
          <p:cNvSpPr txBox="1"/>
          <p:nvPr/>
        </p:nvSpPr>
        <p:spPr>
          <a:xfrm>
            <a:off x="2876500" y="2088175"/>
            <a:ext cx="2134800" cy="17625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Explain the content and practice expectations for the M113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t/>
            </a:r>
            <a:endParaRPr b="0" i="0" sz="1000" u="none" cap="none" strike="noStrike">
              <a:solidFill>
                <a:schemeClr val="dk1"/>
              </a:solidFill>
              <a:latin typeface="DM Sans"/>
              <a:ea typeface="DM Sans"/>
              <a:cs typeface="DM Sans"/>
              <a:sym typeface="DM Sans"/>
            </a:endParaRPr>
          </a:p>
        </p:txBody>
      </p:sp>
      <p:cxnSp>
        <p:nvCxnSpPr>
          <p:cNvPr id="216" name="Google Shape;216;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17" name="Google Shape;217;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19" name="Google Shape;219;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0" name="Google Shape;220;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21" name="Google Shape;221;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22" name="Google Shape;222;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24" name="Google Shape;224;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25" name="Google Shape;225;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26" name="Google Shape;226;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
        <p:nvSpPr>
          <p:cNvPr id="227" name="Google Shape;227;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292100" lvl="0" marL="457200"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31" name="Shape 231"/>
        <p:cNvGrpSpPr/>
        <p:nvPr/>
      </p:nvGrpSpPr>
      <p:grpSpPr>
        <a:xfrm>
          <a:off x="0" y="0"/>
          <a:ext cx="0" cy="0"/>
          <a:chOff x="0" y="0"/>
          <a:chExt cx="0" cy="0"/>
        </a:xfrm>
      </p:grpSpPr>
      <p:cxnSp>
        <p:nvCxnSpPr>
          <p:cNvPr id="232" name="Google Shape;232;p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33" name="Google Shape;233;p5"/>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234" name="Google Shape;234;p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38" name="Shape 238"/>
        <p:cNvGrpSpPr/>
        <p:nvPr/>
      </p:nvGrpSpPr>
      <p:grpSpPr>
        <a:xfrm>
          <a:off x="0" y="0"/>
          <a:ext cx="0" cy="0"/>
          <a:chOff x="0" y="0"/>
          <a:chExt cx="0" cy="0"/>
        </a:xfrm>
      </p:grpSpPr>
      <p:cxnSp>
        <p:nvCxnSpPr>
          <p:cNvPr id="239" name="Google Shape;239;p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40" name="Google Shape;240;p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41" name="Google Shape;241;p6"/>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42" name="Google Shape;242;p6"/>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 sz="1800" u="none" cap="none" strike="noStrike">
                <a:solidFill>
                  <a:schemeClr val="lt1"/>
                </a:solidFill>
                <a:latin typeface="Nanum Myeongjo"/>
                <a:ea typeface="Nanum Myeongjo"/>
                <a:cs typeface="Nanum Myeongjo"/>
                <a:sym typeface="Nanum Myeongjo"/>
              </a:rPr>
              <a:t>Employ technology as a tool for problem 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243" name="Google Shape;243;p6"/>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6"/>
          <p:cNvSpPr txBox="1"/>
          <p:nvPr/>
        </p:nvSpPr>
        <p:spPr>
          <a:xfrm>
            <a:off x="6887975" y="2968425"/>
            <a:ext cx="15615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400" u="none" cap="none" strike="noStrike">
                <a:solidFill>
                  <a:srgbClr val="145758"/>
                </a:solidFill>
                <a:latin typeface="Proxima Nova"/>
                <a:ea typeface="Proxima Nova"/>
                <a:cs typeface="Proxima Nova"/>
                <a:sym typeface="Proxima Nova"/>
              </a:rPr>
              <a:t>Which learning principle would you like to focus on today?</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48" name="Shape 248"/>
        <p:cNvGrpSpPr/>
        <p:nvPr/>
      </p:nvGrpSpPr>
      <p:grpSpPr>
        <a:xfrm>
          <a:off x="0" y="0"/>
          <a:ext cx="0" cy="0"/>
          <a:chOff x="0" y="0"/>
          <a:chExt cx="0" cy="0"/>
        </a:xfrm>
      </p:grpSpPr>
      <p:cxnSp>
        <p:nvCxnSpPr>
          <p:cNvPr id="249" name="Google Shape;249;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250" name="Google Shape;250;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M113 Modeling with Probability</a:t>
            </a:r>
            <a:endParaRPr b="0" i="0" sz="2100" u="none" cap="none" strike="noStrike">
              <a:solidFill>
                <a:schemeClr val="dk1"/>
              </a:solidFill>
              <a:latin typeface="Nanum Myeongjo"/>
              <a:ea typeface="Nanum Myeongjo"/>
              <a:cs typeface="Nanum Myeongjo"/>
              <a:sym typeface="Nanum Myeongjo"/>
            </a:endParaRPr>
          </a:p>
        </p:txBody>
      </p:sp>
      <p:cxnSp>
        <p:nvCxnSpPr>
          <p:cNvPr id="252" name="Google Shape;252;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53" name="Google Shape;253;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 xml:space="preserve">What comes to mind? </a:t>
            </a:r>
            <a:br>
              <a:rPr b="0" i="0" lang="en" sz="3500" u="none" cap="none" strike="noStrike">
                <a:solidFill>
                  <a:schemeClr val="dk1"/>
                </a:solidFill>
                <a:latin typeface="Nanum Myeongjo"/>
                <a:ea typeface="Nanum Myeongjo"/>
                <a:cs typeface="Nanum Myeongjo"/>
                <a:sym typeface="Nanum Myeongjo"/>
              </a:rPr>
            </a:br>
            <a:r>
              <a:rPr b="0" i="0" lang="en"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254" name="Google Shape;254;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7"/>
          <p:cNvSpPr txBox="1"/>
          <p:nvPr/>
        </p:nvSpPr>
        <p:spPr>
          <a:xfrm>
            <a:off x="6975725" y="303097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Put your thoughts in the chat!</a:t>
            </a:r>
            <a:endParaRPr b="1" i="0" sz="1400" u="none" cap="none" strike="noStrike">
              <a:solidFill>
                <a:srgbClr val="BDFCD7"/>
              </a:solidFill>
              <a:latin typeface="DM Sans"/>
              <a:ea typeface="DM Sans"/>
              <a:cs typeface="DM Sans"/>
              <a:sym typeface="DM Sans"/>
            </a:endParaRPr>
          </a:p>
        </p:txBody>
      </p:sp>
      <p:cxnSp>
        <p:nvCxnSpPr>
          <p:cNvPr id="256" name="Google Shape;256;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60" name="Shape 260"/>
        <p:cNvGrpSpPr/>
        <p:nvPr/>
      </p:nvGrpSpPr>
      <p:grpSpPr>
        <a:xfrm>
          <a:off x="0" y="0"/>
          <a:ext cx="0" cy="0"/>
          <a:chOff x="0" y="0"/>
          <a:chExt cx="0" cy="0"/>
        </a:xfrm>
      </p:grpSpPr>
      <p:sp>
        <p:nvSpPr>
          <p:cNvPr id="261" name="Google Shape;261;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62" name="Google Shape;262;p8"/>
          <p:cNvSpPr txBox="1"/>
          <p:nvPr/>
        </p:nvSpPr>
        <p:spPr>
          <a:xfrm>
            <a:off x="615900" y="2595775"/>
            <a:ext cx="3728400" cy="16863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Understand statistics as a process for making inferences about population parameters based on a random sample from that population.</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Decide if a specified model is consistent with results from a given data-generating process, e.g., using simulation. For example, a model says a spinning coin falls heads up with probability 0.5. Would a result of 5 tails in a row cause you to question the model?</a:t>
            </a:r>
            <a:endParaRPr b="0" i="0" sz="1100" u="none" cap="none" strike="noStrike">
              <a:solidFill>
                <a:schemeClr val="dk1"/>
              </a:solidFill>
              <a:latin typeface="DM Sans"/>
              <a:ea typeface="DM Sans"/>
              <a:cs typeface="DM Sans"/>
              <a:sym typeface="DM Sans"/>
            </a:endParaRPr>
          </a:p>
        </p:txBody>
      </p:sp>
      <p:sp>
        <p:nvSpPr>
          <p:cNvPr id="263" name="Google Shape;263;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Selected Common Core Standards for Mathematics - Statistics and Probability </a:t>
            </a:r>
            <a:endParaRPr b="1" i="0" sz="1400" u="none" cap="none" strike="noStrike">
              <a:solidFill>
                <a:srgbClr val="000000"/>
              </a:solidFill>
              <a:latin typeface="DM Sans"/>
              <a:ea typeface="DM Sans"/>
              <a:cs typeface="DM Sans"/>
              <a:sym typeface="DM Sans"/>
            </a:endParaRPr>
          </a:p>
        </p:txBody>
      </p:sp>
      <p:cxnSp>
        <p:nvCxnSpPr>
          <p:cNvPr id="264" name="Google Shape;264;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65" name="Google Shape;265;p8"/>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and evaluate random processes underlying statistical experiments.</a:t>
            </a:r>
            <a:endParaRPr b="1" i="0" sz="1100" u="none" cap="none" strike="noStrike">
              <a:solidFill>
                <a:srgbClr val="000000"/>
              </a:solidFill>
              <a:latin typeface="DM Sans"/>
              <a:ea typeface="DM Sans"/>
              <a:cs typeface="DM Sans"/>
              <a:sym typeface="DM Sans"/>
            </a:endParaRPr>
          </a:p>
        </p:txBody>
      </p:sp>
      <p:sp>
        <p:nvSpPr>
          <p:cNvPr id="266" name="Google Shape;266;p8"/>
          <p:cNvSpPr txBox="1"/>
          <p:nvPr/>
        </p:nvSpPr>
        <p:spPr>
          <a:xfrm>
            <a:off x="5174775" y="751625"/>
            <a:ext cx="3402000" cy="33978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Describe events as subsets of a sample space (the set of outcomes) using characteristics (or categories) of the outcomes, or as unions, intersections, or complements of other events (“or,” “and,” “not”). 	 </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Understand that two events A and B are independent if the probability of A and B occurring together is the product of their probabilities, and use this characterization to determine if they are independent. 	 </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Understand the conditional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as </a:t>
            </a:r>
            <a:r>
              <a:rPr b="0" i="1" lang="en" sz="1100" u="none" cap="none" strike="noStrike">
                <a:solidFill>
                  <a:schemeClr val="dk1"/>
                </a:solidFill>
                <a:latin typeface="DM Sans"/>
                <a:ea typeface="DM Sans"/>
                <a:cs typeface="DM Sans"/>
                <a:sym typeface="DM Sans"/>
              </a:rPr>
              <a:t>P</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P</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and interpret independence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as saying that the conditional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 xml:space="preserve">B </a:t>
            </a:r>
            <a:r>
              <a:rPr b="0" i="0" lang="en" sz="1100" u="none" cap="none" strike="noStrike">
                <a:solidFill>
                  <a:schemeClr val="dk1"/>
                </a:solidFill>
                <a:latin typeface="DM Sans"/>
                <a:ea typeface="DM Sans"/>
                <a:cs typeface="DM Sans"/>
                <a:sym typeface="DM Sans"/>
              </a:rPr>
              <a:t xml:space="preserve">is the same as the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the conditional probability of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 xml:space="preserve">A </a:t>
            </a:r>
            <a:r>
              <a:rPr b="0" i="0" lang="en" sz="1100" u="none" cap="none" strike="noStrike">
                <a:solidFill>
                  <a:schemeClr val="dk1"/>
                </a:solidFill>
                <a:latin typeface="DM Sans"/>
                <a:ea typeface="DM Sans"/>
                <a:cs typeface="DM Sans"/>
                <a:sym typeface="DM Sans"/>
              </a:rPr>
              <a:t xml:space="preserve">is the same as the probability of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t>
            </a:r>
            <a:endParaRPr b="0" i="0" sz="1100" u="none" cap="none" strike="noStrike">
              <a:solidFill>
                <a:schemeClr val="dk1"/>
              </a:solidFill>
              <a:latin typeface="DM Sans"/>
              <a:ea typeface="DM Sans"/>
              <a:cs typeface="DM Sans"/>
              <a:sym typeface="DM Sans"/>
            </a:endParaRPr>
          </a:p>
        </p:txBody>
      </p:sp>
      <p:sp>
        <p:nvSpPr>
          <p:cNvPr id="267" name="Google Shape;267;p8"/>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independence and conditional probability and use them to interpret data.</a:t>
            </a:r>
            <a:endParaRPr b="1" i="0" sz="1100" u="none" cap="none" strike="noStrike">
              <a:solidFill>
                <a:srgbClr val="000000"/>
              </a:solidFill>
              <a:latin typeface="DM Sans"/>
              <a:ea typeface="DM Sans"/>
              <a:cs typeface="DM Sans"/>
              <a:sym typeface="DM Sans"/>
            </a:endParaRPr>
          </a:p>
        </p:txBody>
      </p:sp>
      <p:sp>
        <p:nvSpPr>
          <p:cNvPr id="268" name="Google Shape;268;p8"/>
          <p:cNvSpPr/>
          <p:nvPr/>
        </p:nvSpPr>
        <p:spPr>
          <a:xfrm>
            <a:off x="5365925" y="4240075"/>
            <a:ext cx="3155700" cy="7851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8"/>
          <p:cNvSpPr txBox="1"/>
          <p:nvPr/>
        </p:nvSpPr>
        <p:spPr>
          <a:xfrm>
            <a:off x="5443775" y="424007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 xml:space="preserve">How would you synthesize these?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 xml:space="preserve">What are the key takeaways </a:t>
            </a:r>
            <a:br>
              <a:rPr b="1" i="0" lang="en" sz="1300" u="none" cap="none" strike="noStrike">
                <a:solidFill>
                  <a:srgbClr val="C9FC8D"/>
                </a:solidFill>
                <a:latin typeface="DM Sans"/>
                <a:ea typeface="DM Sans"/>
                <a:cs typeface="DM Sans"/>
                <a:sym typeface="DM Sans"/>
              </a:rPr>
            </a:br>
            <a:r>
              <a:rPr b="1" i="0" lang="en"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73" name="Shape 273"/>
        <p:cNvGrpSpPr/>
        <p:nvPr/>
      </p:nvGrpSpPr>
      <p:grpSpPr>
        <a:xfrm>
          <a:off x="0" y="0"/>
          <a:ext cx="0" cy="0"/>
          <a:chOff x="0" y="0"/>
          <a:chExt cx="0" cy="0"/>
        </a:xfrm>
      </p:grpSpPr>
      <p:sp>
        <p:nvSpPr>
          <p:cNvPr id="274" name="Google Shape;274;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75" name="Google Shape;275;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76" name="Google Shape;276;p9"/>
          <p:cNvSpPr/>
          <p:nvPr/>
        </p:nvSpPr>
        <p:spPr>
          <a:xfrm>
            <a:off x="5365925" y="436345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9"/>
          <p:cNvSpPr txBox="1"/>
          <p:nvPr/>
        </p:nvSpPr>
        <p:spPr>
          <a:xfrm>
            <a:off x="5570175" y="447835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78" name="Google Shape;278;p9"/>
          <p:cNvSpPr txBox="1"/>
          <p:nvPr/>
        </p:nvSpPr>
        <p:spPr>
          <a:xfrm>
            <a:off x="615900" y="2595775"/>
            <a:ext cx="3728400" cy="16863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Understand statistics as a process for making inferences about population parameters based on a random sample from that population.	 </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Decide if a specified model is consistent with results from a given data-generating process, e.g., using simulation. For example, a model says a spinning coin falls heads up with probability 0.5. Would a result of 5 tails in a row cause you to question the model?</a:t>
            </a:r>
            <a:endParaRPr b="0" i="0" sz="1100" u="none" cap="none" strike="noStrike">
              <a:solidFill>
                <a:schemeClr val="dk1"/>
              </a:solidFill>
              <a:latin typeface="DM Sans"/>
              <a:ea typeface="DM Sans"/>
              <a:cs typeface="DM Sans"/>
              <a:sym typeface="DM Sans"/>
            </a:endParaRPr>
          </a:p>
        </p:txBody>
      </p:sp>
      <p:sp>
        <p:nvSpPr>
          <p:cNvPr id="279" name="Google Shape;279;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Selected Common Core Standards for Mathematics - Statistics and Probability </a:t>
            </a:r>
            <a:endParaRPr b="1" i="0" sz="1400" u="none" cap="none" strike="noStrike">
              <a:solidFill>
                <a:srgbClr val="000000"/>
              </a:solidFill>
              <a:latin typeface="DM Sans"/>
              <a:ea typeface="DM Sans"/>
              <a:cs typeface="DM Sans"/>
              <a:sym typeface="DM Sans"/>
            </a:endParaRPr>
          </a:p>
        </p:txBody>
      </p:sp>
      <p:sp>
        <p:nvSpPr>
          <p:cNvPr id="280" name="Google Shape;280;p9"/>
          <p:cNvSpPr txBox="1"/>
          <p:nvPr/>
        </p:nvSpPr>
        <p:spPr>
          <a:xfrm>
            <a:off x="615900" y="214760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and evaluate random processes underlying statistical experiments.</a:t>
            </a:r>
            <a:endParaRPr b="1" i="0" sz="1100" u="none" cap="none" strike="noStrike">
              <a:solidFill>
                <a:srgbClr val="000000"/>
              </a:solidFill>
              <a:latin typeface="DM Sans"/>
              <a:ea typeface="DM Sans"/>
              <a:cs typeface="DM Sans"/>
              <a:sym typeface="DM Sans"/>
            </a:endParaRPr>
          </a:p>
        </p:txBody>
      </p:sp>
      <p:sp>
        <p:nvSpPr>
          <p:cNvPr id="281" name="Google Shape;281;p9"/>
          <p:cNvSpPr txBox="1"/>
          <p:nvPr/>
        </p:nvSpPr>
        <p:spPr>
          <a:xfrm>
            <a:off x="5174775" y="751625"/>
            <a:ext cx="3402000" cy="3397800"/>
          </a:xfrm>
          <a:prstGeom prst="rect">
            <a:avLst/>
          </a:prstGeom>
          <a:noFill/>
          <a:ln>
            <a:noFill/>
          </a:ln>
        </p:spPr>
        <p:txBody>
          <a:bodyPr anchorCtr="0" anchor="t" bIns="0" lIns="91425" spcFirstLastPara="1" rIns="0" wrap="square" tIns="0">
            <a:spAutoFit/>
          </a:bodyPr>
          <a:lstStyle/>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Describe events as subsets of a sample space (the set of outcomes) using characteristics (or categories) of the outcomes, or as unions, intersections, or complements of other events (“or,” “and,” “not”). 	 </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Understand that two events A and B are independent if the probability of A and B occurring together is the product of their probabilities, and use this characterization to determine if they are independent. 	 </a:t>
            </a:r>
            <a:endParaRPr b="0" i="0" sz="1100" u="none" cap="none" strike="noStrike">
              <a:solidFill>
                <a:schemeClr val="dk1"/>
              </a:solidFill>
              <a:latin typeface="DM Sans"/>
              <a:ea typeface="DM Sans"/>
              <a:cs typeface="DM Sans"/>
              <a:sym typeface="DM Sans"/>
            </a:endParaRPr>
          </a:p>
          <a:p>
            <a:pPr indent="-82296" lvl="0" marL="82296" marR="0" rtl="0" algn="l">
              <a:lnSpc>
                <a:spcPct val="115000"/>
              </a:lnSpc>
              <a:spcBef>
                <a:spcPts val="1200"/>
              </a:spcBef>
              <a:spcAft>
                <a:spcPts val="1000"/>
              </a:spcAft>
              <a:buClr>
                <a:schemeClr val="dk1"/>
              </a:buClr>
              <a:buSzPts val="1100"/>
              <a:buFont typeface="DM Sans"/>
              <a:buAutoNum type="arabicPeriod"/>
            </a:pPr>
            <a:r>
              <a:rPr b="0" i="0" lang="en" sz="1100" u="none" cap="none" strike="noStrike">
                <a:solidFill>
                  <a:schemeClr val="dk1"/>
                </a:solidFill>
                <a:latin typeface="DM Sans"/>
                <a:ea typeface="DM Sans"/>
                <a:cs typeface="DM Sans"/>
                <a:sym typeface="DM Sans"/>
              </a:rPr>
              <a:t xml:space="preserve">Understand the conditional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as </a:t>
            </a:r>
            <a:r>
              <a:rPr b="0" i="1" lang="en" sz="1100" u="none" cap="none" strike="noStrike">
                <a:solidFill>
                  <a:schemeClr val="dk1"/>
                </a:solidFill>
                <a:latin typeface="DM Sans"/>
                <a:ea typeface="DM Sans"/>
                <a:cs typeface="DM Sans"/>
                <a:sym typeface="DM Sans"/>
              </a:rPr>
              <a:t>P</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P</a:t>
            </a:r>
            <a:r>
              <a:rPr b="0" i="0" lang="en" sz="1100" u="none" cap="none" strike="noStrike">
                <a:solidFill>
                  <a:schemeClr val="dk1"/>
                </a:solidFill>
                <a:latin typeface="DM Sans"/>
                <a:ea typeface="DM Sans"/>
                <a:cs typeface="DM Sans"/>
                <a:sym typeface="DM Sans"/>
              </a:rPr>
              <a:t>(</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and interpret independence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as saying that the conditional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 xml:space="preserve">B </a:t>
            </a:r>
            <a:r>
              <a:rPr b="0" i="0" lang="en" sz="1100" u="none" cap="none" strike="noStrike">
                <a:solidFill>
                  <a:schemeClr val="dk1"/>
                </a:solidFill>
                <a:latin typeface="DM Sans"/>
                <a:ea typeface="DM Sans"/>
                <a:cs typeface="DM Sans"/>
                <a:sym typeface="DM Sans"/>
              </a:rPr>
              <a:t xml:space="preserve">is the same as the probability of </a:t>
            </a:r>
            <a:r>
              <a:rPr b="0" i="1" lang="en" sz="1100" u="none" cap="none" strike="noStrike">
                <a:solidFill>
                  <a:schemeClr val="dk1"/>
                </a:solidFill>
                <a:latin typeface="DM Sans"/>
                <a:ea typeface="DM Sans"/>
                <a:cs typeface="DM Sans"/>
                <a:sym typeface="DM Sans"/>
              </a:rPr>
              <a:t>A</a:t>
            </a:r>
            <a:r>
              <a:rPr b="0" i="0" lang="en" sz="1100" u="none" cap="none" strike="noStrike">
                <a:solidFill>
                  <a:schemeClr val="dk1"/>
                </a:solidFill>
                <a:latin typeface="DM Sans"/>
                <a:ea typeface="DM Sans"/>
                <a:cs typeface="DM Sans"/>
                <a:sym typeface="DM Sans"/>
              </a:rPr>
              <a:t xml:space="preserve">, and the conditional probability of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given </a:t>
            </a:r>
            <a:r>
              <a:rPr b="0" i="1" lang="en" sz="1100" u="none" cap="none" strike="noStrike">
                <a:solidFill>
                  <a:schemeClr val="dk1"/>
                </a:solidFill>
                <a:latin typeface="DM Sans"/>
                <a:ea typeface="DM Sans"/>
                <a:cs typeface="DM Sans"/>
                <a:sym typeface="DM Sans"/>
              </a:rPr>
              <a:t xml:space="preserve">A </a:t>
            </a:r>
            <a:r>
              <a:rPr b="0" i="0" lang="en" sz="1100" u="none" cap="none" strike="noStrike">
                <a:solidFill>
                  <a:schemeClr val="dk1"/>
                </a:solidFill>
                <a:latin typeface="DM Sans"/>
                <a:ea typeface="DM Sans"/>
                <a:cs typeface="DM Sans"/>
                <a:sym typeface="DM Sans"/>
              </a:rPr>
              <a:t xml:space="preserve">is the same as the probability of </a:t>
            </a:r>
            <a:r>
              <a:rPr b="0" i="1" lang="en" sz="1100" u="none" cap="none" strike="noStrike">
                <a:solidFill>
                  <a:schemeClr val="dk1"/>
                </a:solidFill>
                <a:latin typeface="DM Sans"/>
                <a:ea typeface="DM Sans"/>
                <a:cs typeface="DM Sans"/>
                <a:sym typeface="DM Sans"/>
              </a:rPr>
              <a:t>B</a:t>
            </a:r>
            <a:r>
              <a:rPr b="0" i="0" lang="en" sz="1100" u="none" cap="none" strike="noStrike">
                <a:solidFill>
                  <a:schemeClr val="dk1"/>
                </a:solidFill>
                <a:latin typeface="DM Sans"/>
                <a:ea typeface="DM Sans"/>
                <a:cs typeface="DM Sans"/>
                <a:sym typeface="DM Sans"/>
              </a:rPr>
              <a:t xml:space="preserve">.	</a:t>
            </a:r>
            <a:endParaRPr b="0" i="0" sz="1100" u="none" cap="none" strike="noStrike">
              <a:solidFill>
                <a:schemeClr val="dk1"/>
              </a:solidFill>
              <a:latin typeface="DM Sans"/>
              <a:ea typeface="DM Sans"/>
              <a:cs typeface="DM Sans"/>
              <a:sym typeface="DM Sans"/>
            </a:endParaRPr>
          </a:p>
        </p:txBody>
      </p:sp>
      <p:sp>
        <p:nvSpPr>
          <p:cNvPr id="282" name="Google Shape;282;p9"/>
          <p:cNvSpPr txBox="1"/>
          <p:nvPr/>
        </p:nvSpPr>
        <p:spPr>
          <a:xfrm>
            <a:off x="5174775" y="303450"/>
            <a:ext cx="3512700" cy="3471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1" i="0" lang="en" sz="1100" u="none" cap="none" strike="noStrike">
                <a:solidFill>
                  <a:schemeClr val="dk1"/>
                </a:solidFill>
                <a:latin typeface="DM Sans"/>
                <a:ea typeface="DM Sans"/>
                <a:cs typeface="DM Sans"/>
                <a:sym typeface="DM Sans"/>
              </a:rPr>
              <a:t>Understand independence and conditional probability and use them to interpret data.</a:t>
            </a:r>
            <a:endParaRPr b="1" i="0" sz="1100" u="none" cap="none" strike="noStrike">
              <a:solidFill>
                <a:srgbClr val="000000"/>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86" name="Shape 286"/>
        <p:cNvGrpSpPr/>
        <p:nvPr/>
      </p:nvGrpSpPr>
      <p:grpSpPr>
        <a:xfrm>
          <a:off x="0" y="0"/>
          <a:ext cx="0" cy="0"/>
          <a:chOff x="0" y="0"/>
          <a:chExt cx="0" cy="0"/>
        </a:xfrm>
      </p:grpSpPr>
      <p:sp>
        <p:nvSpPr>
          <p:cNvPr id="287" name="Google Shape;287;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M113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89" name="Google Shape;289;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90" name="Google Shape;290;p10"/>
          <p:cNvGraphicFramePr/>
          <p:nvPr/>
        </p:nvGraphicFramePr>
        <p:xfrm>
          <a:off x="311700" y="1057150"/>
          <a:ext cx="3000000" cy="3000000"/>
        </p:xfrm>
        <a:graphic>
          <a:graphicData uri="http://schemas.openxmlformats.org/drawingml/2006/table">
            <a:tbl>
              <a:tblPr>
                <a:noFill/>
                <a:tableStyleId>{77B90BCD-5415-4ED7-9211-E02DAC55AF47}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113.a</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Engage in the modeling cycle.</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113.b</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 xml:space="preserve">Understand and evaluate random processes underlying statistical experiments. </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113.c</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Use a model to determine the probability of an event.</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113.d</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Use the rules of probability to compute probabilities of compound events.</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113.e</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Understand independence and conditional probability and use them for modeling.</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113.f</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 xml:space="preserve">Use probability to make decisions. </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94" name="Shape 294"/>
        <p:cNvGrpSpPr/>
        <p:nvPr/>
      </p:nvGrpSpPr>
      <p:grpSpPr>
        <a:xfrm>
          <a:off x="0" y="0"/>
          <a:ext cx="0" cy="0"/>
          <a:chOff x="0" y="0"/>
          <a:chExt cx="0" cy="0"/>
        </a:xfrm>
      </p:grpSpPr>
      <p:sp>
        <p:nvSpPr>
          <p:cNvPr id="295" name="Google Shape;295;p11"/>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1"/>
          <p:cNvSpPr txBox="1"/>
          <p:nvPr/>
        </p:nvSpPr>
        <p:spPr>
          <a:xfrm>
            <a:off x="345075" y="276625"/>
            <a:ext cx="61983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 sz="2100" u="none" cap="none" strike="noStrike">
                <a:solidFill>
                  <a:schemeClr val="dk1"/>
                </a:solidFill>
                <a:latin typeface="Nanum Myeongjo"/>
                <a:ea typeface="Nanum Myeongjo"/>
                <a:cs typeface="Nanum Myeongjo"/>
                <a:sym typeface="Nanum Myeongjo"/>
              </a:rPr>
              <a:t>M113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297" name="Google Shape;297;p11"/>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298" name="Google Shape;298;p11"/>
          <p:cNvGraphicFramePr/>
          <p:nvPr/>
        </p:nvGraphicFramePr>
        <p:xfrm>
          <a:off x="311700" y="1057150"/>
          <a:ext cx="3000000" cy="3000000"/>
        </p:xfrm>
        <a:graphic>
          <a:graphicData uri="http://schemas.openxmlformats.org/drawingml/2006/table">
            <a:tbl>
              <a:tblPr>
                <a:noFill/>
                <a:tableStyleId>{77B90BCD-5415-4ED7-9211-E02DAC55AF47}</a:tableStyleId>
              </a:tblPr>
              <a:tblGrid>
                <a:gridCol w="755075"/>
                <a:gridCol w="7796575"/>
              </a:tblGrid>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113.a</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Engage in the modeling cycle.</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113.b</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 xml:space="preserve">Understand and evaluate random processes underlying statistical experiments. </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113.c</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Use a model to determine the probability of an event.</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113.d</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Use the rules of probability to compute probabilities of compound events.</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113.e</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Understand independence and conditional probability and use them for modeling.</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2425">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chemeClr val="dk1"/>
                          </a:solidFill>
                          <a:latin typeface="DM Sans"/>
                          <a:ea typeface="DM Sans"/>
                          <a:cs typeface="DM Sans"/>
                          <a:sym typeface="DM Sans"/>
                        </a:rPr>
                        <a:t>113.f</a:t>
                      </a:r>
                      <a:endParaRPr sz="1400" u="none" cap="none" strike="noStrike">
                        <a:solidFill>
                          <a:schemeClr val="dk1"/>
                        </a:solidFill>
                        <a:latin typeface="DM Sans"/>
                        <a:ea typeface="DM Sans"/>
                        <a:cs typeface="DM Sans"/>
                        <a:sym typeface="DM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 sz="1400" u="none" cap="none" strike="noStrike">
                          <a:solidFill>
                            <a:srgbClr val="434343"/>
                          </a:solidFill>
                          <a:latin typeface="IBM Plex Sans"/>
                          <a:ea typeface="IBM Plex Sans"/>
                          <a:cs typeface="IBM Plex Sans"/>
                          <a:sym typeface="IBM Plex Sans"/>
                        </a:rPr>
                        <a:t xml:space="preserve">Use probability to make decisions. </a:t>
                      </a:r>
                      <a:endParaRPr sz="1400" u="none" cap="none" strike="noStrike">
                        <a:solidFill>
                          <a:srgbClr val="434343"/>
                        </a:solidFill>
                        <a:latin typeface="IBM Plex Sans"/>
                        <a:ea typeface="IBM Plex Sans"/>
                        <a:cs typeface="IBM Plex Sans"/>
                        <a:sym typeface="IBM Plex Sans"/>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299" name="Google Shape;299;p11"/>
          <p:cNvSpPr/>
          <p:nvPr/>
        </p:nvSpPr>
        <p:spPr>
          <a:xfrm>
            <a:off x="6848075" y="2959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1"/>
          <p:cNvSpPr txBox="1"/>
          <p:nvPr/>
        </p:nvSpPr>
        <p:spPr>
          <a:xfrm>
            <a:off x="7128125" y="36090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What</a:t>
            </a:r>
            <a:br>
              <a:rPr b="1" i="0" lang="en" sz="1400" u="none" cap="none" strike="noStrike">
                <a:solidFill>
                  <a:srgbClr val="BDFCD7"/>
                </a:solidFill>
                <a:latin typeface="DM Sans"/>
                <a:ea typeface="DM Sans"/>
                <a:cs typeface="DM Sans"/>
                <a:sym typeface="DM Sans"/>
              </a:rPr>
            </a:br>
            <a:r>
              <a:rPr b="1" i="0" lang="en" sz="1400" u="none" cap="none" strike="noStrike">
                <a:solidFill>
                  <a:srgbClr val="BDFCD7"/>
                </a:solidFill>
                <a:latin typeface="DM Sans"/>
                <a:ea typeface="DM Sans"/>
                <a:cs typeface="DM Sans"/>
                <a:sym typeface="DM Sans"/>
              </a:rPr>
              <a:t>resonates with you?</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04" name="Shape 304"/>
        <p:cNvGrpSpPr/>
        <p:nvPr/>
      </p:nvGrpSpPr>
      <p:grpSpPr>
        <a:xfrm>
          <a:off x="0" y="0"/>
          <a:ext cx="0" cy="0"/>
          <a:chOff x="0" y="0"/>
          <a:chExt cx="0" cy="0"/>
        </a:xfrm>
      </p:grpSpPr>
      <p:cxnSp>
        <p:nvCxnSpPr>
          <p:cNvPr id="305" name="Google Shape;305;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06" name="Google Shape;306;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07" name="Google Shape;307;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Rain and Lightning</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Rolling Dice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08" name="Google Shape;308;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09" name="Google Shape;309;p13"/>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3"/>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random.org is a good replacement for physical dice</a:t>
            </a:r>
            <a:endParaRPr b="1" i="0" sz="1400" u="none" cap="none" strike="noStrike">
              <a:solidFill>
                <a:srgbClr val="145758"/>
              </a:solidFill>
              <a:latin typeface="DM Sans"/>
              <a:ea typeface="DM Sans"/>
              <a:cs typeface="DM Sans"/>
              <a:sym typeface="DM Sans"/>
            </a:endParaRPr>
          </a:p>
        </p:txBody>
      </p:sp>
      <p:cxnSp>
        <p:nvCxnSpPr>
          <p:cNvPr id="311" name="Google Shape;311;p13"/>
          <p:cNvCxnSpPr/>
          <p:nvPr/>
        </p:nvCxnSpPr>
        <p:spPr>
          <a:xfrm rot="10800000">
            <a:off x="2933675" y="2293425"/>
            <a:ext cx="4050900" cy="417000"/>
          </a:xfrm>
          <a:prstGeom prst="straightConnector1">
            <a:avLst/>
          </a:prstGeom>
          <a:noFill/>
          <a:ln cap="flat" cmpd="sng" w="28575">
            <a:solidFill>
              <a:srgbClr val="83FF36"/>
            </a:solidFill>
            <a:prstDash val="solid"/>
            <a:round/>
            <a:headEnd len="sm" w="sm"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5" name="Shape 315"/>
        <p:cNvGrpSpPr/>
        <p:nvPr/>
      </p:nvGrpSpPr>
      <p:grpSpPr>
        <a:xfrm>
          <a:off x="0" y="0"/>
          <a:ext cx="0" cy="0"/>
          <a:chOff x="0" y="0"/>
          <a:chExt cx="0" cy="0"/>
        </a:xfrm>
      </p:grpSpPr>
      <p:cxnSp>
        <p:nvCxnSpPr>
          <p:cNvPr id="316" name="Google Shape;316;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17" name="Google Shape;317;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18" name="Google Shape;318;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Rain and Lightning</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 sz="2500" u="none" cap="none" strike="noStrike">
                <a:solidFill>
                  <a:srgbClr val="83FBA3"/>
                </a:solidFill>
                <a:latin typeface="DM Sans"/>
                <a:ea typeface="DM Sans"/>
                <a:cs typeface="DM Sans"/>
                <a:sym typeface="DM Sans"/>
              </a:rPr>
              <a:t>Rolling Dice</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19" name="Google Shape;319;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20" name="Google Shape;320;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5" name="Shape 325"/>
        <p:cNvGrpSpPr/>
        <p:nvPr/>
      </p:nvGrpSpPr>
      <p:grpSpPr>
        <a:xfrm>
          <a:off x="0" y="0"/>
          <a:ext cx="0" cy="0"/>
          <a:chOff x="0" y="0"/>
          <a:chExt cx="0" cy="0"/>
        </a:xfrm>
      </p:grpSpPr>
      <p:cxnSp>
        <p:nvCxnSpPr>
          <p:cNvPr id="326" name="Google Shape;326;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7" name="Google Shape;327;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8" name="Google Shape;328;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29" name="Google Shape;329;p1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0" name="Google Shape;330;p15"/>
          <p:cNvSpPr txBox="1"/>
          <p:nvPr/>
        </p:nvSpPr>
        <p:spPr>
          <a:xfrm>
            <a:off x="68233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331" name="Google Shape;331;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F36"/>
        </a:solidFill>
      </p:bgPr>
    </p:bg>
    <p:spTree>
      <p:nvGrpSpPr>
        <p:cNvPr id="335" name="Shape 335"/>
        <p:cNvGrpSpPr/>
        <p:nvPr/>
      </p:nvGrpSpPr>
      <p:grpSpPr>
        <a:xfrm>
          <a:off x="0" y="0"/>
          <a:ext cx="0" cy="0"/>
          <a:chOff x="0" y="0"/>
          <a:chExt cx="0" cy="0"/>
        </a:xfrm>
      </p:grpSpPr>
      <p:cxnSp>
        <p:nvCxnSpPr>
          <p:cNvPr id="336" name="Google Shape;336;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sp>
        <p:nvSpPr>
          <p:cNvPr id="337" name="Google Shape;337;p16"/>
          <p:cNvSpPr txBox="1"/>
          <p:nvPr/>
        </p:nvSpPr>
        <p:spPr>
          <a:xfrm>
            <a:off x="3096450" y="993625"/>
            <a:ext cx="5744400" cy="3939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1200"/>
              </a:spcBef>
              <a:spcAft>
                <a:spcPts val="0"/>
              </a:spcAft>
              <a:buClr>
                <a:srgbClr val="000000"/>
              </a:buClr>
              <a:buSzPts val="2300"/>
              <a:buFont typeface="Arial"/>
              <a:buNone/>
            </a:pPr>
            <a:r>
              <a:rPr b="0" i="0" lang="en" sz="2300" u="none" cap="none" strike="noStrike">
                <a:solidFill>
                  <a:srgbClr val="202728"/>
                </a:solidFill>
                <a:latin typeface="DM Sans"/>
                <a:ea typeface="DM Sans"/>
                <a:cs typeface="DM Sans"/>
                <a:sym typeface="DM Sans"/>
              </a:rPr>
              <a:t>“And by 2018, problems with the pipeline through math courses and tests were persisting. Despite the implementation of new state standards and tests, just 31 percent of students were meeting or exceeding standards in math, compared with 56 percent in English.” (Daro &amp; Asturias, 2019)</a:t>
            </a:r>
            <a:endParaRPr b="0" i="0" sz="2300" u="none" cap="none" strike="noStrike">
              <a:solidFill>
                <a:srgbClr val="202728"/>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900" u="none" cap="none" strike="noStrike">
              <a:solidFill>
                <a:srgbClr val="202728"/>
              </a:solidFill>
              <a:latin typeface="DM Sans"/>
              <a:ea typeface="DM Sans"/>
              <a:cs typeface="DM Sans"/>
              <a:sym typeface="DM Sans"/>
            </a:endParaRPr>
          </a:p>
          <a:p>
            <a:pPr indent="0" lvl="0" marL="0" marR="0" rtl="0" algn="l">
              <a:lnSpc>
                <a:spcPct val="100000"/>
              </a:lnSpc>
              <a:spcBef>
                <a:spcPts val="1200"/>
              </a:spcBef>
              <a:spcAft>
                <a:spcPts val="1200"/>
              </a:spcAft>
              <a:buClr>
                <a:srgbClr val="000000"/>
              </a:buClr>
              <a:buSzPts val="1400"/>
              <a:buFont typeface="Arial"/>
              <a:buNone/>
            </a:pPr>
            <a:r>
              <a:t/>
            </a:r>
            <a:endParaRPr b="0" i="0" sz="1400" u="none" cap="none" strike="noStrike">
              <a:solidFill>
                <a:schemeClr val="dk1"/>
              </a:solidFill>
              <a:latin typeface="DM Sans"/>
              <a:ea typeface="DM Sans"/>
              <a:cs typeface="DM Sans"/>
              <a:sym typeface="DM Sans"/>
            </a:endParaRPr>
          </a:p>
        </p:txBody>
      </p:sp>
      <p:sp>
        <p:nvSpPr>
          <p:cNvPr id="338" name="Google Shape;338;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42" name="Shape 342"/>
        <p:cNvGrpSpPr/>
        <p:nvPr/>
      </p:nvGrpSpPr>
      <p:grpSpPr>
        <a:xfrm>
          <a:off x="0" y="0"/>
          <a:ext cx="0" cy="0"/>
          <a:chOff x="0" y="0"/>
          <a:chExt cx="0" cy="0"/>
        </a:xfrm>
      </p:grpSpPr>
      <p:sp>
        <p:nvSpPr>
          <p:cNvPr id="343" name="Google Shape;343;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344" name="Google Shape;344;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45" name="Google Shape;345;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46" name="Google Shape;346;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chemeClr val="dk1"/>
                </a:solidFill>
                <a:latin typeface="Nanum Myeongjo"/>
                <a:ea typeface="Nanum Myeongjo"/>
                <a:cs typeface="Nanum Myeongjo"/>
                <a:sym typeface="Nanum Myeongjo"/>
              </a:rPr>
              <a:t>Or could be math...?</a:t>
            </a:r>
            <a:endParaRPr b="0" i="0" sz="1400" u="none" cap="none" strike="noStrike">
              <a:solidFill>
                <a:schemeClr val="dk1"/>
              </a:solidFill>
              <a:latin typeface="Nanum Myeongjo"/>
              <a:ea typeface="Nanum Myeongjo"/>
              <a:cs typeface="Nanum Myeongjo"/>
              <a:sym typeface="Nanum Myeongjo"/>
            </a:endParaRPr>
          </a:p>
        </p:txBody>
      </p:sp>
      <p:sp>
        <p:nvSpPr>
          <p:cNvPr id="347" name="Google Shape;347;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48" name="Google Shape;348;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49" name="Google Shape;349;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50" name="Google Shape;350;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52" name="Google Shape;352;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53" name="Google Shape;353;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58" name="Shape 358"/>
        <p:cNvGrpSpPr/>
        <p:nvPr/>
      </p:nvGrpSpPr>
      <p:grpSpPr>
        <a:xfrm>
          <a:off x="0" y="0"/>
          <a:ext cx="0" cy="0"/>
          <a:chOff x="0" y="0"/>
          <a:chExt cx="0" cy="0"/>
        </a:xfrm>
      </p:grpSpPr>
      <p:cxnSp>
        <p:nvCxnSpPr>
          <p:cNvPr id="359" name="Google Shape;359;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60" name="Google Shape;360;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 xml:space="preserve">Task 1: Expectations </a:t>
            </a:r>
            <a:br>
              <a:rPr b="0" i="0" lang="en" sz="5200" u="none" cap="none" strike="noStrike">
                <a:solidFill>
                  <a:schemeClr val="dk1"/>
                </a:solidFill>
                <a:latin typeface="Nanum Myeongjo"/>
                <a:ea typeface="Nanum Myeongjo"/>
                <a:cs typeface="Nanum Myeongjo"/>
                <a:sym typeface="Nanum Myeongjo"/>
              </a:rPr>
            </a:br>
            <a:r>
              <a:rPr b="0" i="0" lang="en"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61" name="Google Shape;361;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65" name="Shape 365"/>
        <p:cNvGrpSpPr/>
        <p:nvPr/>
      </p:nvGrpSpPr>
      <p:grpSpPr>
        <a:xfrm>
          <a:off x="0" y="0"/>
          <a:ext cx="0" cy="0"/>
          <a:chOff x="0" y="0"/>
          <a:chExt cx="0" cy="0"/>
        </a:xfrm>
      </p:grpSpPr>
      <p:cxnSp>
        <p:nvCxnSpPr>
          <p:cNvPr id="366" name="Google Shape;366;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67" name="Google Shape;367;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68" name="Google Shape;368;p19"/>
          <p:cNvSpPr txBox="1"/>
          <p:nvPr/>
        </p:nvSpPr>
        <p:spPr>
          <a:xfrm>
            <a:off x="615900" y="907175"/>
            <a:ext cx="78735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000" u="none" cap="none" strike="noStrike">
                <a:solidFill>
                  <a:schemeClr val="lt1"/>
                </a:solidFill>
                <a:latin typeface="IBM Plex Sans"/>
                <a:ea typeface="IBM Plex Sans"/>
                <a:cs typeface="IBM Plex Sans"/>
                <a:sym typeface="IBM Plex Sans"/>
              </a:rPr>
              <a:t>On April 15, 1912, the Titanic struck an iceberg and rapidly sank with only 710 of her 2,204 passengers and crew surviving. Some believe that the rescue procedures favored the wealthier first class passengers. Others believe that the survival rates can be explained by the ”women and children first” policy. Data on survival of passengers are summarized in the table below. Investigate what might and might not be concluded from the given data.</a:t>
            </a:r>
            <a:endParaRPr b="0" i="0" sz="1000" u="none" cap="none" strike="noStrike">
              <a:solidFill>
                <a:schemeClr val="lt1"/>
              </a:solidFill>
              <a:latin typeface="IBM Plex Sans"/>
              <a:ea typeface="IBM Plex Sans"/>
              <a:cs typeface="IBM Plex Sans"/>
              <a:sym typeface="IBM Plex Sans"/>
            </a:endParaRPr>
          </a:p>
          <a:p>
            <a:pPr indent="0" lvl="0" marL="0" marR="0" rtl="0" algn="l">
              <a:lnSpc>
                <a:spcPct val="115000"/>
              </a:lnSpc>
              <a:spcBef>
                <a:spcPts val="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sp>
        <p:nvSpPr>
          <p:cNvPr id="369" name="Google Shape;369;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70" name="Google Shape;370;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9"/>
          <p:cNvSpPr txBox="1"/>
          <p:nvPr/>
        </p:nvSpPr>
        <p:spPr>
          <a:xfrm>
            <a:off x="6735575" y="2937675"/>
            <a:ext cx="1561500" cy="923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 sz="12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200" u="none" cap="none" strike="noStrike">
              <a:solidFill>
                <a:srgbClr val="145758"/>
              </a:solidFill>
              <a:latin typeface="DM Sans"/>
              <a:ea typeface="DM Sans"/>
              <a:cs typeface="DM Sans"/>
              <a:sym typeface="DM Sans"/>
            </a:endParaRPr>
          </a:p>
        </p:txBody>
      </p:sp>
      <p:graphicFrame>
        <p:nvGraphicFramePr>
          <p:cNvPr id="372" name="Google Shape;372;p19"/>
          <p:cNvGraphicFramePr/>
          <p:nvPr/>
        </p:nvGraphicFramePr>
        <p:xfrm>
          <a:off x="615900" y="1581775"/>
          <a:ext cx="3000000" cy="3000000"/>
        </p:xfrm>
        <a:graphic>
          <a:graphicData uri="http://schemas.openxmlformats.org/drawingml/2006/table">
            <a:tbl>
              <a:tblPr>
                <a:noFill/>
                <a:tableStyleId>{77B90BCD-5415-4ED7-9211-E02DAC55AF47}</a:tableStyleId>
              </a:tblPr>
              <a:tblGrid>
                <a:gridCol w="1600150"/>
                <a:gridCol w="1261175"/>
                <a:gridCol w="1270000"/>
                <a:gridCol w="1320650"/>
              </a:tblGrid>
              <a:tr h="265075">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Survived</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Did not survive</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143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118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176</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154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167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60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390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61450">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 passengers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76" name="Shape 376"/>
        <p:cNvGrpSpPr/>
        <p:nvPr/>
      </p:nvGrpSpPr>
      <p:grpSpPr>
        <a:xfrm>
          <a:off x="0" y="0"/>
          <a:ext cx="0" cy="0"/>
          <a:chOff x="0" y="0"/>
          <a:chExt cx="0" cy="0"/>
        </a:xfrm>
      </p:grpSpPr>
      <p:cxnSp>
        <p:nvCxnSpPr>
          <p:cNvPr id="377" name="Google Shape;377;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78" name="Google Shape;378;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79" name="Google Shape;379;p20"/>
          <p:cNvSpPr txBox="1"/>
          <p:nvPr/>
        </p:nvSpPr>
        <p:spPr>
          <a:xfrm>
            <a:off x="615900" y="368375"/>
            <a:ext cx="6814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80" name="Google Shape;380;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20"/>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DM Sans"/>
                <a:ea typeface="DM Sans"/>
                <a:cs typeface="DM Sans"/>
                <a:sym typeface="DM Sans"/>
              </a:rPr>
              <a:t>Choose 1-2 Content and Practice Expectations that student work could give evidence of.</a:t>
            </a:r>
            <a:endParaRPr b="1" i="0" sz="1100" u="none" cap="none" strike="noStrike">
              <a:solidFill>
                <a:srgbClr val="145758"/>
              </a:solidFill>
              <a:latin typeface="DM Sans"/>
              <a:ea typeface="DM Sans"/>
              <a:cs typeface="DM Sans"/>
              <a:sym typeface="DM Sans"/>
            </a:endParaRPr>
          </a:p>
        </p:txBody>
      </p:sp>
      <p:sp>
        <p:nvSpPr>
          <p:cNvPr id="382" name="Google Shape;382;p20"/>
          <p:cNvSpPr txBox="1"/>
          <p:nvPr/>
        </p:nvSpPr>
        <p:spPr>
          <a:xfrm>
            <a:off x="615900" y="907175"/>
            <a:ext cx="78735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000" u="none" cap="none" strike="noStrike">
                <a:solidFill>
                  <a:schemeClr val="lt1"/>
                </a:solidFill>
                <a:latin typeface="IBM Plex Sans"/>
                <a:ea typeface="IBM Plex Sans"/>
                <a:cs typeface="IBM Plex Sans"/>
                <a:sym typeface="IBM Plex Sans"/>
              </a:rPr>
              <a:t>On April 15, 1912, the Titanic struck an iceberg and rapidly sank with only 710 of her 2,204 passengers and crew surviving. Some believe that the rescue procedures favored the wealthier first class passengers. Others believe that the survival rates can be explained by the ”women and children first” policy. Data on survival of passengers are summarized in the table below. Investigate what might and might not be concluded from the given data.</a:t>
            </a:r>
            <a:endParaRPr b="0" i="0" sz="1000" u="none" cap="none" strike="noStrike">
              <a:solidFill>
                <a:schemeClr val="lt1"/>
              </a:solidFill>
              <a:latin typeface="IBM Plex Sans"/>
              <a:ea typeface="IBM Plex Sans"/>
              <a:cs typeface="IBM Plex Sans"/>
              <a:sym typeface="IBM Plex Sans"/>
            </a:endParaRPr>
          </a:p>
          <a:p>
            <a:pPr indent="0" lvl="0" marL="0" marR="0" rtl="0" algn="l">
              <a:lnSpc>
                <a:spcPct val="115000"/>
              </a:lnSpc>
              <a:spcBef>
                <a:spcPts val="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graphicFrame>
        <p:nvGraphicFramePr>
          <p:cNvPr id="383" name="Google Shape;383;p20"/>
          <p:cNvGraphicFramePr/>
          <p:nvPr/>
        </p:nvGraphicFramePr>
        <p:xfrm>
          <a:off x="615900" y="1581775"/>
          <a:ext cx="3000000" cy="3000000"/>
        </p:xfrm>
        <a:graphic>
          <a:graphicData uri="http://schemas.openxmlformats.org/drawingml/2006/table">
            <a:tbl>
              <a:tblPr>
                <a:noFill/>
                <a:tableStyleId>{77B90BCD-5415-4ED7-9211-E02DAC55AF47}</a:tableStyleId>
              </a:tblPr>
              <a:tblGrid>
                <a:gridCol w="1600150"/>
                <a:gridCol w="1261175"/>
                <a:gridCol w="1270000"/>
                <a:gridCol w="1320650"/>
              </a:tblGrid>
              <a:tr h="265075">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Survived</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Did not survive</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143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118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176</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154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167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60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390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61450">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 passengers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7" name="Shape 387"/>
        <p:cNvGrpSpPr/>
        <p:nvPr/>
      </p:nvGrpSpPr>
      <p:grpSpPr>
        <a:xfrm>
          <a:off x="0" y="0"/>
          <a:ext cx="0" cy="0"/>
          <a:chOff x="0" y="0"/>
          <a:chExt cx="0" cy="0"/>
        </a:xfrm>
      </p:grpSpPr>
      <p:cxnSp>
        <p:nvCxnSpPr>
          <p:cNvPr id="388" name="Google Shape;388;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9" name="Google Shape;389;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0" name="Google Shape;390;p21"/>
          <p:cNvSpPr txBox="1"/>
          <p:nvPr/>
        </p:nvSpPr>
        <p:spPr>
          <a:xfrm>
            <a:off x="615900" y="368375"/>
            <a:ext cx="67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91" name="Google Shape;391;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21"/>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113.e: Understand independence and conditional probability and use them for modeling.</a:t>
            </a:r>
            <a:endParaRPr b="1" i="0" sz="1100" u="none" cap="none" strike="noStrike">
              <a:solidFill>
                <a:srgbClr val="145758"/>
              </a:solidFill>
              <a:latin typeface="DM Sans"/>
              <a:ea typeface="DM Sans"/>
              <a:cs typeface="DM Sans"/>
              <a:sym typeface="DM Sans"/>
            </a:endParaRPr>
          </a:p>
        </p:txBody>
      </p:sp>
      <p:sp>
        <p:nvSpPr>
          <p:cNvPr id="393" name="Google Shape;393;p21"/>
          <p:cNvSpPr txBox="1"/>
          <p:nvPr/>
        </p:nvSpPr>
        <p:spPr>
          <a:xfrm>
            <a:off x="615900" y="907175"/>
            <a:ext cx="78735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 sz="1000" u="none" cap="none" strike="noStrike">
                <a:solidFill>
                  <a:schemeClr val="lt1"/>
                </a:solidFill>
                <a:latin typeface="IBM Plex Sans"/>
                <a:ea typeface="IBM Plex Sans"/>
                <a:cs typeface="IBM Plex Sans"/>
                <a:sym typeface="IBM Plex Sans"/>
              </a:rPr>
              <a:t>On April 15, 1912, the Titanic struck an iceberg and rapidly sank with only 710 of her 2,204 passengers and crew surviving. Some believe that the rescue procedures favored the wealthier first class passengers. Others believe that the survival rates can be explained by the ”women and children first” policy. Data on survival of passengers are summarized in the table below. Investigate what might and might not be concluded from the given data.</a:t>
            </a:r>
            <a:endParaRPr b="0" i="0" sz="1000" u="none" cap="none" strike="noStrike">
              <a:solidFill>
                <a:schemeClr val="lt1"/>
              </a:solidFill>
              <a:latin typeface="IBM Plex Sans"/>
              <a:ea typeface="IBM Plex Sans"/>
              <a:cs typeface="IBM Plex Sans"/>
              <a:sym typeface="IBM Plex Sans"/>
            </a:endParaRPr>
          </a:p>
          <a:p>
            <a:pPr indent="0" lvl="0" marL="0" marR="0" rtl="0" algn="l">
              <a:lnSpc>
                <a:spcPct val="115000"/>
              </a:lnSpc>
              <a:spcBef>
                <a:spcPts val="0"/>
              </a:spcBef>
              <a:spcAft>
                <a:spcPts val="1200"/>
              </a:spcAft>
              <a:buClr>
                <a:schemeClr val="dk1"/>
              </a:buClr>
              <a:buSzPts val="1100"/>
              <a:buFont typeface="Arial"/>
              <a:buNone/>
            </a:pPr>
            <a:r>
              <a:t/>
            </a:r>
            <a:endParaRPr b="0" i="0" sz="2300" u="none" cap="none" strike="noStrike">
              <a:solidFill>
                <a:schemeClr val="lt1"/>
              </a:solidFill>
              <a:latin typeface="DM Sans"/>
              <a:ea typeface="DM Sans"/>
              <a:cs typeface="DM Sans"/>
              <a:sym typeface="DM Sans"/>
            </a:endParaRPr>
          </a:p>
        </p:txBody>
      </p:sp>
      <p:graphicFrame>
        <p:nvGraphicFramePr>
          <p:cNvPr id="394" name="Google Shape;394;p21"/>
          <p:cNvGraphicFramePr/>
          <p:nvPr/>
        </p:nvGraphicFramePr>
        <p:xfrm>
          <a:off x="615900" y="1581775"/>
          <a:ext cx="3000000" cy="3000000"/>
        </p:xfrm>
        <a:graphic>
          <a:graphicData uri="http://schemas.openxmlformats.org/drawingml/2006/table">
            <a:tbl>
              <a:tblPr>
                <a:noFill/>
                <a:tableStyleId>{77B90BCD-5415-4ED7-9211-E02DAC55AF47}</a:tableStyleId>
              </a:tblPr>
              <a:tblGrid>
                <a:gridCol w="1600150"/>
                <a:gridCol w="1261175"/>
                <a:gridCol w="1270000"/>
                <a:gridCol w="1320650"/>
              </a:tblGrid>
              <a:tr h="265075">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Survived</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Did not survive</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143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first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118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176</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22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12</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95</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second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154</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167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Children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Women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91</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88</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179</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65075">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Men in third class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60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390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450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361450">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Total passengers</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500</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817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 sz="1000" u="none" cap="none" strike="noStrike">
                          <a:solidFill>
                            <a:schemeClr val="lt1"/>
                          </a:solidFill>
                          <a:latin typeface="IBM Plex Sans"/>
                          <a:ea typeface="IBM Plex Sans"/>
                          <a:cs typeface="IBM Plex Sans"/>
                          <a:sym typeface="IBM Plex Sans"/>
                        </a:rPr>
                        <a:t>1317</a:t>
                      </a:r>
                      <a:endParaRPr sz="1000" u="none" cap="none" strike="noStrike">
                        <a:solidFill>
                          <a:schemeClr val="lt1"/>
                        </a:solidFill>
                        <a:latin typeface="IBM Plex Sans"/>
                        <a:ea typeface="IBM Plex Sans"/>
                        <a:cs typeface="IBM Plex Sans"/>
                        <a:sym typeface="IBM Plex Sans"/>
                      </a:endParaRPr>
                    </a:p>
                  </a:txBody>
                  <a:tcPr marT="63500" marB="63500" marR="63500" marL="6350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98" name="Shape 398"/>
        <p:cNvGrpSpPr/>
        <p:nvPr/>
      </p:nvGrpSpPr>
      <p:grpSpPr>
        <a:xfrm>
          <a:off x="0" y="0"/>
          <a:ext cx="0" cy="0"/>
          <a:chOff x="0" y="0"/>
          <a:chExt cx="0" cy="0"/>
        </a:xfrm>
      </p:grpSpPr>
      <p:sp>
        <p:nvSpPr>
          <p:cNvPr id="399" name="Google Shape;399;p22"/>
          <p:cNvSpPr txBox="1"/>
          <p:nvPr/>
        </p:nvSpPr>
        <p:spPr>
          <a:xfrm>
            <a:off x="3105100" y="690325"/>
            <a:ext cx="42954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00" name="Google Shape;400;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01" name="Google Shape;401;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02" name="Google Shape;402;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04" name="Google Shape;404;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05" name="Google Shape;405;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06" name="Google Shape;406;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0" name="Shape 410"/>
        <p:cNvGrpSpPr/>
        <p:nvPr/>
      </p:nvGrpSpPr>
      <p:grpSpPr>
        <a:xfrm>
          <a:off x="0" y="0"/>
          <a:ext cx="0" cy="0"/>
          <a:chOff x="0" y="0"/>
          <a:chExt cx="0" cy="0"/>
        </a:xfrm>
      </p:grpSpPr>
      <p:sp>
        <p:nvSpPr>
          <p:cNvPr id="411" name="Google Shape;411;p23"/>
          <p:cNvSpPr txBox="1"/>
          <p:nvPr/>
        </p:nvSpPr>
        <p:spPr>
          <a:xfrm>
            <a:off x="3105100" y="690325"/>
            <a:ext cx="4323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12" name="Google Shape;412;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13" name="Google Shape;413;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14" name="Google Shape;414;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5" name="Google Shape;415;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16" name="Google Shape;416;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17" name="Google Shape;417;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18" name="Google Shape;418;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19" name="Google Shape;419;p23"/>
          <p:cNvSpPr/>
          <p:nvPr/>
        </p:nvSpPr>
        <p:spPr>
          <a:xfrm>
            <a:off x="389700" y="2571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 sz="12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2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3" name="Shape 423"/>
        <p:cNvGrpSpPr/>
        <p:nvPr/>
      </p:nvGrpSpPr>
      <p:grpSpPr>
        <a:xfrm>
          <a:off x="0" y="0"/>
          <a:ext cx="0" cy="0"/>
          <a:chOff x="0" y="0"/>
          <a:chExt cx="0" cy="0"/>
        </a:xfrm>
      </p:grpSpPr>
      <p:sp>
        <p:nvSpPr>
          <p:cNvPr id="424" name="Google Shape;424;p24"/>
          <p:cNvSpPr txBox="1"/>
          <p:nvPr/>
        </p:nvSpPr>
        <p:spPr>
          <a:xfrm>
            <a:off x="3105100" y="690325"/>
            <a:ext cx="42954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25" name="Google Shape;425;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26" name="Google Shape;426;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27" name="Google Shape;427;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8" name="Google Shape;428;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29" name="Google Shape;429;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30" name="Google Shape;430;p24"/>
          <p:cNvSpPr/>
          <p:nvPr/>
        </p:nvSpPr>
        <p:spPr>
          <a:xfrm>
            <a:off x="260225" y="25717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24"/>
          <p:cNvSpPr txBox="1"/>
          <p:nvPr/>
        </p:nvSpPr>
        <p:spPr>
          <a:xfrm>
            <a:off x="456275" y="32286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 xml:space="preserve">Share what </a:t>
            </a:r>
            <a:br>
              <a:rPr b="1" i="0" lang="en" sz="1600" u="none" cap="none" strike="noStrike">
                <a:solidFill>
                  <a:srgbClr val="83FBA3"/>
                </a:solidFill>
                <a:latin typeface="DM Sans"/>
                <a:ea typeface="DM Sans"/>
                <a:cs typeface="DM Sans"/>
                <a:sym typeface="DM Sans"/>
              </a:rPr>
            </a:br>
            <a:r>
              <a:rPr b="1" i="0" lang="en"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432" name="Google Shape;432;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3" name="Google Shape;433;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37" name="Shape 437"/>
        <p:cNvGrpSpPr/>
        <p:nvPr/>
      </p:nvGrpSpPr>
      <p:grpSpPr>
        <a:xfrm>
          <a:off x="0" y="0"/>
          <a:ext cx="0" cy="0"/>
          <a:chOff x="0" y="0"/>
          <a:chExt cx="0" cy="0"/>
        </a:xfrm>
      </p:grpSpPr>
      <p:cxnSp>
        <p:nvCxnSpPr>
          <p:cNvPr id="438" name="Google Shape;438;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39" name="Google Shape;439;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440" name="Google Shape;440;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44" name="Shape 444"/>
        <p:cNvGrpSpPr/>
        <p:nvPr/>
      </p:nvGrpSpPr>
      <p:grpSpPr>
        <a:xfrm>
          <a:off x="0" y="0"/>
          <a:ext cx="0" cy="0"/>
          <a:chOff x="0" y="0"/>
          <a:chExt cx="0" cy="0"/>
        </a:xfrm>
      </p:grpSpPr>
      <p:cxnSp>
        <p:nvCxnSpPr>
          <p:cNvPr id="445" name="Google Shape;445;p2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46" name="Google Shape;446;p2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47" name="Google Shape;447;p26"/>
          <p:cNvSpPr txBox="1"/>
          <p:nvPr/>
        </p:nvSpPr>
        <p:spPr>
          <a:xfrm>
            <a:off x="664600" y="1027825"/>
            <a:ext cx="7924800" cy="37710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“The history of classifying people by intelligence and ability is inextricably intertwined with the eugenics movement and anti-egalitarian ideas, structures, and practices (Oakes et al., 1997). Given these roots, it should not be surprising that ability labels continue to be applied in ways that reflect and reproduce social hierarchies based on race, gender, dis/ability, language, and class (Martin 2009).…</a:t>
            </a:r>
            <a:endParaRPr b="0" i="0" sz="1800" u="none" cap="none" strike="noStrike">
              <a:solidFill>
                <a:srgbClr val="FFFFFF"/>
              </a:solidFill>
              <a:latin typeface="DM Sans"/>
              <a:ea typeface="DM Sans"/>
              <a:cs typeface="DM Sans"/>
              <a:sym typeface="DM Sans"/>
            </a:endParaRPr>
          </a:p>
          <a:p>
            <a:pPr indent="0" lvl="0" marL="0" marR="0" rtl="0" algn="l">
              <a:lnSpc>
                <a:spcPct val="115000"/>
              </a:lnSpc>
              <a:spcBef>
                <a:spcPts val="1200"/>
              </a:spcBef>
              <a:spcAft>
                <a:spcPts val="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 xml:space="preserve">This matters at the level of broad social organization (e.g., representation in STEM fields) and at the scale of individual students and their access to opportunities, resources, and identities as learners and doers of mathematics as valuable and valued members of our society.”  </a:t>
            </a:r>
            <a:endParaRPr b="0" i="0" sz="1800" u="none" cap="none" strike="noStrike">
              <a:solidFill>
                <a:srgbClr val="FFFFFF"/>
              </a:solidFill>
              <a:latin typeface="DM Sans"/>
              <a:ea typeface="DM Sans"/>
              <a:cs typeface="DM Sans"/>
              <a:sym typeface="DM Sans"/>
            </a:endParaRPr>
          </a:p>
          <a:p>
            <a:pPr indent="0" lvl="0" marL="0" marR="0" rtl="0" algn="r">
              <a:lnSpc>
                <a:spcPct val="115000"/>
              </a:lnSpc>
              <a:spcBef>
                <a:spcPts val="1200"/>
              </a:spcBef>
              <a:spcAft>
                <a:spcPts val="1200"/>
              </a:spcAft>
              <a:buClr>
                <a:srgbClr val="000000"/>
              </a:buClr>
              <a:buSzPts val="1100"/>
              <a:buFont typeface="Arial"/>
              <a:buNone/>
            </a:pPr>
            <a:r>
              <a:rPr b="0" i="0" lang="en" sz="1800" u="none" cap="none" strike="noStrike">
                <a:solidFill>
                  <a:srgbClr val="FFFFFF"/>
                </a:solidFill>
                <a:latin typeface="DM Sans"/>
                <a:ea typeface="DM Sans"/>
                <a:cs typeface="DM Sans"/>
                <a:sym typeface="DM Sans"/>
              </a:rPr>
              <a:t xml:space="preserve">-National Council of Teachers of Mathematics </a:t>
            </a:r>
            <a:endParaRPr b="0" i="0" sz="1500" u="none" cap="none" strike="noStrike">
              <a:solidFill>
                <a:srgbClr val="FFFFFF"/>
              </a:solidFill>
              <a:latin typeface="DM Sans"/>
              <a:ea typeface="DM Sans"/>
              <a:cs typeface="DM Sans"/>
              <a:sym typeface="DM Sans"/>
            </a:endParaRPr>
          </a:p>
        </p:txBody>
      </p:sp>
      <p:sp>
        <p:nvSpPr>
          <p:cNvPr id="448" name="Google Shape;448;p26"/>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52" name="Shape 452"/>
        <p:cNvGrpSpPr/>
        <p:nvPr/>
      </p:nvGrpSpPr>
      <p:grpSpPr>
        <a:xfrm>
          <a:off x="0" y="0"/>
          <a:ext cx="0" cy="0"/>
          <a:chOff x="0" y="0"/>
          <a:chExt cx="0" cy="0"/>
        </a:xfrm>
      </p:grpSpPr>
      <p:sp>
        <p:nvSpPr>
          <p:cNvPr id="453" name="Google Shape;453;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this piece of student work.</a:t>
            </a:r>
            <a:endParaRPr b="0" i="0" sz="1100" u="none" cap="none" strike="noStrike">
              <a:solidFill>
                <a:schemeClr val="dk1"/>
              </a:solidFill>
              <a:latin typeface="DM Sans"/>
              <a:ea typeface="DM Sans"/>
              <a:cs typeface="DM Sans"/>
              <a:sym typeface="DM Sans"/>
            </a:endParaRPr>
          </a:p>
        </p:txBody>
      </p:sp>
      <p:sp>
        <p:nvSpPr>
          <p:cNvPr id="454" name="Google Shape;454;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55" name="Google Shape;455;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56" name="Google Shape;456;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57" name="Google Shape;457;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58" name="Google Shape;458;p27"/>
          <p:cNvSpPr/>
          <p:nvPr/>
        </p:nvSpPr>
        <p:spPr>
          <a:xfrm>
            <a:off x="4448300" y="492950"/>
            <a:ext cx="4202400" cy="38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pic>
        <p:nvPicPr>
          <p:cNvPr id="459" name="Google Shape;459;p27"/>
          <p:cNvPicPr preferRelativeResize="0"/>
          <p:nvPr/>
        </p:nvPicPr>
        <p:blipFill rotWithShape="1">
          <a:blip r:embed="rId3">
            <a:alphaModFix/>
          </a:blip>
          <a:srcRect b="0" l="0" r="0" t="0"/>
          <a:stretch/>
        </p:blipFill>
        <p:spPr>
          <a:xfrm>
            <a:off x="4228800" y="0"/>
            <a:ext cx="4454997" cy="5143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63" name="Shape 463"/>
        <p:cNvGrpSpPr/>
        <p:nvPr/>
      </p:nvGrpSpPr>
      <p:grpSpPr>
        <a:xfrm>
          <a:off x="0" y="0"/>
          <a:ext cx="0" cy="0"/>
          <a:chOff x="0" y="0"/>
          <a:chExt cx="0" cy="0"/>
        </a:xfrm>
      </p:grpSpPr>
      <p:sp>
        <p:nvSpPr>
          <p:cNvPr id="464" name="Google Shape;464;p28"/>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this piece of student work.</a:t>
            </a:r>
            <a:endParaRPr b="0" i="0" sz="1100" u="none" cap="none" strike="noStrike">
              <a:solidFill>
                <a:schemeClr val="dk1"/>
              </a:solidFill>
              <a:latin typeface="DM Sans"/>
              <a:ea typeface="DM Sans"/>
              <a:cs typeface="DM Sans"/>
              <a:sym typeface="DM Sans"/>
            </a:endParaRPr>
          </a:p>
        </p:txBody>
      </p:sp>
      <p:sp>
        <p:nvSpPr>
          <p:cNvPr id="465" name="Google Shape;465;p28"/>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66" name="Google Shape;466;p28"/>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67" name="Google Shape;467;p28"/>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68" name="Google Shape;468;p28"/>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469" name="Google Shape;469;p28"/>
          <p:cNvSpPr/>
          <p:nvPr/>
        </p:nvSpPr>
        <p:spPr>
          <a:xfrm>
            <a:off x="4448300" y="492950"/>
            <a:ext cx="4202400" cy="38211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Insert image of student work here</a:t>
            </a:r>
            <a:endParaRPr b="0" i="0" sz="1400" u="none" cap="none" strike="noStrike">
              <a:solidFill>
                <a:srgbClr val="000000"/>
              </a:solidFill>
              <a:latin typeface="Arial"/>
              <a:ea typeface="Arial"/>
              <a:cs typeface="Arial"/>
              <a:sym typeface="Arial"/>
            </a:endParaRPr>
          </a:p>
        </p:txBody>
      </p:sp>
      <p:sp>
        <p:nvSpPr>
          <p:cNvPr id="470" name="Google Shape;470;p28"/>
          <p:cNvSpPr/>
          <p:nvPr/>
        </p:nvSpPr>
        <p:spPr>
          <a:xfrm>
            <a:off x="2085125" y="2540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p28"/>
          <p:cNvSpPr txBox="1"/>
          <p:nvPr/>
        </p:nvSpPr>
        <p:spPr>
          <a:xfrm>
            <a:off x="2365175" y="3190125"/>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pic>
        <p:nvPicPr>
          <p:cNvPr id="472" name="Google Shape;472;p28"/>
          <p:cNvPicPr preferRelativeResize="0"/>
          <p:nvPr/>
        </p:nvPicPr>
        <p:blipFill rotWithShape="1">
          <a:blip r:embed="rId3">
            <a:alphaModFix/>
          </a:blip>
          <a:srcRect b="0" l="0" r="0" t="0"/>
          <a:stretch/>
        </p:blipFill>
        <p:spPr>
          <a:xfrm>
            <a:off x="4228800" y="0"/>
            <a:ext cx="4454997" cy="5143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76" name="Shape 476"/>
        <p:cNvGrpSpPr/>
        <p:nvPr/>
      </p:nvGrpSpPr>
      <p:grpSpPr>
        <a:xfrm>
          <a:off x="0" y="0"/>
          <a:ext cx="0" cy="0"/>
          <a:chOff x="0" y="0"/>
          <a:chExt cx="0" cy="0"/>
        </a:xfrm>
      </p:grpSpPr>
      <p:graphicFrame>
        <p:nvGraphicFramePr>
          <p:cNvPr id="477" name="Google Shape;477;p30"/>
          <p:cNvGraphicFramePr/>
          <p:nvPr/>
        </p:nvGraphicFramePr>
        <p:xfrm>
          <a:off x="1037388" y="1308850"/>
          <a:ext cx="3000000" cy="3000000"/>
        </p:xfrm>
        <a:graphic>
          <a:graphicData uri="http://schemas.openxmlformats.org/drawingml/2006/table">
            <a:tbl>
              <a:tblPr>
                <a:noFill/>
                <a:tableStyleId>{9955DA9E-6B98-48AD-BC6E-1842B7379AAD}</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cxnSp>
        <p:nvCxnSpPr>
          <p:cNvPr id="478" name="Google Shape;478;p3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79" name="Google Shape;479;p3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80" name="Google Shape;480;p30"/>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sp>
        <p:nvSpPr>
          <p:cNvPr id="481" name="Google Shape;481;p30"/>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30"/>
          <p:cNvSpPr txBox="1"/>
          <p:nvPr/>
        </p:nvSpPr>
        <p:spPr>
          <a:xfrm>
            <a:off x="7148900" y="3763150"/>
            <a:ext cx="1561500" cy="600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300" u="none" cap="none" strike="noStrike">
                <a:solidFill>
                  <a:srgbClr val="145758"/>
                </a:solidFill>
                <a:latin typeface="Proxima Nova"/>
                <a:ea typeface="Proxima Nova"/>
                <a:cs typeface="Proxima Nova"/>
                <a:sym typeface="Proxima Nova"/>
              </a:rPr>
              <a:t>What resonates with you? What questions surace for you?</a:t>
            </a:r>
            <a:endParaRPr b="1" i="0" sz="13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86" name="Shape 486"/>
        <p:cNvGrpSpPr/>
        <p:nvPr/>
      </p:nvGrpSpPr>
      <p:grpSpPr>
        <a:xfrm>
          <a:off x="0" y="0"/>
          <a:ext cx="0" cy="0"/>
          <a:chOff x="0" y="0"/>
          <a:chExt cx="0" cy="0"/>
        </a:xfrm>
      </p:grpSpPr>
      <p:cxnSp>
        <p:nvCxnSpPr>
          <p:cNvPr id="487" name="Google Shape;487;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88" name="Google Shape;488;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89" name="Google Shape;489;p2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
        <p:nvSpPr>
          <p:cNvPr id="490" name="Google Shape;490;p29"/>
          <p:cNvSpPr txBox="1"/>
          <p:nvPr/>
        </p:nvSpPr>
        <p:spPr>
          <a:xfrm>
            <a:off x="6735575" y="2976075"/>
            <a:ext cx="15615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145758"/>
                </a:solidFill>
                <a:latin typeface="Proxima Nova"/>
                <a:ea typeface="Proxima Nova"/>
                <a:cs typeface="Proxima Nova"/>
                <a:sym typeface="Proxima Nova"/>
              </a:rPr>
              <a:t>104.i: Use a function</a:t>
            </a:r>
            <a:br>
              <a:rPr b="1" i="0" lang="en" sz="1100" u="none" cap="none" strike="noStrike">
                <a:solidFill>
                  <a:srgbClr val="145758"/>
                </a:solidFill>
                <a:latin typeface="Proxima Nova"/>
                <a:ea typeface="Proxima Nova"/>
                <a:cs typeface="Proxima Nova"/>
                <a:sym typeface="Proxima Nova"/>
              </a:rPr>
            </a:br>
            <a:r>
              <a:rPr b="1" i="0" lang="en" sz="1100" u="none" cap="none" strike="noStrike">
                <a:solidFill>
                  <a:srgbClr val="145758"/>
                </a:solidFill>
                <a:latin typeface="Proxima Nova"/>
                <a:ea typeface="Proxima Nova"/>
                <a:cs typeface="Proxima Nova"/>
                <a:sym typeface="Proxima Nova"/>
              </a:rPr>
              <a:t>of exponential type l to determine values of interest in a real-world problem.</a:t>
            </a:r>
            <a:endParaRPr b="1" i="0" sz="1100" u="none" cap="none" strike="noStrike">
              <a:solidFill>
                <a:srgbClr val="145758"/>
              </a:solidFill>
              <a:latin typeface="DM Sans"/>
              <a:ea typeface="DM Sans"/>
              <a:cs typeface="DM Sans"/>
              <a:sym typeface="DM Sans"/>
            </a:endParaRPr>
          </a:p>
        </p:txBody>
      </p:sp>
      <p:sp>
        <p:nvSpPr>
          <p:cNvPr id="491" name="Google Shape;491;p29"/>
          <p:cNvSpPr txBox="1"/>
          <p:nvPr/>
        </p:nvSpPr>
        <p:spPr>
          <a:xfrm>
            <a:off x="565275" y="1259700"/>
            <a:ext cx="7918500" cy="3337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100"/>
              <a:buFont typeface="Arial"/>
              <a:buNone/>
            </a:pPr>
            <a:r>
              <a:rPr b="0" i="0" lang="en" sz="2000" u="none" cap="none" strike="noStrike">
                <a:solidFill>
                  <a:srgbClr val="FFFFFF"/>
                </a:solidFill>
                <a:latin typeface="DM Sans"/>
                <a:ea typeface="DM Sans"/>
                <a:cs typeface="DM Sans"/>
                <a:sym typeface="DM Sans"/>
              </a:rPr>
              <a:t xml:space="preserve">Grading echoes the economic framework of testing, presuming that we can encapsulate learning in a number or a letter. Street data reminds us that our primary task as educators is to provide regular feedback to students so they can grow, not to evaluate them in order to anoint them academically capable or not. </a:t>
            </a:r>
            <a:endParaRPr b="0" i="0" sz="2000" u="none" cap="none" strike="noStrike">
              <a:solidFill>
                <a:srgbClr val="FFFFFF"/>
              </a:solidFill>
              <a:latin typeface="DM Sans"/>
              <a:ea typeface="DM Sans"/>
              <a:cs typeface="DM Sans"/>
              <a:sym typeface="DM Sans"/>
            </a:endParaRPr>
          </a:p>
          <a:p>
            <a:pPr indent="0" lvl="0" marL="0" marR="0" rtl="0" algn="l">
              <a:lnSpc>
                <a:spcPct val="115000"/>
              </a:lnSpc>
              <a:spcBef>
                <a:spcPts val="1200"/>
              </a:spcBef>
              <a:spcAft>
                <a:spcPts val="0"/>
              </a:spcAft>
              <a:buClr>
                <a:srgbClr val="000000"/>
              </a:buClr>
              <a:buSzPts val="1100"/>
              <a:buFont typeface="Arial"/>
              <a:buNone/>
            </a:pPr>
            <a:r>
              <a:rPr b="0" i="0" lang="en" sz="2000" u="none" cap="none" strike="noStrike">
                <a:solidFill>
                  <a:srgbClr val="FFFFFF"/>
                </a:solidFill>
                <a:latin typeface="DM Sans"/>
                <a:ea typeface="DM Sans"/>
                <a:cs typeface="DM Sans"/>
                <a:sym typeface="DM Sans"/>
              </a:rPr>
              <a:t>(Safir and Dugan, 2021, p. 116)</a:t>
            </a:r>
            <a:endParaRPr b="0" i="0" sz="2000" u="none" cap="none" strike="noStrike">
              <a:solidFill>
                <a:srgbClr val="FFFFFF"/>
              </a:solidFill>
              <a:latin typeface="DM Sans"/>
              <a:ea typeface="DM Sans"/>
              <a:cs typeface="DM Sans"/>
              <a:sym typeface="DM Sans"/>
            </a:endParaRPr>
          </a:p>
          <a:p>
            <a:pPr indent="0" lvl="0" marL="0" marR="0" rtl="0" algn="l">
              <a:lnSpc>
                <a:spcPct val="115000"/>
              </a:lnSpc>
              <a:spcBef>
                <a:spcPts val="1200"/>
              </a:spcBef>
              <a:spcAft>
                <a:spcPts val="0"/>
              </a:spcAft>
              <a:buClr>
                <a:srgbClr val="000000"/>
              </a:buClr>
              <a:buSzPts val="1100"/>
              <a:buFont typeface="Arial"/>
              <a:buNone/>
            </a:pPr>
            <a:r>
              <a:t/>
            </a:r>
            <a:endParaRPr b="0" i="0" sz="2000" u="none" cap="none" strike="noStrike">
              <a:solidFill>
                <a:srgbClr val="FFFFFF"/>
              </a:solidFill>
              <a:latin typeface="DM Sans"/>
              <a:ea typeface="DM Sans"/>
              <a:cs typeface="DM Sans"/>
              <a:sym typeface="DM Sans"/>
            </a:endParaRPr>
          </a:p>
          <a:p>
            <a:pPr indent="0" lvl="0" marL="457200" marR="0" rtl="0" algn="l">
              <a:lnSpc>
                <a:spcPct val="115000"/>
              </a:lnSpc>
              <a:spcBef>
                <a:spcPts val="1200"/>
              </a:spcBef>
              <a:spcAft>
                <a:spcPts val="0"/>
              </a:spcAft>
              <a:buClr>
                <a:srgbClr val="000000"/>
              </a:buClr>
              <a:buSzPts val="1100"/>
              <a:buFont typeface="Arial"/>
              <a:buNone/>
            </a:pPr>
            <a:r>
              <a:rPr b="0" i="0" lang="en" sz="1200" u="none" cap="none" strike="noStrike">
                <a:solidFill>
                  <a:srgbClr val="FFFFFF"/>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rgbClr val="FFFFFF"/>
              </a:solidFill>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95" name="Shape 495"/>
        <p:cNvGrpSpPr/>
        <p:nvPr/>
      </p:nvGrpSpPr>
      <p:grpSpPr>
        <a:xfrm>
          <a:off x="0" y="0"/>
          <a:ext cx="0" cy="0"/>
          <a:chOff x="0" y="0"/>
          <a:chExt cx="0" cy="0"/>
        </a:xfrm>
      </p:grpSpPr>
      <p:cxnSp>
        <p:nvCxnSpPr>
          <p:cNvPr id="496" name="Google Shape;496;p31"/>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497" name="Google Shape;497;p31"/>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498" name="Google Shape;498;p3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99" name="Google Shape;499;p31"/>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00" name="Google Shape;500;p3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01" name="Google Shape;501;p31"/>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02" name="Google Shape;502;p3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03" name="Google Shape;503;p31"/>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04" name="Google Shape;504;p31"/>
          <p:cNvSpPr txBox="1"/>
          <p:nvPr/>
        </p:nvSpPr>
        <p:spPr>
          <a:xfrm>
            <a:off x="325175" y="2843600"/>
            <a:ext cx="2169900" cy="985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1" i="0" lang="en" sz="1300" u="none" cap="none" strike="noStrike">
                <a:solidFill>
                  <a:srgbClr val="145758"/>
                </a:solidFill>
                <a:latin typeface="Proxima Nova"/>
                <a:ea typeface="Proxima Nova"/>
                <a:cs typeface="Proxima Nova"/>
                <a:sym typeface="Proxima Nova"/>
              </a:rPr>
              <a:t>113.e: Understand independence and conditional probability and use them for modeling.</a:t>
            </a:r>
            <a:endParaRPr b="1" i="0" sz="1300" u="none" cap="none" strike="noStrike">
              <a:solidFill>
                <a:srgbClr val="145758"/>
              </a:solidFill>
              <a:latin typeface="DM Sans"/>
              <a:ea typeface="DM Sans"/>
              <a:cs typeface="DM Sans"/>
              <a:sym typeface="DM Sans"/>
            </a:endParaRPr>
          </a:p>
          <a:p>
            <a:pPr indent="0" lvl="0" marL="0" marR="0" rtl="0" algn="l">
              <a:lnSpc>
                <a:spcPct val="100000"/>
              </a:lnSpc>
              <a:spcBef>
                <a:spcPts val="0"/>
              </a:spcBef>
              <a:spcAft>
                <a:spcPts val="0"/>
              </a:spcAft>
              <a:buClr>
                <a:srgbClr val="000000"/>
              </a:buClr>
              <a:buSzPts val="1000"/>
              <a:buFont typeface="Arial"/>
              <a:buNone/>
            </a:pPr>
            <a:r>
              <a:t/>
            </a:r>
            <a:endParaRPr b="1" i="0" sz="1200" u="none" cap="none" strike="noStrike">
              <a:solidFill>
                <a:schemeClr val="dk1"/>
              </a:solidFill>
              <a:latin typeface="DM Sans"/>
              <a:ea typeface="DM Sans"/>
              <a:cs typeface="DM Sans"/>
              <a:sym typeface="DM Sans"/>
            </a:endParaRPr>
          </a:p>
        </p:txBody>
      </p:sp>
      <p:cxnSp>
        <p:nvCxnSpPr>
          <p:cNvPr id="505" name="Google Shape;505;p31"/>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06" name="Google Shape;506;p31"/>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07" name="Google Shape;507;p31"/>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508" name="Google Shape;508;p31"/>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509" name="Google Shape;509;p31"/>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13" name="Shape 513"/>
        <p:cNvGrpSpPr/>
        <p:nvPr/>
      </p:nvGrpSpPr>
      <p:grpSpPr>
        <a:xfrm>
          <a:off x="0" y="0"/>
          <a:ext cx="0" cy="0"/>
          <a:chOff x="0" y="0"/>
          <a:chExt cx="0" cy="0"/>
        </a:xfrm>
      </p:grpSpPr>
      <p:cxnSp>
        <p:nvCxnSpPr>
          <p:cNvPr id="514" name="Google Shape;514;g34b50b6e256_0_12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15" name="Google Shape;515;g34b50b6e256_0_128"/>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16" name="Google Shape;516;g34b50b6e256_0_128"/>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17" name="Google Shape;517;g34b50b6e256_0_128"/>
          <p:cNvGraphicFramePr/>
          <p:nvPr/>
        </p:nvGraphicFramePr>
        <p:xfrm>
          <a:off x="1329888" y="1246550"/>
          <a:ext cx="3000000" cy="3000000"/>
        </p:xfrm>
        <a:graphic>
          <a:graphicData uri="http://schemas.openxmlformats.org/drawingml/2006/table">
            <a:tbl>
              <a:tblPr>
                <a:noFill/>
                <a:tableStyleId>{9955DA9E-6B98-48AD-BC6E-1842B7379AAD}</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18" name="Google Shape;518;g34b50b6e256_0_128"/>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19" name="Google Shape;519;g34b50b6e256_0_128"/>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20" name="Google Shape;520;g34b50b6e256_0_128"/>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21" name="Google Shape;521;g34b50b6e256_0_128"/>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22" name="Google Shape;522;g34b50b6e256_0_128"/>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23" name="Google Shape;523;g34b50b6e256_0_128"/>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g34b50b6e256_0_128"/>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5" name="Google Shape;525;g34b50b6e256_0_128"/>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26" name="Google Shape;526;g34b50b6e256_0_128"/>
          <p:cNvGraphicFramePr/>
          <p:nvPr/>
        </p:nvGraphicFramePr>
        <p:xfrm>
          <a:off x="5926900" y="2474950"/>
          <a:ext cx="3000000" cy="3000000"/>
        </p:xfrm>
        <a:graphic>
          <a:graphicData uri="http://schemas.openxmlformats.org/drawingml/2006/table">
            <a:tbl>
              <a:tblPr>
                <a:noFill/>
                <a:tableStyleId>{77B90BCD-5415-4ED7-9211-E02DAC55AF47}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527" name="Google Shape;527;g34b50b6e256_0_128"/>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g34b50b6e256_0_128"/>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529" name="Google Shape;529;g34b50b6e256_0_128"/>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33" name="Shape 533"/>
        <p:cNvGrpSpPr/>
        <p:nvPr/>
      </p:nvGrpSpPr>
      <p:grpSpPr>
        <a:xfrm>
          <a:off x="0" y="0"/>
          <a:ext cx="0" cy="0"/>
          <a:chOff x="0" y="0"/>
          <a:chExt cx="0" cy="0"/>
        </a:xfrm>
      </p:grpSpPr>
      <p:cxnSp>
        <p:nvCxnSpPr>
          <p:cNvPr id="534" name="Google Shape;534;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cxnSp>
        <p:nvCxnSpPr>
          <p:cNvPr id="535" name="Google Shape;535;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36" name="Google Shape;536;p33"/>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sp>
        <p:nvSpPr>
          <p:cNvPr id="537" name="Google Shape;537;p33"/>
          <p:cNvSpPr/>
          <p:nvPr/>
        </p:nvSpPr>
        <p:spPr>
          <a:xfrm>
            <a:off x="7070550" y="22308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33"/>
          <p:cNvSpPr txBox="1"/>
          <p:nvPr/>
        </p:nvSpPr>
        <p:spPr>
          <a:xfrm>
            <a:off x="7266600" y="295762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539" name="Google Shape;539;p33"/>
          <p:cNvPicPr preferRelativeResize="0"/>
          <p:nvPr/>
        </p:nvPicPr>
        <p:blipFill rotWithShape="1">
          <a:blip r:embed="rId3">
            <a:alphaModFix/>
          </a:blip>
          <a:srcRect b="0" l="0" r="0" t="0"/>
          <a:stretch/>
        </p:blipFill>
        <p:spPr>
          <a:xfrm>
            <a:off x="2959125" y="392525"/>
            <a:ext cx="4067475" cy="46858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43" name="Shape 543"/>
        <p:cNvGrpSpPr/>
        <p:nvPr/>
      </p:nvGrpSpPr>
      <p:grpSpPr>
        <a:xfrm>
          <a:off x="0" y="0"/>
          <a:ext cx="0" cy="0"/>
          <a:chOff x="0" y="0"/>
          <a:chExt cx="0" cy="0"/>
        </a:xfrm>
      </p:grpSpPr>
      <p:cxnSp>
        <p:nvCxnSpPr>
          <p:cNvPr id="544" name="Google Shape;544;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cxnSp>
        <p:nvCxnSpPr>
          <p:cNvPr id="545" name="Google Shape;545;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46" name="Google Shape;546;p34"/>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547" name="Google Shape;547;p34"/>
          <p:cNvSpPr/>
          <p:nvPr/>
        </p:nvSpPr>
        <p:spPr>
          <a:xfrm>
            <a:off x="7111075" y="22524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34"/>
          <p:cNvSpPr txBox="1"/>
          <p:nvPr/>
        </p:nvSpPr>
        <p:spPr>
          <a:xfrm>
            <a:off x="7307125" y="29791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549" name="Google Shape;549;p34"/>
          <p:cNvPicPr preferRelativeResize="0"/>
          <p:nvPr/>
        </p:nvPicPr>
        <p:blipFill rotWithShape="1">
          <a:blip r:embed="rId3">
            <a:alphaModFix/>
          </a:blip>
          <a:srcRect b="0" l="0" r="0" t="0"/>
          <a:stretch/>
        </p:blipFill>
        <p:spPr>
          <a:xfrm>
            <a:off x="2990093" y="205412"/>
            <a:ext cx="4045630" cy="48402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53" name="Shape 553"/>
        <p:cNvGrpSpPr/>
        <p:nvPr/>
      </p:nvGrpSpPr>
      <p:grpSpPr>
        <a:xfrm>
          <a:off x="0" y="0"/>
          <a:ext cx="0" cy="0"/>
          <a:chOff x="0" y="0"/>
          <a:chExt cx="0" cy="0"/>
        </a:xfrm>
      </p:grpSpPr>
      <p:cxnSp>
        <p:nvCxnSpPr>
          <p:cNvPr id="554" name="Google Shape;554;p35"/>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5" name="Google Shape;555;p35"/>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56" name="Google Shape;556;p35"/>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sp>
        <p:nvSpPr>
          <p:cNvPr id="557" name="Google Shape;557;p35"/>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8" name="Google Shape;558;p35"/>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100"/>
              <a:buFont typeface="Arial"/>
              <a:buNone/>
            </a:pPr>
            <a:r>
              <a:rPr b="1" i="0" lang="en"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pic>
        <p:nvPicPr>
          <p:cNvPr id="559" name="Google Shape;559;p35"/>
          <p:cNvPicPr preferRelativeResize="0"/>
          <p:nvPr/>
        </p:nvPicPr>
        <p:blipFill rotWithShape="1">
          <a:blip r:embed="rId3">
            <a:alphaModFix/>
          </a:blip>
          <a:srcRect b="0" l="0" r="0" t="0"/>
          <a:stretch/>
        </p:blipFill>
        <p:spPr>
          <a:xfrm>
            <a:off x="3369725" y="119250"/>
            <a:ext cx="3956600" cy="490497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63" name="Shape 563"/>
        <p:cNvGrpSpPr/>
        <p:nvPr/>
      </p:nvGrpSpPr>
      <p:grpSpPr>
        <a:xfrm>
          <a:off x="0" y="0"/>
          <a:ext cx="0" cy="0"/>
          <a:chOff x="0" y="0"/>
          <a:chExt cx="0" cy="0"/>
        </a:xfrm>
      </p:grpSpPr>
      <p:cxnSp>
        <p:nvCxnSpPr>
          <p:cNvPr id="564" name="Google Shape;564;p36"/>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65" name="Google Shape;565;p36"/>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66" name="Google Shape;566;p36"/>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67" name="Google Shape;567;p36"/>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68" name="Google Shape;568;p36"/>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9" name="Google Shape;569;p36"/>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73" name="Shape 573"/>
        <p:cNvGrpSpPr/>
        <p:nvPr/>
      </p:nvGrpSpPr>
      <p:grpSpPr>
        <a:xfrm>
          <a:off x="0" y="0"/>
          <a:ext cx="0" cy="0"/>
          <a:chOff x="0" y="0"/>
          <a:chExt cx="0" cy="0"/>
        </a:xfrm>
      </p:grpSpPr>
      <p:cxnSp>
        <p:nvCxnSpPr>
          <p:cNvPr id="574" name="Google Shape;574;p37"/>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75" name="Google Shape;575;p37"/>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76" name="Google Shape;576;p37"/>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80" name="Shape 580"/>
        <p:cNvGrpSpPr/>
        <p:nvPr/>
      </p:nvGrpSpPr>
      <p:grpSpPr>
        <a:xfrm>
          <a:off x="0" y="0"/>
          <a:ext cx="0" cy="0"/>
          <a:chOff x="0" y="0"/>
          <a:chExt cx="0" cy="0"/>
        </a:xfrm>
      </p:grpSpPr>
      <p:cxnSp>
        <p:nvCxnSpPr>
          <p:cNvPr id="581" name="Google Shape;581;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82" name="Google Shape;582;p38"/>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83" name="Google Shape;583;p38"/>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84" name="Google Shape;584;p38"/>
          <p:cNvPicPr preferRelativeResize="0"/>
          <p:nvPr/>
        </p:nvPicPr>
        <p:blipFill rotWithShape="1">
          <a:blip r:embed="rId3">
            <a:alphaModFix/>
          </a:blip>
          <a:srcRect b="0" l="0" r="0" t="0"/>
          <a:stretch/>
        </p:blipFill>
        <p:spPr>
          <a:xfrm>
            <a:off x="807750" y="1078613"/>
            <a:ext cx="6475501" cy="3332421"/>
          </a:xfrm>
          <a:prstGeom prst="rect">
            <a:avLst/>
          </a:prstGeom>
          <a:noFill/>
          <a:ln>
            <a:noFill/>
          </a:ln>
        </p:spPr>
      </p:pic>
      <p:sp>
        <p:nvSpPr>
          <p:cNvPr id="585" name="Google Shape;585;p38"/>
          <p:cNvSpPr/>
          <p:nvPr/>
        </p:nvSpPr>
        <p:spPr>
          <a:xfrm>
            <a:off x="6932700" y="17864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38"/>
          <p:cNvSpPr txBox="1"/>
          <p:nvPr/>
        </p:nvSpPr>
        <p:spPr>
          <a:xfrm>
            <a:off x="7128750" y="23742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0" name="Shape 590"/>
        <p:cNvGrpSpPr/>
        <p:nvPr/>
      </p:nvGrpSpPr>
      <p:grpSpPr>
        <a:xfrm>
          <a:off x="0" y="0"/>
          <a:ext cx="0" cy="0"/>
          <a:chOff x="0" y="0"/>
          <a:chExt cx="0" cy="0"/>
        </a:xfrm>
      </p:grpSpPr>
      <p:cxnSp>
        <p:nvCxnSpPr>
          <p:cNvPr id="591" name="Google Shape;591;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92" name="Google Shape;592;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593" name="Google Shape;593;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594" name="Google Shape;594;p39"/>
          <p:cNvPicPr preferRelativeResize="0"/>
          <p:nvPr/>
        </p:nvPicPr>
        <p:blipFill rotWithShape="1">
          <a:blip r:embed="rId3">
            <a:alphaModFix/>
          </a:blip>
          <a:srcRect b="0" l="0" r="0" t="0"/>
          <a:stretch/>
        </p:blipFill>
        <p:spPr>
          <a:xfrm>
            <a:off x="807750" y="1078613"/>
            <a:ext cx="6475501" cy="3332421"/>
          </a:xfrm>
          <a:prstGeom prst="rect">
            <a:avLst/>
          </a:prstGeom>
          <a:noFill/>
          <a:ln>
            <a:noFill/>
          </a:ln>
        </p:spPr>
      </p:pic>
      <p:sp>
        <p:nvSpPr>
          <p:cNvPr id="595" name="Google Shape;595;p39"/>
          <p:cNvSpPr/>
          <p:nvPr/>
        </p:nvSpPr>
        <p:spPr>
          <a:xfrm>
            <a:off x="6932700" y="17864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6" name="Google Shape;596;p39"/>
          <p:cNvSpPr txBox="1"/>
          <p:nvPr/>
        </p:nvSpPr>
        <p:spPr>
          <a:xfrm>
            <a:off x="7128750" y="23742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0" name="Shape 600"/>
        <p:cNvGrpSpPr/>
        <p:nvPr/>
      </p:nvGrpSpPr>
      <p:grpSpPr>
        <a:xfrm>
          <a:off x="0" y="0"/>
          <a:ext cx="0" cy="0"/>
          <a:chOff x="0" y="0"/>
          <a:chExt cx="0" cy="0"/>
        </a:xfrm>
      </p:grpSpPr>
      <p:cxnSp>
        <p:nvCxnSpPr>
          <p:cNvPr id="601" name="Google Shape;601;p4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02" name="Google Shape;602;p40"/>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3" name="Google Shape;603;p40"/>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604" name="Google Shape;604;p40"/>
          <p:cNvPicPr preferRelativeResize="0"/>
          <p:nvPr/>
        </p:nvPicPr>
        <p:blipFill rotWithShape="1">
          <a:blip r:embed="rId3">
            <a:alphaModFix/>
          </a:blip>
          <a:srcRect b="0" l="0" r="0" t="0"/>
          <a:stretch/>
        </p:blipFill>
        <p:spPr>
          <a:xfrm>
            <a:off x="807750" y="1078613"/>
            <a:ext cx="6475501" cy="3332421"/>
          </a:xfrm>
          <a:prstGeom prst="rect">
            <a:avLst/>
          </a:prstGeom>
          <a:noFill/>
          <a:ln>
            <a:noFill/>
          </a:ln>
        </p:spPr>
      </p:pic>
      <p:sp>
        <p:nvSpPr>
          <p:cNvPr id="605" name="Google Shape;605;p40"/>
          <p:cNvSpPr/>
          <p:nvPr/>
        </p:nvSpPr>
        <p:spPr>
          <a:xfrm>
            <a:off x="6932700" y="17864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6" name="Google Shape;606;p40"/>
          <p:cNvSpPr txBox="1"/>
          <p:nvPr/>
        </p:nvSpPr>
        <p:spPr>
          <a:xfrm>
            <a:off x="7128750" y="23742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C9FC8D"/>
                </a:solidFill>
                <a:latin typeface="DM Sans"/>
                <a:ea typeface="DM Sans"/>
                <a:cs typeface="DM Sans"/>
                <a:sym typeface="DM Sans"/>
              </a:rPr>
              <a:t xml:space="preserve">113.b: Understand and evaluate random processes underlying statistical experiments.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10" name="Shape 610"/>
        <p:cNvGrpSpPr/>
        <p:nvPr/>
      </p:nvGrpSpPr>
      <p:grpSpPr>
        <a:xfrm>
          <a:off x="0" y="0"/>
          <a:ext cx="0" cy="0"/>
          <a:chOff x="0" y="0"/>
          <a:chExt cx="0" cy="0"/>
        </a:xfrm>
      </p:grpSpPr>
      <p:sp>
        <p:nvSpPr>
          <p:cNvPr id="611" name="Google Shape;611;p41"/>
          <p:cNvSpPr txBox="1"/>
          <p:nvPr/>
        </p:nvSpPr>
        <p:spPr>
          <a:xfrm>
            <a:off x="3105100" y="690325"/>
            <a:ext cx="43929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12" name="Google Shape;612;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13" name="Google Shape;613;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14" name="Google Shape;614;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15" name="Google Shape;615;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16" name="Google Shape;616;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17" name="Google Shape;617;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18" name="Google Shape;618;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2" name="Shape 622"/>
        <p:cNvGrpSpPr/>
        <p:nvPr/>
      </p:nvGrpSpPr>
      <p:grpSpPr>
        <a:xfrm>
          <a:off x="0" y="0"/>
          <a:ext cx="0" cy="0"/>
          <a:chOff x="0" y="0"/>
          <a:chExt cx="0" cy="0"/>
        </a:xfrm>
      </p:grpSpPr>
      <p:sp>
        <p:nvSpPr>
          <p:cNvPr id="623" name="Google Shape;623;p42"/>
          <p:cNvSpPr txBox="1"/>
          <p:nvPr/>
        </p:nvSpPr>
        <p:spPr>
          <a:xfrm>
            <a:off x="3105100" y="690325"/>
            <a:ext cx="42813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24" name="Google Shape;624;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25" name="Google Shape;625;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6" name="Google Shape;626;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7" name="Google Shape;627;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8" name="Google Shape;628;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9" name="Google Shape;629;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0" name="Google Shape;630;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31" name="Google Shape;631;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42"/>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6" name="Shape 636"/>
        <p:cNvGrpSpPr/>
        <p:nvPr/>
      </p:nvGrpSpPr>
      <p:grpSpPr>
        <a:xfrm>
          <a:off x="0" y="0"/>
          <a:ext cx="0" cy="0"/>
          <a:chOff x="0" y="0"/>
          <a:chExt cx="0" cy="0"/>
        </a:xfrm>
      </p:grpSpPr>
      <p:sp>
        <p:nvSpPr>
          <p:cNvPr id="637" name="Google Shape;637;p43"/>
          <p:cNvSpPr txBox="1"/>
          <p:nvPr/>
        </p:nvSpPr>
        <p:spPr>
          <a:xfrm>
            <a:off x="3105100" y="690325"/>
            <a:ext cx="4365000" cy="431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 xml:space="preserve">In M113 Modeling with Probability,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38" name="Google Shape;638;p4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39" name="Google Shape;639;p4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40" name="Google Shape;640;p4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41" name="Google Shape;641;p4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42" name="Google Shape;642;p4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43" name="Google Shape;643;p4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44" name="Google Shape;644;p4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45" name="Google Shape;645;p43"/>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6" name="Google Shape;646;p43"/>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rgbClr val="BDFCD7"/>
                </a:solidFill>
                <a:latin typeface="DM Sans"/>
                <a:ea typeface="DM Sans"/>
                <a:cs typeface="DM Sans"/>
                <a:sym typeface="DM Sans"/>
              </a:rPr>
              <a:t xml:space="preserve">Share what </a:t>
            </a:r>
            <a:br>
              <a:rPr b="1" i="0" lang="en" sz="1600" u="none" cap="none" strike="noStrike">
                <a:solidFill>
                  <a:srgbClr val="BDFCD7"/>
                </a:solidFill>
                <a:latin typeface="DM Sans"/>
                <a:ea typeface="DM Sans"/>
                <a:cs typeface="DM Sans"/>
                <a:sym typeface="DM Sans"/>
              </a:rPr>
            </a:br>
            <a:r>
              <a:rPr b="1" i="0" lang="en"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50" name="Shape 650"/>
        <p:cNvGrpSpPr/>
        <p:nvPr/>
      </p:nvGrpSpPr>
      <p:grpSpPr>
        <a:xfrm>
          <a:off x="0" y="0"/>
          <a:ext cx="0" cy="0"/>
          <a:chOff x="0" y="0"/>
          <a:chExt cx="0" cy="0"/>
        </a:xfrm>
      </p:grpSpPr>
      <p:cxnSp>
        <p:nvCxnSpPr>
          <p:cNvPr id="651" name="Google Shape;651;p44"/>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52" name="Google Shape;652;p44"/>
          <p:cNvSpPr txBox="1"/>
          <p:nvPr/>
        </p:nvSpPr>
        <p:spPr>
          <a:xfrm>
            <a:off x="3419850" y="303450"/>
            <a:ext cx="46884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Task 2:</a:t>
            </a:r>
            <a:endParaRPr b="0" i="0" sz="5200" u="none" cap="none" strike="noStrike">
              <a:solidFill>
                <a:schemeClr val="dk1"/>
              </a:solidFill>
              <a:latin typeface="Nanum Myeongjo"/>
              <a:ea typeface="Nanum Myeongjo"/>
              <a:cs typeface="Nanum Myeongjo"/>
              <a:sym typeface="Nanum Myeongjo"/>
            </a:endParaRPr>
          </a:p>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Student Work</a:t>
            </a:r>
            <a:endParaRPr b="0" i="0" sz="5200" u="none" cap="none" strike="noStrike">
              <a:solidFill>
                <a:schemeClr val="dk1"/>
              </a:solidFill>
              <a:latin typeface="Nanum Myeongjo"/>
              <a:ea typeface="Nanum Myeongjo"/>
              <a:cs typeface="Nanum Myeongjo"/>
              <a:sym typeface="Nanum Myeongjo"/>
            </a:endParaRPr>
          </a:p>
        </p:txBody>
      </p:sp>
      <p:sp>
        <p:nvSpPr>
          <p:cNvPr id="653" name="Google Shape;653;p44"/>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57" name="Shape 657"/>
        <p:cNvGrpSpPr/>
        <p:nvPr/>
      </p:nvGrpSpPr>
      <p:grpSpPr>
        <a:xfrm>
          <a:off x="0" y="0"/>
          <a:ext cx="0" cy="0"/>
          <a:chOff x="0" y="0"/>
          <a:chExt cx="0" cy="0"/>
        </a:xfrm>
      </p:grpSpPr>
      <p:cxnSp>
        <p:nvCxnSpPr>
          <p:cNvPr id="658" name="Google Shape;658;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59" name="Google Shape;659;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60" name="Google Shape;660;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61" name="Google Shape;661;p45"/>
          <p:cNvSpPr txBox="1"/>
          <p:nvPr/>
        </p:nvSpPr>
        <p:spPr>
          <a:xfrm>
            <a:off x="789725" y="2010250"/>
            <a:ext cx="1789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400" u="none" cap="none" strike="noStrike">
              <a:solidFill>
                <a:srgbClr val="000000"/>
              </a:solidFill>
              <a:latin typeface="DM Sans"/>
              <a:ea typeface="DM Sans"/>
              <a:cs typeface="DM Sans"/>
              <a:sym typeface="DM Sans"/>
            </a:endParaRPr>
          </a:p>
        </p:txBody>
      </p:sp>
      <p:pic>
        <p:nvPicPr>
          <p:cNvPr id="662" name="Google Shape;662;p45"/>
          <p:cNvPicPr preferRelativeResize="0"/>
          <p:nvPr/>
        </p:nvPicPr>
        <p:blipFill rotWithShape="1">
          <a:blip r:embed="rId3">
            <a:alphaModFix/>
          </a:blip>
          <a:srcRect b="9082" l="6666" r="4443" t="10530"/>
          <a:stretch/>
        </p:blipFill>
        <p:spPr>
          <a:xfrm>
            <a:off x="2417000" y="1217850"/>
            <a:ext cx="3209925" cy="3861939"/>
          </a:xfrm>
          <a:prstGeom prst="rect">
            <a:avLst/>
          </a:prstGeom>
          <a:noFill/>
          <a:ln>
            <a:noFill/>
          </a:ln>
        </p:spPr>
      </p:pic>
      <p:pic>
        <p:nvPicPr>
          <p:cNvPr id="663" name="Google Shape;663;p45"/>
          <p:cNvPicPr preferRelativeResize="0"/>
          <p:nvPr/>
        </p:nvPicPr>
        <p:blipFill rotWithShape="1">
          <a:blip r:embed="rId4">
            <a:alphaModFix/>
          </a:blip>
          <a:srcRect b="0" l="5864" r="0" t="7433"/>
          <a:stretch/>
        </p:blipFill>
        <p:spPr>
          <a:xfrm>
            <a:off x="5703125" y="674925"/>
            <a:ext cx="3375475" cy="4427182"/>
          </a:xfrm>
          <a:prstGeom prst="rect">
            <a:avLst/>
          </a:prstGeom>
          <a:noFill/>
          <a:ln>
            <a:noFill/>
          </a:ln>
        </p:spPr>
      </p:pic>
      <p:sp>
        <p:nvSpPr>
          <p:cNvPr id="664" name="Google Shape;664;p45"/>
          <p:cNvSpPr txBox="1"/>
          <p:nvPr/>
        </p:nvSpPr>
        <p:spPr>
          <a:xfrm>
            <a:off x="5397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rgbClr val="000000"/>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68" name="Shape 668"/>
        <p:cNvGrpSpPr/>
        <p:nvPr/>
      </p:nvGrpSpPr>
      <p:grpSpPr>
        <a:xfrm>
          <a:off x="0" y="0"/>
          <a:ext cx="0" cy="0"/>
          <a:chOff x="0" y="0"/>
          <a:chExt cx="0" cy="0"/>
        </a:xfrm>
      </p:grpSpPr>
      <p:cxnSp>
        <p:nvCxnSpPr>
          <p:cNvPr id="669" name="Google Shape;669;p4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70" name="Google Shape;670;p4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1" name="Google Shape;671;p4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 xml:space="preserve">Round 1:What </a:t>
            </a:r>
            <a:br>
              <a:rPr b="0" i="0" lang="en" sz="3300" u="none" cap="none" strike="noStrike">
                <a:solidFill>
                  <a:schemeClr val="dk1"/>
                </a:solidFill>
                <a:latin typeface="Nanum Myeongjo"/>
                <a:ea typeface="Nanum Myeongjo"/>
                <a:cs typeface="Nanum Myeongjo"/>
                <a:sym typeface="Nanum Myeongjo"/>
              </a:rPr>
            </a:br>
            <a:r>
              <a:rPr b="0" i="0" lang="en"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72" name="Google Shape;672;p46"/>
          <p:cNvSpPr/>
          <p:nvPr/>
        </p:nvSpPr>
        <p:spPr>
          <a:xfrm>
            <a:off x="341850"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3" name="Google Shape;673;p46"/>
          <p:cNvSpPr txBox="1"/>
          <p:nvPr/>
        </p:nvSpPr>
        <p:spPr>
          <a:xfrm>
            <a:off x="621900" y="32938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674" name="Google Shape;674;p46"/>
          <p:cNvSpPr txBox="1"/>
          <p:nvPr/>
        </p:nvSpPr>
        <p:spPr>
          <a:xfrm>
            <a:off x="789725" y="2010250"/>
            <a:ext cx="1789200" cy="5250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 sz="1100" u="none" cap="none" strike="noStrike">
                <a:solidFill>
                  <a:schemeClr val="dk1"/>
                </a:solidFill>
                <a:latin typeface="DM Sans"/>
                <a:ea typeface="DM Sans"/>
                <a:cs typeface="DM Sans"/>
                <a:sym typeface="DM Sans"/>
              </a:rPr>
              <a:t>One thing you notice about each piece of student work.</a:t>
            </a:r>
            <a:endParaRPr b="0" i="0" sz="1400" u="none" cap="none" strike="noStrike">
              <a:solidFill>
                <a:srgbClr val="000000"/>
              </a:solidFill>
              <a:latin typeface="DM Sans"/>
              <a:ea typeface="DM Sans"/>
              <a:cs typeface="DM Sans"/>
              <a:sym typeface="DM Sans"/>
            </a:endParaRPr>
          </a:p>
        </p:txBody>
      </p:sp>
      <p:pic>
        <p:nvPicPr>
          <p:cNvPr id="675" name="Google Shape;675;p46"/>
          <p:cNvPicPr preferRelativeResize="0"/>
          <p:nvPr/>
        </p:nvPicPr>
        <p:blipFill rotWithShape="1">
          <a:blip r:embed="rId3">
            <a:alphaModFix/>
          </a:blip>
          <a:srcRect b="9082" l="6666" r="4443" t="10530"/>
          <a:stretch/>
        </p:blipFill>
        <p:spPr>
          <a:xfrm>
            <a:off x="2417000" y="1217850"/>
            <a:ext cx="3209925" cy="3861939"/>
          </a:xfrm>
          <a:prstGeom prst="rect">
            <a:avLst/>
          </a:prstGeom>
          <a:noFill/>
          <a:ln>
            <a:noFill/>
          </a:ln>
        </p:spPr>
      </p:pic>
      <p:pic>
        <p:nvPicPr>
          <p:cNvPr id="676" name="Google Shape;676;p46"/>
          <p:cNvPicPr preferRelativeResize="0"/>
          <p:nvPr/>
        </p:nvPicPr>
        <p:blipFill rotWithShape="1">
          <a:blip r:embed="rId4">
            <a:alphaModFix/>
          </a:blip>
          <a:srcRect b="0" l="5864" r="0" t="7433"/>
          <a:stretch/>
        </p:blipFill>
        <p:spPr>
          <a:xfrm>
            <a:off x="5703125" y="674925"/>
            <a:ext cx="3375475" cy="4427182"/>
          </a:xfrm>
          <a:prstGeom prst="rect">
            <a:avLst/>
          </a:prstGeom>
          <a:noFill/>
          <a:ln>
            <a:noFill/>
          </a:ln>
        </p:spPr>
      </p:pic>
      <p:sp>
        <p:nvSpPr>
          <p:cNvPr id="677" name="Google Shape;677;p46"/>
          <p:cNvSpPr txBox="1"/>
          <p:nvPr/>
        </p:nvSpPr>
        <p:spPr>
          <a:xfrm>
            <a:off x="5397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 sz="1100" u="none" cap="none" strike="noStrike">
                <a:solidFill>
                  <a:srgbClr val="000000"/>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81" name="Shape 681"/>
        <p:cNvGrpSpPr/>
        <p:nvPr/>
      </p:nvGrpSpPr>
      <p:grpSpPr>
        <a:xfrm>
          <a:off x="0" y="0"/>
          <a:ext cx="0" cy="0"/>
          <a:chOff x="0" y="0"/>
          <a:chExt cx="0" cy="0"/>
        </a:xfrm>
      </p:grpSpPr>
      <p:cxnSp>
        <p:nvCxnSpPr>
          <p:cNvPr id="682" name="Google Shape;682;p47"/>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83" name="Google Shape;683;p47"/>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84" name="Google Shape;684;p47"/>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85" name="Google Shape;685;p47"/>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86" name="Google Shape;686;p47"/>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87" name="Google Shape;687;p47"/>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88" name="Google Shape;688;p47"/>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89" name="Google Shape;689;p47"/>
          <p:cNvSpPr txBox="1"/>
          <p:nvPr/>
        </p:nvSpPr>
        <p:spPr>
          <a:xfrm>
            <a:off x="325175" y="647000"/>
            <a:ext cx="2169900" cy="16254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690" name="Google Shape;690;p47"/>
          <p:cNvSpPr txBox="1"/>
          <p:nvPr/>
        </p:nvSpPr>
        <p:spPr>
          <a:xfrm>
            <a:off x="325175" y="2843600"/>
            <a:ext cx="2169900" cy="461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 sz="1000" u="none" cap="none" strike="noStrike">
                <a:solidFill>
                  <a:schemeClr val="dk1"/>
                </a:solidFill>
                <a:latin typeface="DM Sans"/>
                <a:ea typeface="DM Sans"/>
                <a:cs typeface="DM Sans"/>
                <a:sym typeface="DM Sans"/>
              </a:rPr>
              <a:t xml:space="preserve">113.b: Understand and evaluate random processes underlying statistical experiments. </a:t>
            </a:r>
            <a:endParaRPr b="1" i="0" sz="1000" u="none" cap="none" strike="noStrike">
              <a:solidFill>
                <a:schemeClr val="dk1"/>
              </a:solidFill>
              <a:latin typeface="DM Sans"/>
              <a:ea typeface="DM Sans"/>
              <a:cs typeface="DM Sans"/>
              <a:sym typeface="DM Sans"/>
            </a:endParaRPr>
          </a:p>
        </p:txBody>
      </p:sp>
      <p:cxnSp>
        <p:nvCxnSpPr>
          <p:cNvPr id="691" name="Google Shape;691;p47"/>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692" name="Google Shape;692;p47"/>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693" name="Google Shape;693;p47"/>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694" name="Google Shape;694;p47"/>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695" name="Google Shape;695;p47"/>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699" name="Shape 699"/>
        <p:cNvGrpSpPr/>
        <p:nvPr/>
      </p:nvGrpSpPr>
      <p:grpSpPr>
        <a:xfrm>
          <a:off x="0" y="0"/>
          <a:ext cx="0" cy="0"/>
          <a:chOff x="0" y="0"/>
          <a:chExt cx="0" cy="0"/>
        </a:xfrm>
      </p:grpSpPr>
      <p:cxnSp>
        <p:nvCxnSpPr>
          <p:cNvPr id="700" name="Google Shape;700;g34b50b6e256_0_22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01" name="Google Shape;701;g34b50b6e256_0_220"/>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02" name="Google Shape;702;g34b50b6e256_0_220"/>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03" name="Google Shape;703;g34b50b6e256_0_220"/>
          <p:cNvGraphicFramePr/>
          <p:nvPr/>
        </p:nvGraphicFramePr>
        <p:xfrm>
          <a:off x="1329888" y="1246550"/>
          <a:ext cx="3000000" cy="3000000"/>
        </p:xfrm>
        <a:graphic>
          <a:graphicData uri="http://schemas.openxmlformats.org/drawingml/2006/table">
            <a:tbl>
              <a:tblPr>
                <a:noFill/>
                <a:tableStyleId>{9955DA9E-6B98-48AD-BC6E-1842B7379AAD}</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04" name="Google Shape;704;g34b50b6e256_0_220"/>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05" name="Google Shape;705;g34b50b6e256_0_220"/>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06" name="Google Shape;706;g34b50b6e256_0_220"/>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07" name="Google Shape;707;g34b50b6e256_0_220"/>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08" name="Google Shape;708;g34b50b6e256_0_220"/>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09" name="Google Shape;709;g34b50b6e256_0_220"/>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g34b50b6e256_0_220"/>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1" name="Google Shape;711;g34b50b6e256_0_220"/>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12" name="Google Shape;712;g34b50b6e256_0_220"/>
          <p:cNvGraphicFramePr/>
          <p:nvPr/>
        </p:nvGraphicFramePr>
        <p:xfrm>
          <a:off x="5926900" y="2474950"/>
          <a:ext cx="3000000" cy="3000000"/>
        </p:xfrm>
        <a:graphic>
          <a:graphicData uri="http://schemas.openxmlformats.org/drawingml/2006/table">
            <a:tbl>
              <a:tblPr>
                <a:noFill/>
                <a:tableStyleId>{77B90BCD-5415-4ED7-9211-E02DAC55AF47}</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 sz="1400" u="none" cap="none" strike="noStrike">
                          <a:solidFill>
                            <a:srgbClr val="000000"/>
                          </a:solidFill>
                        </a:rPr>
                        <a:t>Your thoughts about the evidence visible in the work</a:t>
                      </a:r>
                      <a:r>
                        <a:rPr lang="en"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13" name="Google Shape;713;g34b50b6e256_0_220"/>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g34b50b6e256_0_220"/>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15" name="Google Shape;715;g34b50b6e256_0_220"/>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19" name="Shape 719"/>
        <p:cNvGrpSpPr/>
        <p:nvPr/>
      </p:nvGrpSpPr>
      <p:grpSpPr>
        <a:xfrm>
          <a:off x="0" y="0"/>
          <a:ext cx="0" cy="0"/>
          <a:chOff x="0" y="0"/>
          <a:chExt cx="0" cy="0"/>
        </a:xfrm>
      </p:grpSpPr>
      <p:cxnSp>
        <p:nvCxnSpPr>
          <p:cNvPr id="720" name="Google Shape;720;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21" name="Google Shape;721;p49"/>
          <p:cNvSpPr txBox="1"/>
          <p:nvPr/>
        </p:nvSpPr>
        <p:spPr>
          <a:xfrm>
            <a:off x="615899" y="303450"/>
            <a:ext cx="7821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722" name="Google Shape;722;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23" name="Google Shape;723;p49"/>
          <p:cNvSpPr/>
          <p:nvPr/>
        </p:nvSpPr>
        <p:spPr>
          <a:xfrm>
            <a:off x="379374" y="2592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p49"/>
          <p:cNvSpPr txBox="1"/>
          <p:nvPr/>
        </p:nvSpPr>
        <p:spPr>
          <a:xfrm>
            <a:off x="575424" y="33189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600" u="none" cap="none" strike="noStrike">
              <a:solidFill>
                <a:srgbClr val="FFF8EF"/>
              </a:solidFill>
              <a:latin typeface="DM Sans"/>
              <a:ea typeface="DM Sans"/>
              <a:cs typeface="DM Sans"/>
              <a:sym typeface="DM Sans"/>
            </a:endParaRPr>
          </a:p>
        </p:txBody>
      </p:sp>
      <p:pic>
        <p:nvPicPr>
          <p:cNvPr id="725" name="Google Shape;725;p49"/>
          <p:cNvPicPr preferRelativeResize="0"/>
          <p:nvPr/>
        </p:nvPicPr>
        <p:blipFill rotWithShape="1">
          <a:blip r:embed="rId3">
            <a:alphaModFix/>
          </a:blip>
          <a:srcRect b="9082" l="6666" r="4443" t="10530"/>
          <a:stretch/>
        </p:blipFill>
        <p:spPr>
          <a:xfrm>
            <a:off x="2417000" y="1217850"/>
            <a:ext cx="3209925" cy="3861939"/>
          </a:xfrm>
          <a:prstGeom prst="rect">
            <a:avLst/>
          </a:prstGeom>
          <a:noFill/>
          <a:ln>
            <a:noFill/>
          </a:ln>
        </p:spPr>
      </p:pic>
      <p:pic>
        <p:nvPicPr>
          <p:cNvPr id="726" name="Google Shape;726;p49"/>
          <p:cNvPicPr preferRelativeResize="0"/>
          <p:nvPr/>
        </p:nvPicPr>
        <p:blipFill rotWithShape="1">
          <a:blip r:embed="rId4">
            <a:alphaModFix/>
          </a:blip>
          <a:srcRect b="0" l="5864" r="0" t="7433"/>
          <a:stretch/>
        </p:blipFill>
        <p:spPr>
          <a:xfrm>
            <a:off x="5703125" y="674925"/>
            <a:ext cx="3375475" cy="442718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30" name="Shape 730"/>
        <p:cNvGrpSpPr/>
        <p:nvPr/>
      </p:nvGrpSpPr>
      <p:grpSpPr>
        <a:xfrm>
          <a:off x="0" y="0"/>
          <a:ext cx="0" cy="0"/>
          <a:chOff x="0" y="0"/>
          <a:chExt cx="0" cy="0"/>
        </a:xfrm>
      </p:grpSpPr>
      <p:cxnSp>
        <p:nvCxnSpPr>
          <p:cNvPr id="731" name="Google Shape;731;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32" name="Google Shape;732;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733" name="Google Shape;733;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34" name="Google Shape;734;p50"/>
          <p:cNvSpPr/>
          <p:nvPr/>
        </p:nvSpPr>
        <p:spPr>
          <a:xfrm>
            <a:off x="531774" y="2592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5" name="Google Shape;735;p50"/>
          <p:cNvSpPr txBox="1"/>
          <p:nvPr/>
        </p:nvSpPr>
        <p:spPr>
          <a:xfrm>
            <a:off x="727824" y="33189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600" u="none" cap="none" strike="noStrike">
              <a:solidFill>
                <a:srgbClr val="FFF8EF"/>
              </a:solidFill>
              <a:latin typeface="DM Sans"/>
              <a:ea typeface="DM Sans"/>
              <a:cs typeface="DM Sans"/>
              <a:sym typeface="DM Sans"/>
            </a:endParaRPr>
          </a:p>
        </p:txBody>
      </p:sp>
      <p:pic>
        <p:nvPicPr>
          <p:cNvPr id="736" name="Google Shape;736;p50"/>
          <p:cNvPicPr preferRelativeResize="0"/>
          <p:nvPr/>
        </p:nvPicPr>
        <p:blipFill rotWithShape="1">
          <a:blip r:embed="rId3">
            <a:alphaModFix/>
          </a:blip>
          <a:srcRect b="0" l="0" r="0" t="0"/>
          <a:stretch/>
        </p:blipFill>
        <p:spPr>
          <a:xfrm>
            <a:off x="3032125" y="464000"/>
            <a:ext cx="5722610" cy="407425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40" name="Shape 740"/>
        <p:cNvGrpSpPr/>
        <p:nvPr/>
      </p:nvGrpSpPr>
      <p:grpSpPr>
        <a:xfrm>
          <a:off x="0" y="0"/>
          <a:ext cx="0" cy="0"/>
          <a:chOff x="0" y="0"/>
          <a:chExt cx="0" cy="0"/>
        </a:xfrm>
      </p:grpSpPr>
      <p:cxnSp>
        <p:nvCxnSpPr>
          <p:cNvPr id="741" name="Google Shape;741;p5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42" name="Google Shape;742;p51"/>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743" name="Google Shape;743;p51"/>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44" name="Google Shape;744;p51"/>
          <p:cNvSpPr/>
          <p:nvPr/>
        </p:nvSpPr>
        <p:spPr>
          <a:xfrm>
            <a:off x="531774" y="25921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51"/>
          <p:cNvSpPr txBox="1"/>
          <p:nvPr/>
        </p:nvSpPr>
        <p:spPr>
          <a:xfrm>
            <a:off x="727824" y="33189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chemeClr val="dk1"/>
              </a:buClr>
              <a:buSzPts val="1600"/>
              <a:buFont typeface="Arial"/>
              <a:buNone/>
            </a:pPr>
            <a:r>
              <a:rPr b="1" i="0" lang="en" sz="1600" u="none" cap="none" strike="noStrike">
                <a:solidFill>
                  <a:srgbClr val="FFF8EF"/>
                </a:solidFill>
                <a:latin typeface="DM Sans"/>
                <a:ea typeface="DM Sans"/>
                <a:cs typeface="DM Sans"/>
                <a:sym typeface="DM Sans"/>
              </a:rPr>
              <a:t>Let’s compare notes.</a:t>
            </a:r>
            <a:endParaRPr b="1" i="0" sz="1600" u="none" cap="none" strike="noStrike">
              <a:solidFill>
                <a:srgbClr val="FFF8EF"/>
              </a:solidFill>
              <a:latin typeface="DM Sans"/>
              <a:ea typeface="DM Sans"/>
              <a:cs typeface="DM Sans"/>
              <a:sym typeface="DM Sans"/>
            </a:endParaRPr>
          </a:p>
        </p:txBody>
      </p:sp>
      <p:pic>
        <p:nvPicPr>
          <p:cNvPr id="746" name="Google Shape;746;p51"/>
          <p:cNvPicPr preferRelativeResize="0"/>
          <p:nvPr/>
        </p:nvPicPr>
        <p:blipFill rotWithShape="1">
          <a:blip r:embed="rId3">
            <a:alphaModFix/>
          </a:blip>
          <a:srcRect b="0" l="0" r="0" t="0"/>
          <a:stretch/>
        </p:blipFill>
        <p:spPr>
          <a:xfrm>
            <a:off x="2945025" y="303225"/>
            <a:ext cx="6119417" cy="42350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50" name="Shape 750"/>
        <p:cNvGrpSpPr/>
        <p:nvPr/>
      </p:nvGrpSpPr>
      <p:grpSpPr>
        <a:xfrm>
          <a:off x="0" y="0"/>
          <a:ext cx="0" cy="0"/>
          <a:chOff x="0" y="0"/>
          <a:chExt cx="0" cy="0"/>
        </a:xfrm>
      </p:grpSpPr>
      <p:cxnSp>
        <p:nvCxnSpPr>
          <p:cNvPr id="751" name="Google Shape;751;p52"/>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52" name="Google Shape;752;p52"/>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53" name="Google Shape;753;p52"/>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54" name="Google Shape;754;p52"/>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55" name="Google Shape;755;p52"/>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6" name="Google Shape;756;p52"/>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 sz="1400" u="none" cap="none" strike="noStrike">
                <a:solidFill>
                  <a:srgbClr val="145758"/>
                </a:solidFill>
                <a:latin typeface="DM Sans"/>
                <a:ea typeface="DM Sans"/>
                <a:cs typeface="DM Sans"/>
                <a:sym typeface="DM Sans"/>
              </a:rPr>
              <a:t xml:space="preserve">Come off </a:t>
            </a:r>
            <a:br>
              <a:rPr b="1" i="0" lang="en" sz="1400" u="none" cap="none" strike="noStrike">
                <a:solidFill>
                  <a:srgbClr val="145758"/>
                </a:solidFill>
                <a:latin typeface="DM Sans"/>
                <a:ea typeface="DM Sans"/>
                <a:cs typeface="DM Sans"/>
                <a:sym typeface="DM Sans"/>
              </a:rPr>
            </a:br>
            <a:r>
              <a:rPr b="1" i="0" lang="en"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60" name="Shape 760"/>
        <p:cNvGrpSpPr/>
        <p:nvPr/>
      </p:nvGrpSpPr>
      <p:grpSpPr>
        <a:xfrm>
          <a:off x="0" y="0"/>
          <a:ext cx="0" cy="0"/>
          <a:chOff x="0" y="0"/>
          <a:chExt cx="0" cy="0"/>
        </a:xfrm>
      </p:grpSpPr>
      <p:cxnSp>
        <p:nvCxnSpPr>
          <p:cNvPr id="761" name="Google Shape;761;p5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62" name="Google Shape;762;p5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63" name="Google Shape;763;p5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67" name="Shape 767"/>
        <p:cNvGrpSpPr/>
        <p:nvPr/>
      </p:nvGrpSpPr>
      <p:grpSpPr>
        <a:xfrm>
          <a:off x="0" y="0"/>
          <a:ext cx="0" cy="0"/>
          <a:chOff x="0" y="0"/>
          <a:chExt cx="0" cy="0"/>
        </a:xfrm>
      </p:grpSpPr>
      <p:cxnSp>
        <p:nvCxnSpPr>
          <p:cNvPr id="768" name="Google Shape;768;p5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69" name="Google Shape;769;p5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70" name="Google Shape;770;p54"/>
          <p:cNvSpPr txBox="1"/>
          <p:nvPr/>
        </p:nvSpPr>
        <p:spPr>
          <a:xfrm>
            <a:off x="615900" y="1598550"/>
            <a:ext cx="5421300" cy="30204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 sz="1800" u="none" cap="none" strike="noStrike">
                <a:solidFill>
                  <a:schemeClr val="lt1"/>
                </a:solidFill>
                <a:latin typeface="DM Sans"/>
                <a:ea typeface="DM Sans"/>
                <a:cs typeface="DM Sans"/>
                <a:sym typeface="DM Sans"/>
              </a:rPr>
              <a:t xml:space="preserve">Choose one question to respond to: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 xml:space="preserve">Which content and practice expectation are you most excited about? Why? </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Which learning principle are you most excited about connecting to M113 content? Why?</a:t>
            </a:r>
            <a:endParaRPr b="0" i="0" sz="1800" u="none" cap="none" strike="noStrike">
              <a:solidFill>
                <a:schemeClr val="lt1"/>
              </a:solidFill>
              <a:latin typeface="DM Sans"/>
              <a:ea typeface="DM Sans"/>
              <a:cs typeface="DM Sans"/>
              <a:sym typeface="DM Sans"/>
            </a:endParaRPr>
          </a:p>
          <a:p>
            <a:pPr indent="-342900" lvl="0" marL="457200" marR="0" rtl="0" algn="l">
              <a:lnSpc>
                <a:spcPct val="115000"/>
              </a:lnSpc>
              <a:spcBef>
                <a:spcPts val="1000"/>
              </a:spcBef>
              <a:spcAft>
                <a:spcPts val="0"/>
              </a:spcAft>
              <a:buClr>
                <a:schemeClr val="lt1"/>
              </a:buClr>
              <a:buSzPts val="1800"/>
              <a:buFont typeface="DM Sans"/>
              <a:buAutoNum type="arabicPeriod"/>
            </a:pPr>
            <a:r>
              <a:rPr b="0" i="0" lang="en" sz="1800" u="none" cap="none" strike="noStrike">
                <a:solidFill>
                  <a:schemeClr val="lt1"/>
                </a:solidFill>
                <a:latin typeface="DM Sans"/>
                <a:ea typeface="DM Sans"/>
                <a:cs typeface="DM Sans"/>
                <a:sym typeface="DM Sans"/>
              </a:rPr>
              <a:t>What impact do you think using a portfolio system will have on your students? Why?</a:t>
            </a:r>
            <a:endParaRPr b="0" i="0" sz="18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71" name="Google Shape;771;p54"/>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